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396" r:id="rId3"/>
    <p:sldId id="358" r:id="rId4"/>
    <p:sldId id="395" r:id="rId5"/>
    <p:sldId id="394" r:id="rId6"/>
    <p:sldId id="391" r:id="rId7"/>
    <p:sldId id="392" r:id="rId8"/>
    <p:sldId id="393" r:id="rId9"/>
    <p:sldId id="357" r:id="rId10"/>
    <p:sldId id="388" r:id="rId11"/>
  </p:sldIdLst>
  <p:sldSz cx="12192000" cy="6858000"/>
  <p:notesSz cx="6808788" cy="99409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8F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8" autoAdjust="0"/>
    <p:restoredTop sz="80000" autoAdjust="0"/>
  </p:normalViewPr>
  <p:slideViewPr>
    <p:cSldViewPr>
      <p:cViewPr varScale="1">
        <p:scale>
          <a:sx n="89" d="100"/>
          <a:sy n="89" d="100"/>
        </p:scale>
        <p:origin x="1308" y="96"/>
      </p:cViewPr>
      <p:guideLst>
        <p:guide orient="horz" pos="2160"/>
        <p:guide pos="3840"/>
      </p:guideLst>
    </p:cSldViewPr>
  </p:slideViewPr>
  <p:notesTextViewPr>
    <p:cViewPr>
      <p:scale>
        <a:sx n="1" d="1"/>
        <a:sy n="1" d="1"/>
      </p:scale>
      <p:origin x="0" y="0"/>
    </p:cViewPr>
  </p:notesTextViewPr>
  <p:sorterViewPr>
    <p:cViewPr>
      <p:scale>
        <a:sx n="100" d="100"/>
        <a:sy n="100" d="100"/>
      </p:scale>
      <p:origin x="0" y="-12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6038" y="0"/>
            <a:ext cx="2951162" cy="498475"/>
          </a:xfrm>
          <a:prstGeom prst="rect">
            <a:avLst/>
          </a:prstGeom>
        </p:spPr>
        <p:txBody>
          <a:bodyPr vert="horz" lIns="91440" tIns="45720" rIns="91440" bIns="45720" rtlCol="0"/>
          <a:lstStyle>
            <a:lvl1pPr algn="r">
              <a:defRPr sz="1200"/>
            </a:lvl1pPr>
          </a:lstStyle>
          <a:p>
            <a:fld id="{67415A5A-6941-4AA3-B261-D0E14C26F3D0}" type="datetimeFigureOut">
              <a:rPr lang="en-US" smtClean="0"/>
              <a:t>4/4/2020</a:t>
            </a:fld>
            <a:endParaRPr lang="en-US"/>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1038" y="4784725"/>
            <a:ext cx="5446712" cy="391318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2450"/>
            <a:ext cx="2951163" cy="4984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6038" y="9442450"/>
            <a:ext cx="2951162" cy="498475"/>
          </a:xfrm>
          <a:prstGeom prst="rect">
            <a:avLst/>
          </a:prstGeom>
        </p:spPr>
        <p:txBody>
          <a:bodyPr vert="horz" lIns="91440" tIns="45720" rIns="91440" bIns="45720" rtlCol="0" anchor="b"/>
          <a:lstStyle>
            <a:lvl1pPr algn="r">
              <a:defRPr sz="1200"/>
            </a:lvl1pPr>
          </a:lstStyle>
          <a:p>
            <a:fld id="{3DB93A61-43DA-49EA-880D-DAD52D34FEF9}" type="slidenum">
              <a:rPr lang="en-US" smtClean="0"/>
              <a:t>‹#›</a:t>
            </a:fld>
            <a:endParaRPr lang="en-US"/>
          </a:p>
        </p:txBody>
      </p:sp>
    </p:spTree>
    <p:extLst>
      <p:ext uri="{BB962C8B-B14F-4D97-AF65-F5344CB8AC3E}">
        <p14:creationId xmlns:p14="http://schemas.microsoft.com/office/powerpoint/2010/main" val="2417182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1243013"/>
            <a:ext cx="5961062" cy="33543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B93A61-43DA-49EA-880D-DAD52D34FEF9}" type="slidenum">
              <a:rPr lang="en-US" smtClean="0"/>
              <a:t>1</a:t>
            </a:fld>
            <a:endParaRPr lang="en-US"/>
          </a:p>
        </p:txBody>
      </p:sp>
    </p:spTree>
    <p:extLst>
      <p:ext uri="{BB962C8B-B14F-4D97-AF65-F5344CB8AC3E}">
        <p14:creationId xmlns:p14="http://schemas.microsoft.com/office/powerpoint/2010/main" val="2666299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B93A61-43DA-49EA-880D-DAD52D34FEF9}" type="slidenum">
              <a:rPr lang="en-US" smtClean="0"/>
              <a:t>3</a:t>
            </a:fld>
            <a:endParaRPr lang="en-US"/>
          </a:p>
        </p:txBody>
      </p:sp>
    </p:spTree>
    <p:extLst>
      <p:ext uri="{BB962C8B-B14F-4D97-AF65-F5344CB8AC3E}">
        <p14:creationId xmlns:p14="http://schemas.microsoft.com/office/powerpoint/2010/main" val="202592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1243013"/>
            <a:ext cx="5961062" cy="33543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B93A61-43DA-49EA-880D-DAD52D34FEF9}" type="slidenum">
              <a:rPr lang="en-US" smtClean="0"/>
              <a:t>10</a:t>
            </a:fld>
            <a:endParaRPr lang="en-US"/>
          </a:p>
        </p:txBody>
      </p:sp>
    </p:spTree>
    <p:extLst>
      <p:ext uri="{BB962C8B-B14F-4D97-AF65-F5344CB8AC3E}">
        <p14:creationId xmlns:p14="http://schemas.microsoft.com/office/powerpoint/2010/main" val="28635464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7" name="Picture 9" descr="fond_page_titre_ppt_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50"/>
            <a:ext cx="12192000" cy="6864350"/>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ctrTitle" hasCustomPrompt="1"/>
          </p:nvPr>
        </p:nvSpPr>
        <p:spPr>
          <a:xfrm>
            <a:off x="624491" y="2061008"/>
            <a:ext cx="9888000" cy="1440000"/>
          </a:xfrm>
        </p:spPr>
        <p:txBody>
          <a:bodyPr anchor="t" anchorCtr="0">
            <a:normAutofit/>
          </a:bodyPr>
          <a:lstStyle>
            <a:lvl1pPr marL="0" indent="0" algn="l">
              <a:tabLst/>
              <a:defRPr sz="3000" b="1">
                <a:solidFill>
                  <a:schemeClr val="bg1"/>
                </a:solidFill>
                <a:latin typeface="Verdana" pitchFamily="34" charset="0"/>
                <a:ea typeface="Verdana" pitchFamily="34" charset="0"/>
                <a:cs typeface="Verdana" pitchFamily="34" charset="0"/>
              </a:defRPr>
            </a:lvl1pPr>
          </a:lstStyle>
          <a:p>
            <a:r>
              <a:rPr lang="en-GB" noProof="0" dirty="0" smtClean="0"/>
              <a:t>Title of presentation (</a:t>
            </a:r>
            <a:r>
              <a:rPr lang="en-GB" noProof="0" dirty="0" err="1" smtClean="0"/>
              <a:t>verdana</a:t>
            </a:r>
            <a:r>
              <a:rPr lang="en-GB" noProof="0" dirty="0" smtClean="0"/>
              <a:t> font size 30-40)</a:t>
            </a:r>
            <a:endParaRPr lang="en-GB" noProof="0" dirty="0"/>
          </a:p>
        </p:txBody>
      </p:sp>
      <p:sp>
        <p:nvSpPr>
          <p:cNvPr id="3" name="Sous-titre 2"/>
          <p:cNvSpPr>
            <a:spLocks noGrp="1"/>
          </p:cNvSpPr>
          <p:nvPr>
            <p:ph type="subTitle" idx="1" hasCustomPrompt="1"/>
          </p:nvPr>
        </p:nvSpPr>
        <p:spPr>
          <a:xfrm>
            <a:off x="623392" y="3859388"/>
            <a:ext cx="9888000" cy="900000"/>
          </a:xfrm>
        </p:spPr>
        <p:txBody>
          <a:bodyPr>
            <a:normAutofit/>
          </a:bodyPr>
          <a:lstStyle>
            <a:lvl1pPr marL="0" indent="0" algn="l">
              <a:spcBef>
                <a:spcPts val="0"/>
              </a:spcBef>
              <a:buNone/>
              <a:defRPr sz="22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Subtitle (</a:t>
            </a:r>
            <a:r>
              <a:rPr lang="en-GB" noProof="0" dirty="0" err="1" smtClean="0"/>
              <a:t>verdana</a:t>
            </a:r>
            <a:r>
              <a:rPr lang="en-GB" noProof="0" dirty="0" smtClean="0"/>
              <a:t> font size 22-32)</a:t>
            </a:r>
          </a:p>
          <a:p>
            <a:endParaRPr lang="en-GB" noProof="0" dirty="0"/>
          </a:p>
        </p:txBody>
      </p:sp>
      <p:sp>
        <p:nvSpPr>
          <p:cNvPr id="11" name="Espace réservé du texte 10"/>
          <p:cNvSpPr>
            <a:spLocks noGrp="1"/>
          </p:cNvSpPr>
          <p:nvPr>
            <p:ph type="body" sz="quarter" idx="14"/>
          </p:nvPr>
        </p:nvSpPr>
        <p:spPr>
          <a:xfrm>
            <a:off x="239184" y="6453188"/>
            <a:ext cx="5856816" cy="215900"/>
          </a:xfrm>
        </p:spPr>
        <p:txBody>
          <a:bodyPr>
            <a:noAutofit/>
          </a:bodyPr>
          <a:lstStyle>
            <a:lvl1pPr marL="0" indent="0">
              <a:buNone/>
              <a:defRPr sz="1000">
                <a:solidFill>
                  <a:schemeClr val="bg1"/>
                </a:solidFill>
                <a:latin typeface="Arial" pitchFamily="34" charset="0"/>
                <a:cs typeface="Arial" pitchFamily="34" charset="0"/>
              </a:defRPr>
            </a:lvl1pPr>
          </a:lstStyle>
          <a:p>
            <a:pPr lvl="0"/>
            <a:r>
              <a:rPr lang="en-US" noProof="0" smtClean="0"/>
              <a:t>Edit Master text styles</a:t>
            </a:r>
          </a:p>
        </p:txBody>
      </p:sp>
      <p:sp>
        <p:nvSpPr>
          <p:cNvPr id="12" name="ZoneTexte 11"/>
          <p:cNvSpPr txBox="1"/>
          <p:nvPr userDrawn="1"/>
        </p:nvSpPr>
        <p:spPr>
          <a:xfrm>
            <a:off x="7344139" y="6453337"/>
            <a:ext cx="4320480" cy="246221"/>
          </a:xfrm>
          <a:prstGeom prst="rect">
            <a:avLst/>
          </a:prstGeom>
          <a:noFill/>
        </p:spPr>
        <p:txBody>
          <a:bodyPr wrap="square" rtlCol="0">
            <a:spAutoFit/>
          </a:bodyPr>
          <a:lstStyle/>
          <a:p>
            <a:pPr marL="0" marR="0" lvl="0" indent="0" algn="r" defTabSz="914400" rtl="0" eaLnBrk="1" fontAlgn="base" latinLnBrk="0" hangingPunct="1">
              <a:lnSpc>
                <a:spcPct val="100000"/>
              </a:lnSpc>
              <a:spcBef>
                <a:spcPct val="50000"/>
              </a:spcBef>
              <a:spcAft>
                <a:spcPct val="0"/>
              </a:spcAft>
              <a:buClrTx/>
              <a:buSzTx/>
              <a:buFontTx/>
              <a:buNone/>
              <a:tabLst/>
              <a:defRPr/>
            </a:pPr>
            <a:r>
              <a:rPr kumimoji="0" lang="en-GB" sz="1000" b="0" i="0" u="none" strike="noStrike" kern="1200" cap="none" spc="0" normalizeH="0" baseline="0" noProof="0" dirty="0" smtClean="0">
                <a:ln>
                  <a:noFill/>
                </a:ln>
                <a:solidFill>
                  <a:srgbClr val="FFFFFF"/>
                </a:solidFill>
                <a:effectLst/>
                <a:uLnTx/>
                <a:uFillTx/>
                <a:latin typeface="Verdana" pitchFamily="34" charset="0"/>
                <a:ea typeface="+mn-ea"/>
                <a:cs typeface="Arial" charset="0"/>
              </a:rPr>
              <a:t>© UPU 2020 – All rights reserved</a:t>
            </a:r>
          </a:p>
        </p:txBody>
      </p:sp>
    </p:spTree>
    <p:extLst>
      <p:ext uri="{BB962C8B-B14F-4D97-AF65-F5344CB8AC3E}">
        <p14:creationId xmlns:p14="http://schemas.microsoft.com/office/powerpoint/2010/main" val="41571446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6432715" y="332656"/>
            <a:ext cx="5327915" cy="648072"/>
          </a:xfrm>
        </p:spPr>
        <p:txBody>
          <a:bodyPr lIns="0" tIns="0" rIns="0" bIns="0" anchor="t" anchorCtr="0"/>
          <a:lstStyle>
            <a:lvl1pPr>
              <a:defRPr>
                <a:solidFill>
                  <a:schemeClr val="bg1"/>
                </a:solidFill>
              </a:defRPr>
            </a:lvl1pPr>
          </a:lstStyle>
          <a:p>
            <a:r>
              <a:rPr lang="en-GB" noProof="0" dirty="0" smtClean="0"/>
              <a:t>Title (</a:t>
            </a:r>
            <a:r>
              <a:rPr lang="en-GB" noProof="0" dirty="0" err="1" smtClean="0"/>
              <a:t>verdana</a:t>
            </a:r>
            <a:r>
              <a:rPr lang="en-GB" noProof="0" dirty="0" smtClean="0"/>
              <a:t> font size 18-28)</a:t>
            </a:r>
            <a:endParaRPr lang="en-GB" noProof="0" dirty="0"/>
          </a:p>
        </p:txBody>
      </p:sp>
      <p:sp>
        <p:nvSpPr>
          <p:cNvPr id="3" name="Espace réservé du contenu 2"/>
          <p:cNvSpPr>
            <a:spLocks noGrp="1"/>
          </p:cNvSpPr>
          <p:nvPr>
            <p:ph idx="1" hasCustomPrompt="1"/>
          </p:nvPr>
        </p:nvSpPr>
        <p:spPr>
          <a:xfrm>
            <a:off x="623392" y="1556792"/>
            <a:ext cx="11376587" cy="4824536"/>
          </a:xfrm>
        </p:spPr>
        <p:txBody>
          <a:bodyPr lIns="0" tIns="0" rIns="0" bIns="0"/>
          <a:lstStyle>
            <a:lvl1pPr marL="0" indent="0">
              <a:buFont typeface="Arial" pitchFamily="34" charset="0"/>
              <a:buNone/>
              <a:tabLst/>
              <a:defRPr lang="de-CH" sz="1600" kern="1200" dirty="0" smtClean="0">
                <a:solidFill>
                  <a:schemeClr val="tx1"/>
                </a:solidFill>
                <a:latin typeface="Verdana" pitchFamily="34" charset="0"/>
                <a:ea typeface="Verdana" pitchFamily="34" charset="0"/>
                <a:cs typeface="Verdana" pitchFamily="34" charset="0"/>
              </a:defRPr>
            </a:lvl1pPr>
            <a:lvl2pPr marL="358775" indent="-358775">
              <a:spcBef>
                <a:spcPts val="600"/>
              </a:spcBef>
              <a:defRPr sz="1600"/>
            </a:lvl2pPr>
            <a:lvl3pPr marL="715963" indent="-357188">
              <a:spcBef>
                <a:spcPts val="600"/>
              </a:spcBef>
              <a:defRPr sz="1600"/>
            </a:lvl3pPr>
            <a:lvl4pPr marL="1074738" indent="-358775">
              <a:spcBef>
                <a:spcPts val="600"/>
              </a:spcBef>
              <a:defRPr sz="1600"/>
            </a:lvl4pPr>
            <a:lvl5pPr>
              <a:defRPr sz="1600"/>
            </a:lvl5pPr>
          </a:lstStyle>
          <a:p>
            <a:pPr lvl="0"/>
            <a:r>
              <a:rPr lang="en-GB" noProof="0" dirty="0" smtClean="0"/>
              <a:t>Insert text here (</a:t>
            </a:r>
            <a:r>
              <a:rPr lang="en-GB" noProof="0" dirty="0" err="1" smtClean="0"/>
              <a:t>verdana</a:t>
            </a:r>
            <a:r>
              <a:rPr lang="en-GB" noProof="0" dirty="0" smtClean="0"/>
              <a:t> font size 16-26).</a:t>
            </a:r>
          </a:p>
          <a:p>
            <a:pPr lvl="0"/>
            <a:r>
              <a:rPr lang="en-GB" noProof="0" dirty="0" smtClean="0"/>
              <a:t>Click to edit Master text styles</a:t>
            </a:r>
          </a:p>
        </p:txBody>
      </p:sp>
    </p:spTree>
    <p:extLst>
      <p:ext uri="{BB962C8B-B14F-4D97-AF65-F5344CB8AC3E}">
        <p14:creationId xmlns:p14="http://schemas.microsoft.com/office/powerpoint/2010/main" val="43692845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11" descr="fond_page_courante_ppt_en"/>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12192000" cy="6864350"/>
          </a:xfrm>
          <a:prstGeom prst="rect">
            <a:avLst/>
          </a:prstGeom>
          <a:noFill/>
          <a:extLst>
            <a:ext uri="{909E8E84-426E-40DD-AFC4-6F175D3DCCD1}">
              <a14:hiddenFill xmlns:a14="http://schemas.microsoft.com/office/drawing/2010/main">
                <a:solidFill>
                  <a:srgbClr val="FFFFFF"/>
                </a:solidFill>
              </a14:hiddenFill>
            </a:ext>
          </a:extLst>
        </p:spPr>
      </p:pic>
      <p:sp>
        <p:nvSpPr>
          <p:cNvPr id="2" name="Espace réservé du titre 1"/>
          <p:cNvSpPr>
            <a:spLocks noGrp="1"/>
          </p:cNvSpPr>
          <p:nvPr>
            <p:ph type="title"/>
          </p:nvPr>
        </p:nvSpPr>
        <p:spPr>
          <a:xfrm>
            <a:off x="6244795" y="332656"/>
            <a:ext cx="5611845" cy="648072"/>
          </a:xfrm>
          <a:prstGeom prst="rect">
            <a:avLst/>
          </a:prstGeom>
        </p:spPr>
        <p:txBody>
          <a:bodyPr vert="horz" lIns="0" tIns="0" rIns="0" bIns="0" rtlCol="0" anchor="t" anchorCtr="0">
            <a:normAutofit/>
          </a:bodyPr>
          <a:lstStyle/>
          <a:p>
            <a:r>
              <a:rPr lang="en-GB" noProof="0" dirty="0" smtClean="0"/>
              <a:t>Title (</a:t>
            </a:r>
            <a:r>
              <a:rPr lang="en-GB" noProof="0" dirty="0" err="1" smtClean="0"/>
              <a:t>verdana</a:t>
            </a:r>
            <a:r>
              <a:rPr lang="en-GB" noProof="0" dirty="0" smtClean="0"/>
              <a:t> font size 18-28)</a:t>
            </a:r>
            <a:endParaRPr lang="en-GB" noProof="0" dirty="0"/>
          </a:p>
        </p:txBody>
      </p:sp>
      <p:sp>
        <p:nvSpPr>
          <p:cNvPr id="3" name="Espace réservé du texte 2"/>
          <p:cNvSpPr>
            <a:spLocks noGrp="1"/>
          </p:cNvSpPr>
          <p:nvPr>
            <p:ph type="body" idx="1"/>
          </p:nvPr>
        </p:nvSpPr>
        <p:spPr>
          <a:xfrm>
            <a:off x="623392" y="1556792"/>
            <a:ext cx="11233248" cy="4731751"/>
          </a:xfrm>
          <a:prstGeom prst="rect">
            <a:avLst/>
          </a:prstGeom>
        </p:spPr>
        <p:txBody>
          <a:bodyPr vert="horz" lIns="0" tIns="0" rIns="0" bIns="0" rtlCol="0">
            <a:normAutofit/>
          </a:bodyPr>
          <a:lstStyle/>
          <a:p>
            <a:pPr lvl="0"/>
            <a:r>
              <a:rPr lang="en-GB" noProof="0" dirty="0" smtClean="0"/>
              <a:t>Insert text here (</a:t>
            </a:r>
            <a:r>
              <a:rPr lang="en-GB" noProof="0" dirty="0" err="1" smtClean="0"/>
              <a:t>verdana</a:t>
            </a:r>
            <a:r>
              <a:rPr lang="en-GB" noProof="0" dirty="0" smtClean="0"/>
              <a:t> font size 16-26).</a:t>
            </a:r>
          </a:p>
        </p:txBody>
      </p:sp>
      <p:sp>
        <p:nvSpPr>
          <p:cNvPr id="8" name="ZoneTexte 7"/>
          <p:cNvSpPr txBox="1"/>
          <p:nvPr userDrawn="1"/>
        </p:nvSpPr>
        <p:spPr>
          <a:xfrm>
            <a:off x="7344139" y="6453337"/>
            <a:ext cx="4320480" cy="246221"/>
          </a:xfrm>
          <a:prstGeom prst="rect">
            <a:avLst/>
          </a:prstGeom>
          <a:noFill/>
        </p:spPr>
        <p:txBody>
          <a:bodyPr wrap="square" rtlCol="0">
            <a:spAutoFit/>
          </a:bodyPr>
          <a:lstStyle/>
          <a:p>
            <a:pPr marL="0" marR="0" lvl="0" indent="0" algn="r" defTabSz="914400" rtl="0" eaLnBrk="1" fontAlgn="base" latinLnBrk="0" hangingPunct="1">
              <a:lnSpc>
                <a:spcPct val="100000"/>
              </a:lnSpc>
              <a:spcBef>
                <a:spcPct val="50000"/>
              </a:spcBef>
              <a:spcAft>
                <a:spcPct val="0"/>
              </a:spcAft>
              <a:buClrTx/>
              <a:buSzTx/>
              <a:buFontTx/>
              <a:buNone/>
              <a:tabLst/>
              <a:defRPr/>
            </a:pPr>
            <a:fld id="{A9ED1230-D57C-43F6-BC3D-888758FDD2FD}" type="slidenum">
              <a:rPr kumimoji="0" lang="en-GB" sz="1000" b="0" i="0" u="none" strike="noStrike" kern="1200" cap="none" spc="0" normalizeH="0" baseline="0" noProof="0" smtClean="0">
                <a:ln>
                  <a:noFill/>
                </a:ln>
                <a:solidFill>
                  <a:schemeClr val="tx2"/>
                </a:solidFill>
                <a:effectLst/>
                <a:uLnTx/>
                <a:uFillTx/>
                <a:latin typeface="Verdana" pitchFamily="34" charset="0"/>
                <a:ea typeface="+mn-ea"/>
                <a:cs typeface="Arial" charset="0"/>
              </a:rPr>
              <a:pPr marL="0" marR="0" lvl="0" indent="0" algn="r" defTabSz="914400" rtl="0" eaLnBrk="1" fontAlgn="base" latinLnBrk="0" hangingPunct="1">
                <a:lnSpc>
                  <a:spcPct val="100000"/>
                </a:lnSpc>
                <a:spcBef>
                  <a:spcPct val="50000"/>
                </a:spcBef>
                <a:spcAft>
                  <a:spcPct val="0"/>
                </a:spcAft>
                <a:buClrTx/>
                <a:buSzTx/>
                <a:buFontTx/>
                <a:buNone/>
                <a:tabLst/>
                <a:defRPr/>
              </a:pPr>
              <a:t>‹#›</a:t>
            </a:fld>
            <a:endParaRPr kumimoji="0" lang="en-GB" sz="1000" b="0" i="0" u="none" strike="noStrike" kern="1200" cap="none" spc="0" normalizeH="0" baseline="0" noProof="0" dirty="0" smtClean="0">
              <a:ln>
                <a:noFill/>
              </a:ln>
              <a:solidFill>
                <a:schemeClr val="tx2"/>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2088896129"/>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l" defTabSz="914400" rtl="0" eaLnBrk="1" latinLnBrk="0" hangingPunct="1">
        <a:spcBef>
          <a:spcPct val="0"/>
        </a:spcBef>
        <a:buNone/>
        <a:defRPr sz="1800" b="1" kern="1200">
          <a:solidFill>
            <a:schemeClr val="bg1"/>
          </a:solidFill>
          <a:latin typeface="Verdana" pitchFamily="34" charset="0"/>
          <a:ea typeface="Verdana" pitchFamily="34" charset="0"/>
          <a:cs typeface="Verdana" pitchFamily="34" charset="0"/>
        </a:defRPr>
      </a:lvl1pPr>
    </p:titleStyle>
    <p:bodyStyle>
      <a:lvl1pPr marL="0" indent="0" algn="l" defTabSz="914400" rtl="0" eaLnBrk="1" latinLnBrk="0" hangingPunct="1">
        <a:spcBef>
          <a:spcPts val="0"/>
        </a:spcBef>
        <a:buFont typeface="Arial" pitchFamily="34" charset="0"/>
        <a:buNone/>
        <a:tabLst/>
        <a:defRPr sz="1600" kern="1200">
          <a:solidFill>
            <a:schemeClr val="tx1"/>
          </a:solidFill>
          <a:latin typeface="Verdana" pitchFamily="34" charset="0"/>
          <a:ea typeface="Verdana" pitchFamily="34" charset="0"/>
          <a:cs typeface="Verdana" pitchFamily="34" charset="0"/>
        </a:defRPr>
      </a:lvl1pPr>
      <a:lvl2pPr marL="360363" indent="-360363" algn="l" defTabSz="914400" rtl="0" eaLnBrk="1" latinLnBrk="0" hangingPunct="1">
        <a:spcBef>
          <a:spcPts val="600"/>
        </a:spcBef>
        <a:buFont typeface="Arial" pitchFamily="34" charset="0"/>
        <a:buChar char="–"/>
        <a:defRPr sz="1600" kern="1200">
          <a:solidFill>
            <a:schemeClr val="tx1"/>
          </a:solidFill>
          <a:latin typeface="Verdana" pitchFamily="34" charset="0"/>
          <a:ea typeface="Verdana" pitchFamily="34" charset="0"/>
          <a:cs typeface="Verdana" pitchFamily="34" charset="0"/>
        </a:defRPr>
      </a:lvl2pPr>
      <a:lvl3pPr marL="712788" indent="-358775" algn="l" defTabSz="914400" rtl="0" eaLnBrk="1" latinLnBrk="0" hangingPunct="1">
        <a:spcBef>
          <a:spcPts val="600"/>
        </a:spcBef>
        <a:buFont typeface="Arial" pitchFamily="34" charset="0"/>
        <a:buChar char="•"/>
        <a:defRPr sz="1600" kern="1200">
          <a:solidFill>
            <a:schemeClr val="tx1"/>
          </a:solidFill>
          <a:latin typeface="Verdana" pitchFamily="34" charset="0"/>
          <a:ea typeface="Verdana" pitchFamily="34" charset="0"/>
          <a:cs typeface="Verdana" pitchFamily="34" charset="0"/>
        </a:defRPr>
      </a:lvl3pPr>
      <a:lvl4pPr marL="1074738" indent="-360363" algn="l" defTabSz="914400" rtl="0" eaLnBrk="1" latinLnBrk="0" hangingPunct="1">
        <a:spcBef>
          <a:spcPts val="600"/>
        </a:spcBef>
        <a:buFont typeface="Arial" pitchFamily="34" charset="0"/>
        <a:buChar char="–"/>
        <a:defRPr sz="16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tact-online.org/covid-19"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www.iata.org/cargo"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a:spLocks noGrp="1"/>
          </p:cNvSpPr>
          <p:nvPr>
            <p:ph type="ctrTitle"/>
          </p:nvPr>
        </p:nvSpPr>
        <p:spPr>
          <a:xfrm>
            <a:off x="2279576" y="2780928"/>
            <a:ext cx="7415213" cy="1656184"/>
          </a:xfrm>
        </p:spPr>
        <p:txBody>
          <a:bodyPr anchor="t" anchorCtr="0">
            <a:noAutofit/>
          </a:bodyPr>
          <a:lstStyle>
            <a:lvl1pPr marL="0" indent="0" algn="l">
              <a:defRPr sz="3000" b="1">
                <a:solidFill>
                  <a:schemeClr val="bg1"/>
                </a:solidFill>
                <a:latin typeface="Verdana" pitchFamily="34" charset="0"/>
                <a:ea typeface="Verdana" pitchFamily="34" charset="0"/>
                <a:cs typeface="Verdana" pitchFamily="34" charset="0"/>
              </a:defRPr>
            </a:lvl1pPr>
          </a:lstStyle>
          <a:p>
            <a:pPr algn="ctr">
              <a:lnSpc>
                <a:spcPct val="150000"/>
              </a:lnSpc>
            </a:pPr>
            <a:r>
              <a:rPr lang="en-US" sz="3200" dirty="0" smtClean="0">
                <a:solidFill>
                  <a:prstClr val="white"/>
                </a:solidFill>
              </a:rPr>
              <a:t>Keeping the Mail Moving</a:t>
            </a:r>
            <a:r>
              <a:rPr lang="en-US" sz="3200" dirty="0">
                <a:solidFill>
                  <a:prstClr val="white"/>
                </a:solidFill>
              </a:rPr>
              <a:t/>
            </a:r>
            <a:br>
              <a:rPr lang="en-US" sz="3200" dirty="0">
                <a:solidFill>
                  <a:prstClr val="white"/>
                </a:solidFill>
              </a:rPr>
            </a:br>
            <a:r>
              <a:rPr lang="en-US" sz="2000" dirty="0" smtClean="0"/>
              <a:t>Measures to limit the spread of the coronavirus </a:t>
            </a:r>
            <a:r>
              <a:rPr lang="en-US" sz="2000" dirty="0" smtClean="0"/>
              <a:t>extracted </a:t>
            </a:r>
            <a:r>
              <a:rPr lang="en-US" sz="2000" dirty="0" smtClean="0"/>
              <a:t>from the UPU </a:t>
            </a:r>
            <a:r>
              <a:rPr lang="en-US" sz="2000" dirty="0" err="1" smtClean="0"/>
              <a:t>EmiS</a:t>
            </a:r>
            <a:r>
              <a:rPr lang="en-US" dirty="0" smtClean="0"/>
              <a:t/>
            </a:r>
            <a:br>
              <a:rPr lang="en-US" dirty="0" smtClean="0"/>
            </a:br>
            <a:r>
              <a:rPr lang="en-US" dirty="0" smtClean="0"/>
              <a:t>  </a:t>
            </a:r>
            <a:endParaRPr lang="en-US" sz="4000" dirty="0">
              <a:solidFill>
                <a:prstClr val="white"/>
              </a:solidFill>
            </a:endParaRPr>
          </a:p>
        </p:txBody>
      </p:sp>
      <p:pic>
        <p:nvPicPr>
          <p:cNvPr id="8" name="Image 7"/>
          <p:cNvPicPr>
            <a:picLocks noChangeAspect="1"/>
          </p:cNvPicPr>
          <p:nvPr/>
        </p:nvPicPr>
        <p:blipFill>
          <a:blip r:embed="rId3"/>
          <a:stretch>
            <a:fillRect/>
          </a:stretch>
        </p:blipFill>
        <p:spPr>
          <a:xfrm>
            <a:off x="10020290" y="71716"/>
            <a:ext cx="2009775" cy="1245477"/>
          </a:xfrm>
          <a:prstGeom prst="rect">
            <a:avLst/>
          </a:prstGeom>
        </p:spPr>
      </p:pic>
    </p:spTree>
    <p:extLst>
      <p:ext uri="{BB962C8B-B14F-4D97-AF65-F5344CB8AC3E}">
        <p14:creationId xmlns:p14="http://schemas.microsoft.com/office/powerpoint/2010/main" val="2394224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991544" y="2924944"/>
            <a:ext cx="8208963" cy="649287"/>
          </a:xfrm>
          <a:prstGeom prst="rect">
            <a:avLst/>
          </a:prstGeom>
        </p:spPr>
        <p:txBody>
          <a:bodyPr vert="horz" lIns="0" tIns="0" rIns="0" bIns="0" rtlCol="0" anchor="t" anchorCtr="0">
            <a:noAutofit/>
          </a:bodyPr>
          <a:lstStyle>
            <a:lvl1pPr algn="l" defTabSz="914400" rtl="0" eaLnBrk="1" latinLnBrk="0" hangingPunct="1">
              <a:spcBef>
                <a:spcPct val="0"/>
              </a:spcBef>
              <a:buNone/>
              <a:defRPr sz="1800" b="1" kern="1200">
                <a:solidFill>
                  <a:schemeClr val="bg1"/>
                </a:solidFill>
                <a:latin typeface="Verdana" pitchFamily="34" charset="0"/>
                <a:ea typeface="Verdana" pitchFamily="34" charset="0"/>
                <a:cs typeface="Verdana" pitchFamily="34" charset="0"/>
              </a:defRPr>
            </a:lvl1pPr>
          </a:lstStyle>
          <a:p>
            <a:pPr algn="ctr"/>
            <a:r>
              <a:rPr lang="en-US" altLang="en-US" sz="8000" dirty="0">
                <a:solidFill>
                  <a:srgbClr val="0070C0"/>
                </a:solidFill>
                <a:latin typeface="Arial" pitchFamily="34" charset="0"/>
                <a:cs typeface="Arial" pitchFamily="34" charset="0"/>
              </a:rPr>
              <a:t>Thank You</a:t>
            </a:r>
          </a:p>
        </p:txBody>
      </p:sp>
      <p:pic>
        <p:nvPicPr>
          <p:cNvPr id="5" name="Image 4"/>
          <p:cNvPicPr>
            <a:picLocks noChangeAspect="1"/>
          </p:cNvPicPr>
          <p:nvPr/>
        </p:nvPicPr>
        <p:blipFill>
          <a:blip r:embed="rId3"/>
          <a:stretch>
            <a:fillRect/>
          </a:stretch>
        </p:blipFill>
        <p:spPr>
          <a:xfrm>
            <a:off x="9912424" y="88965"/>
            <a:ext cx="2009775" cy="1245477"/>
          </a:xfrm>
          <a:prstGeom prst="rect">
            <a:avLst/>
          </a:prstGeom>
        </p:spPr>
      </p:pic>
    </p:spTree>
    <p:extLst>
      <p:ext uri="{BB962C8B-B14F-4D97-AF65-F5344CB8AC3E}">
        <p14:creationId xmlns:p14="http://schemas.microsoft.com/office/powerpoint/2010/main" val="1963395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9912424" y="88965"/>
            <a:ext cx="2009775" cy="1245477"/>
          </a:xfrm>
          <a:prstGeom prst="rect">
            <a:avLst/>
          </a:prstGeom>
        </p:spPr>
      </p:pic>
      <p:sp>
        <p:nvSpPr>
          <p:cNvPr id="2" name="Rectangle 1"/>
          <p:cNvSpPr/>
          <p:nvPr/>
        </p:nvSpPr>
        <p:spPr>
          <a:xfrm>
            <a:off x="-14014" y="1348184"/>
            <a:ext cx="1417376" cy="830997"/>
          </a:xfrm>
          <a:prstGeom prst="rect">
            <a:avLst/>
          </a:prstGeom>
        </p:spPr>
        <p:txBody>
          <a:bodyPr wrap="none">
            <a:spAutoFit/>
          </a:bodyPr>
          <a:lstStyle/>
          <a:p>
            <a:pPr lvl="0"/>
            <a:r>
              <a:rPr lang="en-US" sz="2400" dirty="0" smtClean="0">
                <a:latin typeface="Arial" panose="020B0604020202020204" pitchFamily="34" charset="0"/>
                <a:ea typeface="Calibri" panose="020F0502020204030204" pitchFamily="34" charset="0"/>
                <a:cs typeface="Arial" panose="020B0604020202020204" pitchFamily="34" charset="0"/>
              </a:rPr>
              <a:t>Contents</a:t>
            </a:r>
          </a:p>
          <a:p>
            <a:pPr lvl="0"/>
            <a:r>
              <a:rPr lang="en-US" sz="2400" dirty="0" smtClean="0">
                <a:latin typeface="Arial" panose="020B0604020202020204" pitchFamily="34" charset="0"/>
                <a:ea typeface="Calibri" panose="020F0502020204030204" pitchFamily="34" charset="0"/>
                <a:cs typeface="Arial" panose="020B0604020202020204" pitchFamily="34" charset="0"/>
              </a:rPr>
              <a:t> </a:t>
            </a:r>
            <a:endParaRPr lang="en-US" sz="2400" dirty="0">
              <a:latin typeface="Arial" panose="020B0604020202020204" pitchFamily="34" charset="0"/>
              <a:ea typeface="Calibri" panose="020F0502020204030204" pitchFamily="34" charset="0"/>
              <a:cs typeface="Arial" panose="020B0604020202020204" pitchFamily="34" charset="0"/>
            </a:endParaRPr>
          </a:p>
        </p:txBody>
      </p:sp>
      <p:sp>
        <p:nvSpPr>
          <p:cNvPr id="6" name="Rectangle 5"/>
          <p:cNvSpPr/>
          <p:nvPr/>
        </p:nvSpPr>
        <p:spPr>
          <a:xfrm>
            <a:off x="0" y="1982857"/>
            <a:ext cx="12192000" cy="6555641"/>
          </a:xfrm>
          <a:prstGeom prst="rect">
            <a:avLst/>
          </a:prstGeom>
        </p:spPr>
        <p:txBody>
          <a:bodyPr wrap="square">
            <a:spAutoFit/>
          </a:bodyPr>
          <a:lstStyle/>
          <a:p>
            <a:pPr marL="342900" indent="-342900" algn="just">
              <a:spcAft>
                <a:spcPts val="0"/>
              </a:spcAft>
              <a:buFont typeface="Wingdings" panose="05000000000000000000" pitchFamily="2" charset="2"/>
              <a:buChar char="q"/>
            </a:pPr>
            <a:r>
              <a:rPr lang="en-US" sz="2000" dirty="0" smtClean="0">
                <a:solidFill>
                  <a:srgbClr val="002060"/>
                </a:solidFill>
                <a:latin typeface="Arial" panose="020B0604020202020204" pitchFamily="34" charset="0"/>
                <a:ea typeface="Calibri" panose="020F0502020204030204" pitchFamily="34" charset="0"/>
                <a:cs typeface="Arial" panose="020B0604020202020204" pitchFamily="34" charset="0"/>
              </a:rPr>
              <a:t>Introduction</a:t>
            </a:r>
          </a:p>
          <a:p>
            <a:pPr marL="342900" indent="-342900" algn="just">
              <a:spcAft>
                <a:spcPts val="0"/>
              </a:spcAft>
              <a:buFont typeface="Wingdings" panose="05000000000000000000" pitchFamily="2" charset="2"/>
              <a:buChar char="q"/>
            </a:pPr>
            <a:endParaRPr lang="en-US" sz="200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marL="342900" indent="-342900" algn="just">
              <a:buFont typeface="Wingdings" panose="05000000000000000000" pitchFamily="2" charset="2"/>
              <a:buChar char="q"/>
            </a:pPr>
            <a:r>
              <a:rPr lang="en-US" sz="2000" dirty="0">
                <a:solidFill>
                  <a:srgbClr val="002060"/>
                </a:solidFill>
                <a:latin typeface="Arial" panose="020B0604020202020204" pitchFamily="34" charset="0"/>
                <a:ea typeface="Calibri" panose="020F0502020204030204" pitchFamily="34" charset="0"/>
                <a:cs typeface="Arial" panose="020B0604020202020204" pitchFamily="34" charset="0"/>
              </a:rPr>
              <a:t>Employee </a:t>
            </a:r>
            <a:r>
              <a:rPr lang="en-US" sz="2000" dirty="0" smtClean="0">
                <a:solidFill>
                  <a:srgbClr val="002060"/>
                </a:solidFill>
                <a:latin typeface="Arial" panose="020B0604020202020204" pitchFamily="34" charset="0"/>
                <a:ea typeface="Calibri" panose="020F0502020204030204" pitchFamily="34" charset="0"/>
                <a:cs typeface="Arial" panose="020B0604020202020204" pitchFamily="34" charset="0"/>
              </a:rPr>
              <a:t>safety</a:t>
            </a:r>
          </a:p>
          <a:p>
            <a:pPr marL="342900" indent="-342900" algn="just">
              <a:buFont typeface="Wingdings" panose="05000000000000000000" pitchFamily="2" charset="2"/>
              <a:buChar char="q"/>
            </a:pPr>
            <a:endParaRPr lang="en-US" sz="200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marL="342900" indent="-342900" algn="just">
              <a:buFont typeface="Wingdings" panose="05000000000000000000" pitchFamily="2" charset="2"/>
              <a:buChar char="q"/>
            </a:pPr>
            <a:r>
              <a:rPr lang="en-US" sz="2000" dirty="0">
                <a:solidFill>
                  <a:srgbClr val="002060"/>
                </a:solidFill>
                <a:latin typeface="Arial" panose="020B0604020202020204" pitchFamily="34" charset="0"/>
                <a:ea typeface="Calibri" panose="020F0502020204030204" pitchFamily="34" charset="0"/>
                <a:cs typeface="Arial" panose="020B0604020202020204" pitchFamily="34" charset="0"/>
              </a:rPr>
              <a:t>Operational difficulties </a:t>
            </a:r>
          </a:p>
          <a:p>
            <a:pPr marL="342900" indent="-342900" algn="just">
              <a:buFont typeface="Wingdings" panose="05000000000000000000" pitchFamily="2" charset="2"/>
              <a:buChar char="q"/>
            </a:pPr>
            <a:endParaRPr lang="en-US" sz="2000" dirty="0" smtClean="0">
              <a:solidFill>
                <a:srgbClr val="002060"/>
              </a:solidFill>
              <a:latin typeface="Arial" panose="020B0604020202020204" pitchFamily="34" charset="0"/>
              <a:ea typeface="Calibri" panose="020F0502020204030204" pitchFamily="34" charset="0"/>
              <a:cs typeface="Arial" panose="020B0604020202020204" pitchFamily="34" charset="0"/>
            </a:endParaRPr>
          </a:p>
          <a:p>
            <a:pPr marL="342900" indent="-342900" algn="just">
              <a:buFont typeface="Wingdings" panose="05000000000000000000" pitchFamily="2" charset="2"/>
              <a:buChar char="q"/>
            </a:pPr>
            <a:r>
              <a:rPr lang="en-US" sz="2000" dirty="0" smtClean="0">
                <a:solidFill>
                  <a:srgbClr val="002060"/>
                </a:solidFill>
                <a:latin typeface="Arial" panose="020B0604020202020204" pitchFamily="34" charset="0"/>
                <a:ea typeface="Calibri" panose="020F0502020204030204" pitchFamily="34" charset="0"/>
                <a:cs typeface="Arial" panose="020B0604020202020204" pitchFamily="34" charset="0"/>
              </a:rPr>
              <a:t> </a:t>
            </a:r>
            <a:r>
              <a:rPr lang="en-US" sz="2000" dirty="0">
                <a:solidFill>
                  <a:srgbClr val="002060"/>
                </a:solidFill>
                <a:latin typeface="Arial" panose="020B0604020202020204" pitchFamily="34" charset="0"/>
                <a:ea typeface="Calibri" panose="020F0502020204030204" pitchFamily="34" charset="0"/>
                <a:cs typeface="Arial" panose="020B0604020202020204" pitchFamily="34" charset="0"/>
              </a:rPr>
              <a:t>Delivery procedures </a:t>
            </a:r>
          </a:p>
          <a:p>
            <a:pPr marL="342900" indent="-342900" algn="just">
              <a:buFont typeface="Wingdings" panose="05000000000000000000" pitchFamily="2" charset="2"/>
              <a:buChar char="q"/>
            </a:pPr>
            <a:endParaRPr lang="en-US" sz="2000" dirty="0" smtClean="0">
              <a:solidFill>
                <a:srgbClr val="002060"/>
              </a:solidFill>
              <a:latin typeface="Arial" panose="020B0604020202020204" pitchFamily="34" charset="0"/>
              <a:ea typeface="Calibri" panose="020F0502020204030204" pitchFamily="34" charset="0"/>
              <a:cs typeface="Arial" panose="020B0604020202020204" pitchFamily="34" charset="0"/>
            </a:endParaRPr>
          </a:p>
          <a:p>
            <a:pPr marL="342900" indent="-342900" algn="just">
              <a:buFont typeface="Wingdings" panose="05000000000000000000" pitchFamily="2" charset="2"/>
              <a:buChar char="q"/>
            </a:pPr>
            <a:r>
              <a:rPr lang="en-US" sz="2000" dirty="0" smtClean="0">
                <a:solidFill>
                  <a:srgbClr val="002060"/>
                </a:solidFill>
                <a:latin typeface="Arial" panose="020B0604020202020204" pitchFamily="34" charset="0"/>
                <a:ea typeface="Calibri" panose="020F0502020204030204" pitchFamily="34" charset="0"/>
                <a:cs typeface="Arial" panose="020B0604020202020204" pitchFamily="34" charset="0"/>
              </a:rPr>
              <a:t>Collection procedures</a:t>
            </a:r>
          </a:p>
          <a:p>
            <a:pPr marL="342900" indent="-342900" algn="just">
              <a:buFont typeface="Wingdings" panose="05000000000000000000" pitchFamily="2" charset="2"/>
              <a:buChar char="q"/>
            </a:pPr>
            <a:endParaRPr lang="en-US" sz="200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marL="342900" indent="-342900" algn="just">
              <a:buFont typeface="Wingdings" panose="05000000000000000000" pitchFamily="2" charset="2"/>
              <a:buChar char="q"/>
            </a:pPr>
            <a:r>
              <a:rPr lang="en-US" sz="2000" dirty="0" smtClean="0">
                <a:solidFill>
                  <a:srgbClr val="002060"/>
                </a:solidFill>
                <a:latin typeface="Arial" panose="020B0604020202020204" pitchFamily="34" charset="0"/>
                <a:ea typeface="Calibri" panose="020F0502020204030204" pitchFamily="34" charset="0"/>
                <a:cs typeface="Arial" panose="020B0604020202020204" pitchFamily="34" charset="0"/>
              </a:rPr>
              <a:t>Customer awareness</a:t>
            </a:r>
          </a:p>
          <a:p>
            <a:pPr marL="342900" indent="-342900" algn="just">
              <a:buFont typeface="Wingdings" panose="05000000000000000000" pitchFamily="2" charset="2"/>
              <a:buChar char="q"/>
            </a:pPr>
            <a:endParaRPr lang="en-US" sz="200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marL="342900" indent="-342900" algn="just">
              <a:buFont typeface="Wingdings" panose="05000000000000000000" pitchFamily="2" charset="2"/>
              <a:buChar char="q"/>
            </a:pPr>
            <a:r>
              <a:rPr lang="en-US" sz="2000" dirty="0" smtClean="0">
                <a:solidFill>
                  <a:srgbClr val="002060"/>
                </a:solidFill>
                <a:latin typeface="Arial" panose="020B0604020202020204" pitchFamily="34" charset="0"/>
                <a:ea typeface="Calibri" panose="020F0502020204030204" pitchFamily="34" charset="0"/>
                <a:cs typeface="Arial" panose="020B0604020202020204" pitchFamily="34" charset="0"/>
              </a:rPr>
              <a:t>Inquiries</a:t>
            </a:r>
          </a:p>
          <a:p>
            <a:pPr marL="342900" indent="-342900" algn="just">
              <a:buFont typeface="Wingdings" panose="05000000000000000000" pitchFamily="2" charset="2"/>
              <a:buChar char="q"/>
            </a:pPr>
            <a:endParaRPr lang="en-US" sz="2000" dirty="0">
              <a:solidFill>
                <a:srgbClr val="002060"/>
              </a:solidFill>
              <a:latin typeface="Arial" panose="020B0604020202020204" pitchFamily="34" charset="0"/>
              <a:ea typeface="Calibri" panose="020F0502020204030204" pitchFamily="34" charset="0"/>
              <a:cs typeface="Arial" panose="020B0604020202020204" pitchFamily="34" charset="0"/>
            </a:endParaRPr>
          </a:p>
          <a:p>
            <a:pPr algn="just"/>
            <a:endParaRPr lang="en-US" sz="2000" dirty="0">
              <a:latin typeface="Arial" panose="020B0604020202020204" pitchFamily="34" charset="0"/>
              <a:ea typeface="Calibri" panose="020F0502020204030204" pitchFamily="34" charset="0"/>
              <a:cs typeface="Arial" panose="020B0604020202020204" pitchFamily="34" charset="0"/>
            </a:endParaRPr>
          </a:p>
          <a:p>
            <a:pPr marL="342900" indent="-342900" algn="just">
              <a:buFont typeface="Wingdings" panose="05000000000000000000" pitchFamily="2" charset="2"/>
              <a:buChar char="q"/>
            </a:pPr>
            <a:endParaRPr lang="en-US" sz="2000" dirty="0">
              <a:latin typeface="Arial" panose="020B0604020202020204" pitchFamily="34" charset="0"/>
              <a:ea typeface="Calibri" panose="020F0502020204030204" pitchFamily="34" charset="0"/>
              <a:cs typeface="Arial" panose="020B0604020202020204" pitchFamily="34" charset="0"/>
            </a:endParaRPr>
          </a:p>
          <a:p>
            <a:pPr marL="342900" indent="-342900" algn="just">
              <a:spcAft>
                <a:spcPts val="0"/>
              </a:spcAft>
              <a:buFont typeface="Wingdings" panose="05000000000000000000" pitchFamily="2" charset="2"/>
              <a:buChar char="q"/>
            </a:pPr>
            <a:endPar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342900" indent="-342900" algn="just">
              <a:spcAft>
                <a:spcPts val="0"/>
              </a:spcAft>
              <a:buFont typeface="Wingdings" panose="05000000000000000000" pitchFamily="2" charset="2"/>
              <a:buChar char="q"/>
            </a:pPr>
            <a:endPar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342900" indent="-342900" algn="just">
              <a:spcAft>
                <a:spcPts val="0"/>
              </a:spcAft>
              <a:buFont typeface="Wingdings" panose="05000000000000000000" pitchFamily="2" charset="2"/>
              <a:buChar char="q"/>
            </a:pPr>
            <a:endPar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342900" indent="-342900" algn="just">
              <a:spcAft>
                <a:spcPts val="0"/>
              </a:spcAft>
              <a:buFont typeface="Wingdings" panose="05000000000000000000" pitchFamily="2" charset="2"/>
              <a:buChar char="q"/>
            </a:pPr>
            <a:endPar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algn="just">
              <a:spcAft>
                <a:spcPts val="0"/>
              </a:spcAft>
            </a:pPr>
            <a:endParaRPr lang="en-US" sz="20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15077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3"/>
          <a:stretch>
            <a:fillRect/>
          </a:stretch>
        </p:blipFill>
        <p:spPr>
          <a:xfrm>
            <a:off x="10020290" y="71716"/>
            <a:ext cx="2009775" cy="1245477"/>
          </a:xfrm>
          <a:prstGeom prst="rect">
            <a:avLst/>
          </a:prstGeom>
        </p:spPr>
      </p:pic>
      <p:sp>
        <p:nvSpPr>
          <p:cNvPr id="3" name="Rectangle 2"/>
          <p:cNvSpPr/>
          <p:nvPr/>
        </p:nvSpPr>
        <p:spPr>
          <a:xfrm>
            <a:off x="326064" y="2420888"/>
            <a:ext cx="11550688" cy="4093428"/>
          </a:xfrm>
          <a:prstGeom prst="rect">
            <a:avLst/>
          </a:prstGeom>
        </p:spPr>
        <p:txBody>
          <a:bodyPr wrap="square">
            <a:spAutoFit/>
          </a:bodyPr>
          <a:lstStyle/>
          <a:p>
            <a:pPr algn="just">
              <a:spcAft>
                <a:spcPts val="0"/>
              </a:spcAft>
            </a:pP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As part of its response to the Covid-19 pandemic and in order to ensure widespread coverage, Posts around the world have been communicating daily information related to the pandemic to all other Posts using the UPU`s  Emergency Information System (</a:t>
            </a:r>
            <a:r>
              <a:rPr lang="en-US" sz="2000" dirty="0" err="1"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EmIS</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a:t>
            </a:r>
          </a:p>
          <a:p>
            <a:pPr algn="just">
              <a:spcAft>
                <a:spcPts val="0"/>
              </a:spcAft>
            </a:pPr>
            <a:endPar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algn="just"/>
            <a:r>
              <a:rPr lang="en-GB" sz="2000" dirty="0" smtClean="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It is clear from the numerous </a:t>
            </a:r>
            <a:r>
              <a:rPr lang="en-GB" sz="2000" dirty="0" err="1" smtClean="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EmIS</a:t>
            </a:r>
            <a:r>
              <a:rPr lang="en-GB" sz="2000" dirty="0" smtClean="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 that have been published that Posts are fully committed to slowing </a:t>
            </a:r>
            <a:r>
              <a:rPr lang="en-GB" sz="2000"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the spread of </a:t>
            </a:r>
            <a:r>
              <a:rPr lang="en-GB" sz="2000" dirty="0" smtClean="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Covid-19. They are also </a:t>
            </a:r>
            <a:r>
              <a:rPr lang="en-GB"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committed </a:t>
            </a:r>
            <a:r>
              <a:rPr lang="en-GB"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to fulfilling their postal obligations (including maintaining universal </a:t>
            </a:r>
            <a:r>
              <a:rPr lang="en-GB"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service) but it is vitally important </a:t>
            </a:r>
            <a:r>
              <a:rPr lang="en-GB"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and necessary for them to comply with the safety guidelines and recommendations issued by the governments of member countries in order to contain the spread of </a:t>
            </a:r>
            <a:r>
              <a:rPr lang="en-GB"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Covid-19.</a:t>
            </a:r>
            <a:endPar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algn="just">
              <a:spcAft>
                <a:spcPts val="0"/>
              </a:spcAft>
            </a:pPr>
            <a:endPar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algn="just">
              <a:spcAft>
                <a:spcPts val="0"/>
              </a:spcAft>
            </a:pPr>
            <a:r>
              <a:rPr lang="en-GB"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In </a:t>
            </a:r>
            <a:r>
              <a:rPr lang="en-GB"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order, therefore, to </a:t>
            </a:r>
            <a:r>
              <a:rPr lang="en-GB"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contribute towards helping Posts to comply with their guidelines and recommendations, a number of </a:t>
            </a:r>
            <a:r>
              <a:rPr lang="en-GB" sz="2000" dirty="0" err="1"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EmIS</a:t>
            </a:r>
            <a:r>
              <a:rPr lang="en-GB"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 related issues </a:t>
            </a:r>
            <a:r>
              <a:rPr lang="en-GB"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and “best </a:t>
            </a:r>
            <a:r>
              <a:rPr lang="en-GB"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practice“ responses </a:t>
            </a:r>
            <a:r>
              <a:rPr lang="en-GB"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have been identified, as detailed </a:t>
            </a:r>
            <a:r>
              <a:rPr lang="en-GB"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in the next slides</a:t>
            </a:r>
            <a:endParaRPr lang="en-US" sz="20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2" name="Rectangle 1"/>
          <p:cNvSpPr/>
          <p:nvPr/>
        </p:nvSpPr>
        <p:spPr>
          <a:xfrm>
            <a:off x="326064" y="1587395"/>
            <a:ext cx="1794081" cy="461665"/>
          </a:xfrm>
          <a:prstGeom prst="rect">
            <a:avLst/>
          </a:prstGeom>
        </p:spPr>
        <p:txBody>
          <a:bodyPr wrap="none">
            <a:spAutoFit/>
          </a:bodyPr>
          <a:lstStyle/>
          <a:p>
            <a:pPr lvl="0"/>
            <a:r>
              <a:rPr lang="en-US" sz="2400" dirty="0" smtClean="0">
                <a:latin typeface="Arial" panose="020B0604020202020204" pitchFamily="34" charset="0"/>
                <a:ea typeface="Calibri" panose="020F0502020204030204" pitchFamily="34" charset="0"/>
                <a:cs typeface="Arial" panose="020B0604020202020204" pitchFamily="34" charset="0"/>
              </a:rPr>
              <a:t>Introduction</a:t>
            </a:r>
            <a:endParaRPr lang="en-US" sz="24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88586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9912424" y="88965"/>
            <a:ext cx="2009775" cy="1245477"/>
          </a:xfrm>
          <a:prstGeom prst="rect">
            <a:avLst/>
          </a:prstGeom>
        </p:spPr>
      </p:pic>
      <p:sp>
        <p:nvSpPr>
          <p:cNvPr id="2" name="Rectangle 1"/>
          <p:cNvSpPr/>
          <p:nvPr/>
        </p:nvSpPr>
        <p:spPr>
          <a:xfrm>
            <a:off x="-33858" y="1521192"/>
            <a:ext cx="2545890" cy="461665"/>
          </a:xfrm>
          <a:prstGeom prst="rect">
            <a:avLst/>
          </a:prstGeom>
        </p:spPr>
        <p:txBody>
          <a:bodyPr wrap="none">
            <a:spAutoFit/>
          </a:bodyPr>
          <a:lstStyle/>
          <a:p>
            <a:pPr lvl="0"/>
            <a:r>
              <a:rPr lang="en-US" sz="2400" dirty="0" smtClean="0">
                <a:latin typeface="Arial" panose="020B0604020202020204" pitchFamily="34" charset="0"/>
                <a:ea typeface="Calibri" panose="020F0502020204030204" pitchFamily="34" charset="0"/>
                <a:cs typeface="Arial" panose="020B0604020202020204" pitchFamily="34" charset="0"/>
              </a:rPr>
              <a:t>Employee safety </a:t>
            </a:r>
            <a:endParaRPr lang="en-US" sz="2400" dirty="0">
              <a:latin typeface="Arial" panose="020B0604020202020204" pitchFamily="34" charset="0"/>
              <a:ea typeface="Calibri" panose="020F0502020204030204" pitchFamily="34" charset="0"/>
              <a:cs typeface="Arial" panose="020B0604020202020204" pitchFamily="34" charset="0"/>
            </a:endParaRPr>
          </a:p>
        </p:txBody>
      </p:sp>
      <p:sp>
        <p:nvSpPr>
          <p:cNvPr id="6" name="Rectangle 5"/>
          <p:cNvSpPr/>
          <p:nvPr/>
        </p:nvSpPr>
        <p:spPr>
          <a:xfrm>
            <a:off x="-9078" y="2188776"/>
            <a:ext cx="12192000" cy="4401205"/>
          </a:xfrm>
          <a:prstGeom prst="rect">
            <a:avLst/>
          </a:prstGeom>
        </p:spPr>
        <p:txBody>
          <a:bodyPr wrap="square">
            <a:spAutoFit/>
          </a:bodyPr>
          <a:lstStyle/>
          <a:p>
            <a:pPr marL="342900" indent="-342900" algn="just">
              <a:spcAft>
                <a:spcPts val="0"/>
              </a:spcAft>
              <a:buFont typeface="Wingdings" panose="05000000000000000000" pitchFamily="2" charset="2"/>
              <a:buChar char="q"/>
            </a:pPr>
            <a:r>
              <a:rPr lang="en-US" sz="2000" b="1" u="sng"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Issue</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a:t>
            </a:r>
          </a:p>
          <a:p>
            <a:pPr marL="342900" indent="-342900" algn="just">
              <a:spcAft>
                <a:spcPts val="0"/>
              </a:spcAft>
              <a:buFont typeface="Wingdings" panose="05000000000000000000" pitchFamily="2" charset="2"/>
              <a:buChar char="q"/>
            </a:pPr>
            <a:endPar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800100" lvl="1" indent="-342900" algn="just">
              <a:buFont typeface="Wingdings" panose="05000000000000000000" pitchFamily="2" charset="2"/>
              <a:buChar char="Ø"/>
            </a:pP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Owing to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the Covid</a:t>
            </a: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19 pandemic, governments worldwide have </a:t>
            </a: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introduced measures including self-isolation, social distancing, advising people to work from home and restricting travel</a:t>
            </a:r>
            <a:endPar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800100" lvl="1" indent="-342900" algn="just">
              <a:buFont typeface="Wingdings" panose="05000000000000000000" pitchFamily="2" charset="2"/>
              <a:buChar char="Ø"/>
            </a:pPr>
            <a:endPar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342900" indent="-342900" algn="just">
              <a:spcAft>
                <a:spcPts val="0"/>
              </a:spcAft>
              <a:buFont typeface="Wingdings" panose="05000000000000000000" pitchFamily="2" charset="2"/>
              <a:buChar char="q"/>
            </a:pPr>
            <a:r>
              <a:rPr lang="en-US" sz="2000" b="1" u="sng"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Measures taken</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 </a:t>
            </a:r>
            <a:endPar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342900" indent="-342900" algn="just">
              <a:spcAft>
                <a:spcPts val="0"/>
              </a:spcAft>
              <a:buFont typeface="Wingdings" panose="05000000000000000000" pitchFamily="2" charset="2"/>
              <a:buChar char="q"/>
            </a:pPr>
            <a:endPar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800100" lvl="1" indent="-342900" algn="just">
              <a:buFont typeface="Wingdings" panose="05000000000000000000" pitchFamily="2" charset="2"/>
              <a:buChar char="Ø"/>
            </a:pP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Posts are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providing </a:t>
            </a: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personal protective equipment to employees, such as gloves and hand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sanitizers </a:t>
            </a: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and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are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ensuring </a:t>
            </a: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social distancing measures are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communicated, implemented </a:t>
            </a: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and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followed</a:t>
            </a:r>
          </a:p>
          <a:p>
            <a:pPr marL="800100" lvl="1" indent="-342900" algn="just">
              <a:buFont typeface="Wingdings" panose="05000000000000000000" pitchFamily="2" charset="2"/>
              <a:buChar char="Ø"/>
            </a:pP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Posts are limiting the size of items so that they can be handled by a single person</a:t>
            </a:r>
          </a:p>
          <a:p>
            <a:pPr marL="800100" lvl="1" indent="-342900" algn="just">
              <a:buFont typeface="Wingdings" panose="05000000000000000000" pitchFamily="2" charset="2"/>
              <a:buChar char="Ø"/>
            </a:pP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Delivery people knock on the door and keep a two meter distance for home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delivery</a:t>
            </a:r>
          </a:p>
          <a:p>
            <a:pPr marL="800100" lvl="1" indent="-342900" algn="just">
              <a:buFont typeface="Wingdings" panose="05000000000000000000" pitchFamily="2" charset="2"/>
              <a:buChar char="Ø"/>
            </a:pP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Posts are limiting the number of people allowed in post offices/postal installations at the same time.</a:t>
            </a:r>
            <a:endPar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342900" indent="-342900" algn="just">
              <a:spcAft>
                <a:spcPts val="0"/>
              </a:spcAft>
              <a:buFont typeface="Wingdings" panose="05000000000000000000" pitchFamily="2" charset="2"/>
              <a:buChar char="q"/>
            </a:pPr>
            <a:endParaRPr lang="en-US" sz="20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6710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9912424" y="88965"/>
            <a:ext cx="2009775" cy="1245477"/>
          </a:xfrm>
          <a:prstGeom prst="rect">
            <a:avLst/>
          </a:prstGeom>
        </p:spPr>
      </p:pic>
      <p:sp>
        <p:nvSpPr>
          <p:cNvPr id="2" name="Rectangle 1"/>
          <p:cNvSpPr/>
          <p:nvPr/>
        </p:nvSpPr>
        <p:spPr>
          <a:xfrm>
            <a:off x="-33858" y="1521192"/>
            <a:ext cx="6947736" cy="461665"/>
          </a:xfrm>
          <a:prstGeom prst="rect">
            <a:avLst/>
          </a:prstGeom>
        </p:spPr>
        <p:txBody>
          <a:bodyPr wrap="none">
            <a:spAutoFit/>
          </a:bodyPr>
          <a:lstStyle/>
          <a:p>
            <a:pPr lvl="0"/>
            <a:r>
              <a:rPr lang="en-US" sz="2400" dirty="0" smtClean="0">
                <a:latin typeface="Arial" panose="020B0604020202020204" pitchFamily="34" charset="0"/>
                <a:ea typeface="Calibri" panose="020F0502020204030204" pitchFamily="34" charset="0"/>
                <a:cs typeface="Arial" panose="020B0604020202020204" pitchFamily="34" charset="0"/>
              </a:rPr>
              <a:t>Operational disruption- acceptance and transport </a:t>
            </a:r>
            <a:endParaRPr lang="en-US" sz="2400" dirty="0">
              <a:latin typeface="Arial" panose="020B0604020202020204" pitchFamily="34" charset="0"/>
              <a:ea typeface="Calibri" panose="020F0502020204030204" pitchFamily="34" charset="0"/>
              <a:cs typeface="Arial" panose="020B0604020202020204" pitchFamily="34" charset="0"/>
            </a:endParaRPr>
          </a:p>
        </p:txBody>
      </p:sp>
      <p:sp>
        <p:nvSpPr>
          <p:cNvPr id="6" name="Rectangle 5"/>
          <p:cNvSpPr/>
          <p:nvPr/>
        </p:nvSpPr>
        <p:spPr>
          <a:xfrm>
            <a:off x="-9078" y="2188776"/>
            <a:ext cx="12192000" cy="5016758"/>
          </a:xfrm>
          <a:prstGeom prst="rect">
            <a:avLst/>
          </a:prstGeom>
        </p:spPr>
        <p:txBody>
          <a:bodyPr wrap="square">
            <a:spAutoFit/>
          </a:bodyPr>
          <a:lstStyle/>
          <a:p>
            <a:pPr marL="342900" indent="-342900" algn="just">
              <a:spcAft>
                <a:spcPts val="0"/>
              </a:spcAft>
              <a:buFont typeface="Wingdings" panose="05000000000000000000" pitchFamily="2" charset="2"/>
              <a:buChar char="q"/>
            </a:pPr>
            <a:r>
              <a:rPr lang="en-US" sz="2000" b="1" u="sng"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Issue</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a:t>
            </a:r>
          </a:p>
          <a:p>
            <a:pPr marL="342900" indent="-342900" algn="just">
              <a:spcAft>
                <a:spcPts val="0"/>
              </a:spcAft>
              <a:buFont typeface="Wingdings" panose="05000000000000000000" pitchFamily="2" charset="2"/>
              <a:buChar char="q"/>
            </a:pPr>
            <a:endPar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800100" lvl="1" indent="-342900" algn="just">
              <a:buFont typeface="Wingdings" panose="05000000000000000000" pitchFamily="2" charset="2"/>
              <a:buChar char="Ø"/>
            </a:pP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Owing to the suspension of flights, Posts are currently unable to send letter-post, parcel-post and EMS items to an increasing number of countries. They can therefore no longer accept letter-post, parcel-post and EMS items for destinations to which transport capacities are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unavailable</a:t>
            </a:r>
            <a:endPar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800100" lvl="1" indent="-342900" algn="just">
              <a:buFont typeface="Wingdings" panose="05000000000000000000" pitchFamily="2" charset="2"/>
              <a:buChar char="Ø"/>
            </a:pPr>
            <a:endPar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800100" lvl="1" indent="-342900" algn="just">
              <a:buFont typeface="Wingdings" panose="05000000000000000000" pitchFamily="2" charset="2"/>
              <a:buChar char="Ø"/>
            </a:pP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In addition,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Posts are suspending </a:t>
            </a: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transit à </a:t>
            </a:r>
            <a:r>
              <a:rPr lang="en-US" sz="2000" dirty="0" err="1">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découvert</a:t>
            </a: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 and closed transit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operations</a:t>
            </a:r>
            <a:endPar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800100" lvl="1" indent="-342900" algn="just">
              <a:buFont typeface="Wingdings" panose="05000000000000000000" pitchFamily="2" charset="2"/>
              <a:buChar char="Ø"/>
            </a:pPr>
            <a:endPar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342900" indent="-342900" algn="just">
              <a:spcAft>
                <a:spcPts val="0"/>
              </a:spcAft>
              <a:buFont typeface="Wingdings" panose="05000000000000000000" pitchFamily="2" charset="2"/>
              <a:buChar char="q"/>
            </a:pPr>
            <a:r>
              <a:rPr lang="en-US" sz="2000" b="1" u="sng"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Best </a:t>
            </a:r>
            <a:r>
              <a:rPr lang="en-US" sz="2000" b="1" u="sng"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practice</a:t>
            </a: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 </a:t>
            </a:r>
            <a:endPar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342900" indent="-342900" algn="just">
              <a:spcAft>
                <a:spcPts val="0"/>
              </a:spcAft>
              <a:buFont typeface="Wingdings" panose="05000000000000000000" pitchFamily="2" charset="2"/>
              <a:buChar char="q"/>
            </a:pPr>
            <a:endPar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800100" lvl="1" indent="-342900" algn="just">
              <a:buFont typeface="Wingdings" panose="05000000000000000000" pitchFamily="2" charset="2"/>
              <a:buChar char="Ø"/>
            </a:pP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Posts are exploring the use of using cargo flights and surface transportation as an alternative to passenger flights as needed. There are indications that some airlines are also using their current spare capacity on passenger flights to carrying cargo.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Posts are exploring </a:t>
            </a: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this possibility with their partner airlines. Up-to-date information regarding the current availability and status of air cargo carriers can be found at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hlinkClick r:id="rId3"/>
              </a:rPr>
              <a:t>www.tact-online.org/covid-19</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 and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hlinkClick r:id="rId4"/>
              </a:rPr>
              <a:t>www.iata.org/cargo</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a:t>
            </a:r>
            <a:endPar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342900" indent="-342900" algn="just">
              <a:spcAft>
                <a:spcPts val="0"/>
              </a:spcAft>
              <a:buFont typeface="Wingdings" panose="05000000000000000000" pitchFamily="2" charset="2"/>
              <a:buChar char="q"/>
            </a:pPr>
            <a:endParaRPr lang="en-US" sz="20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101867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9912424" y="88965"/>
            <a:ext cx="2009775" cy="1245477"/>
          </a:xfrm>
          <a:prstGeom prst="rect">
            <a:avLst/>
          </a:prstGeom>
        </p:spPr>
      </p:pic>
      <p:sp>
        <p:nvSpPr>
          <p:cNvPr id="2" name="Rectangle 1"/>
          <p:cNvSpPr/>
          <p:nvPr/>
        </p:nvSpPr>
        <p:spPr>
          <a:xfrm>
            <a:off x="0" y="1443292"/>
            <a:ext cx="3095719" cy="461665"/>
          </a:xfrm>
          <a:prstGeom prst="rect">
            <a:avLst/>
          </a:prstGeom>
        </p:spPr>
        <p:txBody>
          <a:bodyPr wrap="none">
            <a:spAutoFit/>
          </a:bodyPr>
          <a:lstStyle/>
          <a:p>
            <a:pPr lvl="0"/>
            <a:r>
              <a:rPr lang="en-US" sz="2400" dirty="0" smtClean="0">
                <a:latin typeface="Arial" panose="020B0604020202020204" pitchFamily="34" charset="0"/>
                <a:ea typeface="Calibri" panose="020F0502020204030204" pitchFamily="34" charset="0"/>
                <a:cs typeface="Arial" panose="020B0604020202020204" pitchFamily="34" charset="0"/>
              </a:rPr>
              <a:t>Delivery procedures </a:t>
            </a:r>
            <a:endParaRPr lang="en-US" sz="2400" dirty="0">
              <a:latin typeface="Arial" panose="020B0604020202020204" pitchFamily="34" charset="0"/>
              <a:ea typeface="Calibri" panose="020F0502020204030204" pitchFamily="34" charset="0"/>
              <a:cs typeface="Arial" panose="020B0604020202020204" pitchFamily="34" charset="0"/>
            </a:endParaRPr>
          </a:p>
        </p:txBody>
      </p:sp>
      <p:sp>
        <p:nvSpPr>
          <p:cNvPr id="6" name="Rectangle 5"/>
          <p:cNvSpPr/>
          <p:nvPr/>
        </p:nvSpPr>
        <p:spPr>
          <a:xfrm>
            <a:off x="4242" y="1904957"/>
            <a:ext cx="12187758" cy="5940088"/>
          </a:xfrm>
          <a:prstGeom prst="rect">
            <a:avLst/>
          </a:prstGeom>
        </p:spPr>
        <p:txBody>
          <a:bodyPr wrap="square">
            <a:spAutoFit/>
          </a:bodyPr>
          <a:lstStyle/>
          <a:p>
            <a:pPr marL="342900" indent="-342900" algn="just">
              <a:spcAft>
                <a:spcPts val="0"/>
              </a:spcAft>
              <a:buFont typeface="Wingdings" panose="05000000000000000000" pitchFamily="2" charset="2"/>
              <a:buChar char="q"/>
            </a:pPr>
            <a:r>
              <a:rPr lang="en-US" sz="2000" b="1" u="sng"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Issue</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a:t>
            </a:r>
          </a:p>
          <a:p>
            <a:pPr marL="342900" indent="-342900" algn="just">
              <a:spcAft>
                <a:spcPts val="0"/>
              </a:spcAft>
              <a:buFont typeface="Wingdings" panose="05000000000000000000" pitchFamily="2" charset="2"/>
              <a:buChar char="q"/>
            </a:pPr>
            <a:endPar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800100" lvl="1" indent="-342900" algn="just">
              <a:buFont typeface="Wingdings" panose="05000000000000000000" pitchFamily="2" charset="2"/>
              <a:buChar char="Ø"/>
            </a:pP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To limit the spread of COVID-19 and in the interest of the health and safety of postal staff, special processes need to be put in place for postal items subject to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delivery</a:t>
            </a:r>
          </a:p>
          <a:p>
            <a:pPr marL="800100" lvl="1" indent="-342900" algn="just">
              <a:buFont typeface="Wingdings" panose="05000000000000000000" pitchFamily="2" charset="2"/>
              <a:buChar char="Ø"/>
            </a:pPr>
            <a:endPar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342900" indent="-342900" algn="just">
              <a:spcAft>
                <a:spcPts val="0"/>
              </a:spcAft>
              <a:buFont typeface="Wingdings" panose="05000000000000000000" pitchFamily="2" charset="2"/>
              <a:buChar char="q"/>
            </a:pPr>
            <a:r>
              <a:rPr lang="en-US" sz="2000" b="1" u="sng"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Best </a:t>
            </a:r>
            <a:r>
              <a:rPr lang="en-US" sz="2000" b="1" u="sng"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practice</a:t>
            </a: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 </a:t>
            </a:r>
          </a:p>
          <a:p>
            <a:pPr marL="800100" lvl="1" indent="-342900" algn="just">
              <a:buFont typeface="Wingdings" panose="05000000000000000000" pitchFamily="2" charset="2"/>
              <a:buChar char="Ø"/>
            </a:pP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Posts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are </a:t>
            </a: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introducing a range of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“contactless”</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 </a:t>
            </a: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delivery procedures as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follows:</a:t>
            </a:r>
          </a:p>
          <a:p>
            <a:pPr marL="1257300" lvl="2" indent="-342900" algn="just">
              <a:buFont typeface="Wingdings" panose="05000000000000000000" pitchFamily="2" charset="2"/>
              <a:buChar char="§"/>
            </a:pP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Items are delivered via parcel lockers</a:t>
            </a:r>
          </a:p>
          <a:p>
            <a:pPr marL="1257300" lvl="2" indent="-342900" algn="just">
              <a:buFont typeface="Wingdings" panose="05000000000000000000" pitchFamily="2" charset="2"/>
              <a:buChar char="§"/>
            </a:pP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Signature </a:t>
            </a: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on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delivery has been suspended Instead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delivery people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themselves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physically or electronically record proof of delivery</a:t>
            </a:r>
          </a:p>
          <a:p>
            <a:pPr marL="1257300" lvl="2" indent="-342900" algn="just">
              <a:buFont typeface="Wingdings" panose="05000000000000000000" pitchFamily="2" charset="2"/>
              <a:buChar char="§"/>
            </a:pP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Inbound </a:t>
            </a: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items requiring a payment by the recipient, such as cash-on-delivery (COD) or the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payment </a:t>
            </a: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of customs duties and taxes, are being directed to a postal outlet for collection.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Recipients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receive </a:t>
            </a: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a notification as to which postal outlet is holding their item for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collection</a:t>
            </a:r>
            <a:endPar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342900" indent="-342900" algn="just">
              <a:spcAft>
                <a:spcPts val="0"/>
              </a:spcAft>
              <a:buFont typeface="Wingdings" panose="05000000000000000000" pitchFamily="2" charset="2"/>
              <a:buChar char="q"/>
            </a:pPr>
            <a:endPar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342900" indent="-342900" algn="just">
              <a:spcAft>
                <a:spcPts val="0"/>
              </a:spcAft>
              <a:buFont typeface="Wingdings" panose="05000000000000000000" pitchFamily="2" charset="2"/>
              <a:buChar char="q"/>
            </a:pPr>
            <a:endPar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342900" indent="-342900" algn="just">
              <a:spcAft>
                <a:spcPts val="0"/>
              </a:spcAft>
              <a:buFont typeface="Wingdings" panose="05000000000000000000" pitchFamily="2" charset="2"/>
              <a:buChar char="q"/>
            </a:pPr>
            <a:endPar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algn="just">
              <a:spcAft>
                <a:spcPts val="0"/>
              </a:spcAft>
            </a:pPr>
            <a:endPar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342900" indent="-342900" algn="just">
              <a:spcAft>
                <a:spcPts val="0"/>
              </a:spcAft>
              <a:buFont typeface="Wingdings" panose="05000000000000000000" pitchFamily="2" charset="2"/>
              <a:buChar char="q"/>
            </a:pPr>
            <a:endPar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342900" indent="-342900" algn="just">
              <a:spcAft>
                <a:spcPts val="0"/>
              </a:spcAft>
              <a:buFont typeface="Wingdings" panose="05000000000000000000" pitchFamily="2" charset="2"/>
              <a:buChar char="q"/>
            </a:pPr>
            <a:endParaRPr lang="en-US" sz="20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74290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9912424" y="88965"/>
            <a:ext cx="2009775" cy="1245477"/>
          </a:xfrm>
          <a:prstGeom prst="rect">
            <a:avLst/>
          </a:prstGeom>
        </p:spPr>
      </p:pic>
      <p:sp>
        <p:nvSpPr>
          <p:cNvPr id="2" name="Rectangle 1"/>
          <p:cNvSpPr/>
          <p:nvPr/>
        </p:nvSpPr>
        <p:spPr>
          <a:xfrm>
            <a:off x="0" y="1844824"/>
            <a:ext cx="2991525" cy="461665"/>
          </a:xfrm>
          <a:prstGeom prst="rect">
            <a:avLst/>
          </a:prstGeom>
        </p:spPr>
        <p:txBody>
          <a:bodyPr wrap="none">
            <a:spAutoFit/>
          </a:bodyPr>
          <a:lstStyle/>
          <a:p>
            <a:pPr lvl="0"/>
            <a:r>
              <a:rPr lang="en-US" sz="2400" dirty="0" smtClean="0">
                <a:latin typeface="Arial" panose="020B0604020202020204" pitchFamily="34" charset="0"/>
                <a:ea typeface="Calibri" panose="020F0502020204030204" pitchFamily="34" charset="0"/>
                <a:cs typeface="Arial" panose="020B0604020202020204" pitchFamily="34" charset="0"/>
              </a:rPr>
              <a:t>Pick up procedures </a:t>
            </a:r>
            <a:endParaRPr lang="en-US" sz="2400" dirty="0">
              <a:latin typeface="Arial" panose="020B0604020202020204" pitchFamily="34" charset="0"/>
              <a:ea typeface="Calibri" panose="020F0502020204030204" pitchFamily="34" charset="0"/>
              <a:cs typeface="Arial" panose="020B0604020202020204" pitchFamily="34" charset="0"/>
            </a:endParaRPr>
          </a:p>
        </p:txBody>
      </p:sp>
      <p:sp>
        <p:nvSpPr>
          <p:cNvPr id="6" name="Rectangle 5"/>
          <p:cNvSpPr/>
          <p:nvPr/>
        </p:nvSpPr>
        <p:spPr>
          <a:xfrm>
            <a:off x="0" y="2435463"/>
            <a:ext cx="11550688" cy="3477875"/>
          </a:xfrm>
          <a:prstGeom prst="rect">
            <a:avLst/>
          </a:prstGeom>
        </p:spPr>
        <p:txBody>
          <a:bodyPr wrap="square">
            <a:spAutoFit/>
          </a:bodyPr>
          <a:lstStyle/>
          <a:p>
            <a:pPr marL="342900" indent="-342900" algn="just">
              <a:spcAft>
                <a:spcPts val="0"/>
              </a:spcAft>
              <a:buFont typeface="Wingdings" panose="05000000000000000000" pitchFamily="2" charset="2"/>
              <a:buChar char="q"/>
            </a:pPr>
            <a:r>
              <a:rPr lang="en-US" sz="2000" b="1" u="sng"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Issue</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a:t>
            </a:r>
          </a:p>
          <a:p>
            <a:pPr marL="342900" indent="-342900" algn="just">
              <a:spcAft>
                <a:spcPts val="0"/>
              </a:spcAft>
              <a:buFont typeface="Wingdings" panose="05000000000000000000" pitchFamily="2" charset="2"/>
              <a:buChar char="q"/>
            </a:pPr>
            <a:endPar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800100" lvl="1" indent="-342900" algn="just">
              <a:buFont typeface="Wingdings" panose="05000000000000000000" pitchFamily="2" charset="2"/>
              <a:buChar char="Ø"/>
            </a:pP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Customers receive notification that they need to pick up an item from a designated collection point but are unable to do so within the near future because of </a:t>
            </a:r>
            <a:r>
              <a:rPr lang="en-US" sz="2000" dirty="0" err="1">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Covid</a:t>
            </a: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 19 related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movement restrictions</a:t>
            </a:r>
          </a:p>
          <a:p>
            <a:pPr marL="800100" lvl="1" indent="-342900" algn="just">
              <a:buFont typeface="Wingdings" panose="05000000000000000000" pitchFamily="2" charset="2"/>
              <a:buChar char="Ø"/>
            </a:pPr>
            <a:endPar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342900" indent="-342900" algn="just">
              <a:spcAft>
                <a:spcPts val="0"/>
              </a:spcAft>
              <a:buFont typeface="Wingdings" panose="05000000000000000000" pitchFamily="2" charset="2"/>
              <a:buChar char="q"/>
            </a:pPr>
            <a:r>
              <a:rPr lang="en-US" sz="2000" b="1" u="sng"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Best </a:t>
            </a:r>
            <a:r>
              <a:rPr lang="en-US" sz="2000" b="1" u="sng"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practice</a:t>
            </a: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 </a:t>
            </a:r>
            <a:endPar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342900" indent="-342900" algn="just">
              <a:spcAft>
                <a:spcPts val="0"/>
              </a:spcAft>
              <a:buFont typeface="Wingdings" panose="05000000000000000000" pitchFamily="2" charset="2"/>
              <a:buChar char="q"/>
            </a:pPr>
            <a:endPar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800100" lvl="1" indent="-342900" algn="just">
              <a:buFont typeface="Wingdings" panose="05000000000000000000" pitchFamily="2" charset="2"/>
              <a:buChar char="Ø"/>
            </a:pP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All undelivered inbound international postal items should be stored at post offices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or </a:t>
            </a: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alternate storage facilities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free </a:t>
            </a: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of charge until the end of the Covid-19 related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restrictions</a:t>
            </a:r>
            <a:endPar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342900" indent="-342900" algn="just">
              <a:spcAft>
                <a:spcPts val="0"/>
              </a:spcAft>
              <a:buFont typeface="Wingdings" panose="05000000000000000000" pitchFamily="2" charset="2"/>
              <a:buChar char="q"/>
            </a:pPr>
            <a:endParaRPr lang="en-US" sz="20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8074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9912424" y="88965"/>
            <a:ext cx="2009775" cy="1245477"/>
          </a:xfrm>
          <a:prstGeom prst="rect">
            <a:avLst/>
          </a:prstGeom>
        </p:spPr>
      </p:pic>
      <p:sp>
        <p:nvSpPr>
          <p:cNvPr id="2" name="Rectangle 1"/>
          <p:cNvSpPr/>
          <p:nvPr/>
        </p:nvSpPr>
        <p:spPr>
          <a:xfrm>
            <a:off x="0" y="1844824"/>
            <a:ext cx="3180679" cy="461665"/>
          </a:xfrm>
          <a:prstGeom prst="rect">
            <a:avLst/>
          </a:prstGeom>
        </p:spPr>
        <p:txBody>
          <a:bodyPr wrap="none">
            <a:spAutoFit/>
          </a:bodyPr>
          <a:lstStyle/>
          <a:p>
            <a:pPr lvl="0"/>
            <a:r>
              <a:rPr lang="en-US" sz="2400" dirty="0" smtClean="0">
                <a:latin typeface="Arial" panose="020B0604020202020204" pitchFamily="34" charset="0"/>
                <a:ea typeface="Calibri" panose="020F0502020204030204" pitchFamily="34" charset="0"/>
                <a:cs typeface="Arial" panose="020B0604020202020204" pitchFamily="34" charset="0"/>
              </a:rPr>
              <a:t>Customer awareness </a:t>
            </a:r>
            <a:endParaRPr lang="en-US" sz="2400" dirty="0">
              <a:latin typeface="Arial" panose="020B0604020202020204" pitchFamily="34" charset="0"/>
              <a:ea typeface="Calibri" panose="020F0502020204030204" pitchFamily="34" charset="0"/>
              <a:cs typeface="Arial" panose="020B0604020202020204" pitchFamily="34" charset="0"/>
            </a:endParaRPr>
          </a:p>
        </p:txBody>
      </p:sp>
      <p:sp>
        <p:nvSpPr>
          <p:cNvPr id="6" name="Rectangle 5"/>
          <p:cNvSpPr/>
          <p:nvPr/>
        </p:nvSpPr>
        <p:spPr>
          <a:xfrm>
            <a:off x="0" y="2435463"/>
            <a:ext cx="11550688" cy="4093428"/>
          </a:xfrm>
          <a:prstGeom prst="rect">
            <a:avLst/>
          </a:prstGeom>
        </p:spPr>
        <p:txBody>
          <a:bodyPr wrap="square">
            <a:spAutoFit/>
          </a:bodyPr>
          <a:lstStyle/>
          <a:p>
            <a:pPr marL="342900" indent="-342900" algn="just">
              <a:spcAft>
                <a:spcPts val="0"/>
              </a:spcAft>
              <a:buFont typeface="Wingdings" panose="05000000000000000000" pitchFamily="2" charset="2"/>
              <a:buChar char="q"/>
            </a:pPr>
            <a:r>
              <a:rPr lang="en-US" sz="2000" b="1" u="sng"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Issue</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a:t>
            </a:r>
          </a:p>
          <a:p>
            <a:pPr marL="342900" indent="-342900" algn="just">
              <a:spcAft>
                <a:spcPts val="0"/>
              </a:spcAft>
              <a:buFont typeface="Wingdings" panose="05000000000000000000" pitchFamily="2" charset="2"/>
              <a:buChar char="q"/>
            </a:pPr>
            <a:endPar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800100" lvl="1" indent="-342900" algn="just">
              <a:buFont typeface="Wingdings" panose="05000000000000000000" pitchFamily="2" charset="2"/>
              <a:buChar char="Ø"/>
            </a:pP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Standard delivery and collection procedures for postal customers are being temporarily changed by Posts in order to adapt them to the circumstances caused by the spread of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Covid-19</a:t>
            </a:r>
          </a:p>
          <a:p>
            <a:pPr marL="800100" lvl="1" indent="-342900" algn="just">
              <a:buFont typeface="Wingdings" panose="05000000000000000000" pitchFamily="2" charset="2"/>
              <a:buChar char="Ø"/>
            </a:pPr>
            <a:endPar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342900" indent="-342900" algn="just">
              <a:spcAft>
                <a:spcPts val="0"/>
              </a:spcAft>
              <a:buFont typeface="Wingdings" panose="05000000000000000000" pitchFamily="2" charset="2"/>
              <a:buChar char="q"/>
            </a:pPr>
            <a:r>
              <a:rPr lang="en-US" sz="2000" b="1" u="sng"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Best </a:t>
            </a:r>
            <a:r>
              <a:rPr lang="en-US" sz="2000" b="1" u="sng"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practice</a:t>
            </a: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 </a:t>
            </a:r>
            <a:endPar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342900" indent="-342900" algn="just">
              <a:spcAft>
                <a:spcPts val="0"/>
              </a:spcAft>
              <a:buFont typeface="Wingdings" panose="05000000000000000000" pitchFamily="2" charset="2"/>
              <a:buChar char="q"/>
            </a:pPr>
            <a:endPar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800100" lvl="1" indent="-342900" algn="just">
              <a:buFont typeface="Wingdings" panose="05000000000000000000" pitchFamily="2" charset="2"/>
              <a:buChar char="Ø"/>
            </a:pPr>
            <a:r>
              <a:rPr lang="en-US" sz="2000" dirty="0" smtClean="0">
                <a:solidFill>
                  <a:srgbClr val="4F81BD">
                    <a:lumMod val="50000"/>
                  </a:srgbClr>
                </a:solidFill>
                <a:latin typeface="Arial" panose="020B0604020202020204" pitchFamily="34" charset="0"/>
                <a:ea typeface="Calibri" panose="020F0502020204030204" pitchFamily="34" charset="0"/>
                <a:cs typeface="Arial" panose="020B0604020202020204" pitchFamily="34" charset="0"/>
              </a:rPr>
              <a:t>Posts </a:t>
            </a:r>
            <a:r>
              <a:rPr lang="en-US" sz="2000" dirty="0">
                <a:solidFill>
                  <a:srgbClr val="4F81BD">
                    <a:lumMod val="50000"/>
                  </a:srgbClr>
                </a:solidFill>
                <a:latin typeface="Arial" panose="020B0604020202020204" pitchFamily="34" charset="0"/>
                <a:ea typeface="Calibri" panose="020F0502020204030204" pitchFamily="34" charset="0"/>
                <a:cs typeface="Arial" panose="020B0604020202020204" pitchFamily="34" charset="0"/>
              </a:rPr>
              <a:t>continue to endeavor to deliver the best possible performance </a:t>
            </a:r>
            <a:endPar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800100" lvl="1" indent="-342900" algn="just">
              <a:buFont typeface="Wingdings" panose="05000000000000000000" pitchFamily="2" charset="2"/>
              <a:buChar char="Ø"/>
            </a:pPr>
            <a:endPar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800100" lvl="1" indent="-342900" algn="just">
              <a:buFont typeface="Wingdings" panose="05000000000000000000" pitchFamily="2" charset="2"/>
              <a:buChar char="Ø"/>
            </a:pP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Posts are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communicating </a:t>
            </a: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the temporary new delivery and collection procedures to senders/postal customers in order to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minimize </a:t>
            </a: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the number of dissatisfied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customers</a:t>
            </a:r>
            <a:endPar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342900" indent="-342900" algn="just">
              <a:spcAft>
                <a:spcPts val="0"/>
              </a:spcAft>
              <a:buFont typeface="Wingdings" panose="05000000000000000000" pitchFamily="2" charset="2"/>
              <a:buChar char="q"/>
            </a:pPr>
            <a:endParaRPr lang="en-US" sz="20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36800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9912424" y="88965"/>
            <a:ext cx="2009775" cy="1245477"/>
          </a:xfrm>
          <a:prstGeom prst="rect">
            <a:avLst/>
          </a:prstGeom>
        </p:spPr>
      </p:pic>
      <p:sp>
        <p:nvSpPr>
          <p:cNvPr id="2" name="Rectangle 1"/>
          <p:cNvSpPr/>
          <p:nvPr/>
        </p:nvSpPr>
        <p:spPr>
          <a:xfrm>
            <a:off x="0" y="1851633"/>
            <a:ext cx="1350050" cy="461665"/>
          </a:xfrm>
          <a:prstGeom prst="rect">
            <a:avLst/>
          </a:prstGeom>
        </p:spPr>
        <p:txBody>
          <a:bodyPr wrap="none">
            <a:spAutoFit/>
          </a:bodyPr>
          <a:lstStyle/>
          <a:p>
            <a:pPr lvl="0"/>
            <a:r>
              <a:rPr lang="en-US" sz="2400" dirty="0">
                <a:latin typeface="Arial" panose="020B0604020202020204" pitchFamily="34" charset="0"/>
                <a:ea typeface="Calibri" panose="020F0502020204030204" pitchFamily="34" charset="0"/>
                <a:cs typeface="Arial" panose="020B0604020202020204" pitchFamily="34" charset="0"/>
              </a:rPr>
              <a:t>I</a:t>
            </a:r>
            <a:r>
              <a:rPr lang="en-US" sz="2400" dirty="0" smtClean="0">
                <a:latin typeface="Arial" panose="020B0604020202020204" pitchFamily="34" charset="0"/>
                <a:ea typeface="Calibri" panose="020F0502020204030204" pitchFamily="34" charset="0"/>
                <a:cs typeface="Arial" panose="020B0604020202020204" pitchFamily="34" charset="0"/>
              </a:rPr>
              <a:t>nquiries</a:t>
            </a:r>
            <a:endParaRPr lang="en-US" sz="2400" dirty="0">
              <a:latin typeface="Arial" panose="020B0604020202020204" pitchFamily="34" charset="0"/>
              <a:ea typeface="Calibri" panose="020F0502020204030204" pitchFamily="34" charset="0"/>
              <a:cs typeface="Arial" panose="020B0604020202020204" pitchFamily="34" charset="0"/>
            </a:endParaRPr>
          </a:p>
        </p:txBody>
      </p:sp>
      <p:sp>
        <p:nvSpPr>
          <p:cNvPr id="6" name="Rectangle 5"/>
          <p:cNvSpPr/>
          <p:nvPr/>
        </p:nvSpPr>
        <p:spPr>
          <a:xfrm>
            <a:off x="119336" y="2780928"/>
            <a:ext cx="11550688" cy="3785652"/>
          </a:xfrm>
          <a:prstGeom prst="rect">
            <a:avLst/>
          </a:prstGeom>
        </p:spPr>
        <p:txBody>
          <a:bodyPr wrap="square">
            <a:spAutoFit/>
          </a:bodyPr>
          <a:lstStyle/>
          <a:p>
            <a:pPr marL="342900" indent="-342900" algn="just">
              <a:spcAft>
                <a:spcPts val="0"/>
              </a:spcAft>
              <a:buFont typeface="Wingdings" panose="05000000000000000000" pitchFamily="2" charset="2"/>
              <a:buChar char="q"/>
            </a:pPr>
            <a:r>
              <a:rPr lang="en-US" sz="2000" b="1" u="sng"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Issue</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a:t>
            </a:r>
          </a:p>
          <a:p>
            <a:pPr algn="just">
              <a:spcAft>
                <a:spcPts val="0"/>
              </a:spcAft>
            </a:pPr>
            <a:endPar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800100" lvl="1" indent="-342900" algn="just">
              <a:buFont typeface="Wingdings" panose="05000000000000000000" pitchFamily="2" charset="2"/>
              <a:buChar char="Ø"/>
            </a:pP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As a result of remote working, postal staff are unable to deal with telephone inquiries at call centers.</a:t>
            </a:r>
          </a:p>
          <a:p>
            <a:pPr marL="342900" indent="-342900" algn="just">
              <a:spcAft>
                <a:spcPts val="0"/>
              </a:spcAft>
              <a:buFont typeface="Wingdings" panose="05000000000000000000" pitchFamily="2" charset="2"/>
              <a:buChar char="q"/>
            </a:pPr>
            <a:endPar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342900" indent="-342900" algn="just">
              <a:spcAft>
                <a:spcPts val="0"/>
              </a:spcAft>
              <a:buFont typeface="Wingdings" panose="05000000000000000000" pitchFamily="2" charset="2"/>
              <a:buChar char="q"/>
            </a:pPr>
            <a:r>
              <a:rPr lang="en-US" sz="2000" b="1" u="sng"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Best practice</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 </a:t>
            </a:r>
          </a:p>
          <a:p>
            <a:pPr marL="342900" indent="-342900" algn="just">
              <a:spcAft>
                <a:spcPts val="0"/>
              </a:spcAft>
              <a:buFont typeface="Wingdings" panose="05000000000000000000" pitchFamily="2" charset="2"/>
              <a:buChar char="q"/>
            </a:pPr>
            <a:endPar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800100" lvl="1" indent="-342900" algn="just">
              <a:buFont typeface="Wingdings" panose="05000000000000000000" pitchFamily="2" charset="2"/>
              <a:buChar char="Ø"/>
            </a:pPr>
            <a:r>
              <a:rPr lang="en-US" sz="2000" dirty="0" smtClean="0">
                <a:solidFill>
                  <a:srgbClr val="4F81BD">
                    <a:lumMod val="50000"/>
                  </a:srgbClr>
                </a:solidFill>
                <a:latin typeface="Arial" panose="020B0604020202020204" pitchFamily="34" charset="0"/>
                <a:ea typeface="Calibri" panose="020F0502020204030204" pitchFamily="34" charset="0"/>
                <a:cs typeface="Arial" panose="020B0604020202020204" pitchFamily="34" charset="0"/>
              </a:rPr>
              <a:t>Customers can use email for inquiries</a:t>
            </a:r>
            <a:endParaRPr lang="en-US" sz="2000" dirty="0">
              <a:solidFill>
                <a:srgbClr val="4F81BD">
                  <a:lumMod val="50000"/>
                </a:srgbClr>
              </a:solidFill>
              <a:latin typeface="Arial" panose="020B0604020202020204" pitchFamily="34" charset="0"/>
              <a:ea typeface="Calibri" panose="020F0502020204030204" pitchFamily="34" charset="0"/>
              <a:cs typeface="Arial" panose="020B0604020202020204" pitchFamily="34" charset="0"/>
            </a:endParaRPr>
          </a:p>
          <a:p>
            <a:pPr marL="800100" lvl="1" indent="-342900" algn="just">
              <a:buFont typeface="Wingdings" panose="05000000000000000000" pitchFamily="2" charset="2"/>
              <a:buChar char="Ø"/>
            </a:pPr>
            <a:endPar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800100" lvl="1" indent="-342900" algn="just">
              <a:buFont typeface="Wingdings" panose="05000000000000000000" pitchFamily="2" charset="2"/>
              <a:buChar char="Ø"/>
            </a:pP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Post </a:t>
            </a:r>
            <a:r>
              <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to Post customer service should remain operational using the IBIS and EMS Customer Service </a:t>
            </a:r>
            <a:r>
              <a:rPr lang="en-US" sz="20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Systems</a:t>
            </a:r>
            <a:endParaRPr lang="en-US" sz="2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endParaRPr>
          </a:p>
          <a:p>
            <a:pPr marL="342900" indent="-342900" algn="just">
              <a:spcAft>
                <a:spcPts val="0"/>
              </a:spcAft>
              <a:buFont typeface="Wingdings" panose="05000000000000000000" pitchFamily="2" charset="2"/>
              <a:buChar char="q"/>
            </a:pPr>
            <a:endParaRPr lang="en-US" sz="20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88399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Personnalisé 1">
      <a:dk1>
        <a:sysClr val="windowText" lastClr="000000"/>
      </a:dk1>
      <a:lt1>
        <a:sysClr val="window" lastClr="FFFFFF"/>
      </a:lt1>
      <a:dk2>
        <a:srgbClr val="1F497D"/>
      </a:dk2>
      <a:lt2>
        <a:srgbClr val="EEECE1"/>
      </a:lt2>
      <a:accent1>
        <a:srgbClr val="4F81BD"/>
      </a:accent1>
      <a:accent2>
        <a:srgbClr val="C0504D"/>
      </a:accent2>
      <a:accent3>
        <a:srgbClr val="D7E3BC"/>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N PowerPoint presentation.potx" id="{07868B96-C055-4BD0-95AE-0DB7C3B760D0}" vid="{8F434CA8-A0DC-42EE-B3CC-3736D9AF1C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EN PowerPoint presentation</Template>
  <TotalTime>9144</TotalTime>
  <Words>753</Words>
  <Application>Microsoft Office PowerPoint</Application>
  <PresentationFormat>Widescreen</PresentationFormat>
  <Paragraphs>95</Paragraphs>
  <Slides>10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Times New Roman</vt:lpstr>
      <vt:lpstr>Verdana</vt:lpstr>
      <vt:lpstr>Wingdings</vt:lpstr>
      <vt:lpstr>Thème Office</vt:lpstr>
      <vt:lpstr>Keeping the Mail Moving Measures to limit the spread of the coronavirus extracted from the UPU EmiS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 (verdana font size 30-40)</dc:title>
  <dc:creator>ELLILI chokri</dc:creator>
  <cp:lastModifiedBy>EITAN wendy</cp:lastModifiedBy>
  <cp:revision>366</cp:revision>
  <cp:lastPrinted>2019-11-29T10:11:34Z</cp:lastPrinted>
  <dcterms:created xsi:type="dcterms:W3CDTF">2019-06-24T08:05:05Z</dcterms:created>
  <dcterms:modified xsi:type="dcterms:W3CDTF">2020-04-04T15:24:27Z</dcterms:modified>
</cp:coreProperties>
</file>