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5"/>
  </p:sldMasterIdLst>
  <p:notesMasterIdLst>
    <p:notesMasterId r:id="rId13"/>
  </p:notesMasterIdLst>
  <p:handoutMasterIdLst>
    <p:handoutMasterId r:id="rId14"/>
  </p:handoutMasterIdLst>
  <p:sldIdLst>
    <p:sldId id="316" r:id="rId6"/>
    <p:sldId id="304" r:id="rId7"/>
    <p:sldId id="305" r:id="rId8"/>
    <p:sldId id="306" r:id="rId9"/>
    <p:sldId id="317" r:id="rId10"/>
    <p:sldId id="318" r:id="rId11"/>
    <p:sldId id="310" r:id="rId12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1C7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7" autoAdjust="0"/>
    <p:restoredTop sz="75779" autoAdjust="0"/>
  </p:normalViewPr>
  <p:slideViewPr>
    <p:cSldViewPr>
      <p:cViewPr varScale="1">
        <p:scale>
          <a:sx n="100" d="100"/>
          <a:sy n="100" d="100"/>
        </p:scale>
        <p:origin x="-22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3" d="100"/>
          <a:sy n="113" d="100"/>
        </p:scale>
        <p:origin x="-5136" y="-11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1E553-7838-4376-81F3-3A38F3E4CF6B}" type="datetimeFigureOut">
              <a:rPr lang="en-GB" smtClean="0"/>
              <a:pPr/>
              <a:t>28/06/2016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AEB2B-7F62-4955-A7AB-D9DC53DF217F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515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F35A5-06C4-48CB-B6F3-4BEE4E699710}" type="datetimeFigureOut">
              <a:rPr lang="en-GB" smtClean="0"/>
              <a:pPr/>
              <a:t>28/06/2016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961D5-918F-49D9-8E6F-42F78AD132E1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338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H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150A24-A257-4F37-B250-32A533C92CAC}" type="slidenum">
              <a:rPr lang="en-GB" smtClean="0">
                <a:solidFill>
                  <a:prstClr val="black"/>
                </a:solidFill>
              </a:rPr>
              <a:pPr eaLnBrk="1" hangingPunct="1"/>
              <a:t>1</a:t>
            </a:fld>
            <a:endParaRPr lang="en-GB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31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3957" indent="-286137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454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236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60188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800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582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3364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9146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AA3D1EB-D78E-4F0F-B68E-C4C1CC7C59C4}" type="slidenum">
              <a:rPr lang="en-US" smtClean="0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b="1" noProof="0" dirty="0" smtClean="0"/>
              <a:t>Plazo de transmisión</a:t>
            </a:r>
            <a:r>
              <a:rPr lang="es-ES" sz="1000" noProof="0" dirty="0" smtClean="0"/>
              <a:t> se refiere a la diferencia entre la fecha y hora real de un acontecimiento </a:t>
            </a:r>
            <a:r>
              <a:rPr lang="es-ES" sz="1000" noProof="0" dirty="0" err="1" smtClean="0"/>
              <a:t>EDI</a:t>
            </a:r>
            <a:r>
              <a:rPr lang="es-ES" sz="1000" noProof="0" dirty="0" smtClean="0"/>
              <a:t> y el momento en que el mensaje </a:t>
            </a:r>
            <a:r>
              <a:rPr lang="es-ES" sz="1000" noProof="0" dirty="0" err="1" smtClean="0"/>
              <a:t>EDI</a:t>
            </a:r>
            <a:r>
              <a:rPr lang="es-ES" sz="1000" noProof="0" dirty="0" smtClean="0"/>
              <a:t> que contiene este acontecimiento está listo para ser enviado a sus corresponsales (este plazo se indica en el encabezado del intercambio o “sobre” en el que se adjunta el mensaje </a:t>
            </a:r>
            <a:r>
              <a:rPr lang="es-ES" sz="1000" noProof="0" dirty="0" err="1" smtClean="0"/>
              <a:t>EDI</a:t>
            </a:r>
            <a:r>
              <a:rPr lang="es-ES" sz="1000" noProof="0" dirty="0" smtClean="0"/>
              <a:t>).</a:t>
            </a:r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000" noProof="0" dirty="0" smtClean="0"/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000" noProof="0" dirty="0" smtClean="0"/>
          </a:p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00" noProof="0" dirty="0" smtClean="0"/>
              <a:t>Ver el</a:t>
            </a:r>
            <a:r>
              <a:rPr lang="es-ES" sz="1000" baseline="0" noProof="0" dirty="0" smtClean="0"/>
              <a:t> ejemplo de un acontecimiento H enviado de Suiza a Bélgica. Tomar nota de que la fecha y hora se expresan en el siguiente formato: </a:t>
            </a:r>
            <a:r>
              <a:rPr lang="es-ES" sz="1000" baseline="0" noProof="0" dirty="0" err="1" smtClean="0"/>
              <a:t>AAMMDDhhmm</a:t>
            </a:r>
            <a:r>
              <a:rPr lang="es-ES" sz="1000" baseline="0" noProof="0" dirty="0" smtClean="0"/>
              <a:t>, en donde: A=año, M=mes, D=día, h=hora, m=minutos.</a:t>
            </a:r>
            <a:endParaRPr lang="es-ES" sz="1000" noProof="0" dirty="0" smtClean="0"/>
          </a:p>
          <a:p>
            <a:pPr eaLnBrk="1" hangingPunct="1">
              <a:lnSpc>
                <a:spcPct val="90000"/>
              </a:lnSpc>
            </a:pPr>
            <a:endParaRPr lang="es-ES" sz="1000" baseline="0" noProof="0" dirty="0" smtClean="0"/>
          </a:p>
          <a:p>
            <a:pPr eaLnBrk="1" hangingPunct="1">
              <a:lnSpc>
                <a:spcPct val="90000"/>
              </a:lnSpc>
            </a:pPr>
            <a:r>
              <a:rPr lang="es-ES" sz="1000" baseline="0" noProof="0" dirty="0" smtClean="0"/>
              <a:t>En la primera línea (en negrita): </a:t>
            </a:r>
            <a:r>
              <a:rPr lang="es-ES" sz="1000" b="1" baseline="0" noProof="0" dirty="0" smtClean="0"/>
              <a:t>160202:1730 </a:t>
            </a:r>
            <a:r>
              <a:rPr lang="es-ES" sz="1000" b="0" baseline="0" noProof="0" dirty="0" smtClean="0"/>
              <a:t>es la fecha y hora del intercambio.</a:t>
            </a:r>
          </a:p>
          <a:p>
            <a:pPr eaLnBrk="1" hangingPunct="1">
              <a:lnSpc>
                <a:spcPct val="90000"/>
              </a:lnSpc>
            </a:pPr>
            <a:r>
              <a:rPr lang="es-ES" sz="1000" baseline="0" noProof="0" dirty="0" smtClean="0"/>
              <a:t>En la cuarta línea (en negrita): </a:t>
            </a:r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1602021430 </a:t>
            </a:r>
            <a:r>
              <a:rPr lang="es-ES" sz="1000" baseline="0" noProof="0" dirty="0" smtClean="0"/>
              <a:t>es la fecha y hora del acontecimiento H.</a:t>
            </a:r>
          </a:p>
          <a:p>
            <a:pPr eaLnBrk="1" hangingPunct="1">
              <a:lnSpc>
                <a:spcPct val="90000"/>
              </a:lnSpc>
            </a:pPr>
            <a:endParaRPr lang="es-ES" sz="1000" baseline="0" noProof="0" dirty="0" smtClean="0"/>
          </a:p>
          <a:p>
            <a:pPr eaLnBrk="1" hangingPunct="1">
              <a:lnSpc>
                <a:spcPct val="90000"/>
              </a:lnSpc>
            </a:pPr>
            <a:r>
              <a:rPr lang="es-ES" sz="1000" baseline="0" noProof="0" dirty="0" smtClean="0"/>
              <a:t>Como la diferencia entre las fechas indicadas (3 horas) es inferior a 72 horas, se considera que este plazo de transmisión del acontecimiento H cumple con el desempeño mínimo necesario.</a:t>
            </a:r>
          </a:p>
          <a:p>
            <a:pPr eaLnBrk="1" hangingPunct="1">
              <a:lnSpc>
                <a:spcPct val="90000"/>
              </a:lnSpc>
            </a:pPr>
            <a:endParaRPr lang="es-ES" sz="1000" baseline="0" noProof="0" dirty="0" smtClean="0"/>
          </a:p>
          <a:p>
            <a:pPr algn="l"/>
            <a:r>
              <a:rPr lang="es-ES" sz="1200" b="0" i="0" u="none" strike="noStrike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UNB+UNOA:1+CH001+BE001+</a:t>
            </a:r>
            <a:r>
              <a:rPr lang="es-ES" sz="1200" b="1" i="0" u="none" strike="noStrike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160202:1730</a:t>
            </a:r>
            <a:r>
              <a:rPr lang="es-ES" sz="1200" b="0" i="0" u="none" strike="noStrike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+INTREF102</a:t>
            </a:r>
            <a:r>
              <a:rPr lang="es-ES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</a:t>
            </a:r>
            <a:r>
              <a:rPr lang="es-ES" sz="1200" b="0" i="0" u="none" strike="noStrike" baseline="0" noProof="0" dirty="0" smtClean="0">
                <a:latin typeface="Courier New"/>
              </a:rPr>
              <a:t>’</a:t>
            </a:r>
          </a:p>
          <a:p>
            <a:pPr algn="l"/>
            <a:r>
              <a:rPr lang="es-ES" sz="1200" b="0" i="0" u="none" strike="noStrike" baseline="0" noProof="0" dirty="0" err="1" smtClean="0">
                <a:latin typeface="Courier New"/>
              </a:rPr>
              <a:t>UNH+MESREF875+EMSEVT:2:0:IP:EMS</a:t>
            </a:r>
            <a:r>
              <a:rPr lang="es-ES" sz="1200" b="0" i="0" u="none" strike="noStrike" baseline="0" noProof="0" dirty="0" smtClean="0">
                <a:latin typeface="Courier New"/>
              </a:rPr>
              <a:t>’</a:t>
            </a:r>
          </a:p>
          <a:p>
            <a:pPr algn="l"/>
            <a:r>
              <a:rPr lang="es-ES" sz="1200" b="0" i="0" u="none" strike="noStrike" baseline="0" noProof="0" dirty="0" err="1" smtClean="0">
                <a:latin typeface="Courier New"/>
              </a:rPr>
              <a:t>EMD+EE349279408BECH1602021030+CHBSLA+BEBRUA+248</a:t>
            </a:r>
            <a:r>
              <a:rPr lang="es-ES" sz="1200" b="0" i="0" u="none" strike="noStrike" baseline="0" noProof="0" dirty="0" smtClean="0">
                <a:latin typeface="Courier New"/>
              </a:rPr>
              <a:t>’</a:t>
            </a:r>
          </a:p>
          <a:p>
            <a:pPr algn="l"/>
            <a:r>
              <a:rPr lang="es-ES" sz="1200" b="0" i="0" u="none" strike="noStrike" baseline="0" noProof="0" dirty="0" err="1" smtClean="0">
                <a:latin typeface="Courier New"/>
              </a:rPr>
              <a:t>EMH+EE349279408BECH</a:t>
            </a:r>
            <a:r>
              <a:rPr lang="es-ES" sz="1200" b="1" i="0" u="none" strike="noStrike" baseline="0" noProof="0" dirty="0" err="1" smtClean="0">
                <a:latin typeface="Courier New"/>
              </a:rPr>
              <a:t>1602021430</a:t>
            </a:r>
            <a:r>
              <a:rPr lang="es-ES" sz="1200" b="0" i="0" u="none" strike="noStrike" baseline="0" noProof="0" dirty="0" err="1" smtClean="0">
                <a:latin typeface="Courier New"/>
              </a:rPr>
              <a:t>+102072+A10</a:t>
            </a:r>
            <a:r>
              <a:rPr lang="es-ES" sz="1200" b="0" i="0" u="none" strike="noStrike" baseline="0" noProof="0" dirty="0" smtClean="0">
                <a:latin typeface="Courier New"/>
              </a:rPr>
              <a:t>’</a:t>
            </a:r>
          </a:p>
          <a:p>
            <a:pPr algn="l"/>
            <a:r>
              <a:rPr lang="es-ES" sz="1200" b="0" i="0" u="none" strike="noStrike" baseline="0" noProof="0" dirty="0" err="1" smtClean="0">
                <a:latin typeface="Courier New"/>
              </a:rPr>
              <a:t>UNT+8+MESREF875</a:t>
            </a:r>
            <a:r>
              <a:rPr lang="es-ES" sz="1200" b="0" i="0" u="none" strike="noStrike" baseline="0" noProof="0" dirty="0" smtClean="0">
                <a:latin typeface="Courier New"/>
              </a:rPr>
              <a:t>’</a:t>
            </a:r>
          </a:p>
          <a:p>
            <a:pPr algn="l"/>
            <a:r>
              <a:rPr lang="es-ES" sz="1200" b="0" i="0" u="none" strike="noStrike" baseline="0" noProof="0" dirty="0" err="1" smtClean="0">
                <a:latin typeface="Courier New"/>
              </a:rPr>
              <a:t>UNZ+1+INTREF102</a:t>
            </a:r>
            <a:r>
              <a:rPr lang="es-ES" sz="1200" b="0" i="0" u="none" strike="noStrike" baseline="0" noProof="0" dirty="0" smtClean="0">
                <a:latin typeface="Courier New"/>
              </a:rPr>
              <a:t>’</a:t>
            </a:r>
            <a:endParaRPr lang="es-ES" sz="1200" b="0" i="0" u="none" strike="noStrike" kern="1200" baseline="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</a:pPr>
            <a:r>
              <a:rPr lang="es-ES" sz="1000" baseline="0" noProof="0" dirty="0" smtClean="0"/>
              <a:t>  </a:t>
            </a:r>
          </a:p>
          <a:p>
            <a:pPr eaLnBrk="1" hangingPunct="1">
              <a:lnSpc>
                <a:spcPct val="90000"/>
              </a:lnSpc>
            </a:pPr>
            <a:endParaRPr lang="es-ES" sz="1000" baseline="0" noProof="0" dirty="0" smtClean="0"/>
          </a:p>
          <a:p>
            <a:pPr eaLnBrk="1" hangingPunct="1">
              <a:lnSpc>
                <a:spcPct val="90000"/>
              </a:lnSpc>
            </a:pPr>
            <a:endParaRPr lang="es-ES" sz="1000" baseline="0" noProof="0" dirty="0" smtClean="0"/>
          </a:p>
          <a:p>
            <a:r>
              <a:rPr lang="es-ES" sz="1000" baseline="0" noProof="0" dirty="0" smtClean="0"/>
              <a:t>Por más información, ver el folleto “</a:t>
            </a:r>
            <a:r>
              <a:rPr lang="en-US" sz="10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introduction to postal EDI exchanges</a:t>
            </a:r>
            <a:r>
              <a:rPr lang="es-ES" sz="1000" baseline="0" noProof="0" dirty="0" smtClean="0"/>
              <a:t>” (Introducción a los intercambios </a:t>
            </a:r>
            <a:r>
              <a:rPr lang="es-ES" sz="1000" baseline="0" noProof="0" dirty="0" err="1" smtClean="0"/>
              <a:t>EDI</a:t>
            </a:r>
            <a:r>
              <a:rPr lang="es-ES" sz="1000" baseline="0" noProof="0" dirty="0" smtClean="0"/>
              <a:t> postales), publicado en el siguiente enlace</a:t>
            </a:r>
            <a:r>
              <a:rPr lang="es-ES" sz="1000" baseline="0" noProof="0" dirty="0" smtClean="0">
                <a:sym typeface="Wingdings" panose="05000000000000000000" pitchFamily="2" charset="2"/>
              </a:rPr>
              <a:t>: </a:t>
            </a:r>
          </a:p>
          <a:p>
            <a:pPr eaLnBrk="1" hangingPunct="1">
              <a:lnSpc>
                <a:spcPct val="90000"/>
              </a:lnSpc>
            </a:pPr>
            <a:endParaRPr lang="es-ES" sz="1000" baseline="0" noProof="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s-ES" sz="1000" baseline="0" noProof="0" dirty="0" smtClean="0">
                <a:sym typeface="Wingdings" panose="05000000000000000000" pitchFamily="2" charset="2"/>
              </a:rPr>
              <a:t>www.upu.int/en/activities/standards/upu-edi-messaging-standards.html</a:t>
            </a:r>
          </a:p>
          <a:p>
            <a:pPr eaLnBrk="1" hangingPunct="1">
              <a:lnSpc>
                <a:spcPct val="90000"/>
              </a:lnSpc>
            </a:pPr>
            <a:endParaRPr lang="en-GB" sz="1000" noProof="0" dirty="0"/>
          </a:p>
        </p:txBody>
      </p:sp>
    </p:spTree>
    <p:extLst>
      <p:ext uri="{BB962C8B-B14F-4D97-AF65-F5344CB8AC3E}">
        <p14:creationId xmlns:p14="http://schemas.microsoft.com/office/powerpoint/2010/main" val="2189755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3957" indent="-286137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454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236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60188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800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582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3364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9146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AA3D1EB-D78E-4F0F-B68E-C4C1CC7C59C4}" type="slidenum">
              <a:rPr lang="en-US" smtClean="0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sz="1000" noProof="0" dirty="0" smtClean="0"/>
              <a:t>Disminución del volumen de mensajes: debería enviarse una alerta en caso de una disminución porcentual de la cantidad de mensajes relativos a las encomiendas igual o superior al 20%, en base a un período de 30 días consecutivos.</a:t>
            </a:r>
          </a:p>
          <a:p>
            <a:endParaRPr lang="es-ES" sz="1000" noProof="0" dirty="0" smtClean="0"/>
          </a:p>
          <a:p>
            <a:r>
              <a:rPr lang="es-ES" sz="1000" noProof="0" dirty="0" smtClean="0"/>
              <a:t>Disminución de la relación de desempeño:</a:t>
            </a:r>
          </a:p>
          <a:p>
            <a:r>
              <a:rPr lang="es-ES" sz="1000" noProof="0" dirty="0" smtClean="0"/>
              <a:t>- Valores absolutos de la relación de desempeño por debajo de los objetivos</a:t>
            </a:r>
            <a:r>
              <a:rPr lang="es-ES" sz="1000" baseline="0" noProof="0" dirty="0" smtClean="0"/>
              <a:t> indicados para las cuotas-parte territoriales de llegada.</a:t>
            </a:r>
          </a:p>
          <a:p>
            <a:r>
              <a:rPr lang="es-ES" sz="1000" noProof="0" dirty="0" smtClean="0"/>
              <a:t>- Debería enviarse</a:t>
            </a:r>
            <a:r>
              <a:rPr lang="es-ES" sz="1000" baseline="0" noProof="0" dirty="0" smtClean="0"/>
              <a:t> una alerta cada vez que este objetivo está por debajo del mínimo necesario para obtener las bonificaciones relativas a las cuotas-parte territoriales de llegada.</a:t>
            </a:r>
          </a:p>
          <a:p>
            <a:endParaRPr lang="es-ES" sz="1000" noProof="0" dirty="0" smtClean="0"/>
          </a:p>
          <a:p>
            <a:r>
              <a:rPr lang="es-ES" sz="1000" noProof="0" dirty="0" smtClean="0"/>
              <a:t>Irregularidades:</a:t>
            </a:r>
            <a:r>
              <a:rPr lang="es-ES" sz="1000" baseline="0" noProof="0" dirty="0" smtClean="0"/>
              <a:t> debería enviarse una alerta en cada uno de los siguientes casos:</a:t>
            </a:r>
          </a:p>
          <a:p>
            <a:r>
              <a:rPr lang="es-ES" sz="1000" baseline="0" noProof="0" dirty="0" smtClean="0"/>
              <a:t>- Siete o más días sin transmisión de mensajes en el caso de los operadores con un volumen inferior o igual a 2000 mensajes por mes.</a:t>
            </a:r>
          </a:p>
          <a:p>
            <a:pPr>
              <a:buFontTx/>
              <a:buChar char="-"/>
            </a:pPr>
            <a:r>
              <a:rPr lang="es-ES" sz="1000" noProof="0" dirty="0" smtClean="0"/>
              <a:t> Tres o más días </a:t>
            </a:r>
            <a:r>
              <a:rPr lang="es-ES" sz="1000" baseline="0" noProof="0" dirty="0" smtClean="0"/>
              <a:t>sin transmisión de mensajes en el caso de los operadores con un volumen superior a 2000 mensajes por mes.</a:t>
            </a:r>
          </a:p>
          <a:p>
            <a:pPr>
              <a:buFontTx/>
              <a:buChar char="-"/>
            </a:pPr>
            <a:endParaRPr lang="es-ES" sz="10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2189755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3957" indent="-286137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454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236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60188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800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582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3364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9146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AA3D1EB-D78E-4F0F-B68E-C4C1CC7C59C4}" type="slidenum">
              <a:rPr lang="en-US" smtClean="0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1000" noProof="0" dirty="0" smtClean="0"/>
              <a:t>La ventana 2 no puede utilizarse para controlar</a:t>
            </a:r>
            <a:r>
              <a:rPr lang="es-ES" sz="1000" baseline="0" noProof="0" dirty="0" smtClean="0"/>
              <a:t> los umbrales absolutos en las relaciones de desempeño, dado que es posible que los acontecimientos evaluados (</a:t>
            </a:r>
            <a:r>
              <a:rPr lang="es-ES" sz="1000" noProof="0" dirty="0" smtClean="0"/>
              <a:t>D en D/C, </a:t>
            </a:r>
            <a:r>
              <a:rPr lang="es-ES" sz="1000" noProof="0" dirty="0" err="1" smtClean="0"/>
              <a:t>RESDES</a:t>
            </a:r>
            <a:r>
              <a:rPr lang="es-ES" sz="1000" noProof="0" dirty="0" smtClean="0"/>
              <a:t> en </a:t>
            </a:r>
            <a:r>
              <a:rPr lang="es-ES" sz="1000" noProof="0" dirty="0" err="1" smtClean="0"/>
              <a:t>RESDES</a:t>
            </a:r>
            <a:r>
              <a:rPr lang="es-ES" sz="1000" noProof="0" dirty="0" smtClean="0"/>
              <a:t>/</a:t>
            </a:r>
            <a:r>
              <a:rPr lang="es-ES" sz="1000" noProof="0" dirty="0" err="1" smtClean="0"/>
              <a:t>PREDES</a:t>
            </a:r>
            <a:r>
              <a:rPr lang="es-ES" sz="1000" noProof="0" dirty="0" smtClean="0"/>
              <a:t>) </a:t>
            </a:r>
            <a:r>
              <a:rPr lang="es-ES" sz="1000" baseline="0" noProof="0" dirty="0" smtClean="0"/>
              <a:t>no hayan sido enviados todavía.</a:t>
            </a:r>
          </a:p>
          <a:p>
            <a:pPr eaLnBrk="1" hangingPunct="1">
              <a:lnSpc>
                <a:spcPct val="90000"/>
              </a:lnSpc>
            </a:pPr>
            <a:endParaRPr lang="es-ES" sz="1000" baseline="0" noProof="0" dirty="0" smtClean="0"/>
          </a:p>
          <a:p>
            <a:pPr eaLnBrk="1" hangingPunct="1">
              <a:lnSpc>
                <a:spcPct val="90000"/>
              </a:lnSpc>
            </a:pPr>
            <a:r>
              <a:rPr lang="es-ES" sz="1000" baseline="0" noProof="0" dirty="0" smtClean="0"/>
              <a:t>Ventana: duración en cantidad de días de un período de tiempo determinado (ventana 1 = anterior, ventana 2 = actual).</a:t>
            </a:r>
          </a:p>
          <a:p>
            <a:pPr eaLnBrk="1" hangingPunct="1">
              <a:lnSpc>
                <a:spcPct val="90000"/>
              </a:lnSpc>
            </a:pPr>
            <a:r>
              <a:rPr lang="es-ES" sz="1000" baseline="0" noProof="0" dirty="0" smtClean="0"/>
              <a:t>Intervalo: cantidad de días desde la finalización de la ventana 1 hasta la fecha actual (finalización de la ventana 2).</a:t>
            </a:r>
          </a:p>
          <a:p>
            <a:pPr eaLnBrk="1" hangingPunct="1">
              <a:lnSpc>
                <a:spcPct val="90000"/>
              </a:lnSpc>
            </a:pPr>
            <a:r>
              <a:rPr lang="es-ES" sz="1000" baseline="0" noProof="0" dirty="0" smtClean="0"/>
              <a:t>Umbrales delta (volúmenes de mensajes)</a:t>
            </a:r>
            <a:r>
              <a:rPr lang="es-ES" sz="1000" noProof="0" dirty="0" smtClean="0"/>
              <a:t>: </a:t>
            </a:r>
            <a:r>
              <a:rPr lang="es-ES" sz="1000" noProof="0" dirty="0" smtClean="0">
                <a:solidFill>
                  <a:srgbClr val="CC6600"/>
                </a:solidFill>
              </a:rPr>
              <a:t>ventana 2</a:t>
            </a:r>
            <a:r>
              <a:rPr lang="es-ES" sz="1000" noProof="0" dirty="0" smtClean="0"/>
              <a:t> / </a:t>
            </a:r>
            <a:r>
              <a:rPr lang="es-ES" sz="1000" noProof="0" dirty="0" smtClean="0">
                <a:solidFill>
                  <a:srgbClr val="0070C0"/>
                </a:solidFill>
              </a:rPr>
              <a:t>ventana 1 </a:t>
            </a:r>
            <a:r>
              <a:rPr lang="es-ES" sz="1000" noProof="0" dirty="0" smtClean="0">
                <a:solidFill>
                  <a:schemeClr val="tx1"/>
                </a:solidFill>
              </a:rPr>
              <a:t>≥</a:t>
            </a:r>
            <a:r>
              <a:rPr lang="es-ES" sz="1000" noProof="0" dirty="0" smtClean="0"/>
              <a:t> 20%.</a:t>
            </a:r>
          </a:p>
          <a:p>
            <a:pPr eaLnBrk="1" hangingPunct="1">
              <a:lnSpc>
                <a:spcPct val="90000"/>
              </a:lnSpc>
            </a:pPr>
            <a:endParaRPr lang="es-ES" sz="1000" noProof="0" dirty="0" smtClean="0"/>
          </a:p>
          <a:p>
            <a:pPr eaLnBrk="1" hangingPunct="1">
              <a:lnSpc>
                <a:spcPct val="90000"/>
              </a:lnSpc>
            </a:pPr>
            <a:r>
              <a:rPr lang="es-ES" sz="1000" noProof="0" dirty="0" smtClean="0"/>
              <a:t>Umbral absoluto para las relaciones de desempeño y de transmisión:</a:t>
            </a:r>
          </a:p>
          <a:p>
            <a:pPr marL="0" indent="0">
              <a:buNone/>
            </a:pPr>
            <a:r>
              <a:rPr lang="es-ES" sz="1000" noProof="0" dirty="0" smtClean="0"/>
              <a:t>Ventana</a:t>
            </a:r>
            <a:r>
              <a:rPr lang="es-ES" sz="1000" baseline="0" noProof="0" dirty="0" smtClean="0"/>
              <a:t> </a:t>
            </a:r>
            <a:r>
              <a:rPr lang="es-ES" sz="1000" noProof="0" dirty="0" smtClean="0"/>
              <a:t>1 &lt; 80%.</a:t>
            </a:r>
            <a:endParaRPr lang="es-ES" sz="1000" noProof="0" dirty="0"/>
          </a:p>
        </p:txBody>
      </p:sp>
    </p:spTree>
    <p:extLst>
      <p:ext uri="{BB962C8B-B14F-4D97-AF65-F5344CB8AC3E}">
        <p14:creationId xmlns:p14="http://schemas.microsoft.com/office/powerpoint/2010/main" val="2189755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s-ES" noProof="0" dirty="0" smtClean="0"/>
              <a:t>Se espera </a:t>
            </a:r>
            <a:r>
              <a:rPr lang="es-ES" baseline="0" noProof="0" dirty="0" smtClean="0"/>
              <a:t>que l</a:t>
            </a:r>
            <a:r>
              <a:rPr lang="es-ES" noProof="0" dirty="0" smtClean="0"/>
              <a:t>os primeros mensajes se envíen</a:t>
            </a:r>
            <a:r>
              <a:rPr lang="es-ES" baseline="0" noProof="0" dirty="0" smtClean="0"/>
              <a:t> el domingo 7 de agosto de 2016 con datos relativos al período del 1º al 30 de julio para los umbrales absolutos.</a:t>
            </a:r>
            <a:endParaRPr lang="es-ES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961D5-918F-49D9-8E6F-42F78AD132E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28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noProof="0" dirty="0" smtClean="0"/>
              <a:t>Para la implementación a partir del 1º de agosto</a:t>
            </a:r>
            <a:r>
              <a:rPr lang="es-ES" baseline="0" noProof="0" dirty="0" smtClean="0"/>
              <a:t> de 2016 en adelante:</a:t>
            </a:r>
          </a:p>
          <a:p>
            <a:endParaRPr lang="es-ES" baseline="0" noProof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noProof="0" dirty="0" smtClean="0"/>
              <a:t>Se espera </a:t>
            </a:r>
            <a:r>
              <a:rPr lang="es-ES" baseline="0" noProof="0" dirty="0" smtClean="0"/>
              <a:t>que l</a:t>
            </a:r>
            <a:r>
              <a:rPr lang="es-ES" noProof="0" dirty="0" smtClean="0"/>
              <a:t>os primeros mensajes se envíen</a:t>
            </a:r>
            <a:r>
              <a:rPr lang="es-ES" baseline="0" noProof="0" dirty="0" smtClean="0"/>
              <a:t> el domingo 7 de agosto de 2016 con datos relativos al período:</a:t>
            </a:r>
            <a:endParaRPr lang="es-ES" noProof="0" dirty="0" smtClean="0"/>
          </a:p>
          <a:p>
            <a:endParaRPr lang="es-ES" noProof="0" dirty="0" smtClean="0"/>
          </a:p>
          <a:p>
            <a:pPr marL="171450" indent="-171450">
              <a:buFont typeface="Wingdings"/>
              <a:buChar char="à"/>
            </a:pPr>
            <a:r>
              <a:rPr lang="es-ES" baseline="0" noProof="0" dirty="0" smtClean="0"/>
              <a:t>del 1º al 30 de julio de 2016 para la ventana 1</a:t>
            </a:r>
          </a:p>
          <a:p>
            <a:pPr marL="171450" indent="-171450">
              <a:buFont typeface="Wingdings"/>
              <a:buChar char="à"/>
            </a:pPr>
            <a:r>
              <a:rPr lang="es-ES" baseline="0" noProof="0" dirty="0" smtClean="0"/>
              <a:t>del 8 de julio al 6 de agosto de 2016 para la ventana 2</a:t>
            </a:r>
          </a:p>
          <a:p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961D5-918F-49D9-8E6F-42F78AD132E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913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3957" indent="-286137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454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2369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60188" indent="-22891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800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5828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3364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91467" indent="-228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7AA3D1EB-D78E-4F0F-B68E-C4C1CC7C59C4}" type="slidenum">
              <a:rPr lang="en-US" smtClean="0">
                <a:solidFill>
                  <a:prstClr val="black"/>
                </a:solidFill>
                <a:latin typeface="Arial" charset="0"/>
              </a:rPr>
              <a:pPr eaLnBrk="1" hangingPunct="1"/>
              <a:t>7</a:t>
            </a:fld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600" b="0" dirty="0" smtClean="0"/>
          </a:p>
          <a:p>
            <a:pPr eaLnBrk="1" hangingPunct="1">
              <a:lnSpc>
                <a:spcPct val="90000"/>
              </a:lnSpc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18975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fond_page_titre_ppt_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8480" y="6453187"/>
            <a:ext cx="2133600" cy="238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fr-CH" dirty="0" smtClean="0">
                <a:solidFill>
                  <a:srgbClr val="FFFFFF"/>
                </a:solidFill>
              </a:rPr>
              <a:t>© </a:t>
            </a:r>
            <a:r>
              <a:rPr lang="fr-CH" dirty="0" err="1" smtClean="0">
                <a:solidFill>
                  <a:srgbClr val="FFFFFF"/>
                </a:solidFill>
              </a:rPr>
              <a:t>UPU</a:t>
            </a:r>
            <a:r>
              <a:rPr lang="fr-CH" dirty="0" smtClean="0">
                <a:solidFill>
                  <a:srgbClr val="FFFFFF"/>
                </a:solidFill>
              </a:rPr>
              <a:t> 2015 – All </a:t>
            </a:r>
            <a:r>
              <a:rPr lang="fr-CH" dirty="0" err="1" smtClean="0">
                <a:solidFill>
                  <a:srgbClr val="FFFFFF"/>
                </a:solidFill>
              </a:rPr>
              <a:t>rights</a:t>
            </a:r>
            <a:r>
              <a:rPr lang="fr-CH" dirty="0" smtClean="0">
                <a:solidFill>
                  <a:srgbClr val="FFFFFF"/>
                </a:solidFill>
              </a:rPr>
              <a:t> </a:t>
            </a:r>
            <a:r>
              <a:rPr lang="fr-CH" dirty="0" err="1" smtClean="0">
                <a:solidFill>
                  <a:srgbClr val="FFFFFF"/>
                </a:solidFill>
              </a:rPr>
              <a:t>reserved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3188"/>
            <a:ext cx="2895600" cy="268287"/>
          </a:xfrm>
        </p:spPr>
        <p:txBody>
          <a:bodyPr/>
          <a:lstStyle>
            <a:lvl1pPr>
              <a:defRPr sz="900" b="1"/>
            </a:lvl1pPr>
          </a:lstStyle>
          <a:p>
            <a:pPr>
              <a:defRPr/>
            </a:pPr>
            <a:r>
              <a:rPr lang="fr-CH" i="1" dirty="0" smtClean="0">
                <a:solidFill>
                  <a:srgbClr val="FFFFFF"/>
                </a:solidFill>
              </a:rPr>
              <a:t>POSTAL TECHNOLOGY CENTRE </a:t>
            </a:r>
          </a:p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6431280"/>
            <a:ext cx="2133600" cy="282258"/>
          </a:xfrm>
        </p:spPr>
        <p:txBody>
          <a:bodyPr/>
          <a:lstStyle>
            <a:lvl1pPr>
              <a:defRPr sz="10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29FF96F-09F1-42C4-9367-8C1DFF190E0E}" type="slidenum">
              <a:rPr lang="fr-FR" smtClean="0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5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0135-806A-491F-9512-533781B79AC8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7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C060E-B386-4143-B7BD-CFFB08FF1C46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8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FF823-5EBC-4FFE-9AD9-A751922064DB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23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160F0-DE3D-457C-A933-A6082A8979B7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98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ACC3D7-AFFC-4955-97AF-C9137443E170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99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5328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67FAF-9173-4C85-BD4A-6E3599A249CF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7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706A0-6CE3-4B65-827D-F88F9021529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17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346C6-9F7E-405F-9798-3F2340792094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53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35B52-2057-4209-AB61-AAD60A45DD9E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2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58800" y="623506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1DC18-59A5-4061-9D98-8771E2265766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8D16-7D2E-47A0-A2AD-A1B80C08EFCE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7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B6990-642C-4798-838C-BCF977734749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17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noProof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noProof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F965E9-55FC-458B-A4DD-E9EA7A4A6223}" type="slidenum">
              <a:rPr lang="es-ES" noProof="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s-ES" noProof="0">
              <a:solidFill>
                <a:srgbClr val="000000"/>
              </a:solidFill>
            </a:endParaRPr>
          </a:p>
        </p:txBody>
      </p:sp>
      <p:pic>
        <p:nvPicPr>
          <p:cNvPr id="2053" name="Picture 11" descr="fond_page_courante_ppt_en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8"/>
            <a:ext cx="9144000" cy="686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63538" y="6524625"/>
            <a:ext cx="240823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800" b="1" i="1" noProof="0" smtClean="0">
                <a:solidFill>
                  <a:srgbClr val="FFFFFF"/>
                </a:solidFill>
                <a:latin typeface="Verdana" pitchFamily="34" charset="0"/>
              </a:rPr>
              <a:t>POSTAL TECHNOLOGY CENTRE (DOT)</a:t>
            </a:r>
            <a:endParaRPr lang="es-ES" sz="800" b="1" i="1" noProof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>
          <a:xfrm>
            <a:off x="457200" y="6492239"/>
            <a:ext cx="3322712" cy="249129"/>
          </a:xfrm>
          <a:prstGeom prst="rect">
            <a:avLst/>
          </a:prstGeom>
          <a:ln/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009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s-ES" noProof="0" smtClean="0"/>
              <a:t>© UPU 2015 – Todos</a:t>
            </a:r>
            <a:r>
              <a:rPr lang="es-ES" baseline="0" noProof="0" smtClean="0"/>
              <a:t> los derechos reservados</a:t>
            </a:r>
            <a:endParaRPr lang="es-ES" noProof="0" smtClean="0"/>
          </a:p>
          <a:p>
            <a:pPr>
              <a:defRPr/>
            </a:pPr>
            <a:endParaRPr lang="es-ES" noProof="0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>
          <a:xfrm>
            <a:off x="6553200" y="6492239"/>
            <a:ext cx="2133600" cy="229235"/>
          </a:xfrm>
          <a:prstGeom prst="rect">
            <a:avLst/>
          </a:prstGeom>
          <a:ln/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9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C6485374-0F29-452A-AC98-3A07BBDC9583}" type="slidenum">
              <a:rPr lang="es-ES" sz="1000" noProof="0" smtClean="0"/>
              <a:pPr algn="r">
                <a:defRPr/>
              </a:pPr>
              <a:t>‹N°›</a:t>
            </a:fld>
            <a:endParaRPr lang="es-ES" sz="1000" noProof="0"/>
          </a:p>
        </p:txBody>
      </p:sp>
    </p:spTree>
    <p:extLst>
      <p:ext uri="{BB962C8B-B14F-4D97-AF65-F5344CB8AC3E}">
        <p14:creationId xmlns:p14="http://schemas.microsoft.com/office/powerpoint/2010/main" val="11056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arcels@upu.in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tc.support@upu.i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5508104" y="533400"/>
            <a:ext cx="363589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600" b="1" smtClean="0">
                <a:solidFill>
                  <a:schemeClr val="bg1"/>
                </a:solidFill>
              </a:rPr>
              <a:t>Ref.: oficio 0205(DOT.QIP)1072</a:t>
            </a: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7171" name="Rectangle 1029"/>
          <p:cNvSpPr>
            <a:spLocks noChangeAspect="1" noChangeArrowheads="1"/>
          </p:cNvSpPr>
          <p:nvPr/>
        </p:nvSpPr>
        <p:spPr bwMode="auto">
          <a:xfrm>
            <a:off x="827088" y="1700213"/>
            <a:ext cx="748982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09E"/>
              </a:buClr>
              <a:buFont typeface="Wingdings" pitchFamily="2" charset="2"/>
              <a:buNone/>
            </a:pPr>
            <a:endParaRPr lang="es-ES" sz="2000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539750" y="1319213"/>
            <a:ext cx="82296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endParaRPr lang="es-ES" sz="32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endParaRPr lang="es-ES" sz="32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es-ES" sz="3200" b="1" dirty="0" smtClean="0">
                <a:solidFill>
                  <a:srgbClr val="000000"/>
                </a:solidFill>
                <a:latin typeface="Verdana" pitchFamily="34" charset="0"/>
              </a:rPr>
              <a:t>Control del desempeño del servicio de encomiendas con </a:t>
            </a:r>
            <a:br>
              <a:rPr lang="es-ES" sz="3200" b="1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3200" b="1" dirty="0" smtClean="0">
                <a:solidFill>
                  <a:srgbClr val="000000"/>
                </a:solidFill>
                <a:latin typeface="Verdana" pitchFamily="34" charset="0"/>
              </a:rPr>
              <a:t>informes de anomalía</a:t>
            </a:r>
            <a:r>
              <a:rPr lang="es-ES" sz="2800" b="1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s-ES" sz="2800" b="1" dirty="0" smtClean="0">
                <a:solidFill>
                  <a:srgbClr val="000000"/>
                </a:solidFill>
                <a:latin typeface="Verdana" pitchFamily="34" charset="0"/>
              </a:rPr>
            </a:br>
            <a:endParaRPr lang="es-ES" sz="2800" b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8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95536" y="836713"/>
            <a:ext cx="8748464" cy="44644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8775" indent="-331788" eaLnBrk="1" hangingPunct="1">
              <a:lnSpc>
                <a:spcPct val="140000"/>
              </a:lnSpc>
              <a:buFontTx/>
              <a:buNone/>
              <a:tabLst>
                <a:tab pos="542925" algn="l"/>
                <a:tab pos="809625" algn="l"/>
              </a:tabLst>
            </a:pPr>
            <a:endParaRPr lang="es-ES" sz="2400" b="1" dirty="0" smtClean="0">
              <a:latin typeface="Verdana" pitchFamily="34" charset="0"/>
            </a:endParaRPr>
          </a:p>
          <a:p>
            <a:pPr marL="358775" indent="-331788" eaLnBrk="1" hangingPunct="1">
              <a:lnSpc>
                <a:spcPts val="2400"/>
              </a:lnSpc>
              <a:buFontTx/>
              <a:buNone/>
              <a:tabLst>
                <a:tab pos="542925" algn="l"/>
                <a:tab pos="809625" algn="l"/>
              </a:tabLst>
            </a:pPr>
            <a:r>
              <a:rPr lang="es-ES" sz="2300" b="1" dirty="0" smtClean="0">
                <a:latin typeface="+mj-lt"/>
              </a:rPr>
              <a:t>¿Qué es un informe de anomalía?</a:t>
            </a:r>
          </a:p>
          <a:p>
            <a:pPr marL="0" indent="0">
              <a:lnSpc>
                <a:spcPts val="2400"/>
              </a:lnSpc>
              <a:buNone/>
            </a:pPr>
            <a:r>
              <a:rPr lang="es-ES" sz="2000" dirty="0" smtClean="0"/>
              <a:t>Un mecanismo del sistema de control de la calidad (</a:t>
            </a:r>
            <a:r>
              <a:rPr lang="es-ES" sz="2000" dirty="0" err="1" smtClean="0"/>
              <a:t>QCS</a:t>
            </a:r>
            <a:r>
              <a:rPr lang="es-ES" sz="2000" dirty="0" smtClean="0"/>
              <a:t>) envía alertas automáticas por correo electrónico cuando ciertos indicadores de las encomiendas alcanzan un umbral predefinido con respecto a:</a:t>
            </a:r>
          </a:p>
          <a:p>
            <a:pPr lvl="1">
              <a:lnSpc>
                <a:spcPts val="2400"/>
              </a:lnSpc>
            </a:pPr>
            <a:r>
              <a:rPr lang="es-ES" sz="1700" dirty="0" smtClean="0"/>
              <a:t>volúmenes</a:t>
            </a:r>
          </a:p>
          <a:p>
            <a:pPr lvl="1">
              <a:lnSpc>
                <a:spcPts val="2400"/>
              </a:lnSpc>
            </a:pPr>
            <a:r>
              <a:rPr lang="es-ES" sz="1700" dirty="0" smtClean="0"/>
              <a:t>relaciones de desempeño de lectura y relaciones de desempeño de </a:t>
            </a:r>
            <a:r>
              <a:rPr lang="es-ES" sz="1700" dirty="0" smtClean="0">
                <a:solidFill>
                  <a:srgbClr val="FF0000"/>
                </a:solidFill>
              </a:rPr>
              <a:t>plazos de transmisión</a:t>
            </a:r>
            <a:r>
              <a:rPr lang="es-ES" sz="1700" dirty="0" smtClean="0"/>
              <a:t> </a:t>
            </a:r>
            <a:r>
              <a:rPr lang="es-ES" sz="1700" b="1" baseline="30000" dirty="0" smtClean="0"/>
              <a:t>(1)</a:t>
            </a:r>
            <a:endParaRPr lang="es-ES" sz="1700" dirty="0" smtClean="0"/>
          </a:p>
          <a:p>
            <a:pPr lvl="1">
              <a:lnSpc>
                <a:spcPts val="2400"/>
              </a:lnSpc>
            </a:pPr>
            <a:r>
              <a:rPr lang="es-ES" sz="1700" dirty="0" smtClean="0"/>
              <a:t>irregularidades en la </a:t>
            </a:r>
            <a:r>
              <a:rPr lang="es-ES" sz="1700" dirty="0" smtClean="0">
                <a:solidFill>
                  <a:srgbClr val="FF0000"/>
                </a:solidFill>
              </a:rPr>
              <a:t>transmisión de mensajes </a:t>
            </a:r>
            <a:r>
              <a:rPr lang="es-ES" sz="1700" dirty="0" err="1" smtClean="0">
                <a:solidFill>
                  <a:srgbClr val="FF0000"/>
                </a:solidFill>
              </a:rPr>
              <a:t>EDI</a:t>
            </a:r>
            <a:r>
              <a:rPr lang="es-ES" sz="1700" dirty="0" smtClean="0">
                <a:solidFill>
                  <a:srgbClr val="FF0000"/>
                </a:solidFill>
              </a:rPr>
              <a:t> </a:t>
            </a:r>
            <a:r>
              <a:rPr lang="es-ES" sz="1700" b="1" baseline="30000" dirty="0" smtClean="0"/>
              <a:t>(2)</a:t>
            </a:r>
            <a:endParaRPr lang="es-ES" sz="1700" dirty="0" smtClean="0"/>
          </a:p>
          <a:p>
            <a:pPr marL="0" indent="0">
              <a:lnSpc>
                <a:spcPts val="2400"/>
              </a:lnSpc>
              <a:buNone/>
            </a:pPr>
            <a:r>
              <a:rPr lang="es-ES" sz="2300" b="1" dirty="0" smtClean="0">
                <a:latin typeface="+mj-lt"/>
              </a:rPr>
              <a:t>¿Por qué es importante utilizar los informes de anomalía?</a:t>
            </a:r>
          </a:p>
          <a:p>
            <a:pPr>
              <a:lnSpc>
                <a:spcPts val="2400"/>
              </a:lnSpc>
            </a:pPr>
            <a:r>
              <a:rPr lang="es-ES" sz="1700" dirty="0" smtClean="0"/>
              <a:t>Este sistema fue desarrollado para ayudar a los operadores a controlar los principales indicadores de desempeño de su servicio de encomiendas</a:t>
            </a:r>
          </a:p>
          <a:p>
            <a:pPr lvl="1"/>
            <a:endParaRPr lang="es-ES" sz="1800" dirty="0"/>
          </a:p>
        </p:txBody>
      </p:sp>
      <p:sp>
        <p:nvSpPr>
          <p:cNvPr id="2" name="Rectangle 1"/>
          <p:cNvSpPr/>
          <p:nvPr/>
        </p:nvSpPr>
        <p:spPr>
          <a:xfrm>
            <a:off x="3275856" y="706144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chemeClr val="bg1"/>
                </a:solidFill>
                <a:latin typeface="Verdana" pitchFamily="34" charset="0"/>
              </a:rPr>
              <a:t>¿Qué son y por qué utilizarlos?</a:t>
            </a:r>
            <a:endParaRPr lang="es-ES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498" y="5288721"/>
            <a:ext cx="891399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s-ES" sz="1300" dirty="0" smtClean="0"/>
              <a:t>“Plazo de transmisión” se refiere a la diferencia entre la fecha y hora real de un acontecimiento </a:t>
            </a:r>
            <a:r>
              <a:rPr lang="es-ES" sz="1300" dirty="0" err="1" smtClean="0"/>
              <a:t>EDI</a:t>
            </a:r>
            <a:r>
              <a:rPr lang="es-ES" sz="1300" dirty="0" smtClean="0"/>
              <a:t> y el momento en que el mensaje </a:t>
            </a:r>
            <a:r>
              <a:rPr lang="es-ES" sz="1300" dirty="0" err="1" smtClean="0"/>
              <a:t>EDI</a:t>
            </a:r>
            <a:r>
              <a:rPr lang="es-ES" sz="1300" dirty="0" smtClean="0"/>
              <a:t> que contiene este acontecimiento está listo para ser enviado a sus corresponsales (este plazo se indica en el encabezado del intercambio o “sobre” en el que se adjunta el mensaje </a:t>
            </a:r>
            <a:r>
              <a:rPr lang="es-ES" sz="1300" dirty="0" err="1" smtClean="0"/>
              <a:t>EDI</a:t>
            </a:r>
            <a:r>
              <a:rPr lang="es-ES" sz="1300" dirty="0" smtClean="0"/>
              <a:t>).</a:t>
            </a:r>
          </a:p>
          <a:p>
            <a:pPr marL="342900" indent="-342900">
              <a:buAutoNum type="arabicParenBoth"/>
            </a:pPr>
            <a:r>
              <a:rPr lang="es-ES" sz="1300" dirty="0" smtClean="0"/>
              <a:t>“Transmisión de mensajes </a:t>
            </a:r>
            <a:r>
              <a:rPr lang="es-ES" sz="1300" dirty="0" err="1" smtClean="0"/>
              <a:t>EDI</a:t>
            </a:r>
            <a:r>
              <a:rPr lang="es-ES" sz="1300" dirty="0" smtClean="0"/>
              <a:t>” se refiere a la transferencia del mensaje </a:t>
            </a:r>
            <a:r>
              <a:rPr lang="es-ES" sz="1300" dirty="0" err="1" smtClean="0"/>
              <a:t>EDI</a:t>
            </a:r>
            <a:r>
              <a:rPr lang="es-ES" sz="1300" dirty="0" smtClean="0"/>
              <a:t> desde su servidor/Web a la Oficina Internacional/al </a:t>
            </a:r>
            <a:r>
              <a:rPr lang="es-ES" sz="1300" dirty="0" err="1" smtClean="0"/>
              <a:t>CTP</a:t>
            </a:r>
            <a:r>
              <a:rPr lang="es-ES" sz="1300" dirty="0" smtClean="0"/>
              <a:t>.</a:t>
            </a:r>
            <a:endParaRPr lang="es-ES" sz="1300" dirty="0"/>
          </a:p>
        </p:txBody>
      </p:sp>
    </p:spTree>
    <p:extLst>
      <p:ext uri="{BB962C8B-B14F-4D97-AF65-F5344CB8AC3E}">
        <p14:creationId xmlns:p14="http://schemas.microsoft.com/office/powerpoint/2010/main" val="3248247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340768"/>
            <a:ext cx="8964488" cy="5445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s-ES" sz="1400" dirty="0" smtClean="0"/>
              <a:t>Disminución del </a:t>
            </a:r>
            <a:r>
              <a:rPr lang="es-ES" sz="1400" b="1" dirty="0" smtClean="0"/>
              <a:t>volumen</a:t>
            </a:r>
            <a:r>
              <a:rPr lang="es-ES" sz="1400" dirty="0" smtClean="0"/>
              <a:t> de mensajes filtrado por encomiendas (</a:t>
            </a:r>
            <a:r>
              <a:rPr lang="es-ES" sz="1400" dirty="0" err="1" smtClean="0"/>
              <a:t>PREDES</a:t>
            </a:r>
            <a:r>
              <a:rPr lang="es-ES" sz="1400" dirty="0" smtClean="0"/>
              <a:t>, </a:t>
            </a:r>
            <a:r>
              <a:rPr lang="es-ES" sz="1400" dirty="0" err="1" smtClean="0"/>
              <a:t>RESDES</a:t>
            </a:r>
            <a:r>
              <a:rPr lang="es-ES" sz="1400" dirty="0" smtClean="0"/>
              <a:t>, </a:t>
            </a:r>
            <a:r>
              <a:rPr lang="es-ES" sz="1400" dirty="0" err="1" smtClean="0"/>
              <a:t>EMSEVT</a:t>
            </a:r>
            <a:r>
              <a:rPr lang="es-ES" sz="1400" dirty="0" smtClean="0"/>
              <a:t>): una disminución porcentual de la cantidad de mensajes relativos a las encomiendas igual o superior al 20%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s-ES" sz="1400" dirty="0" smtClean="0"/>
              <a:t>Disminución de la </a:t>
            </a:r>
            <a:r>
              <a:rPr lang="es-ES" sz="1400" b="1" dirty="0" smtClean="0"/>
              <a:t>relación</a:t>
            </a:r>
            <a:r>
              <a:rPr lang="es-ES" sz="1400" dirty="0" smtClean="0"/>
              <a:t> de desempeño (</a:t>
            </a:r>
            <a:r>
              <a:rPr lang="es-ES" sz="1400" dirty="0" err="1" smtClean="0"/>
              <a:t>PREDES</a:t>
            </a:r>
            <a:r>
              <a:rPr lang="es-ES" sz="1400" dirty="0" smtClean="0"/>
              <a:t>, </a:t>
            </a:r>
            <a:r>
              <a:rPr lang="es-ES" sz="1400" dirty="0" err="1" smtClean="0"/>
              <a:t>EMSEVT</a:t>
            </a:r>
            <a:r>
              <a:rPr lang="es-ES" sz="1400" dirty="0" smtClean="0"/>
              <a:t>)</a:t>
            </a:r>
            <a:r>
              <a:rPr lang="es-ES" sz="1400" kern="1200" dirty="0" smtClean="0">
                <a:latin typeface="Arial" charset="0"/>
                <a:cs typeface="Arial" charset="0"/>
              </a:rPr>
              <a:t> por operador: si alguna de las siguientes relaciones de desempeño y de transmisión dentro de los plazos están por debajo del objetivo indicado</a:t>
            </a:r>
            <a:r>
              <a:rPr lang="es-ES" sz="1400" dirty="0" smtClean="0"/>
              <a:t>:</a:t>
            </a:r>
          </a:p>
          <a:p>
            <a:pPr marL="1512000" lvl="3">
              <a:spcBef>
                <a:spcPts val="0"/>
              </a:spcBef>
            </a:pPr>
            <a:r>
              <a:rPr lang="es-ES" sz="1400" dirty="0" smtClean="0"/>
              <a:t>relación de EMA con respecto a </a:t>
            </a:r>
            <a:r>
              <a:rPr lang="es-ES" sz="1400" dirty="0" err="1" smtClean="0"/>
              <a:t>EMC</a:t>
            </a:r>
            <a:r>
              <a:rPr lang="es-ES" sz="1400" dirty="0" smtClean="0"/>
              <a:t> + relación de transmisión dentro de los plazos de EMA (de salida)*</a:t>
            </a:r>
          </a:p>
          <a:p>
            <a:pPr marL="1512000" lvl="3">
              <a:spcBef>
                <a:spcPts val="300"/>
              </a:spcBef>
            </a:pPr>
            <a:r>
              <a:rPr lang="es-ES" sz="1400" dirty="0" smtClean="0"/>
              <a:t>relación de </a:t>
            </a:r>
            <a:r>
              <a:rPr lang="es-ES" sz="1400" dirty="0" err="1" smtClean="0"/>
              <a:t>EMC</a:t>
            </a:r>
            <a:r>
              <a:rPr lang="es-ES" sz="1400" dirty="0" smtClean="0"/>
              <a:t> con respecto a </a:t>
            </a:r>
            <a:r>
              <a:rPr lang="es-ES" sz="1400" dirty="0" err="1" smtClean="0"/>
              <a:t>EMD</a:t>
            </a:r>
            <a:r>
              <a:rPr lang="es-ES" sz="1400" dirty="0" smtClean="0"/>
              <a:t> + relación de transmisión dentro de los plazos de </a:t>
            </a:r>
            <a:r>
              <a:rPr lang="es-ES" sz="1400" dirty="0" err="1" smtClean="0"/>
              <a:t>EMC</a:t>
            </a:r>
            <a:r>
              <a:rPr lang="es-ES" sz="1400" dirty="0" smtClean="0"/>
              <a:t> (de salida) &lt; 80%</a:t>
            </a:r>
          </a:p>
          <a:p>
            <a:pPr marL="1512000" lvl="3">
              <a:spcBef>
                <a:spcPts val="300"/>
              </a:spcBef>
            </a:pPr>
            <a:r>
              <a:rPr lang="es-ES" sz="1400" dirty="0" smtClean="0"/>
              <a:t>relación de </a:t>
            </a:r>
            <a:r>
              <a:rPr lang="es-ES" sz="1400" dirty="0" err="1" smtClean="0"/>
              <a:t>EMD</a:t>
            </a:r>
            <a:r>
              <a:rPr lang="es-ES" sz="1400" dirty="0" smtClean="0"/>
              <a:t> con respecto a </a:t>
            </a:r>
            <a:r>
              <a:rPr lang="es-ES" sz="1400" dirty="0" err="1" smtClean="0"/>
              <a:t>EMC</a:t>
            </a:r>
            <a:r>
              <a:rPr lang="es-ES" sz="1400" dirty="0" smtClean="0"/>
              <a:t> + relación de transmisión dentro de los plazos de </a:t>
            </a:r>
            <a:r>
              <a:rPr lang="es-ES" sz="1400" dirty="0" err="1" smtClean="0"/>
              <a:t>EMD</a:t>
            </a:r>
            <a:r>
              <a:rPr lang="es-ES" sz="1400" dirty="0" smtClean="0"/>
              <a:t> (de llegada) &lt; 60%</a:t>
            </a:r>
          </a:p>
          <a:p>
            <a:pPr marL="1512000" lvl="3">
              <a:spcBef>
                <a:spcPts val="300"/>
              </a:spcBef>
            </a:pPr>
            <a:r>
              <a:rPr lang="es-ES" sz="1400" dirty="0" smtClean="0"/>
              <a:t>relación de </a:t>
            </a:r>
            <a:r>
              <a:rPr lang="es-ES" sz="1400" dirty="0" err="1" smtClean="0"/>
              <a:t>EMF</a:t>
            </a:r>
            <a:r>
              <a:rPr lang="es-ES" sz="1400" dirty="0" smtClean="0"/>
              <a:t> con respecto a EME + relación de transmisión dentro de los plazos de </a:t>
            </a:r>
            <a:r>
              <a:rPr lang="es-ES" sz="1400" dirty="0" err="1" smtClean="0"/>
              <a:t>EMF</a:t>
            </a:r>
            <a:r>
              <a:rPr lang="es-ES" sz="1400" dirty="0" smtClean="0"/>
              <a:t> (de llegada) &lt; 80%</a:t>
            </a:r>
          </a:p>
          <a:p>
            <a:pPr marL="1512000" lvl="3">
              <a:spcBef>
                <a:spcPts val="300"/>
              </a:spcBef>
            </a:pPr>
            <a:r>
              <a:rPr lang="es-ES" sz="1400" dirty="0" smtClean="0"/>
              <a:t>relación de </a:t>
            </a:r>
            <a:r>
              <a:rPr lang="es-ES" sz="1400" dirty="0" err="1" smtClean="0"/>
              <a:t>EMH</a:t>
            </a:r>
            <a:r>
              <a:rPr lang="es-ES" sz="1400" dirty="0" smtClean="0"/>
              <a:t>/EMI con respecto a </a:t>
            </a:r>
            <a:r>
              <a:rPr lang="es-ES" sz="1400" dirty="0" err="1" smtClean="0"/>
              <a:t>EMD</a:t>
            </a:r>
            <a:r>
              <a:rPr lang="es-ES" sz="1400" dirty="0" smtClean="0"/>
              <a:t> + relación de transmisión de </a:t>
            </a:r>
            <a:r>
              <a:rPr lang="es-ES" sz="1400" dirty="0" err="1" smtClean="0"/>
              <a:t>EMH</a:t>
            </a:r>
            <a:r>
              <a:rPr lang="es-ES" sz="1400" dirty="0" smtClean="0"/>
              <a:t>/EMI dentro de los plazos (de llegada) &lt; 80%</a:t>
            </a:r>
          </a:p>
          <a:p>
            <a:pPr marL="1512000" lvl="3">
              <a:spcBef>
                <a:spcPts val="0"/>
              </a:spcBef>
              <a:spcAft>
                <a:spcPts val="600"/>
              </a:spcAft>
            </a:pPr>
            <a:r>
              <a:rPr lang="es-ES" sz="1400" dirty="0" smtClean="0"/>
              <a:t>relación de </a:t>
            </a:r>
            <a:r>
              <a:rPr lang="es-ES" sz="1400" dirty="0" err="1" smtClean="0"/>
              <a:t>RESDES</a:t>
            </a:r>
            <a:r>
              <a:rPr lang="es-ES" sz="1400" dirty="0" smtClean="0"/>
              <a:t> con respecto a </a:t>
            </a:r>
            <a:r>
              <a:rPr lang="es-ES" sz="1400" dirty="0" err="1" smtClean="0"/>
              <a:t>PREDES</a:t>
            </a:r>
            <a:r>
              <a:rPr lang="es-ES" sz="1400" dirty="0" smtClean="0"/>
              <a:t> + relaciones de transmisión de </a:t>
            </a:r>
            <a:r>
              <a:rPr lang="es-ES" sz="1400" dirty="0" err="1" smtClean="0"/>
              <a:t>PREDES</a:t>
            </a:r>
            <a:r>
              <a:rPr lang="es-ES" sz="1400" dirty="0" smtClean="0"/>
              <a:t> y </a:t>
            </a:r>
            <a:r>
              <a:rPr lang="es-ES" sz="1400" dirty="0" err="1" smtClean="0"/>
              <a:t>RESDES</a:t>
            </a:r>
            <a:r>
              <a:rPr lang="es-ES" sz="1400" dirty="0" smtClean="0"/>
              <a:t> dentro de los plazos (de salida/de llegada) &lt; 80%</a:t>
            </a:r>
          </a:p>
          <a:p>
            <a:pPr lvl="1">
              <a:spcBef>
                <a:spcPts val="0"/>
              </a:spcBef>
            </a:pPr>
            <a:r>
              <a:rPr lang="es-ES" sz="1400" b="1" dirty="0" smtClean="0"/>
              <a:t>Irregularidades </a:t>
            </a:r>
            <a:r>
              <a:rPr lang="es-ES" sz="1400" dirty="0" smtClean="0"/>
              <a:t>en la transmisión de mensajes, a saber, la cantidad de días sin transmisión de mensajes (</a:t>
            </a:r>
            <a:r>
              <a:rPr lang="es-ES" sz="1400" dirty="0" err="1" smtClean="0"/>
              <a:t>PREDES</a:t>
            </a:r>
            <a:r>
              <a:rPr lang="es-ES" sz="1400" dirty="0" smtClean="0"/>
              <a:t>, </a:t>
            </a:r>
            <a:r>
              <a:rPr lang="es-ES" sz="1400" dirty="0" err="1" smtClean="0"/>
              <a:t>RESDES</a:t>
            </a:r>
            <a:r>
              <a:rPr lang="es-ES" sz="1400" dirty="0" smtClean="0"/>
              <a:t> o </a:t>
            </a:r>
            <a:r>
              <a:rPr lang="es-ES" sz="1400" dirty="0" err="1" smtClean="0"/>
              <a:t>EMSEVT</a:t>
            </a:r>
            <a:r>
              <a:rPr lang="es-ES" sz="1400" dirty="0" smtClean="0"/>
              <a:t>): 3 días para los operadores con más de 2000 mensajes por mes (7 días para aquellos con menos mensajes)</a:t>
            </a:r>
          </a:p>
          <a:p>
            <a:pPr marL="360000" lvl="1" indent="0">
              <a:buNone/>
            </a:pPr>
            <a:r>
              <a:rPr lang="es-ES" sz="1200" dirty="0" smtClean="0"/>
              <a:t>* </a:t>
            </a:r>
            <a:r>
              <a:rPr lang="es-ES" sz="1200" i="1" dirty="0" smtClean="0"/>
              <a:t>Estas relaciones no se incluirán hasta que sean obligatorias y tengan un objetivo asociado a las bonificaciones relativas a las cuotas-parte territoriales de llegada</a:t>
            </a:r>
            <a:endParaRPr lang="es-ES" sz="1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851920" y="706144"/>
            <a:ext cx="471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chemeClr val="bg1"/>
                </a:solidFill>
                <a:latin typeface="Verdana" pitchFamily="34" charset="0"/>
              </a:rPr>
              <a:t>Tipos de indicadores</a:t>
            </a:r>
            <a:endParaRPr lang="es-ES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3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3068960"/>
            <a:ext cx="856895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angle 2"/>
          <p:cNvSpPr/>
          <p:nvPr/>
        </p:nvSpPr>
        <p:spPr>
          <a:xfrm>
            <a:off x="179512" y="4869160"/>
            <a:ext cx="8712968" cy="1584176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angle 1"/>
          <p:cNvSpPr/>
          <p:nvPr/>
        </p:nvSpPr>
        <p:spPr>
          <a:xfrm>
            <a:off x="179512" y="1484784"/>
            <a:ext cx="8712968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79512" y="1484784"/>
            <a:ext cx="8712967" cy="2016224"/>
          </a:xfrm>
          <a:solidFill>
            <a:srgbClr val="92D050"/>
          </a:solidFill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0000" lvl="1" indent="-342900" eaLnBrk="1" hangingPunct="1">
              <a:lnSpc>
                <a:spcPct val="130000"/>
              </a:lnSpc>
              <a:tabLst>
                <a:tab pos="542925" algn="l"/>
                <a:tab pos="809625" algn="l"/>
              </a:tabLst>
            </a:pPr>
            <a:r>
              <a:rPr lang="es-ES" sz="2000" b="1" dirty="0" smtClean="0">
                <a:latin typeface="Verdana" pitchFamily="34" charset="0"/>
              </a:rPr>
              <a:t>Ventana</a:t>
            </a:r>
          </a:p>
          <a:p>
            <a:pPr marL="900000" lvl="2" indent="-285750" eaLnBrk="1" hangingPunct="1">
              <a:lnSpc>
                <a:spcPct val="130000"/>
              </a:lnSpc>
              <a:tabLst>
                <a:tab pos="542925" algn="l"/>
                <a:tab pos="809625" algn="l"/>
              </a:tabLst>
            </a:pPr>
            <a:r>
              <a:rPr lang="es-ES" sz="1600" dirty="0" smtClean="0">
                <a:latin typeface="Verdana" pitchFamily="34" charset="0"/>
              </a:rPr>
              <a:t>Períodos sucesivos de tiempo, generalmente de 30 días, con un intervalo de 7 días</a:t>
            </a:r>
          </a:p>
          <a:p>
            <a:pPr marL="540000" lvl="1" indent="-342900" eaLnBrk="1" hangingPunct="1">
              <a:lnSpc>
                <a:spcPct val="130000"/>
              </a:lnSpc>
              <a:tabLst>
                <a:tab pos="542925" algn="l"/>
                <a:tab pos="809625" algn="l"/>
              </a:tabLst>
            </a:pPr>
            <a:r>
              <a:rPr lang="es-ES" sz="2000" b="1" dirty="0" smtClean="0">
                <a:latin typeface="Verdana" pitchFamily="34" charset="0"/>
              </a:rPr>
              <a:t>Intervalo</a:t>
            </a:r>
          </a:p>
          <a:p>
            <a:pPr marL="900000" lvl="2" indent="-342900" eaLnBrk="1" hangingPunct="1">
              <a:lnSpc>
                <a:spcPct val="130000"/>
              </a:lnSpc>
              <a:tabLst>
                <a:tab pos="542925" algn="l"/>
                <a:tab pos="809625" algn="l"/>
              </a:tabLst>
            </a:pPr>
            <a:r>
              <a:rPr lang="es-ES" sz="1600" dirty="0" smtClean="0">
                <a:latin typeface="Verdana" pitchFamily="34" charset="0"/>
              </a:rPr>
              <a:t>El tiempo transcurrido entre dos ventanas, generalmente de 7 días</a:t>
            </a:r>
          </a:p>
          <a:p>
            <a:pPr marL="540000" lvl="1" indent="-342900" eaLnBrk="1" hangingPunct="1">
              <a:lnSpc>
                <a:spcPct val="130000"/>
              </a:lnSpc>
              <a:tabLst>
                <a:tab pos="542925" algn="l"/>
                <a:tab pos="809625" algn="l"/>
              </a:tabLst>
            </a:pPr>
            <a:r>
              <a:rPr lang="es-ES" sz="2000" b="1" dirty="0" smtClean="0">
                <a:latin typeface="Verdana" pitchFamily="34" charset="0"/>
              </a:rPr>
              <a:t>Indicador/umbral absoluto</a:t>
            </a:r>
            <a:endParaRPr lang="es-ES" sz="2000" dirty="0" smtClean="0">
              <a:latin typeface="Verdana" pitchFamily="34" charset="0"/>
            </a:endParaRPr>
          </a:p>
          <a:p>
            <a:pPr marL="900000" lvl="2" indent="-342900" eaLnBrk="1" hangingPunct="1">
              <a:lnSpc>
                <a:spcPct val="130000"/>
              </a:lnSpc>
              <a:tabLst>
                <a:tab pos="542925" algn="l"/>
                <a:tab pos="809625" algn="l"/>
              </a:tabLst>
            </a:pPr>
            <a:r>
              <a:rPr lang="es-ES" sz="1600" dirty="0" smtClean="0">
                <a:latin typeface="Verdana" pitchFamily="34" charset="0"/>
              </a:rPr>
              <a:t>Indicador o umbral relacionado a una ventana</a:t>
            </a:r>
          </a:p>
          <a:p>
            <a:pPr marL="900000" lvl="2" indent="-342900" eaLnBrk="1" hangingPunct="1">
              <a:lnSpc>
                <a:spcPct val="130000"/>
              </a:lnSpc>
              <a:tabLst>
                <a:tab pos="542925" algn="l"/>
                <a:tab pos="809625" algn="l"/>
              </a:tabLst>
            </a:pPr>
            <a:r>
              <a:rPr lang="es-ES" sz="1600" dirty="0" smtClean="0">
                <a:latin typeface="Verdana" pitchFamily="34" charset="0"/>
              </a:rPr>
              <a:t>P. ej., umbral absoluto para las </a:t>
            </a:r>
            <a:r>
              <a:rPr lang="es-ES" sz="1600" b="1" dirty="0" smtClean="0">
                <a:latin typeface="Verdana" pitchFamily="34" charset="0"/>
              </a:rPr>
              <a:t>relaciones</a:t>
            </a:r>
            <a:r>
              <a:rPr lang="es-ES" sz="1600" dirty="0" smtClean="0">
                <a:latin typeface="Verdana" pitchFamily="34" charset="0"/>
              </a:rPr>
              <a:t> de desempeño y de transmisión en la ventana 1 &lt; 80%</a:t>
            </a:r>
          </a:p>
          <a:p>
            <a:pPr marL="540000" lvl="1" indent="-342900" eaLnBrk="1" hangingPunct="1">
              <a:lnSpc>
                <a:spcPct val="130000"/>
              </a:lnSpc>
              <a:tabLst>
                <a:tab pos="542925" algn="l"/>
                <a:tab pos="809625" algn="l"/>
              </a:tabLst>
            </a:pPr>
            <a:r>
              <a:rPr lang="es-ES" sz="2000" b="1" dirty="0" smtClean="0">
                <a:latin typeface="Verdana" pitchFamily="34" charset="0"/>
              </a:rPr>
              <a:t>Indicador/umbral delta</a:t>
            </a:r>
            <a:endParaRPr lang="es-ES" sz="2000" dirty="0" smtClean="0">
              <a:latin typeface="Verdana" pitchFamily="34" charset="0"/>
            </a:endParaRPr>
          </a:p>
          <a:p>
            <a:pPr marL="900000" lvl="2" indent="-342900" eaLnBrk="1" hangingPunct="1">
              <a:lnSpc>
                <a:spcPct val="130000"/>
              </a:lnSpc>
              <a:tabLst>
                <a:tab pos="542925" algn="l"/>
                <a:tab pos="809625" algn="l"/>
              </a:tabLst>
            </a:pPr>
            <a:r>
              <a:rPr lang="es-ES" sz="1600" dirty="0" smtClean="0">
                <a:latin typeface="Verdana" pitchFamily="34" charset="0"/>
              </a:rPr>
              <a:t>Compara las evaluaciones entre dos ventanas</a:t>
            </a:r>
          </a:p>
          <a:p>
            <a:pPr marL="900000" lvl="2" indent="-342900" eaLnBrk="1" hangingPunct="1">
              <a:lnSpc>
                <a:spcPct val="130000"/>
              </a:lnSpc>
              <a:tabLst>
                <a:tab pos="542925" algn="l"/>
                <a:tab pos="809625" algn="l"/>
              </a:tabLst>
            </a:pPr>
            <a:r>
              <a:rPr lang="es-ES" sz="1600" dirty="0" smtClean="0">
                <a:latin typeface="Verdana" pitchFamily="34" charset="0"/>
              </a:rPr>
              <a:t>P. ej., umbrales delta para la relación de </a:t>
            </a:r>
            <a:r>
              <a:rPr lang="es-ES" sz="1600" b="1" dirty="0" smtClean="0">
                <a:latin typeface="Verdana" pitchFamily="34" charset="0"/>
              </a:rPr>
              <a:t>volumen</a:t>
            </a:r>
            <a:r>
              <a:rPr lang="es-ES" sz="1600" dirty="0" smtClean="0">
                <a:latin typeface="Verdana" pitchFamily="34" charset="0"/>
              </a:rPr>
              <a:t> de mensajes: </a:t>
            </a:r>
            <a:r>
              <a:rPr lang="es-ES" sz="1600" dirty="0" smtClean="0"/>
              <a:t>(volumen en la ventana 2 – volumen en la ventana 1) / volumen en la ventana 1 ≥  20% </a:t>
            </a:r>
          </a:p>
          <a:p>
            <a:pPr marL="1169987" lvl="2" indent="-342900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endParaRPr lang="es-ES" sz="1600" dirty="0" smtClean="0">
              <a:latin typeface="Verdana" pitchFamily="34" charset="0"/>
            </a:endParaRPr>
          </a:p>
          <a:p>
            <a:pPr marL="1169987" lvl="2" indent="-342900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endParaRPr lang="es-ES" sz="1600" dirty="0" smtClean="0">
              <a:latin typeface="Verdana" pitchFamily="34" charset="0"/>
            </a:endParaRPr>
          </a:p>
          <a:p>
            <a:pPr marL="769937" lvl="1" indent="-342900" eaLnBrk="1" hangingPunct="1">
              <a:lnSpc>
                <a:spcPct val="140000"/>
              </a:lnSpc>
              <a:tabLst>
                <a:tab pos="542925" algn="l"/>
                <a:tab pos="809625" algn="l"/>
              </a:tabLst>
            </a:pPr>
            <a:endParaRPr lang="es-ES" sz="2000" b="1" dirty="0" smtClean="0">
              <a:latin typeface="Verdana" pitchFamily="34" charset="0"/>
            </a:endParaRPr>
          </a:p>
          <a:p>
            <a:pPr lvl="1"/>
            <a:endParaRPr lang="es-ES" sz="1800" dirty="0" smtClean="0"/>
          </a:p>
          <a:p>
            <a:pPr lvl="1"/>
            <a:endParaRPr lang="es-ES" sz="1800" dirty="0"/>
          </a:p>
        </p:txBody>
      </p:sp>
      <p:sp>
        <p:nvSpPr>
          <p:cNvPr id="4" name="Rectangle 3"/>
          <p:cNvSpPr/>
          <p:nvPr/>
        </p:nvSpPr>
        <p:spPr>
          <a:xfrm>
            <a:off x="3851920" y="706144"/>
            <a:ext cx="471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smtClean="0">
                <a:solidFill>
                  <a:schemeClr val="bg1"/>
                </a:solidFill>
                <a:latin typeface="Verdana" pitchFamily="34" charset="0"/>
              </a:rPr>
              <a:t>Conceptos/terminología</a:t>
            </a:r>
            <a:endParaRPr lang="es-ES" sz="2400" b="1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51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bldLvl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563888" y="514190"/>
            <a:ext cx="54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dirty="0" smtClean="0">
                <a:solidFill>
                  <a:schemeClr val="bg1"/>
                </a:solidFill>
                <a:latin typeface="Verdana" pitchFamily="34" charset="0"/>
              </a:rPr>
              <a:t>Ilustración de los conceptos – Umbral absoluto </a:t>
            </a:r>
            <a:endParaRPr lang="es-ES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775918"/>
            <a:ext cx="9036497" cy="200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2" y="4221088"/>
            <a:ext cx="87849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domingo 11 de enero de 2015, se generó una alerta por correo electrónico dado que la relación de H/I con respecto a D obtenida del 4 de diciembre de 2014 al 3 de enero de 2015 es inferior a 80%</a:t>
            </a:r>
          </a:p>
          <a:p>
            <a:endParaRPr lang="es-ES" dirty="0" smtClean="0"/>
          </a:p>
          <a:p>
            <a:r>
              <a:rPr lang="es-ES" dirty="0" smtClean="0"/>
              <a:t>El domingo 18 de enero de 2015, no se generó ninguna alerta por correo electrónico dado que la relación de H/I con respecto a D obtenida del 11 de diciembre de 2014 al 10 de enero de 2015 es superior a 80%</a:t>
            </a:r>
            <a:endParaRPr lang="es-ES" dirty="0"/>
          </a:p>
        </p:txBody>
      </p:sp>
      <p:grpSp>
        <p:nvGrpSpPr>
          <p:cNvPr id="8" name="Group 7"/>
          <p:cNvGrpSpPr/>
          <p:nvPr/>
        </p:nvGrpSpPr>
        <p:grpSpPr>
          <a:xfrm>
            <a:off x="6275684" y="2298321"/>
            <a:ext cx="1945227" cy="615553"/>
            <a:chOff x="6275684" y="2298321"/>
            <a:chExt cx="1945227" cy="615553"/>
          </a:xfrm>
        </p:grpSpPr>
        <p:sp>
          <p:nvSpPr>
            <p:cNvPr id="6" name="Left-Up Arrow 5"/>
            <p:cNvSpPr/>
            <p:nvPr/>
          </p:nvSpPr>
          <p:spPr>
            <a:xfrm>
              <a:off x="6275684" y="2340067"/>
              <a:ext cx="1082662" cy="414016"/>
            </a:xfrm>
            <a:prstGeom prst="left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00192" y="2298321"/>
              <a:ext cx="1920719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700" dirty="0" smtClean="0"/>
                <a:t>Alerta por </a:t>
              </a:r>
            </a:p>
            <a:p>
              <a:r>
                <a:rPr lang="es-ES" sz="1700" dirty="0" smtClean="0"/>
                <a:t>correo electrónico</a:t>
              </a:r>
              <a:endParaRPr lang="es-ES" sz="17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276934" y="2777833"/>
            <a:ext cx="1867066" cy="615553"/>
            <a:chOff x="6275684" y="2298321"/>
            <a:chExt cx="1606790" cy="615553"/>
          </a:xfrm>
        </p:grpSpPr>
        <p:sp>
          <p:nvSpPr>
            <p:cNvPr id="14" name="Left-Up Arrow 13"/>
            <p:cNvSpPr/>
            <p:nvPr/>
          </p:nvSpPr>
          <p:spPr>
            <a:xfrm>
              <a:off x="6275684" y="2340067"/>
              <a:ext cx="1082662" cy="414016"/>
            </a:xfrm>
            <a:prstGeom prst="left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04349" y="2298321"/>
              <a:ext cx="1578125" cy="615553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s-ES" sz="1700" dirty="0" smtClean="0"/>
                <a:t>Sin alerta por </a:t>
              </a:r>
            </a:p>
            <a:p>
              <a:r>
                <a:rPr lang="es-ES" sz="1700" dirty="0" smtClean="0"/>
                <a:t>correo electrónico</a:t>
              </a:r>
              <a:endParaRPr lang="es-ES" sz="1700" dirty="0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611560" y="2555032"/>
            <a:ext cx="2309928" cy="153888"/>
          </a:xfrm>
          <a:prstGeom prst="rect">
            <a:avLst/>
          </a:prstGeom>
          <a:solidFill>
            <a:srgbClr val="77C1C7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ES" sz="1000" b="1" dirty="0" smtClean="0"/>
              <a:t>Ventana 1: H/I con respecto a D = 68%</a:t>
            </a:r>
            <a:endParaRPr lang="es-UY" sz="1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835696" y="2996952"/>
            <a:ext cx="2309928" cy="153888"/>
          </a:xfrm>
          <a:prstGeom prst="rect">
            <a:avLst/>
          </a:prstGeom>
          <a:solidFill>
            <a:srgbClr val="77C1C7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ES" sz="1000" b="1" dirty="0" smtClean="0"/>
              <a:t>Ventana 2: H/I con respecto a D = 85%</a:t>
            </a:r>
            <a:endParaRPr lang="es-UY" sz="10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061893" y="3429000"/>
            <a:ext cx="646011" cy="153888"/>
          </a:xfrm>
          <a:prstGeom prst="rect">
            <a:avLst/>
          </a:prstGeom>
          <a:solidFill>
            <a:srgbClr val="77C1C7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s-ES" sz="1000" b="1" dirty="0" smtClean="0"/>
              <a:t>Ventana 3:</a:t>
            </a:r>
            <a:endParaRPr lang="es-UY" sz="1000" b="1" dirty="0"/>
          </a:p>
        </p:txBody>
      </p:sp>
    </p:spTree>
    <p:extLst>
      <p:ext uri="{BB962C8B-B14F-4D97-AF65-F5344CB8AC3E}">
        <p14:creationId xmlns:p14="http://schemas.microsoft.com/office/powerpoint/2010/main" val="356391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563888" y="514190"/>
            <a:ext cx="54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smtClean="0">
                <a:solidFill>
                  <a:schemeClr val="bg1"/>
                </a:solidFill>
                <a:latin typeface="Verdana" pitchFamily="34" charset="0"/>
              </a:rPr>
              <a:t>Ilustración de los conceptos – Umbral delta</a:t>
            </a:r>
            <a:endParaRPr lang="es-ES" sz="2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132856"/>
            <a:ext cx="8439150" cy="199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619672" y="4725144"/>
            <a:ext cx="61926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% volumen = (9880‒13 113) / 13 113 = ‒25%</a:t>
            </a:r>
          </a:p>
          <a:p>
            <a:endParaRPr lang="es-ES" dirty="0" smtClean="0"/>
          </a:p>
          <a:p>
            <a:r>
              <a:rPr lang="es-ES" u="sng" dirty="0" smtClean="0"/>
              <a:t>Conclusión</a:t>
            </a:r>
            <a:r>
              <a:rPr lang="es-ES" dirty="0" smtClean="0"/>
              <a:t>: el domingo 11 de enero de 2015, se generó una alerta por correo electrónico debido a la disminución del volumen de mensajes de 25% (umbral de 20%)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438223" y="2852936"/>
            <a:ext cx="1238233" cy="703138"/>
            <a:chOff x="7438223" y="2852936"/>
            <a:chExt cx="1238233" cy="703138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7438223" y="3128590"/>
              <a:ext cx="950201" cy="42748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7913324" y="2852936"/>
              <a:ext cx="763132" cy="489396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 rot="19516770">
            <a:off x="7528357" y="2731987"/>
            <a:ext cx="1776091" cy="569387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s-ES" sz="1700" dirty="0" smtClean="0"/>
              <a:t>Alerta por correo electrónico</a:t>
            </a:r>
            <a:endParaRPr lang="es-ES" sz="1700" dirty="0"/>
          </a:p>
        </p:txBody>
      </p:sp>
      <p:sp>
        <p:nvSpPr>
          <p:cNvPr id="9" name="8 CuadroTexto"/>
          <p:cNvSpPr txBox="1"/>
          <p:nvPr/>
        </p:nvSpPr>
        <p:spPr>
          <a:xfrm>
            <a:off x="899592" y="3040912"/>
            <a:ext cx="2806859" cy="205629"/>
          </a:xfrm>
          <a:prstGeom prst="rect">
            <a:avLst/>
          </a:prstGeom>
          <a:solidFill>
            <a:srgbClr val="77C1C7"/>
          </a:solidFill>
        </p:spPr>
        <p:txBody>
          <a:bodyPr wrap="none" lIns="0" tIns="18000" rIns="0" bIns="18000" rtlCol="0">
            <a:spAutoFit/>
          </a:bodyPr>
          <a:lstStyle/>
          <a:p>
            <a:r>
              <a:rPr lang="es-ES" sz="1100" b="1" dirty="0" smtClean="0"/>
              <a:t>Ventana 1: volumen de mensajes = 13 113</a:t>
            </a:r>
            <a:endParaRPr lang="es-UY" sz="11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339752" y="3583411"/>
            <a:ext cx="2689839" cy="205629"/>
          </a:xfrm>
          <a:prstGeom prst="rect">
            <a:avLst/>
          </a:prstGeom>
          <a:solidFill>
            <a:srgbClr val="77C1C7"/>
          </a:solidFill>
        </p:spPr>
        <p:txBody>
          <a:bodyPr wrap="none" lIns="0" tIns="18000" rIns="0" bIns="18000" rtlCol="0">
            <a:spAutoFit/>
          </a:bodyPr>
          <a:lstStyle/>
          <a:p>
            <a:r>
              <a:rPr lang="es-ES" sz="1100" b="1" dirty="0" smtClean="0"/>
              <a:t>Ventana 2: volumen de mensajes = 9880</a:t>
            </a:r>
            <a:endParaRPr lang="es-UY" sz="1100" b="1" dirty="0"/>
          </a:p>
        </p:txBody>
      </p:sp>
    </p:spTree>
    <p:extLst>
      <p:ext uri="{BB962C8B-B14F-4D97-AF65-F5344CB8AC3E}">
        <p14:creationId xmlns:p14="http://schemas.microsoft.com/office/powerpoint/2010/main" val="291959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339215"/>
            <a:ext cx="8964613" cy="100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58825" lvl="1" indent="-331788" eaLnBrk="1" hangingPunct="1">
              <a:lnSpc>
                <a:spcPct val="140000"/>
              </a:lnSpc>
              <a:buFontTx/>
              <a:buNone/>
              <a:tabLst>
                <a:tab pos="542925" algn="l"/>
                <a:tab pos="809625" algn="l"/>
              </a:tabLst>
            </a:pPr>
            <a:r>
              <a:rPr lang="es-ES" sz="2000" b="1" dirty="0" smtClean="0">
                <a:latin typeface="Verdana" pitchFamily="34" charset="0"/>
              </a:rPr>
              <a:t>Cómo son las alertas por correo electrónico:</a:t>
            </a:r>
            <a:endParaRPr lang="es-ES" sz="1600" dirty="0" smtClean="0"/>
          </a:p>
          <a:p>
            <a:r>
              <a:rPr lang="es-ES" sz="1600" dirty="0" smtClean="0"/>
              <a:t>un mensaje de correo electrónico cada 7 días con alertas para todos los tipos de indicadores (volumen, relaciones, irregularidades) que están por debajo de los respectivos umbrales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67886" y="2492896"/>
            <a:ext cx="5052186" cy="40324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Estimado cliente:</a:t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Este es un correo electrónico automático generado por el correo de </a:t>
            </a:r>
            <a:r>
              <a:rPr lang="es-ES" sz="1000" dirty="0" err="1" smtClean="0">
                <a:solidFill>
                  <a:srgbClr val="000000"/>
                </a:solidFill>
                <a:latin typeface="Verdana" pitchFamily="34" charset="0"/>
              </a:rPr>
              <a:t>QCS</a:t>
            </a: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 porque uno de los indicadores monitoreados para los envíos de encomiendas ha alcanzado su umbral para el operador designado </a:t>
            </a:r>
            <a:r>
              <a:rPr lang="es-ES" sz="1000" dirty="0" err="1" smtClean="0">
                <a:solidFill>
                  <a:srgbClr val="000000"/>
                </a:solidFill>
                <a:latin typeface="Verdana" pitchFamily="34" charset="0"/>
              </a:rPr>
              <a:t>XXA</a:t>
            </a: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b="1" dirty="0" smtClean="0">
                <a:solidFill>
                  <a:srgbClr val="000000"/>
                </a:solidFill>
                <a:latin typeface="Verdana" pitchFamily="34" charset="0"/>
              </a:rPr>
              <a:t>VOLUMEN DE MENSAJES </a:t>
            </a: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Valor en la ventana de tiempo anterior (de la fecha 2015-12-04, a la fecha 2016-01-03): </a:t>
            </a:r>
            <a:r>
              <a:rPr lang="es-ES" sz="1000" b="1" dirty="0" smtClean="0">
                <a:solidFill>
                  <a:srgbClr val="000000"/>
                </a:solidFill>
                <a:latin typeface="Verdana" pitchFamily="34" charset="0"/>
              </a:rPr>
              <a:t>751</a:t>
            </a: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Valor en la ventana de tiempo actual (de la fecha 2015-12-11, a la fecha 2016-01-10): </a:t>
            </a:r>
            <a:r>
              <a:rPr lang="es-ES" sz="1000" b="1" dirty="0" smtClean="0">
                <a:solidFill>
                  <a:srgbClr val="000000"/>
                </a:solidFill>
                <a:latin typeface="Verdana" pitchFamily="34" charset="0"/>
              </a:rPr>
              <a:t>130</a:t>
            </a: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Se observa una disminución de </a:t>
            </a:r>
            <a:r>
              <a:rPr lang="es-ES" sz="1000" b="1" dirty="0" smtClean="0">
                <a:solidFill>
                  <a:srgbClr val="000000"/>
                </a:solidFill>
                <a:latin typeface="Verdana" pitchFamily="34" charset="0"/>
              </a:rPr>
              <a:t>82,7%</a:t>
            </a: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, que está por encima del umbral de 20%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10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solidFill>
                  <a:srgbClr val="000000"/>
                </a:solidFill>
                <a:latin typeface="Verdana" pitchFamily="34" charset="0"/>
              </a:rPr>
              <a:t>RELACIÓN DE DESEMPEÑO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Relación: </a:t>
            </a:r>
            <a:r>
              <a:rPr lang="es-ES" sz="1000" dirty="0" err="1" smtClean="0">
                <a:solidFill>
                  <a:srgbClr val="000000"/>
                </a:solidFill>
                <a:latin typeface="Verdana" pitchFamily="34" charset="0"/>
              </a:rPr>
              <a:t>RESDES</a:t>
            </a: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/</a:t>
            </a:r>
            <a:r>
              <a:rPr lang="es-ES" sz="1000" dirty="0" err="1" smtClean="0">
                <a:solidFill>
                  <a:srgbClr val="000000"/>
                </a:solidFill>
                <a:latin typeface="Verdana" pitchFamily="34" charset="0"/>
              </a:rPr>
              <a:t>PREDES</a:t>
            </a: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Valor en la ventana de tiempo objetivo (de la fecha 2015-12-04, a la fecha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2016-01-03): </a:t>
            </a:r>
            <a:r>
              <a:rPr lang="es-ES" sz="1000" b="1" dirty="0" smtClean="0">
                <a:solidFill>
                  <a:srgbClr val="000000"/>
                </a:solidFill>
                <a:latin typeface="Verdana" pitchFamily="34" charset="0"/>
              </a:rPr>
              <a:t>53,1% </a:t>
            </a: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Está por debajo del umbral de </a:t>
            </a:r>
            <a:r>
              <a:rPr lang="es-ES" sz="1000" b="1" dirty="0" smtClean="0">
                <a:latin typeface="Verdana" pitchFamily="34" charset="0"/>
              </a:rPr>
              <a:t>80%</a:t>
            </a:r>
            <a:endParaRPr lang="es-ES" sz="1000" dirty="0" smtClean="0"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1000" dirty="0" smtClean="0"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000" b="1" dirty="0" smtClean="0">
                <a:latin typeface="Verdana" pitchFamily="34" charset="0"/>
              </a:rPr>
              <a:t>RELACIÓN DE TRANSMISIÓN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latin typeface="Verdana" pitchFamily="34" charset="0"/>
              </a:rPr>
              <a:t>Relación: mensajes </a:t>
            </a:r>
            <a:r>
              <a:rPr lang="es-ES" sz="1000" dirty="0" err="1" smtClean="0">
                <a:latin typeface="Verdana" pitchFamily="34" charset="0"/>
              </a:rPr>
              <a:t>PREDES</a:t>
            </a:r>
            <a:r>
              <a:rPr lang="es-ES" sz="1000" dirty="0" smtClean="0">
                <a:latin typeface="Verdana" pitchFamily="34" charset="0"/>
              </a:rPr>
              <a:t> transmitidos en un plazo de 24 horas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Valor en la ventana de tiempo objetivo (de la fecha </a:t>
            </a:r>
            <a:r>
              <a:rPr lang="es-ES" sz="1000" dirty="0" smtClean="0">
                <a:latin typeface="Verdana" pitchFamily="34" charset="0"/>
              </a:rPr>
              <a:t>2015-12-04, </a:t>
            </a: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a la fecha </a:t>
            </a:r>
            <a:endParaRPr lang="es-ES" sz="1000" dirty="0" smtClean="0"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latin typeface="Verdana" pitchFamily="34" charset="0"/>
              </a:rPr>
              <a:t>2016-01-03): </a:t>
            </a:r>
            <a:r>
              <a:rPr lang="es-ES" sz="1000" b="1" dirty="0" smtClean="0">
                <a:latin typeface="Verdana" pitchFamily="34" charset="0"/>
              </a:rPr>
              <a:t>47,2% </a:t>
            </a:r>
            <a:r>
              <a:rPr lang="es-ES" sz="1000" dirty="0" smtClean="0">
                <a:latin typeface="Verdana" pitchFamily="34" charset="0"/>
              </a:rPr>
              <a:t/>
            </a:r>
            <a:br>
              <a:rPr lang="es-ES" sz="1000" dirty="0" smtClean="0">
                <a:latin typeface="Verdana" pitchFamily="34" charset="0"/>
              </a:rPr>
            </a:br>
            <a:r>
              <a:rPr lang="es-ES" sz="1000" dirty="0" smtClean="0">
                <a:latin typeface="Verdana" pitchFamily="34" charset="0"/>
              </a:rPr>
              <a:t>Está por debajo del umbral de </a:t>
            </a:r>
            <a:r>
              <a:rPr lang="es-ES" sz="1000" b="1" dirty="0" smtClean="0">
                <a:latin typeface="Verdana" pitchFamily="34" charset="0"/>
              </a:rPr>
              <a:t>80%</a:t>
            </a:r>
            <a:endParaRPr lang="es-ES" sz="1000" b="1" dirty="0">
              <a:latin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79085" y="2708920"/>
            <a:ext cx="3685403" cy="38164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b="1" dirty="0" smtClean="0">
                <a:solidFill>
                  <a:srgbClr val="000000"/>
                </a:solidFill>
                <a:latin typeface="Verdana" pitchFamily="34" charset="0"/>
              </a:rPr>
              <a:t>TRANSMISIÓN DE MENSAJES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El tipo de mensaje es </a:t>
            </a:r>
            <a:r>
              <a:rPr lang="es-ES" sz="1000" dirty="0" err="1" smtClean="0">
                <a:solidFill>
                  <a:srgbClr val="000000"/>
                </a:solidFill>
                <a:latin typeface="Verdana" pitchFamily="34" charset="0"/>
              </a:rPr>
              <a:t>EMSEVT</a:t>
            </a: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Volumen 38 517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Último mensaje enviado con fecha 2015-08-20 13:33:09 </a:t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La demora en cantidad de días es </a:t>
            </a:r>
            <a:r>
              <a:rPr lang="es-ES" sz="1000" b="1" dirty="0" smtClean="0">
                <a:latin typeface="Verdana" pitchFamily="34" charset="0"/>
              </a:rPr>
              <a:t>7</a:t>
            </a: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El tipo de mensaje es </a:t>
            </a:r>
            <a:r>
              <a:rPr lang="es-ES" sz="1000" dirty="0" err="1" smtClean="0">
                <a:solidFill>
                  <a:srgbClr val="000000"/>
                </a:solidFill>
                <a:latin typeface="Verdana" pitchFamily="34" charset="0"/>
              </a:rPr>
              <a:t>PREDES</a:t>
            </a:r>
            <a:endParaRPr lang="es-ES" sz="10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Volumen 17 500 </a:t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Último mensaje enviado con fecha 2015-08-20 13:24:18 </a:t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La demora en cantidad de días es </a:t>
            </a:r>
            <a:r>
              <a:rPr lang="es-ES" sz="1000" b="1" dirty="0" smtClean="0">
                <a:latin typeface="Verdana" pitchFamily="34" charset="0"/>
              </a:rPr>
              <a:t>9</a:t>
            </a:r>
            <a:r>
              <a:rPr lang="es-ES" sz="1000" dirty="0" smtClean="0">
                <a:latin typeface="Verdana" pitchFamily="34" charset="0"/>
              </a:rPr>
              <a:t> </a:t>
            </a: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El tipo de mensaje es </a:t>
            </a:r>
            <a:r>
              <a:rPr lang="es-ES" sz="1000" dirty="0" err="1" smtClean="0">
                <a:solidFill>
                  <a:srgbClr val="000000"/>
                </a:solidFill>
                <a:latin typeface="Verdana" pitchFamily="34" charset="0"/>
              </a:rPr>
              <a:t>RESDES</a:t>
            </a: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Último mensaje enviado con fecha 2015-08-20 14:11:09 </a:t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>La demora en cantidad de días es </a:t>
            </a:r>
            <a:r>
              <a:rPr lang="es-ES" sz="1000" b="1" dirty="0" smtClean="0">
                <a:latin typeface="Verdana" pitchFamily="34" charset="0"/>
              </a:rPr>
              <a:t>13</a:t>
            </a:r>
            <a:r>
              <a:rPr lang="es-ES" sz="1000" dirty="0" smtClean="0">
                <a:latin typeface="Verdana" pitchFamily="34" charset="0"/>
              </a:rPr>
              <a:t> </a:t>
            </a: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s-ES" sz="10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es-ES" sz="1000" i="1" dirty="0" smtClean="0">
                <a:solidFill>
                  <a:srgbClr val="000000"/>
                </a:solidFill>
                <a:latin typeface="Verdana" pitchFamily="34" charset="0"/>
              </a:rPr>
              <a:t>Si tiene alguna pregunta, póngase en contacto con el equipo de encomiendas (</a:t>
            </a:r>
            <a:r>
              <a:rPr lang="es-ES" sz="1000" i="1" u="sng" dirty="0" smtClean="0">
                <a:solidFill>
                  <a:srgbClr val="000000"/>
                </a:solidFill>
                <a:latin typeface="Verdana" pitchFamily="34" charset="0"/>
                <a:hlinkClick r:id="rId3"/>
              </a:rPr>
              <a:t>parcels@upu.int</a:t>
            </a:r>
            <a:r>
              <a:rPr lang="es-ES" sz="1000" i="1" dirty="0" smtClean="0">
                <a:solidFill>
                  <a:srgbClr val="000000"/>
                </a:solidFill>
                <a:latin typeface="Verdana" pitchFamily="34" charset="0"/>
              </a:rPr>
              <a:t>) o con el servicio de apoyo por correo de </a:t>
            </a:r>
            <a:r>
              <a:rPr lang="es-ES" sz="1000" i="1" dirty="0" err="1" smtClean="0">
                <a:solidFill>
                  <a:srgbClr val="000000"/>
                </a:solidFill>
                <a:latin typeface="Verdana" pitchFamily="34" charset="0"/>
              </a:rPr>
              <a:t>QCS</a:t>
            </a:r>
            <a:r>
              <a:rPr lang="es-ES" sz="1000" i="1" dirty="0" smtClean="0">
                <a:solidFill>
                  <a:srgbClr val="000000"/>
                </a:solidFill>
                <a:latin typeface="Verdana" pitchFamily="34" charset="0"/>
              </a:rPr>
              <a:t> (</a:t>
            </a:r>
            <a:r>
              <a:rPr lang="es-ES" sz="1000" i="1" u="sng" dirty="0" smtClean="0">
                <a:solidFill>
                  <a:srgbClr val="000000"/>
                </a:solidFill>
                <a:latin typeface="Verdana" pitchFamily="34" charset="0"/>
                <a:hlinkClick r:id="rId4"/>
              </a:rPr>
              <a:t>ptc.support@upu.int</a:t>
            </a:r>
            <a:r>
              <a:rPr lang="es-ES" sz="1000" i="1" dirty="0" smtClean="0">
                <a:solidFill>
                  <a:srgbClr val="000000"/>
                </a:solidFill>
                <a:latin typeface="Verdana" pitchFamily="34" charset="0"/>
              </a:rPr>
              <a:t>)</a:t>
            </a:r>
            <a:endParaRPr lang="es-ES" sz="10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706144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s-ES" sz="2400" b="1" smtClean="0">
                <a:solidFill>
                  <a:schemeClr val="bg1"/>
                </a:solidFill>
                <a:latin typeface="Verdana" pitchFamily="34" charset="0"/>
              </a:rPr>
              <a:t>Alertas por correo electrónico</a:t>
            </a:r>
            <a:endParaRPr lang="es-ES" sz="2400" b="1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27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4ec4095-9810-4e60-b964-3161185fe897">PEGASE-7-358986</_dlc_DocId>
    <_dlc_DocIdUrl xmlns="b4ec4095-9810-4e60-b964-3161185fe897">
      <Url>https://pegase.upu.int/_layouts/DocIdRedir.aspx?ID=PEGASE-7-358986</Url>
      <Description>PEGASE-7-358986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F13AF0A9C6414096C36E821BFD7664" ma:contentTypeVersion="6" ma:contentTypeDescription="Create a new document." ma:contentTypeScope="" ma:versionID="b3b9c1e6a8cdf9a749f8078fe72245b1">
  <xsd:schema xmlns:xsd="http://www.w3.org/2001/XMLSchema" xmlns:xs="http://www.w3.org/2001/XMLSchema" xmlns:p="http://schemas.microsoft.com/office/2006/metadata/properties" xmlns:ns2="b4ec4095-9810-4e60-b964-3161185fe897" targetNamespace="http://schemas.microsoft.com/office/2006/metadata/properties" ma:root="true" ma:fieldsID="4317285b1bbc2b5b82265a0019b26c8f" ns2:_="">
    <xsd:import namespace="b4ec4095-9810-4e60-b964-3161185fe89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c4095-9810-4e60-b964-3161185fe89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C96A50-C8A0-4E71-862E-D7B239CB6CE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5C2904E-38AC-4F36-8F6F-768665BF262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4ec4095-9810-4e60-b964-3161185fe89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FDC3438-342B-4345-B612-E889E689BD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ec4095-9810-4e60-b964-3161185fe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403B938-F702-44EB-9BBD-05FC27E212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10076</TotalTime>
  <Words>1441</Words>
  <Application>Microsoft Office PowerPoint</Application>
  <PresentationFormat>Affichage à l'écran (4:3)</PresentationFormat>
  <Paragraphs>130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2_Default Design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GOMES DA SILVA alex</dc:creator>
  <cp:lastModifiedBy>D'APICE matteo</cp:lastModifiedBy>
  <cp:revision>217</cp:revision>
  <cp:lastPrinted>2016-06-21T12:53:29Z</cp:lastPrinted>
  <dcterms:created xsi:type="dcterms:W3CDTF">2015-11-12T10:27:27Z</dcterms:created>
  <dcterms:modified xsi:type="dcterms:W3CDTF">2016-06-28T08:30:56Z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0x01010054F13AF0A9C6414096C36E821BFD7664</vt:lpwstr>
  </property>
  <property fmtid="{D5CDD505-2E9C-101B-9397-08002B2CF9AE}" pid="3" name="_dlc_DocIdItemGuid">
    <vt:lpwstr>97ae80d4-ba15-47a3-accd-5ef5a8ed1470</vt:lpwstr>
  </property>
</Properties>
</file>