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84" r:id="rId9"/>
    <p:sldId id="264" r:id="rId10"/>
    <p:sldId id="282" r:id="rId11"/>
    <p:sldId id="265" r:id="rId12"/>
    <p:sldId id="266" r:id="rId13"/>
    <p:sldId id="268" r:id="rId14"/>
    <p:sldId id="283" r:id="rId15"/>
    <p:sldId id="269" r:id="rId16"/>
    <p:sldId id="280" r:id="rId17"/>
    <p:sldId id="270" r:id="rId18"/>
    <p:sldId id="271" r:id="rId19"/>
    <p:sldId id="272" r:id="rId20"/>
    <p:sldId id="274" r:id="rId21"/>
    <p:sldId id="285" r:id="rId22"/>
    <p:sldId id="276" r:id="rId23"/>
    <p:sldId id="286" r:id="rId24"/>
    <p:sldId id="287" r:id="rId25"/>
    <p:sldId id="288" r:id="rId26"/>
    <p:sldId id="289" r:id="rId27"/>
    <p:sldId id="278" r:id="rId28"/>
    <p:sldId id="279" r:id="rId29"/>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2">
          <p15:clr>
            <a:srgbClr val="A4A3A4"/>
          </p15:clr>
        </p15:guide>
        <p15:guide id="2" pos="216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GAWA tetsuo" initials="Ht" lastIdx="15" clrIdx="0"/>
  <p:cmAuthor id="1" name="Subhashish Sarkar" initials="S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6" d="100"/>
          <a:sy n="66" d="100"/>
        </p:scale>
        <p:origin x="1332" y="60"/>
      </p:cViewPr>
      <p:guideLst>
        <p:guide orient="horz" pos="2160"/>
        <p:guide pos="2880"/>
      </p:guideLst>
    </p:cSldViewPr>
  </p:slideViewPr>
  <p:outlineViewPr>
    <p:cViewPr>
      <p:scale>
        <a:sx n="33" d="100"/>
        <a:sy n="33" d="100"/>
      </p:scale>
      <p:origin x="0" y="6888"/>
    </p:cViewPr>
  </p:outlineViewPr>
  <p:notesTextViewPr>
    <p:cViewPr>
      <p:scale>
        <a:sx n="100" d="100"/>
        <a:sy n="100" d="100"/>
      </p:scale>
      <p:origin x="0" y="0"/>
    </p:cViewPr>
  </p:notesTextViewPr>
  <p:sorterViewPr>
    <p:cViewPr>
      <p:scale>
        <a:sx n="66" d="100"/>
        <a:sy n="66" d="100"/>
      </p:scale>
      <p:origin x="0" y="402"/>
    </p:cViewPr>
  </p:sorterViewPr>
  <p:notesViewPr>
    <p:cSldViewPr>
      <p:cViewPr varScale="1">
        <p:scale>
          <a:sx n="65" d="100"/>
          <a:sy n="65" d="100"/>
        </p:scale>
        <p:origin x="-2646" y="-102"/>
      </p:cViewPr>
      <p:guideLst>
        <p:guide orient="horz" pos="3042"/>
        <p:guide pos="216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9-14T15:23:26.259" idx="5">
    <p:pos x="10" y="4"/>
    <p:text>
Please add following URL (Link to UN's official terminology)
http://www.preventionweb.net/english/professional/terminology/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IN"/>
          </a:p>
        </p:txBody>
      </p:sp>
      <p:sp>
        <p:nvSpPr>
          <p:cNvPr id="3" name="Date Placeholder 2"/>
          <p:cNvSpPr>
            <a:spLocks noGrp="1"/>
          </p:cNvSpPr>
          <p:nvPr>
            <p:ph type="dt" sz="quarter" idx="1"/>
          </p:nvPr>
        </p:nvSpPr>
        <p:spPr>
          <a:xfrm>
            <a:off x="3895404" y="0"/>
            <a:ext cx="2980055" cy="482838"/>
          </a:xfrm>
          <a:prstGeom prst="rect">
            <a:avLst/>
          </a:prstGeom>
        </p:spPr>
        <p:txBody>
          <a:bodyPr vert="horz" lIns="94476" tIns="47238" rIns="94476" bIns="47238" rtlCol="0"/>
          <a:lstStyle>
            <a:lvl1pPr algn="r">
              <a:defRPr sz="1200"/>
            </a:lvl1pPr>
          </a:lstStyle>
          <a:p>
            <a:fld id="{73AA8A20-DBA3-461C-B8F0-941B6EA344D0}" type="datetimeFigureOut">
              <a:rPr lang="en-IN" smtClean="0"/>
              <a:pPr/>
              <a:t>13-11-2023</a:t>
            </a:fld>
            <a:endParaRPr lang="en-IN"/>
          </a:p>
        </p:txBody>
      </p:sp>
      <p:sp>
        <p:nvSpPr>
          <p:cNvPr id="4" name="Footer Placeholder 3"/>
          <p:cNvSpPr>
            <a:spLocks noGrp="1"/>
          </p:cNvSpPr>
          <p:nvPr>
            <p:ph type="ftr" sz="quarter" idx="2"/>
          </p:nvPr>
        </p:nvSpPr>
        <p:spPr>
          <a:xfrm>
            <a:off x="0" y="9172249"/>
            <a:ext cx="2980055" cy="482838"/>
          </a:xfrm>
          <a:prstGeom prst="rect">
            <a:avLst/>
          </a:prstGeom>
        </p:spPr>
        <p:txBody>
          <a:bodyPr vert="horz" lIns="94476" tIns="47238" rIns="94476" bIns="47238" rtlCol="0" anchor="b"/>
          <a:lstStyle>
            <a:lvl1pPr algn="l">
              <a:defRPr sz="1200"/>
            </a:lvl1pPr>
          </a:lstStyle>
          <a:p>
            <a:endParaRPr lang="en-IN"/>
          </a:p>
        </p:txBody>
      </p:sp>
      <p:sp>
        <p:nvSpPr>
          <p:cNvPr id="5" name="Slide Number Placeholder 4"/>
          <p:cNvSpPr>
            <a:spLocks noGrp="1"/>
          </p:cNvSpPr>
          <p:nvPr>
            <p:ph type="sldNum" sz="quarter" idx="3"/>
          </p:nvPr>
        </p:nvSpPr>
        <p:spPr>
          <a:xfrm>
            <a:off x="3895404" y="9172249"/>
            <a:ext cx="2980055" cy="482838"/>
          </a:xfrm>
          <a:prstGeom prst="rect">
            <a:avLst/>
          </a:prstGeom>
        </p:spPr>
        <p:txBody>
          <a:bodyPr vert="horz" lIns="94476" tIns="47238" rIns="94476" bIns="47238" rtlCol="0" anchor="b"/>
          <a:lstStyle>
            <a:lvl1pPr algn="r">
              <a:defRPr sz="1200"/>
            </a:lvl1pPr>
          </a:lstStyle>
          <a:p>
            <a:fld id="{03DEDEFF-9C14-40B8-B3C2-D70DC6BBC947}" type="slidenum">
              <a:rPr lang="en-IN" smtClean="0"/>
              <a:pPr/>
              <a:t>‹#›</a:t>
            </a:fld>
            <a:endParaRPr lang="en-IN"/>
          </a:p>
        </p:txBody>
      </p:sp>
    </p:spTree>
    <p:extLst>
      <p:ext uri="{BB962C8B-B14F-4D97-AF65-F5344CB8AC3E}">
        <p14:creationId xmlns:p14="http://schemas.microsoft.com/office/powerpoint/2010/main" val="422179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IN"/>
          </a:p>
        </p:txBody>
      </p:sp>
      <p:sp>
        <p:nvSpPr>
          <p:cNvPr id="3" name="Date Placeholder 2"/>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fld id="{CF9240DD-E0DB-4709-A9A5-07F11CE6A92A}" type="datetimeFigureOut">
              <a:rPr lang="en-IN" smtClean="0"/>
              <a:pPr/>
              <a:t>13-11-2023</a:t>
            </a:fld>
            <a:endParaRPr lang="en-IN"/>
          </a:p>
        </p:txBody>
      </p:sp>
      <p:sp>
        <p:nvSpPr>
          <p:cNvPr id="4" name="Slide Image Placeholder 3"/>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4476" tIns="47238" rIns="94476" bIns="47238" rtlCol="0" anchor="ctr"/>
          <a:lstStyle/>
          <a:p>
            <a:endParaRPr lang="en-IN"/>
          </a:p>
        </p:txBody>
      </p:sp>
      <p:sp>
        <p:nvSpPr>
          <p:cNvPr id="5" name="Notes Placeholder 4"/>
          <p:cNvSpPr>
            <a:spLocks noGrp="1"/>
          </p:cNvSpPr>
          <p:nvPr>
            <p:ph type="body" sz="quarter" idx="3"/>
          </p:nvPr>
        </p:nvSpPr>
        <p:spPr>
          <a:xfrm>
            <a:off x="687705" y="4586963"/>
            <a:ext cx="5501640" cy="4345543"/>
          </a:xfrm>
          <a:prstGeom prst="rect">
            <a:avLst/>
          </a:prstGeom>
        </p:spPr>
        <p:txBody>
          <a:bodyPr vert="horz" lIns="94476" tIns="47238" rIns="94476" bIns="47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en-IN"/>
          </a:p>
        </p:txBody>
      </p:sp>
      <p:sp>
        <p:nvSpPr>
          <p:cNvPr id="7" name="Slide Number Placeholder 6"/>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D685D224-EC63-49FE-9055-C4C8E9744F1C}" type="slidenum">
              <a:rPr lang="en-IN" smtClean="0"/>
              <a:pPr/>
              <a:t>‹#›</a:t>
            </a:fld>
            <a:endParaRPr lang="en-IN"/>
          </a:p>
        </p:txBody>
      </p:sp>
    </p:spTree>
    <p:extLst>
      <p:ext uri="{BB962C8B-B14F-4D97-AF65-F5344CB8AC3E}">
        <p14:creationId xmlns:p14="http://schemas.microsoft.com/office/powerpoint/2010/main" val="268913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685D224-EC63-49FE-9055-C4C8E9744F1C}" type="slidenum">
              <a:rPr lang="en-IN" smtClean="0"/>
              <a:pPr/>
              <a:t>1</a:t>
            </a:fld>
            <a:endParaRPr lang="en-IN"/>
          </a:p>
        </p:txBody>
      </p:sp>
    </p:spTree>
    <p:extLst>
      <p:ext uri="{BB962C8B-B14F-4D97-AF65-F5344CB8AC3E}">
        <p14:creationId xmlns:p14="http://schemas.microsoft.com/office/powerpoint/2010/main" val="1705927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11</a:t>
            </a:fld>
            <a:endParaRPr lang="en-IN"/>
          </a:p>
        </p:txBody>
      </p:sp>
    </p:spTree>
    <p:extLst>
      <p:ext uri="{BB962C8B-B14F-4D97-AF65-F5344CB8AC3E}">
        <p14:creationId xmlns:p14="http://schemas.microsoft.com/office/powerpoint/2010/main" val="75508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12</a:t>
            </a:fld>
            <a:endParaRPr lang="en-IN"/>
          </a:p>
        </p:txBody>
      </p:sp>
    </p:spTree>
    <p:extLst>
      <p:ext uri="{BB962C8B-B14F-4D97-AF65-F5344CB8AC3E}">
        <p14:creationId xmlns:p14="http://schemas.microsoft.com/office/powerpoint/2010/main" val="97634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13</a:t>
            </a:fld>
            <a:endParaRPr lang="en-IN"/>
          </a:p>
        </p:txBody>
      </p:sp>
    </p:spTree>
    <p:extLst>
      <p:ext uri="{BB962C8B-B14F-4D97-AF65-F5344CB8AC3E}">
        <p14:creationId xmlns:p14="http://schemas.microsoft.com/office/powerpoint/2010/main" val="2934640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15</a:t>
            </a:fld>
            <a:endParaRPr lang="en-IN"/>
          </a:p>
        </p:txBody>
      </p:sp>
    </p:spTree>
    <p:extLst>
      <p:ext uri="{BB962C8B-B14F-4D97-AF65-F5344CB8AC3E}">
        <p14:creationId xmlns:p14="http://schemas.microsoft.com/office/powerpoint/2010/main" val="1823876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17</a:t>
            </a:fld>
            <a:endParaRPr lang="en-IN"/>
          </a:p>
        </p:txBody>
      </p:sp>
    </p:spTree>
    <p:extLst>
      <p:ext uri="{BB962C8B-B14F-4D97-AF65-F5344CB8AC3E}">
        <p14:creationId xmlns:p14="http://schemas.microsoft.com/office/powerpoint/2010/main" val="184634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18</a:t>
            </a:fld>
            <a:endParaRPr lang="en-IN"/>
          </a:p>
        </p:txBody>
      </p:sp>
    </p:spTree>
    <p:extLst>
      <p:ext uri="{BB962C8B-B14F-4D97-AF65-F5344CB8AC3E}">
        <p14:creationId xmlns:p14="http://schemas.microsoft.com/office/powerpoint/2010/main" val="4069411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19</a:t>
            </a:fld>
            <a:endParaRPr lang="en-IN"/>
          </a:p>
        </p:txBody>
      </p:sp>
    </p:spTree>
    <p:extLst>
      <p:ext uri="{BB962C8B-B14F-4D97-AF65-F5344CB8AC3E}">
        <p14:creationId xmlns:p14="http://schemas.microsoft.com/office/powerpoint/2010/main" val="2691914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20</a:t>
            </a:fld>
            <a:endParaRPr lang="en-IN"/>
          </a:p>
        </p:txBody>
      </p:sp>
    </p:spTree>
    <p:extLst>
      <p:ext uri="{BB962C8B-B14F-4D97-AF65-F5344CB8AC3E}">
        <p14:creationId xmlns:p14="http://schemas.microsoft.com/office/powerpoint/2010/main" val="2391035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21</a:t>
            </a:fld>
            <a:endParaRPr lang="en-IN"/>
          </a:p>
        </p:txBody>
      </p:sp>
    </p:spTree>
    <p:extLst>
      <p:ext uri="{BB962C8B-B14F-4D97-AF65-F5344CB8AC3E}">
        <p14:creationId xmlns:p14="http://schemas.microsoft.com/office/powerpoint/2010/main" val="2836844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22</a:t>
            </a:fld>
            <a:endParaRPr lang="en-IN"/>
          </a:p>
        </p:txBody>
      </p:sp>
    </p:spTree>
    <p:extLst>
      <p:ext uri="{BB962C8B-B14F-4D97-AF65-F5344CB8AC3E}">
        <p14:creationId xmlns:p14="http://schemas.microsoft.com/office/powerpoint/2010/main" val="2907796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a:t>
            </a:fld>
            <a:endParaRPr lang="en-IN"/>
          </a:p>
        </p:txBody>
      </p:sp>
    </p:spTree>
    <p:extLst>
      <p:ext uri="{BB962C8B-B14F-4D97-AF65-F5344CB8AC3E}">
        <p14:creationId xmlns:p14="http://schemas.microsoft.com/office/powerpoint/2010/main" val="1093574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23</a:t>
            </a:fld>
            <a:endParaRPr lang="en-IN"/>
          </a:p>
        </p:txBody>
      </p:sp>
    </p:spTree>
    <p:extLst>
      <p:ext uri="{BB962C8B-B14F-4D97-AF65-F5344CB8AC3E}">
        <p14:creationId xmlns:p14="http://schemas.microsoft.com/office/powerpoint/2010/main" val="141043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24</a:t>
            </a:fld>
            <a:endParaRPr lang="en-IN"/>
          </a:p>
        </p:txBody>
      </p:sp>
    </p:spTree>
    <p:extLst>
      <p:ext uri="{BB962C8B-B14F-4D97-AF65-F5344CB8AC3E}">
        <p14:creationId xmlns:p14="http://schemas.microsoft.com/office/powerpoint/2010/main" val="546010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25</a:t>
            </a:fld>
            <a:endParaRPr lang="en-IN"/>
          </a:p>
        </p:txBody>
      </p:sp>
    </p:spTree>
    <p:extLst>
      <p:ext uri="{BB962C8B-B14F-4D97-AF65-F5344CB8AC3E}">
        <p14:creationId xmlns:p14="http://schemas.microsoft.com/office/powerpoint/2010/main" val="1969066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27</a:t>
            </a:fld>
            <a:endParaRPr lang="en-IN"/>
          </a:p>
        </p:txBody>
      </p:sp>
    </p:spTree>
    <p:extLst>
      <p:ext uri="{BB962C8B-B14F-4D97-AF65-F5344CB8AC3E}">
        <p14:creationId xmlns:p14="http://schemas.microsoft.com/office/powerpoint/2010/main" val="3708239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28</a:t>
            </a:fld>
            <a:endParaRPr lang="en-IN"/>
          </a:p>
        </p:txBody>
      </p:sp>
    </p:spTree>
    <p:extLst>
      <p:ext uri="{BB962C8B-B14F-4D97-AF65-F5344CB8AC3E}">
        <p14:creationId xmlns:p14="http://schemas.microsoft.com/office/powerpoint/2010/main" val="97962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3</a:t>
            </a:fld>
            <a:endParaRPr lang="en-IN"/>
          </a:p>
        </p:txBody>
      </p:sp>
    </p:spTree>
    <p:extLst>
      <p:ext uri="{BB962C8B-B14F-4D97-AF65-F5344CB8AC3E}">
        <p14:creationId xmlns:p14="http://schemas.microsoft.com/office/powerpoint/2010/main" val="218695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4</a:t>
            </a:fld>
            <a:endParaRPr lang="en-IN"/>
          </a:p>
        </p:txBody>
      </p:sp>
    </p:spTree>
    <p:extLst>
      <p:ext uri="{BB962C8B-B14F-4D97-AF65-F5344CB8AC3E}">
        <p14:creationId xmlns:p14="http://schemas.microsoft.com/office/powerpoint/2010/main" val="96458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5</a:t>
            </a:fld>
            <a:endParaRPr lang="en-IN"/>
          </a:p>
        </p:txBody>
      </p:sp>
    </p:spTree>
    <p:extLst>
      <p:ext uri="{BB962C8B-B14F-4D97-AF65-F5344CB8AC3E}">
        <p14:creationId xmlns:p14="http://schemas.microsoft.com/office/powerpoint/2010/main" val="24871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6</a:t>
            </a:fld>
            <a:endParaRPr lang="en-IN"/>
          </a:p>
        </p:txBody>
      </p:sp>
    </p:spTree>
    <p:extLst>
      <p:ext uri="{BB962C8B-B14F-4D97-AF65-F5344CB8AC3E}">
        <p14:creationId xmlns:p14="http://schemas.microsoft.com/office/powerpoint/2010/main" val="2884293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7</a:t>
            </a:fld>
            <a:endParaRPr lang="en-IN"/>
          </a:p>
        </p:txBody>
      </p:sp>
    </p:spTree>
    <p:extLst>
      <p:ext uri="{BB962C8B-B14F-4D97-AF65-F5344CB8AC3E}">
        <p14:creationId xmlns:p14="http://schemas.microsoft.com/office/powerpoint/2010/main" val="3784582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685D224-EC63-49FE-9055-C4C8E9744F1C}" type="slidenum">
              <a:rPr lang="en-IN" smtClean="0"/>
              <a:pPr/>
              <a:t>8</a:t>
            </a:fld>
            <a:endParaRPr lang="en-IN"/>
          </a:p>
        </p:txBody>
      </p:sp>
    </p:spTree>
    <p:extLst>
      <p:ext uri="{BB962C8B-B14F-4D97-AF65-F5344CB8AC3E}">
        <p14:creationId xmlns:p14="http://schemas.microsoft.com/office/powerpoint/2010/main" val="4021810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685D224-EC63-49FE-9055-C4C8E9744F1C}" type="slidenum">
              <a:rPr lang="en-IN" smtClean="0"/>
              <a:pPr/>
              <a:t>9</a:t>
            </a:fld>
            <a:endParaRPr lang="en-IN"/>
          </a:p>
        </p:txBody>
      </p:sp>
    </p:spTree>
    <p:extLst>
      <p:ext uri="{BB962C8B-B14F-4D97-AF65-F5344CB8AC3E}">
        <p14:creationId xmlns:p14="http://schemas.microsoft.com/office/powerpoint/2010/main" val="275432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B5916CB-3600-4B9E-8F2D-AB7889FD6541}"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1.</a:t>
            </a:r>
            <a:fld id="{AE5B91ED-686A-4B14-989C-29BA1FA4D3CB}"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D46CE34-ED06-41C0-81FF-583188BDE4B3}"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1F8A34C-37A8-44AA-96B9-BC8F76BC0D79}"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938A74E-351C-4AFB-97E7-37DE7C4A35AF}"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1.</a:t>
            </a:r>
            <a:fld id="{AE5B91ED-686A-4B14-989C-29BA1FA4D3CB}"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B9C01-2374-4F9B-A446-BDA656E664D9}"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99418EB-B709-4CF9-B24B-94C7EA6AAA2E}"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20AAED7-BBE1-4AA4-B528-90EAFCFCFF12}" type="datetime1">
              <a:rPr lang="en-IN" smtClean="0"/>
              <a:t>13-11-2023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3F43624-4726-4F05-9F05-68E58DD3BDEC}" type="datetime1">
              <a:rPr lang="en-IN" smtClean="0"/>
              <a:t>13-11-2023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303B7-FFDC-47A2-9BCC-AF936D5CA14B}" type="datetime1">
              <a:rPr lang="en-IN" smtClean="0"/>
              <a:t>13-11-2023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EE32E-26A2-4ACB-BC14-F36DC8E30527}"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A38D30-962B-49B0-B195-876742964A28}"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5B91ED-686A-4B14-989C-29BA1FA4D3C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85630-0115-4F5D-A05D-42F1FACCCD0E}" type="datetime1">
              <a:rPr lang="en-IN" smtClean="0"/>
              <a:t>13-11-2023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IN" dirty="0"/>
              <a:t>PPT 1.</a:t>
            </a:r>
            <a:fld id="{AE5B91ED-686A-4B14-989C-29BA1FA4D3CB}"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556792"/>
            <a:ext cx="6984776" cy="1827634"/>
          </a:xfrm>
        </p:spPr>
        <p:txBody>
          <a:bodyPr>
            <a:normAutofit/>
          </a:bodyPr>
          <a:lstStyle/>
          <a:p>
            <a:r>
              <a:rPr lang="en-IN" sz="4000" b="1" dirty="0"/>
              <a:t>WELCOME</a:t>
            </a:r>
            <a:br>
              <a:rPr lang="en-IN" sz="4000" b="1" dirty="0"/>
            </a:br>
            <a:r>
              <a:rPr lang="en-IN" sz="4000" b="1" dirty="0"/>
              <a:t>TO</a:t>
            </a:r>
          </a:p>
        </p:txBody>
      </p:sp>
      <p:sp>
        <p:nvSpPr>
          <p:cNvPr id="3" name="Subtitle 2"/>
          <p:cNvSpPr>
            <a:spLocks noGrp="1"/>
          </p:cNvSpPr>
          <p:nvPr>
            <p:ph type="subTitle" idx="1"/>
          </p:nvPr>
        </p:nvSpPr>
        <p:spPr>
          <a:xfrm>
            <a:off x="1475656" y="3284984"/>
            <a:ext cx="6400800" cy="2616696"/>
          </a:xfrm>
        </p:spPr>
        <p:txBody>
          <a:bodyPr>
            <a:normAutofit/>
          </a:bodyPr>
          <a:lstStyle/>
          <a:p>
            <a:r>
              <a:rPr lang="en-IN" sz="4000" b="1" dirty="0">
                <a:solidFill>
                  <a:schemeClr val="tx1"/>
                </a:solidFill>
              </a:rPr>
              <a:t>DISASTER RISK MANAGEMENT TRAINING PROGRAMME</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Disasters in recent years (contd.)</a:t>
            </a:r>
          </a:p>
        </p:txBody>
      </p:sp>
      <p:sp>
        <p:nvSpPr>
          <p:cNvPr id="3" name="Content Placeholder 2"/>
          <p:cNvSpPr>
            <a:spLocks noGrp="1"/>
          </p:cNvSpPr>
          <p:nvPr>
            <p:ph idx="1"/>
          </p:nvPr>
        </p:nvSpPr>
        <p:spPr/>
        <p:txBody>
          <a:bodyPr>
            <a:normAutofit fontScale="92500" lnSpcReduction="10000"/>
          </a:bodyPr>
          <a:lstStyle/>
          <a:p>
            <a:pPr>
              <a:buNone/>
            </a:pPr>
            <a:r>
              <a:rPr lang="en-IN" dirty="0"/>
              <a:t>	During October 2013 to December 2015, UPU recorded a total of 45 disruptions to international mail service in different regions due to 	</a:t>
            </a:r>
          </a:p>
          <a:p>
            <a:pPr>
              <a:buNone/>
            </a:pPr>
            <a:r>
              <a:rPr lang="en-IN" dirty="0"/>
              <a:t>  	      </a:t>
            </a:r>
            <a:r>
              <a:rPr lang="en-IN" sz="2800" dirty="0"/>
              <a:t>19 Floods</a:t>
            </a:r>
          </a:p>
          <a:p>
            <a:pPr>
              <a:buNone/>
            </a:pPr>
            <a:r>
              <a:rPr lang="en-IN" sz="2800" dirty="0"/>
              <a:t>	       13 Winter-storms</a:t>
            </a:r>
          </a:p>
          <a:p>
            <a:pPr>
              <a:buNone/>
            </a:pPr>
            <a:r>
              <a:rPr lang="en-IN" sz="2800" dirty="0"/>
              <a:t>	       5 Hurricanes/ Cyclones/ Typhoons</a:t>
            </a:r>
          </a:p>
          <a:p>
            <a:pPr>
              <a:buNone/>
            </a:pPr>
            <a:r>
              <a:rPr lang="en-IN" sz="2800" dirty="0"/>
              <a:t>	       3 Volcanic Eruptions</a:t>
            </a:r>
          </a:p>
          <a:p>
            <a:pPr>
              <a:buNone/>
              <a:tabLst>
                <a:tab pos="1074738" algn="l"/>
              </a:tabLst>
            </a:pPr>
            <a:r>
              <a:rPr lang="en-IN" dirty="0"/>
              <a:t>	      </a:t>
            </a:r>
            <a:r>
              <a:rPr lang="en-IN" sz="2800" dirty="0"/>
              <a:t>2 Earthquakes</a:t>
            </a:r>
          </a:p>
          <a:p>
            <a:pPr>
              <a:buNone/>
              <a:tabLst>
                <a:tab pos="1074738" algn="l"/>
              </a:tabLst>
            </a:pPr>
            <a:r>
              <a:rPr lang="en-IN" dirty="0"/>
              <a:t>	      </a:t>
            </a:r>
            <a:r>
              <a:rPr lang="en-IN" sz="2800" dirty="0"/>
              <a:t>1 Landslide,  1 Thunderstorm &amp;  1 Wildfire</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10</a:t>
            </a:fld>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Impacts of the Disasters </a:t>
            </a:r>
          </a:p>
        </p:txBody>
      </p:sp>
      <p:sp>
        <p:nvSpPr>
          <p:cNvPr id="3" name="Content Placeholder 2"/>
          <p:cNvSpPr>
            <a:spLocks noGrp="1"/>
          </p:cNvSpPr>
          <p:nvPr>
            <p:ph idx="1"/>
          </p:nvPr>
        </p:nvSpPr>
        <p:spPr/>
        <p:txBody>
          <a:bodyPr>
            <a:normAutofit fontScale="92500"/>
          </a:bodyPr>
          <a:lstStyle/>
          <a:p>
            <a:pPr algn="just"/>
            <a:r>
              <a:rPr lang="en-IN" dirty="0"/>
              <a:t>These disasters resulted in</a:t>
            </a:r>
          </a:p>
          <a:p>
            <a:pPr marL="812800" lvl="1" indent="-355600" algn="just">
              <a:buFont typeface="Wingdings" pitchFamily="2" charset="2"/>
              <a:buChar char="§"/>
            </a:pPr>
            <a:r>
              <a:rPr lang="en-IN" dirty="0"/>
              <a:t>	Huge economic losses for the postal administrations;</a:t>
            </a:r>
          </a:p>
          <a:p>
            <a:pPr marL="812800" lvl="1" indent="-355600" algn="just">
              <a:buFont typeface="Wingdings" pitchFamily="2" charset="2"/>
              <a:buChar char="§"/>
            </a:pPr>
            <a:r>
              <a:rPr lang="en-IN" dirty="0"/>
              <a:t>	Damage to postal assets and infrastructure;</a:t>
            </a:r>
          </a:p>
          <a:p>
            <a:pPr marL="812800" lvl="1" indent="-355600" algn="just">
              <a:buFont typeface="Wingdings" pitchFamily="2" charset="2"/>
              <a:buChar char="§"/>
            </a:pPr>
            <a:r>
              <a:rPr lang="en-IN" dirty="0"/>
              <a:t>	Disruptions in mail services in the affected     	countries ; and</a:t>
            </a:r>
          </a:p>
          <a:p>
            <a:pPr marL="812800" lvl="1" indent="-355600" algn="just">
              <a:buFont typeface="Wingdings" pitchFamily="2" charset="2"/>
              <a:buChar char="§"/>
            </a:pPr>
            <a:r>
              <a:rPr lang="en-IN" dirty="0"/>
              <a:t>	Damage &amp; loss of postal items and delays in 	worldwide mail processing.</a:t>
            </a:r>
          </a:p>
          <a:p>
            <a:pPr algn="just"/>
            <a:r>
              <a:rPr lang="en-IN" sz="3000" dirty="0"/>
              <a:t>In general, impact on low-income countries is found to be more than impact in high income countries  </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11</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Why a Disaster Management Plan for the Post?</a:t>
            </a:r>
          </a:p>
        </p:txBody>
      </p:sp>
      <p:sp>
        <p:nvSpPr>
          <p:cNvPr id="3" name="Content Placeholder 2"/>
          <p:cNvSpPr>
            <a:spLocks noGrp="1"/>
          </p:cNvSpPr>
          <p:nvPr>
            <p:ph idx="1"/>
          </p:nvPr>
        </p:nvSpPr>
        <p:spPr/>
        <p:txBody>
          <a:bodyPr>
            <a:noAutofit/>
          </a:bodyPr>
          <a:lstStyle/>
          <a:p>
            <a:pPr algn="just"/>
            <a:r>
              <a:rPr lang="en-IN" sz="2400" dirty="0"/>
              <a:t>Postal services are vital to a nation for communications, money transfers (e.g. Money Orders), distribution of money to the poor under various social benefit schemes etc. Its assets and infrastructure are part of national infrastructure which need protection from disasters</a:t>
            </a:r>
          </a:p>
          <a:p>
            <a:pPr algn="just"/>
            <a:r>
              <a:rPr lang="en-IN" sz="2400" dirty="0"/>
              <a:t>Postal services have strong logistics and distribution infrastructure and therefore, can be a key player in national disaster responses, serving as a distribution point for emergency supplies, coordinating emergency aid operations, facilitating money transfers to affected areas etc.</a:t>
            </a:r>
          </a:p>
          <a:p>
            <a:pPr algn="just"/>
            <a:r>
              <a:rPr lang="en-IN" sz="2400" dirty="0"/>
              <a:t>Generally, one of the first government services which starts functioning &amp; gives indication of community’s return to normalcy.</a:t>
            </a:r>
          </a:p>
        </p:txBody>
      </p:sp>
      <p:sp>
        <p:nvSpPr>
          <p:cNvPr id="4" name="Slide Number Placeholder 3"/>
          <p:cNvSpPr>
            <a:spLocks noGrp="1"/>
          </p:cNvSpPr>
          <p:nvPr>
            <p:ph type="sldNum" sz="quarter" idx="12"/>
          </p:nvPr>
        </p:nvSpPr>
        <p:spPr/>
        <p:txBody>
          <a:bodyPr/>
          <a:lstStyle/>
          <a:p>
            <a:r>
              <a:rPr lang="en-IN" dirty="0"/>
              <a:t>PPT 1.</a:t>
            </a:r>
            <a:fld id="{AE5B91ED-686A-4B14-989C-29BA1FA4D3CB}" type="slidenum">
              <a:rPr lang="en-IN" smtClean="0"/>
              <a:pPr/>
              <a:t>12</a:t>
            </a:fld>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UPU DRM Guide</a:t>
            </a:r>
          </a:p>
        </p:txBody>
      </p:sp>
      <p:sp>
        <p:nvSpPr>
          <p:cNvPr id="3" name="Content Placeholder 2"/>
          <p:cNvSpPr>
            <a:spLocks noGrp="1"/>
          </p:cNvSpPr>
          <p:nvPr>
            <p:ph idx="1"/>
          </p:nvPr>
        </p:nvSpPr>
        <p:spPr/>
        <p:txBody>
          <a:bodyPr>
            <a:normAutofit fontScale="92500" lnSpcReduction="10000"/>
          </a:bodyPr>
          <a:lstStyle/>
          <a:p>
            <a:pPr algn="just"/>
            <a:r>
              <a:rPr lang="en-IN" dirty="0"/>
              <a:t>The UPU DRM Guide ‘Building Resilience – A Guide to Disaster Risk Management’, brought out in 2016, outlines standardised procedures for responding quickly to disasters and recovering expeditiously from disruptions and emergencies to mail infrastructure</a:t>
            </a:r>
          </a:p>
          <a:p>
            <a:pPr algn="just"/>
            <a:r>
              <a:rPr lang="en-IN" dirty="0"/>
              <a:t>Focuses both on pre-disaster Disaster Risk Reduction (DRR) measures like risk prevention, mitigation and preparedness and post-disaster response and recovery activities</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13</a:t>
            </a:fld>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UPU DRM Guide (contd.)  </a:t>
            </a:r>
          </a:p>
        </p:txBody>
      </p:sp>
      <p:sp>
        <p:nvSpPr>
          <p:cNvPr id="3" name="Content Placeholder 2"/>
          <p:cNvSpPr>
            <a:spLocks noGrp="1"/>
          </p:cNvSpPr>
          <p:nvPr>
            <p:ph idx="1"/>
          </p:nvPr>
        </p:nvSpPr>
        <p:spPr/>
        <p:txBody>
          <a:bodyPr/>
          <a:lstStyle/>
          <a:p>
            <a:r>
              <a:rPr lang="en-IN" dirty="0"/>
              <a:t>Incorporates industry best practices such as those identified in UN Plan of Action on DRR (2013) and Sendai Framework for DRR (2015)</a:t>
            </a:r>
          </a:p>
          <a:p>
            <a:r>
              <a:rPr lang="en-IN" dirty="0"/>
              <a:t>Inputs in this training programme have been drawn mainly from the UPU DRM Guide</a:t>
            </a:r>
          </a:p>
          <a:p>
            <a:endParaRPr lang="en-IN" dirty="0"/>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14</a:t>
            </a:fld>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229600" cy="4525963"/>
          </a:xfrm>
        </p:spPr>
        <p:txBody>
          <a:bodyPr/>
          <a:lstStyle/>
          <a:p>
            <a:endParaRPr lang="en-IN" dirty="0"/>
          </a:p>
          <a:p>
            <a:endParaRPr lang="en-IN" dirty="0"/>
          </a:p>
          <a:p>
            <a:pPr algn="ctr">
              <a:buNone/>
            </a:pPr>
            <a:r>
              <a:rPr lang="en-IN" sz="4400" dirty="0"/>
              <a:t>	Concepts and Terminologies used in DRM</a:t>
            </a:r>
          </a:p>
        </p:txBody>
      </p:sp>
      <p:sp>
        <p:nvSpPr>
          <p:cNvPr id="2" name="Slide Number Placeholder 1"/>
          <p:cNvSpPr>
            <a:spLocks noGrp="1"/>
          </p:cNvSpPr>
          <p:nvPr>
            <p:ph type="sldNum" sz="quarter" idx="12"/>
          </p:nvPr>
        </p:nvSpPr>
        <p:spPr/>
        <p:txBody>
          <a:bodyPr/>
          <a:lstStyle/>
          <a:p>
            <a:r>
              <a:rPr lang="en-IN"/>
              <a:t>PPT 1.</a:t>
            </a:r>
            <a:fld id="{AE5B91ED-686A-4B14-989C-29BA1FA4D3CB}" type="slidenum">
              <a:rPr lang="en-IN" smtClean="0"/>
              <a:pPr/>
              <a:t>15</a:t>
            </a:fld>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Threats and Exposure to Threats</a:t>
            </a:r>
          </a:p>
        </p:txBody>
      </p:sp>
      <p:sp>
        <p:nvSpPr>
          <p:cNvPr id="3" name="Content Placeholder 2"/>
          <p:cNvSpPr>
            <a:spLocks noGrp="1"/>
          </p:cNvSpPr>
          <p:nvPr>
            <p:ph idx="1"/>
          </p:nvPr>
        </p:nvSpPr>
        <p:spPr/>
        <p:txBody>
          <a:bodyPr>
            <a:normAutofit lnSpcReduction="10000"/>
          </a:bodyPr>
          <a:lstStyle/>
          <a:p>
            <a:pPr algn="just"/>
            <a:r>
              <a:rPr lang="en-IN" dirty="0"/>
              <a:t>A threat is a potentially damaging event, phenomenon or activity that can occur and has a detrimental effect on human lives, properties,  etc. (e.g. damaging effects on postal facility and its operations)</a:t>
            </a:r>
          </a:p>
          <a:p>
            <a:pPr algn="just"/>
            <a:r>
              <a:rPr lang="en-IN" dirty="0"/>
              <a:t>Exposure to threats: </a:t>
            </a:r>
          </a:p>
          <a:p>
            <a:pPr algn="just">
              <a:buNone/>
            </a:pPr>
            <a:r>
              <a:rPr lang="en-IN" dirty="0"/>
              <a:t>	People, property, systems or other elements present in hazard zones that are thereby subject to potential losses</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16</a:t>
            </a:fld>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 Hazard and Disaster</a:t>
            </a:r>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pPr algn="just">
              <a:buNone/>
            </a:pPr>
            <a:r>
              <a:rPr lang="en-IN" b="1" dirty="0"/>
              <a:t>Hazard</a:t>
            </a:r>
            <a:r>
              <a:rPr lang="en-IN" dirty="0"/>
              <a:t> </a:t>
            </a:r>
          </a:p>
          <a:p>
            <a:pPr lvl="1" algn="just">
              <a:buFont typeface="Wingdings" pitchFamily="2" charset="2"/>
              <a:buChar char="§"/>
            </a:pPr>
            <a:r>
              <a:rPr lang="en-IN" dirty="0"/>
              <a:t>Natural phenomenon that can potentially trigger a disaster</a:t>
            </a:r>
          </a:p>
          <a:p>
            <a:pPr lvl="1" algn="just">
              <a:buFont typeface="Wingdings" pitchFamily="2" charset="2"/>
              <a:buChar char="§"/>
            </a:pPr>
            <a:r>
              <a:rPr lang="en-IN" dirty="0"/>
              <a:t>Example: Earthquake, Floods, Tsunami</a:t>
            </a:r>
          </a:p>
          <a:p>
            <a:pPr lvl="1" algn="just">
              <a:buFont typeface="Wingdings" pitchFamily="2" charset="2"/>
              <a:buChar char="§"/>
            </a:pPr>
            <a:r>
              <a:rPr lang="en-IN" dirty="0"/>
              <a:t>These events need not necessarily result in a disaster</a:t>
            </a:r>
          </a:p>
          <a:p>
            <a:pPr algn="just">
              <a:buNone/>
            </a:pPr>
            <a:r>
              <a:rPr lang="en-IN" b="1" dirty="0"/>
              <a:t>Disaster</a:t>
            </a:r>
            <a:r>
              <a:rPr lang="en-IN" dirty="0"/>
              <a:t> </a:t>
            </a:r>
          </a:p>
          <a:p>
            <a:pPr lvl="1" algn="just">
              <a:buFont typeface="Wingdings" pitchFamily="2" charset="2"/>
              <a:buChar char="§"/>
            </a:pPr>
            <a:r>
              <a:rPr lang="en-IN" dirty="0"/>
              <a:t>Serious disruption involving widespread human, material, economic or environmental losses and impact</a:t>
            </a:r>
          </a:p>
          <a:p>
            <a:pPr marL="0" lvl="1" indent="0" algn="just">
              <a:buNone/>
            </a:pPr>
            <a:r>
              <a:rPr lang="en-IN" sz="3000" dirty="0"/>
              <a:t>Hazards may be inevitable, but disasters can be prevented </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17</a:t>
            </a:fld>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Disaster Risk Reduction (DRR)</a:t>
            </a:r>
          </a:p>
        </p:txBody>
      </p:sp>
      <p:sp>
        <p:nvSpPr>
          <p:cNvPr id="3" name="Content Placeholder 2"/>
          <p:cNvSpPr>
            <a:spLocks noGrp="1"/>
          </p:cNvSpPr>
          <p:nvPr>
            <p:ph idx="1"/>
          </p:nvPr>
        </p:nvSpPr>
        <p:spPr/>
        <p:txBody>
          <a:bodyPr>
            <a:normAutofit/>
          </a:bodyPr>
          <a:lstStyle/>
          <a:p>
            <a:r>
              <a:rPr lang="en-IN" dirty="0"/>
              <a:t>Actions that are taken in the pre-disaster phase to reduce the risk of disasters and their adverse impacts through systematic efforts </a:t>
            </a:r>
          </a:p>
          <a:p>
            <a:r>
              <a:rPr lang="en-IN" dirty="0"/>
              <a:t>Consists of:</a:t>
            </a:r>
          </a:p>
          <a:p>
            <a:pPr lvl="1"/>
            <a:r>
              <a:rPr lang="en-IN" dirty="0"/>
              <a:t>Risk Prevention</a:t>
            </a:r>
          </a:p>
          <a:p>
            <a:pPr lvl="1"/>
            <a:r>
              <a:rPr lang="en-IN" dirty="0"/>
              <a:t>Mitigation and</a:t>
            </a:r>
          </a:p>
          <a:p>
            <a:pPr lvl="1"/>
            <a:r>
              <a:rPr lang="en-IN" dirty="0"/>
              <a:t>Preparedness</a:t>
            </a:r>
          </a:p>
          <a:p>
            <a:endParaRPr lang="en-IN" dirty="0"/>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18</a:t>
            </a:fld>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4. Disaster Risk Management (DRM)</a:t>
            </a:r>
          </a:p>
        </p:txBody>
      </p:sp>
      <p:sp>
        <p:nvSpPr>
          <p:cNvPr id="3" name="Content Placeholder 2"/>
          <p:cNvSpPr>
            <a:spLocks noGrp="1"/>
          </p:cNvSpPr>
          <p:nvPr>
            <p:ph idx="1"/>
          </p:nvPr>
        </p:nvSpPr>
        <p:spPr/>
        <p:txBody>
          <a:bodyPr>
            <a:normAutofit lnSpcReduction="10000"/>
          </a:bodyPr>
          <a:lstStyle/>
          <a:p>
            <a:r>
              <a:rPr lang="en-IN" dirty="0"/>
              <a:t>It is DRR, </a:t>
            </a:r>
            <a:r>
              <a:rPr lang="en-IN" i="1" dirty="0"/>
              <a:t>augmented by </a:t>
            </a:r>
            <a:r>
              <a:rPr lang="en-IN" dirty="0"/>
              <a:t>Response and Recovery activities in the post-disaster phase.</a:t>
            </a:r>
          </a:p>
          <a:p>
            <a:r>
              <a:rPr lang="en-IN" dirty="0"/>
              <a:t>Thus, DRM takes a holistic approach and consists of</a:t>
            </a:r>
          </a:p>
          <a:p>
            <a:pPr lvl="1"/>
            <a:r>
              <a:rPr lang="en-IN" dirty="0"/>
              <a:t>Risk Prevention</a:t>
            </a:r>
          </a:p>
          <a:p>
            <a:pPr lvl="1"/>
            <a:r>
              <a:rPr lang="en-IN" dirty="0"/>
              <a:t>Mitigation</a:t>
            </a:r>
          </a:p>
          <a:p>
            <a:pPr lvl="1"/>
            <a:r>
              <a:rPr lang="en-IN" dirty="0"/>
              <a:t>Preparedness</a:t>
            </a:r>
          </a:p>
          <a:p>
            <a:pPr lvl="1"/>
            <a:r>
              <a:rPr lang="en-IN" dirty="0"/>
              <a:t>Response and</a:t>
            </a:r>
          </a:p>
          <a:p>
            <a:pPr lvl="1"/>
            <a:r>
              <a:rPr lang="en-IN" dirty="0"/>
              <a:t>Recovery </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19</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General Aims</a:t>
            </a:r>
          </a:p>
        </p:txBody>
      </p:sp>
      <p:sp>
        <p:nvSpPr>
          <p:cNvPr id="3" name="Content Placeholder 2"/>
          <p:cNvSpPr>
            <a:spLocks noGrp="1"/>
          </p:cNvSpPr>
          <p:nvPr>
            <p:ph idx="1"/>
          </p:nvPr>
        </p:nvSpPr>
        <p:spPr/>
        <p:txBody>
          <a:bodyPr>
            <a:normAutofit fontScale="92500" lnSpcReduction="10000"/>
          </a:bodyPr>
          <a:lstStyle/>
          <a:p>
            <a:pPr algn="just"/>
            <a:r>
              <a:rPr lang="en-IN" dirty="0"/>
              <a:t>To raise awareness amongst the trainees about various types of disasters, their adverse impacts and the need to have a sound DRM Plan in each postal administration</a:t>
            </a:r>
          </a:p>
          <a:p>
            <a:pPr algn="just"/>
            <a:r>
              <a:rPr lang="en-IN" dirty="0"/>
              <a:t>To impart necessary knowledge and skills about industry best practices and standardised procedures (i.e. DRM tools and products) to deal with disasters</a:t>
            </a:r>
          </a:p>
          <a:p>
            <a:pPr algn="just"/>
            <a:r>
              <a:rPr lang="en-IN" dirty="0"/>
              <a:t>To enable the trainees to develop their respective country-specific and hazard-specific DRM Plan</a:t>
            </a:r>
          </a:p>
        </p:txBody>
      </p:sp>
      <p:sp>
        <p:nvSpPr>
          <p:cNvPr id="5" name="Slide Number Placeholder 4"/>
          <p:cNvSpPr>
            <a:spLocks noGrp="1"/>
          </p:cNvSpPr>
          <p:nvPr>
            <p:ph type="sldNum" sz="quarter" idx="12"/>
          </p:nvPr>
        </p:nvSpPr>
        <p:spPr/>
        <p:txBody>
          <a:bodyPr/>
          <a:lstStyle/>
          <a:p>
            <a:r>
              <a:rPr lang="en-IN"/>
              <a:t>PPT 1.</a:t>
            </a:r>
            <a:fld id="{AE5B91ED-686A-4B14-989C-29BA1FA4D3CB}" type="slidenum">
              <a:rPr lang="en-IN" smtClean="0"/>
              <a:pPr/>
              <a:t>2</a:t>
            </a:fld>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5.1. DRM Life Cycle</a:t>
            </a:r>
          </a:p>
        </p:txBody>
      </p:sp>
      <p:sp>
        <p:nvSpPr>
          <p:cNvPr id="10" name="Right Arrow 9"/>
          <p:cNvSpPr/>
          <p:nvPr/>
        </p:nvSpPr>
        <p:spPr>
          <a:xfrm rot="9297994">
            <a:off x="5896427" y="5553728"/>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3203848" y="1556792"/>
            <a:ext cx="2880320" cy="523220"/>
          </a:xfrm>
          <a:prstGeom prst="rect">
            <a:avLst/>
          </a:prstGeom>
          <a:noFill/>
        </p:spPr>
        <p:txBody>
          <a:bodyPr wrap="square" rtlCol="0">
            <a:spAutoFit/>
          </a:bodyPr>
          <a:lstStyle/>
          <a:p>
            <a:r>
              <a:rPr lang="en-IN" sz="2800" b="1" dirty="0"/>
              <a:t>PREPAREDNESS</a:t>
            </a:r>
            <a:endParaRPr lang="en-IN" sz="3200" b="1" dirty="0"/>
          </a:p>
        </p:txBody>
      </p:sp>
      <p:sp>
        <p:nvSpPr>
          <p:cNvPr id="16" name="TextBox 15"/>
          <p:cNvSpPr txBox="1"/>
          <p:nvPr/>
        </p:nvSpPr>
        <p:spPr>
          <a:xfrm>
            <a:off x="5868144" y="5013176"/>
            <a:ext cx="2304256" cy="523220"/>
          </a:xfrm>
          <a:prstGeom prst="rect">
            <a:avLst/>
          </a:prstGeom>
          <a:noFill/>
        </p:spPr>
        <p:txBody>
          <a:bodyPr wrap="square" rtlCol="0">
            <a:spAutoFit/>
          </a:bodyPr>
          <a:lstStyle/>
          <a:p>
            <a:r>
              <a:rPr lang="en-IN" sz="2800" b="1" dirty="0"/>
              <a:t>RESPONSE</a:t>
            </a:r>
            <a:endParaRPr lang="en-IN" sz="3200" b="1" dirty="0"/>
          </a:p>
        </p:txBody>
      </p:sp>
      <p:sp>
        <p:nvSpPr>
          <p:cNvPr id="17" name="TextBox 16"/>
          <p:cNvSpPr txBox="1"/>
          <p:nvPr/>
        </p:nvSpPr>
        <p:spPr>
          <a:xfrm>
            <a:off x="3635896" y="5877272"/>
            <a:ext cx="2160240" cy="523220"/>
          </a:xfrm>
          <a:prstGeom prst="rect">
            <a:avLst/>
          </a:prstGeom>
          <a:noFill/>
        </p:spPr>
        <p:txBody>
          <a:bodyPr wrap="square" rtlCol="0">
            <a:spAutoFit/>
          </a:bodyPr>
          <a:lstStyle/>
          <a:p>
            <a:r>
              <a:rPr lang="en-IN" sz="2800" b="1" dirty="0"/>
              <a:t>RECOVERY</a:t>
            </a:r>
            <a:endParaRPr lang="en-IN" sz="3200" b="1" dirty="0"/>
          </a:p>
        </p:txBody>
      </p:sp>
      <p:sp>
        <p:nvSpPr>
          <p:cNvPr id="18" name="TextBox 17"/>
          <p:cNvSpPr txBox="1"/>
          <p:nvPr/>
        </p:nvSpPr>
        <p:spPr>
          <a:xfrm>
            <a:off x="899592" y="4653136"/>
            <a:ext cx="3240360" cy="523220"/>
          </a:xfrm>
          <a:prstGeom prst="rect">
            <a:avLst/>
          </a:prstGeom>
          <a:noFill/>
        </p:spPr>
        <p:txBody>
          <a:bodyPr wrap="square" rtlCol="0">
            <a:spAutoFit/>
          </a:bodyPr>
          <a:lstStyle/>
          <a:p>
            <a:r>
              <a:rPr lang="en-IN" sz="2800" b="1" dirty="0"/>
              <a:t>RISK PREVENTION</a:t>
            </a:r>
            <a:endParaRPr lang="en-IN" sz="3200" b="1" dirty="0"/>
          </a:p>
        </p:txBody>
      </p:sp>
      <p:sp>
        <p:nvSpPr>
          <p:cNvPr id="19" name="TextBox 18"/>
          <p:cNvSpPr txBox="1"/>
          <p:nvPr/>
        </p:nvSpPr>
        <p:spPr>
          <a:xfrm>
            <a:off x="899592" y="2780928"/>
            <a:ext cx="2952328" cy="523220"/>
          </a:xfrm>
          <a:prstGeom prst="rect">
            <a:avLst/>
          </a:prstGeom>
          <a:noFill/>
        </p:spPr>
        <p:txBody>
          <a:bodyPr wrap="square" rtlCol="0">
            <a:spAutoFit/>
          </a:bodyPr>
          <a:lstStyle/>
          <a:p>
            <a:r>
              <a:rPr lang="en-IN" sz="2800" b="1" dirty="0"/>
              <a:t>MITIGATION</a:t>
            </a:r>
            <a:endParaRPr lang="en-IN" sz="3200" b="1" dirty="0"/>
          </a:p>
        </p:txBody>
      </p:sp>
      <p:sp>
        <p:nvSpPr>
          <p:cNvPr id="21" name="Right Arrow 20"/>
          <p:cNvSpPr/>
          <p:nvPr/>
        </p:nvSpPr>
        <p:spPr>
          <a:xfrm rot="1724490">
            <a:off x="5757408" y="1729846"/>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ight Arrow 21"/>
          <p:cNvSpPr/>
          <p:nvPr/>
        </p:nvSpPr>
        <p:spPr>
          <a:xfrm rot="14081986">
            <a:off x="2339723" y="5421280"/>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ight Arrow 22"/>
          <p:cNvSpPr/>
          <p:nvPr/>
        </p:nvSpPr>
        <p:spPr>
          <a:xfrm rot="16901641">
            <a:off x="1487444" y="3644399"/>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ight Arrow 23"/>
          <p:cNvSpPr/>
          <p:nvPr/>
        </p:nvSpPr>
        <p:spPr>
          <a:xfrm rot="18951206">
            <a:off x="2232590" y="1929795"/>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Explosion 2 24"/>
          <p:cNvSpPr/>
          <p:nvPr/>
        </p:nvSpPr>
        <p:spPr>
          <a:xfrm>
            <a:off x="5471592" y="2348880"/>
            <a:ext cx="3672408" cy="1656184"/>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ight Arrow 25"/>
          <p:cNvSpPr/>
          <p:nvPr/>
        </p:nvSpPr>
        <p:spPr>
          <a:xfrm rot="6289326">
            <a:off x="6550419" y="4160685"/>
            <a:ext cx="1008112" cy="697828"/>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p:cNvSpPr txBox="1"/>
          <p:nvPr/>
        </p:nvSpPr>
        <p:spPr>
          <a:xfrm>
            <a:off x="6300192" y="2924944"/>
            <a:ext cx="1872208" cy="523220"/>
          </a:xfrm>
          <a:prstGeom prst="rect">
            <a:avLst/>
          </a:prstGeom>
          <a:noFill/>
        </p:spPr>
        <p:txBody>
          <a:bodyPr wrap="square" rtlCol="0">
            <a:spAutoFit/>
          </a:bodyPr>
          <a:lstStyle/>
          <a:p>
            <a:pPr algn="ctr"/>
            <a:r>
              <a:rPr lang="en-IN" sz="2800" b="1" dirty="0">
                <a:solidFill>
                  <a:srgbClr val="FF0000"/>
                </a:solidFill>
              </a:rPr>
              <a:t>DISASTER</a:t>
            </a:r>
            <a:endParaRPr lang="en-IN" b="1" dirty="0">
              <a:solidFill>
                <a:srgbClr val="FF0000"/>
              </a:solidFill>
            </a:endParaRPr>
          </a:p>
        </p:txBody>
      </p:sp>
      <p:sp>
        <p:nvSpPr>
          <p:cNvPr id="3" name="Slide Number Placeholder 2"/>
          <p:cNvSpPr>
            <a:spLocks noGrp="1"/>
          </p:cNvSpPr>
          <p:nvPr>
            <p:ph type="sldNum" sz="quarter" idx="12"/>
          </p:nvPr>
        </p:nvSpPr>
        <p:spPr/>
        <p:txBody>
          <a:bodyPr/>
          <a:lstStyle/>
          <a:p>
            <a:r>
              <a:rPr lang="en-IN"/>
              <a:t>PPT 1.</a:t>
            </a:r>
            <a:fld id="{AE5B91ED-686A-4B14-989C-29BA1FA4D3CB}" type="slidenum">
              <a:rPr lang="en-IN" smtClean="0"/>
              <a:pPr/>
              <a:t>20</a:t>
            </a:fld>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89640" cy="1143000"/>
          </a:xfrm>
        </p:spPr>
        <p:txBody>
          <a:bodyPr>
            <a:noAutofit/>
          </a:bodyPr>
          <a:lstStyle/>
          <a:p>
            <a:r>
              <a:rPr lang="en-IN" sz="3200" dirty="0"/>
              <a:t>5.2. Disaster Management Strategies in 3 Phases of Disaster</a:t>
            </a:r>
          </a:p>
        </p:txBody>
      </p:sp>
      <p:graphicFrame>
        <p:nvGraphicFramePr>
          <p:cNvPr id="4" name="Table 3"/>
          <p:cNvGraphicFramePr>
            <a:graphicFrameLocks noGrp="1"/>
          </p:cNvGraphicFramePr>
          <p:nvPr>
            <p:extLst>
              <p:ext uri="{D42A27DB-BD31-4B8C-83A1-F6EECF244321}">
                <p14:modId xmlns:p14="http://schemas.microsoft.com/office/powerpoint/2010/main" val="3933062841"/>
              </p:ext>
            </p:extLst>
          </p:nvPr>
        </p:nvGraphicFramePr>
        <p:xfrm>
          <a:off x="611560" y="2132856"/>
          <a:ext cx="7848873" cy="3819768"/>
        </p:xfrm>
        <a:graphic>
          <a:graphicData uri="http://schemas.openxmlformats.org/drawingml/2006/table">
            <a:tbl>
              <a:tblPr firstRow="1" bandRow="1">
                <a:tableStyleId>{5C22544A-7EE6-4342-B048-85BDC9FD1C3A}</a:tableStyleId>
              </a:tblPr>
              <a:tblGrid>
                <a:gridCol w="2391271">
                  <a:extLst>
                    <a:ext uri="{9D8B030D-6E8A-4147-A177-3AD203B41FA5}">
                      <a16:colId xmlns:a16="http://schemas.microsoft.com/office/drawing/2014/main" val="20000"/>
                    </a:ext>
                  </a:extLst>
                </a:gridCol>
                <a:gridCol w="3036922">
                  <a:extLst>
                    <a:ext uri="{9D8B030D-6E8A-4147-A177-3AD203B41FA5}">
                      <a16:colId xmlns:a16="http://schemas.microsoft.com/office/drawing/2014/main" val="20001"/>
                    </a:ext>
                  </a:extLst>
                </a:gridCol>
                <a:gridCol w="2420680">
                  <a:extLst>
                    <a:ext uri="{9D8B030D-6E8A-4147-A177-3AD203B41FA5}">
                      <a16:colId xmlns:a16="http://schemas.microsoft.com/office/drawing/2014/main" val="20002"/>
                    </a:ext>
                  </a:extLst>
                </a:gridCol>
              </a:tblGrid>
              <a:tr h="1305312">
                <a:tc>
                  <a:txBody>
                    <a:bodyPr/>
                    <a:lstStyle/>
                    <a:p>
                      <a:pPr algn="ctr"/>
                      <a:r>
                        <a:rPr lang="en-IN" sz="2000" b="1" dirty="0"/>
                        <a:t>Pre-disaster  Phase</a:t>
                      </a:r>
                    </a:p>
                    <a:p>
                      <a:pPr algn="ctr"/>
                      <a:endParaRPr lang="en-IN" sz="2000" b="0" dirty="0"/>
                    </a:p>
                    <a:p>
                      <a:pPr algn="ctr"/>
                      <a:r>
                        <a:rPr lang="en-IN" sz="2000" b="0" dirty="0"/>
                        <a:t>[or pre-impact phase]</a:t>
                      </a:r>
                    </a:p>
                  </a:txBody>
                  <a:tcPr anchor="ctr"/>
                </a:tc>
                <a:tc>
                  <a:txBody>
                    <a:bodyPr/>
                    <a:lstStyle/>
                    <a:p>
                      <a:pPr algn="ctr"/>
                      <a:r>
                        <a:rPr lang="en-IN" sz="2000" b="1" dirty="0"/>
                        <a:t>Post-disaster</a:t>
                      </a:r>
                      <a:r>
                        <a:rPr lang="en-IN" sz="2000" b="1" baseline="0" dirty="0"/>
                        <a:t> phase</a:t>
                      </a:r>
                      <a:r>
                        <a:rPr lang="en-IN" sz="2000" b="1" dirty="0"/>
                        <a:t> </a:t>
                      </a:r>
                      <a:r>
                        <a:rPr lang="en-IN" sz="2000" b="0" dirty="0"/>
                        <a:t>immediately</a:t>
                      </a:r>
                      <a:r>
                        <a:rPr lang="en-IN" sz="2000" b="0" baseline="0" dirty="0"/>
                        <a:t> after the disaster </a:t>
                      </a:r>
                    </a:p>
                    <a:p>
                      <a:pPr algn="ctr"/>
                      <a:r>
                        <a:rPr lang="en-IN" sz="2000" b="0" baseline="0" dirty="0"/>
                        <a:t>(0-48 hours)</a:t>
                      </a:r>
                    </a:p>
                    <a:p>
                      <a:pPr algn="ctr"/>
                      <a:endParaRPr lang="en-IN" sz="2000" b="0" baseline="0" dirty="0"/>
                    </a:p>
                    <a:p>
                      <a:pPr algn="ctr"/>
                      <a:r>
                        <a:rPr lang="en-IN" sz="2000" b="0" baseline="0" dirty="0"/>
                        <a:t>[also called the impact phase]</a:t>
                      </a:r>
                      <a:endParaRPr lang="en-IN" sz="2000" b="0" dirty="0"/>
                    </a:p>
                  </a:txBody>
                  <a:tcPr anchor="ctr"/>
                </a:tc>
                <a:tc>
                  <a:txBody>
                    <a:bodyPr/>
                    <a:lstStyle/>
                    <a:p>
                      <a:pPr algn="ctr"/>
                      <a:r>
                        <a:rPr lang="en-IN" sz="2000" b="1" dirty="0"/>
                        <a:t>Post-disaster</a:t>
                      </a:r>
                      <a:r>
                        <a:rPr lang="en-IN" sz="2000" b="1" baseline="0" dirty="0"/>
                        <a:t> phase </a:t>
                      </a:r>
                    </a:p>
                    <a:p>
                      <a:pPr marL="0" marR="0" indent="0" algn="ctr" defTabSz="914400" rtl="0" eaLnBrk="1" fontAlgn="auto" latinLnBrk="0" hangingPunct="1">
                        <a:lnSpc>
                          <a:spcPct val="100000"/>
                        </a:lnSpc>
                        <a:spcBef>
                          <a:spcPts val="0"/>
                        </a:spcBef>
                        <a:spcAft>
                          <a:spcPts val="0"/>
                        </a:spcAft>
                        <a:buClrTx/>
                        <a:buSzTx/>
                        <a:buFontTx/>
                        <a:buNone/>
                        <a:tabLst/>
                        <a:defRPr/>
                      </a:pPr>
                      <a:r>
                        <a:rPr lang="en-IN" sz="2000" b="0" baseline="0" dirty="0"/>
                        <a:t>(48+ hours)</a:t>
                      </a:r>
                      <a:endParaRPr lang="en-IN" sz="2000" b="0" dirty="0"/>
                    </a:p>
                    <a:p>
                      <a:pPr algn="ctr"/>
                      <a:endParaRPr lang="en-IN" sz="2000" b="0" baseline="0" dirty="0"/>
                    </a:p>
                    <a:p>
                      <a:pPr algn="ctr"/>
                      <a:r>
                        <a:rPr lang="en-IN" sz="2000" b="0" baseline="0" dirty="0"/>
                        <a:t>[or Post Impact phase]</a:t>
                      </a:r>
                      <a:endParaRPr lang="en-IN" sz="2000" b="0" dirty="0"/>
                    </a:p>
                  </a:txBody>
                  <a:tcPr anchor="ctr"/>
                </a:tc>
                <a:extLst>
                  <a:ext uri="{0D108BD9-81ED-4DB2-BD59-A6C34878D82A}">
                    <a16:rowId xmlns:a16="http://schemas.microsoft.com/office/drawing/2014/main" val="10000"/>
                  </a:ext>
                </a:extLst>
              </a:tr>
              <a:tr h="531576">
                <a:tc>
                  <a:txBody>
                    <a:bodyPr/>
                    <a:lstStyle/>
                    <a:p>
                      <a:pPr algn="ctr"/>
                      <a:r>
                        <a:rPr lang="en-IN" sz="2000" dirty="0"/>
                        <a:t>Risk prevention</a:t>
                      </a:r>
                    </a:p>
                  </a:txBody>
                  <a:tcPr anchor="ctr"/>
                </a:tc>
                <a:tc rowSpan="3">
                  <a:txBody>
                    <a:bodyPr/>
                    <a:lstStyle/>
                    <a:p>
                      <a:pPr algn="ctr"/>
                      <a:r>
                        <a:rPr lang="en-IN" sz="2000" dirty="0"/>
                        <a:t>Response</a:t>
                      </a:r>
                    </a:p>
                  </a:txBody>
                  <a:tcPr anchor="ctr"/>
                </a:tc>
                <a:tc rowSpan="3">
                  <a:txBody>
                    <a:bodyPr/>
                    <a:lstStyle/>
                    <a:p>
                      <a:pPr algn="ctr"/>
                      <a:r>
                        <a:rPr lang="en-IN" sz="2000" dirty="0"/>
                        <a:t>Recovery</a:t>
                      </a:r>
                    </a:p>
                  </a:txBody>
                  <a:tcPr anchor="ctr"/>
                </a:tc>
                <a:extLst>
                  <a:ext uri="{0D108BD9-81ED-4DB2-BD59-A6C34878D82A}">
                    <a16:rowId xmlns:a16="http://schemas.microsoft.com/office/drawing/2014/main" val="10001"/>
                  </a:ext>
                </a:extLst>
              </a:tr>
              <a:tr h="531576">
                <a:tc>
                  <a:txBody>
                    <a:bodyPr/>
                    <a:lstStyle/>
                    <a:p>
                      <a:pPr algn="ctr"/>
                      <a:r>
                        <a:rPr lang="en-IN" sz="2000" dirty="0"/>
                        <a:t>Mitigation</a:t>
                      </a:r>
                    </a:p>
                  </a:txBody>
                  <a:tcPr anchor="ctr"/>
                </a:tc>
                <a:tc vMerge="1">
                  <a:txBody>
                    <a:bodyPr/>
                    <a:lstStyle/>
                    <a:p>
                      <a:endParaRPr lang="en-IN" sz="2000" dirty="0"/>
                    </a:p>
                  </a:txBody>
                  <a:tcPr/>
                </a:tc>
                <a:tc vMerge="1">
                  <a:txBody>
                    <a:bodyPr/>
                    <a:lstStyle/>
                    <a:p>
                      <a:endParaRPr lang="en-IN" sz="2000" dirty="0"/>
                    </a:p>
                  </a:txBody>
                  <a:tcPr/>
                </a:tc>
                <a:extLst>
                  <a:ext uri="{0D108BD9-81ED-4DB2-BD59-A6C34878D82A}">
                    <a16:rowId xmlns:a16="http://schemas.microsoft.com/office/drawing/2014/main" val="10002"/>
                  </a:ext>
                </a:extLst>
              </a:tr>
              <a:tr h="531576">
                <a:tc>
                  <a:txBody>
                    <a:bodyPr/>
                    <a:lstStyle/>
                    <a:p>
                      <a:pPr algn="ctr"/>
                      <a:r>
                        <a:rPr lang="en-IN" sz="2000" dirty="0"/>
                        <a:t>Preparedness</a:t>
                      </a:r>
                    </a:p>
                  </a:txBody>
                  <a:tcPr anchor="ctr"/>
                </a:tc>
                <a:tc vMerge="1">
                  <a:txBody>
                    <a:bodyPr/>
                    <a:lstStyle/>
                    <a:p>
                      <a:endParaRPr lang="en-IN" sz="2000" dirty="0"/>
                    </a:p>
                  </a:txBody>
                  <a:tcPr/>
                </a:tc>
                <a:tc vMerge="1">
                  <a:txBody>
                    <a:bodyPr/>
                    <a:lstStyle/>
                    <a:p>
                      <a:endParaRPr lang="en-IN" sz="2000" dirty="0"/>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r>
              <a:rPr lang="en-IN"/>
              <a:t>PPT 1.</a:t>
            </a:r>
            <a:fld id="{AE5B91ED-686A-4B14-989C-29BA1FA4D3CB}" type="slidenum">
              <a:rPr lang="en-IN" smtClean="0"/>
              <a:pPr/>
              <a:t>21</a:t>
            </a:fld>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6. DRM Tools and Products</a:t>
            </a:r>
          </a:p>
        </p:txBody>
      </p:sp>
      <p:sp>
        <p:nvSpPr>
          <p:cNvPr id="3" name="Content Placeholder 2"/>
          <p:cNvSpPr>
            <a:spLocks noGrp="1"/>
          </p:cNvSpPr>
          <p:nvPr>
            <p:ph idx="1"/>
          </p:nvPr>
        </p:nvSpPr>
        <p:spPr/>
        <p:txBody>
          <a:bodyPr>
            <a:normAutofit fontScale="92500"/>
          </a:bodyPr>
          <a:lstStyle/>
          <a:p>
            <a:pPr algn="just"/>
            <a:r>
              <a:rPr lang="en-IN" dirty="0"/>
              <a:t>These are standardised emergency procedures or response actions which are followed during the pre-disaster and post-disaster phases to face disasters effectively and to build resilience</a:t>
            </a:r>
          </a:p>
          <a:p>
            <a:pPr algn="just"/>
            <a:r>
              <a:rPr lang="en-IN" dirty="0"/>
              <a:t>Also known as Emergency Procedures Checklists</a:t>
            </a:r>
          </a:p>
          <a:p>
            <a:pPr algn="just">
              <a:buNone/>
            </a:pPr>
            <a:r>
              <a:rPr lang="en-IN" dirty="0"/>
              <a:t>	(</a:t>
            </a:r>
            <a:r>
              <a:rPr lang="en-IN" sz="3000" i="1" dirty="0"/>
              <a:t>Covered in detail in Module 7.  Refer to Appendix B of UPU Guide</a:t>
            </a:r>
            <a:r>
              <a:rPr lang="en-IN" dirty="0"/>
              <a:t>)</a:t>
            </a:r>
          </a:p>
          <a:p>
            <a:pPr algn="just"/>
            <a:r>
              <a:rPr lang="en-IN" dirty="0"/>
              <a:t>Postal administrations are encouraged to adapt and incorporate these tools in their DRM Plan</a:t>
            </a:r>
          </a:p>
          <a:p>
            <a:endParaRPr lang="en-IN" dirty="0"/>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22</a:t>
            </a:fld>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7. Business Continuity Plan (BCP)</a:t>
            </a:r>
          </a:p>
        </p:txBody>
      </p:sp>
      <p:sp>
        <p:nvSpPr>
          <p:cNvPr id="3" name="Content Placeholder 2"/>
          <p:cNvSpPr>
            <a:spLocks noGrp="1"/>
          </p:cNvSpPr>
          <p:nvPr>
            <p:ph idx="1"/>
          </p:nvPr>
        </p:nvSpPr>
        <p:spPr/>
        <p:txBody>
          <a:bodyPr/>
          <a:lstStyle/>
          <a:p>
            <a:pPr algn="just"/>
            <a:r>
              <a:rPr lang="en-IN" dirty="0"/>
              <a:t>A Plan to ensure that postal operators can start the most essential functions and customer service as soon as possible after the disaster, preferably immediately after the impact period  </a:t>
            </a:r>
          </a:p>
          <a:p>
            <a:pPr algn="just"/>
            <a:r>
              <a:rPr lang="en-IN" dirty="0"/>
              <a:t>At the same time, aims to mitigate the strategic, stakeholder and financial impact of a disruption.</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23</a:t>
            </a:fld>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Key Components of a BCP</a:t>
            </a:r>
          </a:p>
        </p:txBody>
      </p:sp>
      <p:sp>
        <p:nvSpPr>
          <p:cNvPr id="3" name="Content Placeholder 2"/>
          <p:cNvSpPr>
            <a:spLocks noGrp="1"/>
          </p:cNvSpPr>
          <p:nvPr>
            <p:ph idx="1"/>
          </p:nvPr>
        </p:nvSpPr>
        <p:spPr/>
        <p:txBody>
          <a:bodyPr/>
          <a:lstStyle/>
          <a:p>
            <a:pPr algn="just"/>
            <a:r>
              <a:rPr lang="en-IN" dirty="0"/>
              <a:t>Defining the business impacts, risks or vulnerabilities that could significantly affect postal operations</a:t>
            </a:r>
          </a:p>
          <a:p>
            <a:pPr algn="just"/>
            <a:r>
              <a:rPr lang="en-IN" dirty="0"/>
              <a:t>Identifying the critical activities to be maintained after a disaster</a:t>
            </a:r>
          </a:p>
          <a:p>
            <a:pPr algn="just"/>
            <a:r>
              <a:rPr lang="en-IN" dirty="0"/>
              <a:t>Providing for the continuation and effective performance of critical activities through several contingency scenarios</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24</a:t>
            </a:fld>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Key Components of a BCP (contd.)</a:t>
            </a:r>
          </a:p>
        </p:txBody>
      </p:sp>
      <p:sp>
        <p:nvSpPr>
          <p:cNvPr id="3" name="Content Placeholder 2"/>
          <p:cNvSpPr>
            <a:spLocks noGrp="1"/>
          </p:cNvSpPr>
          <p:nvPr>
            <p:ph idx="1"/>
          </p:nvPr>
        </p:nvSpPr>
        <p:spPr/>
        <p:txBody>
          <a:bodyPr/>
          <a:lstStyle/>
          <a:p>
            <a:pPr algn="just"/>
            <a:r>
              <a:rPr lang="en-IN" dirty="0"/>
              <a:t>Protecting critical resources (facilities, equipment, records, etc.) and personnel required for performance of critical activities</a:t>
            </a:r>
          </a:p>
          <a:p>
            <a:pPr algn="just"/>
            <a:r>
              <a:rPr lang="en-IN" dirty="0"/>
              <a:t>Reducing or mitigating the impacts of disruptions to operations</a:t>
            </a:r>
          </a:p>
          <a:p>
            <a:pPr algn="just">
              <a:buNone/>
            </a:pPr>
            <a:endParaRPr lang="en-IN" dirty="0"/>
          </a:p>
          <a:p>
            <a:pPr marL="0" indent="0" algn="just">
              <a:buNone/>
            </a:pPr>
            <a:r>
              <a:rPr lang="en-IN" sz="2800" i="1" dirty="0"/>
              <a:t>Additional BCP references are provided in Appendix E of the UPU Guide.</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25</a:t>
            </a:fld>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8. Resilience</a:t>
            </a:r>
          </a:p>
        </p:txBody>
      </p:sp>
      <p:sp>
        <p:nvSpPr>
          <p:cNvPr id="3" name="Content Placeholder 2"/>
          <p:cNvSpPr>
            <a:spLocks noGrp="1"/>
          </p:cNvSpPr>
          <p:nvPr>
            <p:ph idx="1"/>
          </p:nvPr>
        </p:nvSpPr>
        <p:spPr/>
        <p:txBody>
          <a:bodyPr>
            <a:normAutofit/>
          </a:bodyPr>
          <a:lstStyle/>
          <a:p>
            <a:pPr algn="just">
              <a:buNone/>
            </a:pPr>
            <a:r>
              <a:rPr lang="en-IN" dirty="0"/>
              <a:t>	The ability of a system, community or society exposed to hazards to resist, absorb, accommodate, adapt to, transform and recover from the effects of a hazard in a timely and efficient manner, including through the preservation and restoration of its essential basic structures and functions through risk management. </a:t>
            </a:r>
          </a:p>
          <a:p>
            <a:pPr algn="just">
              <a:buNone/>
            </a:pPr>
            <a:r>
              <a:rPr lang="en-IN" sz="2800" i="1" dirty="0"/>
              <a:t>	(UNISDR, February 2017)</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26</a:t>
            </a:fld>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9. DRM Framework</a:t>
            </a:r>
          </a:p>
        </p:txBody>
      </p:sp>
      <p:sp>
        <p:nvSpPr>
          <p:cNvPr id="3" name="Content Placeholder 2"/>
          <p:cNvSpPr>
            <a:spLocks noGrp="1"/>
          </p:cNvSpPr>
          <p:nvPr>
            <p:ph idx="1"/>
          </p:nvPr>
        </p:nvSpPr>
        <p:spPr/>
        <p:txBody>
          <a:bodyPr>
            <a:noAutofit/>
          </a:bodyPr>
          <a:lstStyle/>
          <a:p>
            <a:pPr algn="just"/>
            <a:r>
              <a:rPr lang="en-IN" sz="2800" dirty="0"/>
              <a:t>Legal, institutional &amp; policy frameworks and administrative mechanisms &amp; procedures related to</a:t>
            </a:r>
          </a:p>
          <a:p>
            <a:pPr algn="just">
              <a:buNone/>
            </a:pPr>
            <a:r>
              <a:rPr lang="en-IN" sz="2800" dirty="0"/>
              <a:t>	management of risks and disasters, including the emergency management elements </a:t>
            </a:r>
          </a:p>
          <a:p>
            <a:pPr algn="just"/>
            <a:endParaRPr lang="en-IN" sz="2800" dirty="0"/>
          </a:p>
          <a:p>
            <a:pPr algn="just"/>
            <a:r>
              <a:rPr lang="en-IN" sz="2800" dirty="0"/>
              <a:t>DRM framework considers DRM as a continuum and thus as an ongoing process of inter-related actions which are initiated before, during and after disaster situations</a:t>
            </a:r>
          </a:p>
          <a:p>
            <a:pPr>
              <a:buNone/>
            </a:pPr>
            <a:r>
              <a:rPr lang="en-IN" sz="2800" dirty="0"/>
              <a:t> </a:t>
            </a:r>
          </a:p>
          <a:p>
            <a:pPr>
              <a:buNone/>
            </a:pPr>
            <a:r>
              <a:rPr lang="en-IN" sz="2800" dirty="0"/>
              <a:t>	</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27</a:t>
            </a:fld>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endParaRPr lang="en-IN" dirty="0"/>
          </a:p>
          <a:p>
            <a:pPr lvl="5">
              <a:buNone/>
            </a:pPr>
            <a:r>
              <a:rPr lang="en-IN" sz="3200" dirty="0"/>
              <a:t>  Progress Test Q. </a:t>
            </a:r>
            <a:r>
              <a:rPr lang="en-IN" sz="3200"/>
              <a:t>1.1</a:t>
            </a:r>
            <a:endParaRPr lang="en-IN" sz="3200" dirty="0"/>
          </a:p>
        </p:txBody>
      </p:sp>
      <p:sp>
        <p:nvSpPr>
          <p:cNvPr id="2" name="Slide Number Placeholder 1"/>
          <p:cNvSpPr>
            <a:spLocks noGrp="1"/>
          </p:cNvSpPr>
          <p:nvPr>
            <p:ph type="sldNum" sz="quarter" idx="12"/>
          </p:nvPr>
        </p:nvSpPr>
        <p:spPr/>
        <p:txBody>
          <a:bodyPr/>
          <a:lstStyle/>
          <a:p>
            <a:r>
              <a:rPr lang="en-IN"/>
              <a:t>PPT 1.</a:t>
            </a:r>
            <a:fld id="{AE5B91ED-686A-4B14-989C-29BA1FA4D3CB}" type="slidenum">
              <a:rPr lang="en-IN" smtClean="0"/>
              <a:pPr/>
              <a:t>28</a:t>
            </a:fld>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7 Modules in DRM Programme</a:t>
            </a:r>
          </a:p>
        </p:txBody>
      </p:sp>
      <p:sp>
        <p:nvSpPr>
          <p:cNvPr id="3" name="Content Placeholder 2"/>
          <p:cNvSpPr>
            <a:spLocks noGrp="1"/>
          </p:cNvSpPr>
          <p:nvPr>
            <p:ph idx="1"/>
          </p:nvPr>
        </p:nvSpPr>
        <p:spPr/>
        <p:txBody>
          <a:bodyPr>
            <a:normAutofit fontScale="92500" lnSpcReduction="20000"/>
          </a:bodyPr>
          <a:lstStyle/>
          <a:p>
            <a:pPr marL="514350" indent="-514350" algn="just">
              <a:buNone/>
            </a:pPr>
            <a:r>
              <a:rPr lang="en-IN" dirty="0"/>
              <a:t>The seven modules in this programme are:</a:t>
            </a:r>
          </a:p>
          <a:p>
            <a:pPr marL="514350" indent="-514350" algn="just">
              <a:buFont typeface="+mj-lt"/>
              <a:buAutoNum type="arabicPeriod"/>
            </a:pPr>
            <a:r>
              <a:rPr lang="en-IN" dirty="0"/>
              <a:t>Purpose and International DRM Framework</a:t>
            </a:r>
          </a:p>
          <a:p>
            <a:pPr marL="514350" indent="-514350" algn="just">
              <a:buFont typeface="+mj-lt"/>
              <a:buAutoNum type="arabicPeriod"/>
            </a:pPr>
            <a:r>
              <a:rPr lang="en-IN" dirty="0"/>
              <a:t>Basic Principles of DRM</a:t>
            </a:r>
          </a:p>
          <a:p>
            <a:pPr marL="514350" indent="-514350" algn="just">
              <a:buFont typeface="+mj-lt"/>
              <a:buAutoNum type="arabicPeriod"/>
            </a:pPr>
            <a:r>
              <a:rPr lang="en-IN" dirty="0"/>
              <a:t>Understanding Risks – Vulnerability and Risk Assessment</a:t>
            </a:r>
          </a:p>
          <a:p>
            <a:pPr marL="514350" indent="-514350" algn="just">
              <a:buFont typeface="+mj-lt"/>
              <a:buAutoNum type="arabicPeriod"/>
            </a:pPr>
            <a:r>
              <a:rPr lang="en-IN" dirty="0"/>
              <a:t>The Five Phases of DRM</a:t>
            </a:r>
          </a:p>
          <a:p>
            <a:pPr marL="514350" indent="-514350" algn="just">
              <a:buFont typeface="+mj-lt"/>
              <a:buAutoNum type="arabicPeriod"/>
            </a:pPr>
            <a:r>
              <a:rPr lang="en-IN" dirty="0"/>
              <a:t>Post-Disaster Damage and Needs Assessment</a:t>
            </a:r>
          </a:p>
          <a:p>
            <a:pPr marL="514350" indent="-514350" algn="just">
              <a:buFont typeface="+mj-lt"/>
              <a:buAutoNum type="arabicPeriod"/>
            </a:pPr>
            <a:r>
              <a:rPr lang="en-IN" dirty="0"/>
              <a:t>Partners and Resources for DRM</a:t>
            </a:r>
          </a:p>
          <a:p>
            <a:pPr marL="514350" indent="-514350" algn="just">
              <a:buFont typeface="+mj-lt"/>
              <a:buAutoNum type="arabicPeriod"/>
            </a:pPr>
            <a:r>
              <a:rPr lang="en-IN" dirty="0"/>
              <a:t>Characters of major natural disasters and Checklists for each disaster</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6792"/>
            <a:ext cx="8229600" cy="4525963"/>
          </a:xfrm>
        </p:spPr>
        <p:txBody>
          <a:bodyPr/>
          <a:lstStyle/>
          <a:p>
            <a:endParaRPr lang="en-IN" sz="3600" dirty="0"/>
          </a:p>
          <a:p>
            <a:pPr>
              <a:buNone/>
            </a:pPr>
            <a:r>
              <a:rPr lang="en-IN" sz="4000" b="1" dirty="0"/>
              <a:t>                             </a:t>
            </a:r>
            <a:r>
              <a:rPr lang="en-IN" sz="4000" dirty="0"/>
              <a:t>MODULE  1</a:t>
            </a:r>
          </a:p>
          <a:p>
            <a:pPr>
              <a:buNone/>
            </a:pPr>
            <a:r>
              <a:rPr lang="en-IN" dirty="0"/>
              <a:t>       Purpose and International DRM Framework</a:t>
            </a:r>
          </a:p>
          <a:p>
            <a:pPr>
              <a:buNone/>
            </a:pPr>
            <a:r>
              <a:rPr lang="en-IN" dirty="0"/>
              <a:t>                        </a:t>
            </a:r>
          </a:p>
          <a:p>
            <a:pPr>
              <a:buNone/>
            </a:pPr>
            <a:endParaRPr lang="en-IN" dirty="0"/>
          </a:p>
        </p:txBody>
      </p:sp>
      <p:sp>
        <p:nvSpPr>
          <p:cNvPr id="2" name="Slide Number Placeholder 1"/>
          <p:cNvSpPr>
            <a:spLocks noGrp="1"/>
          </p:cNvSpPr>
          <p:nvPr>
            <p:ph type="sldNum" sz="quarter" idx="12"/>
          </p:nvPr>
        </p:nvSpPr>
        <p:spPr/>
        <p:txBody>
          <a:bodyPr/>
          <a:lstStyle/>
          <a:p>
            <a:r>
              <a:rPr lang="en-IN"/>
              <a:t>PPT 1.</a:t>
            </a:r>
            <a:fld id="{AE5B91ED-686A-4B14-989C-29BA1FA4D3CB}" type="slidenum">
              <a:rPr lang="en-IN" smtClean="0"/>
              <a:pPr/>
              <a:t>4</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fontScale="90000"/>
          </a:bodyPr>
          <a:lstStyle/>
          <a:p>
            <a:r>
              <a:rPr lang="en-IN" dirty="0"/>
              <a:t>Module 1:  Performance Objectives</a:t>
            </a:r>
            <a:br>
              <a:rPr lang="en-IN" dirty="0"/>
            </a:br>
            <a:endParaRPr lang="en-IN" dirty="0"/>
          </a:p>
        </p:txBody>
      </p:sp>
      <p:sp>
        <p:nvSpPr>
          <p:cNvPr id="3" name="Content Placeholder 2"/>
          <p:cNvSpPr>
            <a:spLocks noGrp="1"/>
          </p:cNvSpPr>
          <p:nvPr>
            <p:ph idx="1"/>
          </p:nvPr>
        </p:nvSpPr>
        <p:spPr/>
        <p:txBody>
          <a:bodyPr/>
          <a:lstStyle/>
          <a:p>
            <a:pPr marL="0" indent="0" algn="just">
              <a:buNone/>
            </a:pPr>
            <a:r>
              <a:rPr lang="en-IN" dirty="0"/>
              <a:t>At the end of this Module, the trainees will be able to explain:</a:t>
            </a:r>
          </a:p>
          <a:p>
            <a:pPr marL="514350" indent="-514350" algn="just"/>
            <a:r>
              <a:rPr lang="en-IN" dirty="0"/>
              <a:t>what is a disaster and the various concepts and terminologies used in a DRM Plan</a:t>
            </a:r>
          </a:p>
          <a:p>
            <a:pPr marL="514350" indent="-514350" algn="just"/>
            <a:r>
              <a:rPr lang="en-IN" dirty="0"/>
              <a:t>the purpose of having a DRM Plan in each postal administration 	</a:t>
            </a:r>
          </a:p>
          <a:p>
            <a:pPr marL="514350" indent="-514350">
              <a:buNone/>
            </a:pPr>
            <a:endParaRPr lang="en-IN" dirty="0"/>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5</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Activities in this Module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dirty="0"/>
              <a:t>Go through the presentations  </a:t>
            </a:r>
          </a:p>
          <a:p>
            <a:pPr marL="514350" indent="-514350">
              <a:buFont typeface="+mj-lt"/>
              <a:buAutoNum type="arabicPeriod"/>
            </a:pPr>
            <a:r>
              <a:rPr lang="en-IN" dirty="0"/>
              <a:t>Go through Appendix A of UPU Guide to know about various types of natural disasters, their causes</a:t>
            </a:r>
          </a:p>
          <a:p>
            <a:pPr marL="514350" indent="-514350">
              <a:buNone/>
            </a:pPr>
            <a:r>
              <a:rPr lang="en-IN" dirty="0"/>
              <a:t>3.	List the disaster(s) commonly faced in your country</a:t>
            </a:r>
          </a:p>
          <a:p>
            <a:pPr marL="514350" indent="-514350">
              <a:buNone/>
            </a:pPr>
            <a:r>
              <a:rPr lang="en-IN" dirty="0"/>
              <a:t>4.	Complete the Progress Test Q 1.1 at the end of the module</a:t>
            </a:r>
          </a:p>
          <a:p>
            <a:pPr marL="514350" indent="-514350">
              <a:buFont typeface="+mj-lt"/>
              <a:buAutoNum type="arabicPeriod"/>
            </a:pPr>
            <a:endParaRPr lang="en-IN" dirty="0"/>
          </a:p>
          <a:p>
            <a:pPr marL="514350" indent="-514350" algn="r">
              <a:buNone/>
            </a:pPr>
            <a:endParaRPr lang="en-IN" dirty="0"/>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6</a:t>
            </a:fld>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a Disaster?</a:t>
            </a:r>
          </a:p>
        </p:txBody>
      </p:sp>
      <p:sp>
        <p:nvSpPr>
          <p:cNvPr id="3" name="Content Placeholder 2"/>
          <p:cNvSpPr>
            <a:spLocks noGrp="1"/>
          </p:cNvSpPr>
          <p:nvPr>
            <p:ph idx="1"/>
          </p:nvPr>
        </p:nvSpPr>
        <p:spPr/>
        <p:txBody>
          <a:bodyPr>
            <a:normAutofit fontScale="92500"/>
          </a:bodyPr>
          <a:lstStyle/>
          <a:p>
            <a:pPr marL="0" indent="0" algn="just">
              <a:buNone/>
            </a:pPr>
            <a:r>
              <a:rPr lang="en-IN" dirty="0"/>
              <a:t>A disaster can be defined as any occurrence, either natural or man-made:</a:t>
            </a:r>
          </a:p>
          <a:p>
            <a:pPr algn="just">
              <a:buFontTx/>
              <a:buChar char="-"/>
            </a:pPr>
            <a:r>
              <a:rPr lang="en-IN" dirty="0"/>
              <a:t>That damages assets and infrastructure, causes loss of lives &amp; ecological disruptions and deterioration of health and health services; </a:t>
            </a:r>
          </a:p>
          <a:p>
            <a:pPr algn="just">
              <a:buFontTx/>
              <a:buChar char="-"/>
            </a:pPr>
            <a:r>
              <a:rPr lang="en-IN" dirty="0"/>
              <a:t>Creates human needs that the victims can not alleviate themselves; and</a:t>
            </a:r>
          </a:p>
          <a:p>
            <a:pPr algn="just">
              <a:buFontTx/>
              <a:buChar char="-"/>
            </a:pPr>
            <a:r>
              <a:rPr lang="en-IN" dirty="0"/>
              <a:t>Warrants an extraordinary response from outside the affected community or area.</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Autofit/>
          </a:bodyPr>
          <a:lstStyle/>
          <a:p>
            <a:br>
              <a:rPr lang="en-IN" sz="3200" dirty="0"/>
            </a:br>
            <a:br>
              <a:rPr lang="en-IN" sz="3200" dirty="0"/>
            </a:br>
            <a:r>
              <a:rPr lang="en-IN" sz="3200" dirty="0"/>
              <a:t>Natural and Man-made Disasters</a:t>
            </a:r>
            <a:br>
              <a:rPr lang="en-IN" sz="3200" dirty="0"/>
            </a:br>
            <a:endParaRPr lang="en-IN" sz="6000" dirty="0"/>
          </a:p>
        </p:txBody>
      </p:sp>
      <p:sp>
        <p:nvSpPr>
          <p:cNvPr id="3" name="Content Placeholder 2"/>
          <p:cNvSpPr>
            <a:spLocks noGrp="1"/>
          </p:cNvSpPr>
          <p:nvPr>
            <p:ph idx="1"/>
          </p:nvPr>
        </p:nvSpPr>
        <p:spPr>
          <a:xfrm>
            <a:off x="395536" y="1268760"/>
            <a:ext cx="8229600" cy="4525963"/>
          </a:xfrm>
        </p:spPr>
        <p:txBody>
          <a:bodyPr>
            <a:normAutofit/>
          </a:bodyPr>
          <a:lstStyle/>
          <a:p>
            <a:endParaRPr lang="en-IN" dirty="0"/>
          </a:p>
          <a:p>
            <a:endParaRPr lang="en-IN" dirty="0"/>
          </a:p>
          <a:p>
            <a:endParaRPr lang="en-IN" dirty="0"/>
          </a:p>
          <a:p>
            <a:endParaRPr lang="en-IN" dirty="0"/>
          </a:p>
          <a:p>
            <a:endParaRPr lang="en-IN" dirty="0"/>
          </a:p>
          <a:p>
            <a:endParaRPr lang="en-IN" dirty="0"/>
          </a:p>
          <a:p>
            <a:endParaRPr lang="en-IN" dirty="0"/>
          </a:p>
          <a:p>
            <a:pPr>
              <a:buNone/>
            </a:pPr>
            <a:endParaRPr lang="en-IN" sz="2800" dirty="0"/>
          </a:p>
        </p:txBody>
      </p:sp>
      <p:graphicFrame>
        <p:nvGraphicFramePr>
          <p:cNvPr id="4" name="Table 3"/>
          <p:cNvGraphicFramePr>
            <a:graphicFrameLocks noGrp="1"/>
          </p:cNvGraphicFramePr>
          <p:nvPr>
            <p:extLst>
              <p:ext uri="{D42A27DB-BD31-4B8C-83A1-F6EECF244321}">
                <p14:modId xmlns:p14="http://schemas.microsoft.com/office/powerpoint/2010/main" val="4096246593"/>
              </p:ext>
            </p:extLst>
          </p:nvPr>
        </p:nvGraphicFramePr>
        <p:xfrm>
          <a:off x="827584" y="1052736"/>
          <a:ext cx="7344816" cy="4937760"/>
        </p:xfrm>
        <a:graphic>
          <a:graphicData uri="http://schemas.openxmlformats.org/drawingml/2006/table">
            <a:tbl>
              <a:tblPr firstRow="1" bandRow="1">
                <a:tableStyleId>{5C22544A-7EE6-4342-B048-85BDC9FD1C3A}</a:tableStyleId>
              </a:tblPr>
              <a:tblGrid>
                <a:gridCol w="3816424">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569802">
                <a:tc>
                  <a:txBody>
                    <a:bodyPr/>
                    <a:lstStyle/>
                    <a:p>
                      <a:pPr algn="ctr"/>
                      <a:r>
                        <a:rPr lang="en-IN" sz="1800" dirty="0">
                          <a:solidFill>
                            <a:schemeClr val="bg1"/>
                          </a:solidFill>
                        </a:rPr>
                        <a:t>NATURAL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solidFill>
                            <a:schemeClr val="bg1"/>
                          </a:solidFill>
                        </a:rPr>
                        <a:t>MAN-MADE OR</a:t>
                      </a:r>
                      <a:r>
                        <a:rPr lang="en-IN" sz="1800" baseline="0" dirty="0">
                          <a:solidFill>
                            <a:schemeClr val="bg1"/>
                          </a:solidFill>
                        </a:rPr>
                        <a:t> TECHNOLOGICAL</a:t>
                      </a:r>
                      <a:endParaRPr lang="en-IN" sz="1800" dirty="0">
                        <a:solidFill>
                          <a:schemeClr val="bg1"/>
                        </a:solidFill>
                      </a:endParaRPr>
                    </a:p>
                    <a:p>
                      <a:endParaRPr lang="en-IN" sz="1800" dirty="0">
                        <a:solidFill>
                          <a:schemeClr val="bg1"/>
                        </a:solidFill>
                      </a:endParaRPr>
                    </a:p>
                  </a:txBody>
                  <a:tcPr/>
                </a:tc>
                <a:extLst>
                  <a:ext uri="{0D108BD9-81ED-4DB2-BD59-A6C34878D82A}">
                    <a16:rowId xmlns:a16="http://schemas.microsoft.com/office/drawing/2014/main" val="10000"/>
                  </a:ext>
                </a:extLst>
              </a:tr>
              <a:tr h="656064">
                <a:tc>
                  <a:txBody>
                    <a:bodyPr/>
                    <a:lstStyle/>
                    <a:p>
                      <a:pPr marL="457200" indent="-457200" algn="l">
                        <a:buNone/>
                      </a:pPr>
                      <a:r>
                        <a:rPr lang="en-IN" sz="1800" b="1" dirty="0">
                          <a:solidFill>
                            <a:schemeClr val="tx1"/>
                          </a:solidFill>
                        </a:rPr>
                        <a:t>1. Biological</a:t>
                      </a:r>
                    </a:p>
                    <a:p>
                      <a:pPr marL="0" indent="0" algn="l">
                        <a:buNone/>
                      </a:pPr>
                      <a:r>
                        <a:rPr lang="en-IN" sz="1800" dirty="0">
                          <a:solidFill>
                            <a:schemeClr val="tx1"/>
                          </a:solidFill>
                        </a:rPr>
                        <a:t>(Disease Epidemics, Insect/Animal Plagues or Infestations)</a:t>
                      </a:r>
                    </a:p>
                  </a:txBody>
                  <a:tcPr/>
                </a:tc>
                <a:tc>
                  <a:txBody>
                    <a:bodyPr/>
                    <a:lstStyle/>
                    <a:p>
                      <a:pPr algn="l">
                        <a:buNone/>
                      </a:pPr>
                      <a:r>
                        <a:rPr lang="en-IN" sz="1800" b="1" dirty="0">
                          <a:solidFill>
                            <a:schemeClr val="tx1"/>
                          </a:solidFill>
                        </a:rPr>
                        <a:t>1. Industrial Accidents</a:t>
                      </a:r>
                    </a:p>
                    <a:p>
                      <a:pPr algn="l">
                        <a:buNone/>
                      </a:pPr>
                      <a:r>
                        <a:rPr lang="en-IN" sz="1800" dirty="0">
                          <a:solidFill>
                            <a:schemeClr val="tx1"/>
                          </a:solidFill>
                        </a:rPr>
                        <a:t>(Chemical Spills,</a:t>
                      </a:r>
                      <a:r>
                        <a:rPr lang="en-IN" sz="1800" baseline="0" dirty="0">
                          <a:solidFill>
                            <a:schemeClr val="tx1"/>
                          </a:solidFill>
                        </a:rPr>
                        <a:t> </a:t>
                      </a:r>
                      <a:r>
                        <a:rPr lang="en-IN" sz="1800" dirty="0">
                          <a:solidFill>
                            <a:schemeClr val="tx1"/>
                          </a:solidFill>
                        </a:rPr>
                        <a:t>Radio-active Spills)</a:t>
                      </a:r>
                    </a:p>
                    <a:p>
                      <a:pPr algn="l">
                        <a:buNone/>
                      </a:pPr>
                      <a:endParaRPr lang="en-IN" sz="1800" dirty="0">
                        <a:solidFill>
                          <a:schemeClr val="tx1"/>
                        </a:solidFill>
                      </a:endParaRPr>
                    </a:p>
                  </a:txBody>
                  <a:tcPr/>
                </a:tc>
                <a:extLst>
                  <a:ext uri="{0D108BD9-81ED-4DB2-BD59-A6C34878D82A}">
                    <a16:rowId xmlns:a16="http://schemas.microsoft.com/office/drawing/2014/main" val="10001"/>
                  </a:ext>
                </a:extLst>
              </a:tr>
              <a:tr h="648072">
                <a:tc>
                  <a:txBody>
                    <a:bodyPr/>
                    <a:lstStyle/>
                    <a:p>
                      <a:pPr algn="l"/>
                      <a:r>
                        <a:rPr lang="en-IN" sz="1800" b="1" dirty="0">
                          <a:solidFill>
                            <a:schemeClr val="tx1"/>
                          </a:solidFill>
                        </a:rPr>
                        <a:t>2. Geophysical</a:t>
                      </a:r>
                    </a:p>
                    <a:p>
                      <a:pPr algn="l"/>
                      <a:r>
                        <a:rPr lang="en-IN" sz="1800" dirty="0">
                          <a:solidFill>
                            <a:schemeClr val="tx1"/>
                          </a:solidFill>
                        </a:rPr>
                        <a:t>(Earthquakes,</a:t>
                      </a:r>
                      <a:r>
                        <a:rPr lang="en-IN" sz="1800" baseline="0" dirty="0">
                          <a:solidFill>
                            <a:schemeClr val="tx1"/>
                          </a:solidFill>
                        </a:rPr>
                        <a:t> Tsunamis, Landslides, Volcanic Eruptions</a:t>
                      </a:r>
                      <a:r>
                        <a:rPr lang="en-IN" sz="1800" dirty="0">
                          <a:solidFill>
                            <a:schemeClr val="tx1"/>
                          </a:solidFill>
                        </a:rPr>
                        <a:t>)</a:t>
                      </a:r>
                    </a:p>
                  </a:txBody>
                  <a:tcPr/>
                </a:tc>
                <a:tc>
                  <a:txBody>
                    <a:bodyPr/>
                    <a:lstStyle/>
                    <a:p>
                      <a:pPr algn="l"/>
                      <a:r>
                        <a:rPr lang="en-IN" sz="1800" b="1" dirty="0">
                          <a:solidFill>
                            <a:schemeClr val="tx1"/>
                          </a:solidFill>
                        </a:rPr>
                        <a:t>2. Transport Accidents/ Failures</a:t>
                      </a:r>
                    </a:p>
                  </a:txBody>
                  <a:tcPr/>
                </a:tc>
                <a:extLst>
                  <a:ext uri="{0D108BD9-81ED-4DB2-BD59-A6C34878D82A}">
                    <a16:rowId xmlns:a16="http://schemas.microsoft.com/office/drawing/2014/main" val="10002"/>
                  </a:ext>
                </a:extLst>
              </a:tr>
              <a:tr h="569802">
                <a:tc>
                  <a:txBody>
                    <a:bodyPr/>
                    <a:lstStyle/>
                    <a:p>
                      <a:pPr algn="l"/>
                      <a:r>
                        <a:rPr lang="en-IN" sz="1800" b="1" dirty="0">
                          <a:solidFill>
                            <a:schemeClr val="tx1"/>
                          </a:solidFill>
                        </a:rPr>
                        <a:t>3. Climatological</a:t>
                      </a:r>
                    </a:p>
                    <a:p>
                      <a:pPr algn="l"/>
                      <a:r>
                        <a:rPr lang="en-IN" sz="1800" dirty="0">
                          <a:solidFill>
                            <a:schemeClr val="tx1"/>
                          </a:solidFill>
                        </a:rPr>
                        <a:t>(Drought, Wildfires)</a:t>
                      </a:r>
                    </a:p>
                  </a:txBody>
                  <a:tcPr/>
                </a:tc>
                <a:tc>
                  <a:txBody>
                    <a:bodyPr/>
                    <a:lstStyle/>
                    <a:p>
                      <a:pPr algn="l"/>
                      <a:r>
                        <a:rPr lang="en-IN" sz="1800" b="1" dirty="0">
                          <a:solidFill>
                            <a:schemeClr val="tx1"/>
                          </a:solidFill>
                        </a:rPr>
                        <a:t>3. Complex Emergencies/</a:t>
                      </a:r>
                      <a:r>
                        <a:rPr lang="en-IN" sz="1800" b="1" baseline="0" dirty="0">
                          <a:solidFill>
                            <a:schemeClr val="tx1"/>
                          </a:solidFill>
                        </a:rPr>
                        <a:t> Conflicts, Warlike Encounters, Famine</a:t>
                      </a:r>
                      <a:endParaRPr lang="en-IN" sz="1800" b="1" dirty="0">
                        <a:solidFill>
                          <a:schemeClr val="tx1"/>
                        </a:solidFill>
                      </a:endParaRPr>
                    </a:p>
                  </a:txBody>
                  <a:tcPr/>
                </a:tc>
                <a:extLst>
                  <a:ext uri="{0D108BD9-81ED-4DB2-BD59-A6C34878D82A}">
                    <a16:rowId xmlns:a16="http://schemas.microsoft.com/office/drawing/2014/main" val="10003"/>
                  </a:ext>
                </a:extLst>
              </a:tr>
              <a:tr h="569802">
                <a:tc>
                  <a:txBody>
                    <a:bodyPr/>
                    <a:lstStyle/>
                    <a:p>
                      <a:pPr algn="l"/>
                      <a:r>
                        <a:rPr lang="en-IN" sz="1800" b="1" dirty="0">
                          <a:solidFill>
                            <a:schemeClr val="tx1"/>
                          </a:solidFill>
                        </a:rPr>
                        <a:t>4. Hydrological</a:t>
                      </a:r>
                    </a:p>
                    <a:p>
                      <a:pPr algn="l"/>
                      <a:r>
                        <a:rPr lang="en-IN" sz="1800" dirty="0">
                          <a:solidFill>
                            <a:schemeClr val="tx1"/>
                          </a:solidFill>
                        </a:rPr>
                        <a:t>(Floods)</a:t>
                      </a:r>
                    </a:p>
                  </a:txBody>
                  <a:tcPr/>
                </a:tc>
                <a:tc>
                  <a:txBody>
                    <a:bodyPr/>
                    <a:lstStyle/>
                    <a:p>
                      <a:pPr algn="l"/>
                      <a:endParaRPr lang="en-IN" sz="1800" dirty="0">
                        <a:solidFill>
                          <a:schemeClr val="tx1"/>
                        </a:solidFill>
                      </a:endParaRPr>
                    </a:p>
                  </a:txBody>
                  <a:tcPr/>
                </a:tc>
                <a:extLst>
                  <a:ext uri="{0D108BD9-81ED-4DB2-BD59-A6C34878D82A}">
                    <a16:rowId xmlns:a16="http://schemas.microsoft.com/office/drawing/2014/main" val="10004"/>
                  </a:ext>
                </a:extLst>
              </a:tr>
              <a:tr h="569802">
                <a:tc>
                  <a:txBody>
                    <a:bodyPr/>
                    <a:lstStyle/>
                    <a:p>
                      <a:pPr algn="l">
                        <a:buNone/>
                      </a:pPr>
                      <a:r>
                        <a:rPr lang="en-IN" sz="1800" b="1" dirty="0">
                          <a:solidFill>
                            <a:schemeClr val="tx1"/>
                          </a:solidFill>
                        </a:rPr>
                        <a:t>5. Meteorological </a:t>
                      </a:r>
                    </a:p>
                    <a:p>
                      <a:pPr algn="l">
                        <a:buNone/>
                      </a:pPr>
                      <a:r>
                        <a:rPr lang="en-IN" sz="1800" dirty="0">
                          <a:solidFill>
                            <a:schemeClr val="tx1"/>
                          </a:solidFill>
                        </a:rPr>
                        <a:t>(Storms,</a:t>
                      </a:r>
                      <a:r>
                        <a:rPr lang="en-IN" sz="1800" baseline="0" dirty="0">
                          <a:solidFill>
                            <a:schemeClr val="tx1"/>
                          </a:solidFill>
                        </a:rPr>
                        <a:t> </a:t>
                      </a:r>
                      <a:r>
                        <a:rPr lang="en-IN" sz="1800" dirty="0">
                          <a:solidFill>
                            <a:schemeClr val="tx1"/>
                          </a:solidFill>
                        </a:rPr>
                        <a:t>Cyclones/ Hurricanes/ Typhoons,</a:t>
                      </a:r>
                      <a:r>
                        <a:rPr lang="en-IN" sz="1800" baseline="0" dirty="0">
                          <a:solidFill>
                            <a:schemeClr val="tx1"/>
                          </a:solidFill>
                        </a:rPr>
                        <a:t> Tornadoes, Snow Storms</a:t>
                      </a:r>
                      <a:r>
                        <a:rPr lang="en-IN" sz="1800" dirty="0">
                          <a:solidFill>
                            <a:schemeClr val="tx1"/>
                          </a:solidFill>
                        </a:rPr>
                        <a:t>)</a:t>
                      </a:r>
                    </a:p>
                    <a:p>
                      <a:pPr algn="l"/>
                      <a:endParaRPr lang="en-IN" sz="1800" dirty="0">
                        <a:solidFill>
                          <a:schemeClr val="tx1"/>
                        </a:solidFill>
                      </a:endParaRPr>
                    </a:p>
                  </a:txBody>
                  <a:tcPr/>
                </a:tc>
                <a:tc>
                  <a:txBody>
                    <a:bodyPr/>
                    <a:lstStyle/>
                    <a:p>
                      <a:pPr algn="l"/>
                      <a:endParaRPr lang="en-IN" sz="180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806896" y="6228020"/>
            <a:ext cx="8229600" cy="369332"/>
          </a:xfrm>
          <a:prstGeom prst="rect">
            <a:avLst/>
          </a:prstGeom>
          <a:noFill/>
        </p:spPr>
        <p:txBody>
          <a:bodyPr wrap="square" rtlCol="0">
            <a:spAutoFit/>
          </a:bodyPr>
          <a:lstStyle/>
          <a:p>
            <a:r>
              <a:rPr lang="en-US" dirty="0"/>
              <a:t>For more details, refer to Appendix A of UPU DRM Guide. </a:t>
            </a:r>
          </a:p>
        </p:txBody>
      </p:sp>
      <p:sp>
        <p:nvSpPr>
          <p:cNvPr id="5" name="Slide Number Placeholder 4"/>
          <p:cNvSpPr>
            <a:spLocks noGrp="1"/>
          </p:cNvSpPr>
          <p:nvPr>
            <p:ph type="sldNum" sz="quarter" idx="12"/>
          </p:nvPr>
        </p:nvSpPr>
        <p:spPr/>
        <p:txBody>
          <a:bodyPr/>
          <a:lstStyle/>
          <a:p>
            <a:r>
              <a:rPr lang="en-IN"/>
              <a:t>PPT 1.</a:t>
            </a:r>
            <a:fld id="{AE5B91ED-686A-4B14-989C-29BA1FA4D3CB}"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Disasters in recent years </a:t>
            </a:r>
          </a:p>
        </p:txBody>
      </p:sp>
      <p:sp>
        <p:nvSpPr>
          <p:cNvPr id="3" name="Content Placeholder 2"/>
          <p:cNvSpPr>
            <a:spLocks noGrp="1"/>
          </p:cNvSpPr>
          <p:nvPr>
            <p:ph idx="1"/>
          </p:nvPr>
        </p:nvSpPr>
        <p:spPr/>
        <p:txBody>
          <a:bodyPr>
            <a:normAutofit lnSpcReduction="10000"/>
          </a:bodyPr>
          <a:lstStyle/>
          <a:p>
            <a:pPr marL="0" indent="0" algn="just">
              <a:spcBef>
                <a:spcPts val="600"/>
              </a:spcBef>
              <a:buNone/>
            </a:pPr>
            <a:r>
              <a:rPr lang="en-IN" dirty="0"/>
              <a:t>In recent years, a number of countries and their  postal administrations have been affected by various natural disasters. </a:t>
            </a:r>
          </a:p>
          <a:p>
            <a:pPr marL="0" indent="0" algn="just">
              <a:spcBef>
                <a:spcPts val="600"/>
              </a:spcBef>
              <a:buNone/>
            </a:pPr>
            <a:endParaRPr lang="en-IN" dirty="0"/>
          </a:p>
          <a:p>
            <a:pPr marL="0" indent="0" algn="just">
              <a:spcBef>
                <a:spcPts val="600"/>
              </a:spcBef>
              <a:buNone/>
            </a:pPr>
            <a:r>
              <a:rPr lang="en-IN" dirty="0"/>
              <a:t>For example:</a:t>
            </a:r>
          </a:p>
          <a:p>
            <a:pPr lvl="1" algn="just">
              <a:spcBef>
                <a:spcPts val="600"/>
              </a:spcBef>
              <a:buFont typeface="Wingdings" pitchFamily="2" charset="2"/>
              <a:buChar char="Ø"/>
            </a:pPr>
            <a:r>
              <a:rPr lang="en-IN" dirty="0"/>
              <a:t>	Earthquakes in Chile (2010) and Japan (2011)</a:t>
            </a:r>
          </a:p>
          <a:p>
            <a:pPr lvl="1" algn="just">
              <a:spcBef>
                <a:spcPts val="600"/>
              </a:spcBef>
              <a:buFont typeface="Wingdings" pitchFamily="2" charset="2"/>
              <a:buChar char="Ø"/>
            </a:pPr>
            <a:r>
              <a:rPr lang="en-IN" dirty="0"/>
              <a:t>	Super-storm Sandy in USA (2012)</a:t>
            </a:r>
          </a:p>
          <a:p>
            <a:pPr lvl="1" algn="just">
              <a:spcBef>
                <a:spcPts val="600"/>
              </a:spcBef>
              <a:buFont typeface="Wingdings" pitchFamily="2" charset="2"/>
              <a:buChar char="Ø"/>
            </a:pPr>
            <a:r>
              <a:rPr lang="en-IN" dirty="0"/>
              <a:t>	Typhoon </a:t>
            </a:r>
            <a:r>
              <a:rPr lang="en-IN" dirty="0" err="1"/>
              <a:t>Haiyan</a:t>
            </a:r>
            <a:r>
              <a:rPr lang="en-IN" dirty="0"/>
              <a:t> in Philippines (2013)</a:t>
            </a:r>
          </a:p>
          <a:p>
            <a:pPr lvl="1" algn="just">
              <a:spcBef>
                <a:spcPts val="600"/>
              </a:spcBef>
              <a:buFont typeface="Wingdings" pitchFamily="2" charset="2"/>
              <a:buChar char="Ø"/>
            </a:pPr>
            <a:r>
              <a:rPr lang="en-IN" dirty="0"/>
              <a:t>	Earthquake in Nepal (2015)</a:t>
            </a:r>
          </a:p>
        </p:txBody>
      </p:sp>
      <p:sp>
        <p:nvSpPr>
          <p:cNvPr id="4" name="Slide Number Placeholder 3"/>
          <p:cNvSpPr>
            <a:spLocks noGrp="1"/>
          </p:cNvSpPr>
          <p:nvPr>
            <p:ph type="sldNum" sz="quarter" idx="12"/>
          </p:nvPr>
        </p:nvSpPr>
        <p:spPr/>
        <p:txBody>
          <a:bodyPr/>
          <a:lstStyle/>
          <a:p>
            <a:r>
              <a:rPr lang="en-IN"/>
              <a:t>PPT 1.</a:t>
            </a:r>
            <a:fld id="{AE5B91ED-686A-4B14-989C-29BA1FA4D3CB}" type="slidenum">
              <a:rPr lang="en-IN" smtClean="0"/>
              <a:pPr/>
              <a:t>9</a:t>
            </a:fld>
            <a:endParaRPr lang="en-IN"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1316</TotalTime>
  <Words>1552</Words>
  <Application>Microsoft Office PowerPoint</Application>
  <PresentationFormat>On-screen Show (4:3)</PresentationFormat>
  <Paragraphs>225</Paragraphs>
  <Slides>28</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Office Theme</vt:lpstr>
      <vt:lpstr>WELCOME TO</vt:lpstr>
      <vt:lpstr>General Aims</vt:lpstr>
      <vt:lpstr>7 Modules in DRM Programme</vt:lpstr>
      <vt:lpstr>PowerPoint Presentation</vt:lpstr>
      <vt:lpstr>Module 1:  Performance Objectives </vt:lpstr>
      <vt:lpstr>Activities in this Module</vt:lpstr>
      <vt:lpstr>What is a Disaster?</vt:lpstr>
      <vt:lpstr>  Natural and Man-made Disasters </vt:lpstr>
      <vt:lpstr>Disasters in recent years </vt:lpstr>
      <vt:lpstr>Disasters in recent years (contd.)</vt:lpstr>
      <vt:lpstr>Impacts of the Disasters </vt:lpstr>
      <vt:lpstr>Why a Disaster Management Plan for the Post?</vt:lpstr>
      <vt:lpstr>UPU DRM Guide</vt:lpstr>
      <vt:lpstr>UPU DRM Guide (contd.)  </vt:lpstr>
      <vt:lpstr>PowerPoint Presentation</vt:lpstr>
      <vt:lpstr>1. Threats and Exposure to Threats</vt:lpstr>
      <vt:lpstr>2. Hazard and Disaster</vt:lpstr>
      <vt:lpstr>3. Disaster Risk Reduction (DRR)</vt:lpstr>
      <vt:lpstr>4. Disaster Risk Management (DRM)</vt:lpstr>
      <vt:lpstr>5.1. DRM Life Cycle</vt:lpstr>
      <vt:lpstr>5.2. Disaster Management Strategies in 3 Phases of Disaster</vt:lpstr>
      <vt:lpstr>6. DRM Tools and Products</vt:lpstr>
      <vt:lpstr>7. Business Continuity Plan (BCP)</vt:lpstr>
      <vt:lpstr>Key Components of a BCP</vt:lpstr>
      <vt:lpstr>Key Components of a BCP (contd.)</vt:lpstr>
      <vt:lpstr>8. Resilience</vt:lpstr>
      <vt:lpstr>9. DRM Framework</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Subhashish Sarkar</dc:creator>
  <cp:lastModifiedBy>NOHARA fumiko</cp:lastModifiedBy>
  <cp:revision>248</cp:revision>
  <dcterms:created xsi:type="dcterms:W3CDTF">2017-08-23T08:56:00Z</dcterms:created>
  <dcterms:modified xsi:type="dcterms:W3CDTF">2023-11-13T15:21:13Z</dcterms:modified>
</cp:coreProperties>
</file>