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SEGAWA tetsuo" initials="Ht" lastIdx="6" clrIdx="0"/>
  <p:cmAuthor id="1" name="Subhashish Sarkar" initials="SS" lastIdx="8"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94660"/>
  </p:normalViewPr>
  <p:slideViewPr>
    <p:cSldViewPr>
      <p:cViewPr varScale="1">
        <p:scale>
          <a:sx n="66" d="100"/>
          <a:sy n="66" d="100"/>
        </p:scale>
        <p:origin x="1344"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9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F3B17C-28DE-4195-83A9-48CE42CF557F}" type="datetimeFigureOut">
              <a:rPr lang="en-IN" smtClean="0"/>
              <a:pPr/>
              <a:t>13-11-2023</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A9974C2-DF81-4628-B4A9-87A3786FE175}" type="slidenum">
              <a:rPr lang="en-IN" smtClean="0"/>
              <a:pPr/>
              <a:t>‹#›</a:t>
            </a:fld>
            <a:endParaRPr lang="en-IN"/>
          </a:p>
        </p:txBody>
      </p:sp>
    </p:spTree>
    <p:extLst>
      <p:ext uri="{BB962C8B-B14F-4D97-AF65-F5344CB8AC3E}">
        <p14:creationId xmlns:p14="http://schemas.microsoft.com/office/powerpoint/2010/main" val="477655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50645E-F3DF-4A2B-BBA7-0863D9C31711}" type="datetimeFigureOut">
              <a:rPr lang="en-IN" smtClean="0"/>
              <a:pPr/>
              <a:t>13-11-2023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680ABE-47C9-44D5-BF2B-64F6AF514A42}" type="slidenum">
              <a:rPr lang="en-IN" smtClean="0"/>
              <a:pPr/>
              <a:t>‹#›</a:t>
            </a:fld>
            <a:endParaRPr lang="en-IN"/>
          </a:p>
        </p:txBody>
      </p:sp>
    </p:spTree>
    <p:extLst>
      <p:ext uri="{BB962C8B-B14F-4D97-AF65-F5344CB8AC3E}">
        <p14:creationId xmlns:p14="http://schemas.microsoft.com/office/powerpoint/2010/main" val="3099847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1680ABE-47C9-44D5-BF2B-64F6AF514A42}" type="slidenum">
              <a:rPr lang="en-IN" smtClean="0"/>
              <a:pPr/>
              <a:t>1</a:t>
            </a:fld>
            <a:endParaRPr lang="en-IN"/>
          </a:p>
        </p:txBody>
      </p:sp>
    </p:spTree>
    <p:extLst>
      <p:ext uri="{BB962C8B-B14F-4D97-AF65-F5344CB8AC3E}">
        <p14:creationId xmlns:p14="http://schemas.microsoft.com/office/powerpoint/2010/main" val="2052674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F19BE181-3820-4EA0-A778-B22CEBA25FD3}"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r>
              <a:rPr lang="en-IN" dirty="0"/>
              <a:t>PPT 2.</a:t>
            </a:r>
            <a:fld id="{3B4FC767-9D13-4083-B35C-8CF000769C53}"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1CC0BF7-00F7-48CA-8536-3BCA7A234EE4}"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4FC767-9D13-4083-B35C-8CF000769C5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42F2D16-E98C-4DB1-AA87-F4569E1863C5}"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4FC767-9D13-4083-B35C-8CF000769C5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C23F07E-8C0F-4FAA-839E-260960020CA8}"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r>
              <a:rPr lang="en-IN" dirty="0"/>
              <a:t>PPT 2.</a:t>
            </a:r>
            <a:fld id="{3B4FC767-9D13-4083-B35C-8CF000769C53}"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9ECD89-5116-462E-9862-0E0CA6BF7C18}" type="datetime1">
              <a:rPr lang="en-IN" smtClean="0"/>
              <a:t>13-11-2023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4FC767-9D13-4083-B35C-8CF000769C53}"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8AE0DF13-1579-4628-ABC9-3AEBF87CC6B8}"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4FC767-9D13-4083-B35C-8CF000769C5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2D302AF3-6B38-4C23-BD5C-E40B318B1449}" type="datetime1">
              <a:rPr lang="en-IN" smtClean="0"/>
              <a:t>13-11-2023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B4FC767-9D13-4083-B35C-8CF000769C5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1D3667F-58A1-4109-A7B7-35C4D6295127}" type="datetime1">
              <a:rPr lang="en-IN" smtClean="0"/>
              <a:t>13-11-2023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B4FC767-9D13-4083-B35C-8CF000769C5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3D3CA-43E9-4CCA-A941-EE01518C990D}" type="datetime1">
              <a:rPr lang="en-IN" smtClean="0"/>
              <a:t>13-11-2023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B4FC767-9D13-4083-B35C-8CF000769C53}"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D602A3-7F94-4AA1-96AD-E5C95AE620C2}"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4FC767-9D13-4083-B35C-8CF000769C5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6A45B49-BC2D-4DC9-8F79-1EF36431345E}" type="datetime1">
              <a:rPr lang="en-IN" smtClean="0"/>
              <a:t>13-11-2023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4FC767-9D13-4083-B35C-8CF000769C53}"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C88B9A-F6B5-4B2D-8009-727FDB875020}" type="datetime1">
              <a:rPr lang="en-IN" smtClean="0"/>
              <a:t>13-11-2023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IN" dirty="0"/>
              <a:t>PPT 2.</a:t>
            </a:r>
            <a:fld id="{3B4FC767-9D13-4083-B35C-8CF000769C53}"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755576" y="3429000"/>
            <a:ext cx="7772400" cy="764654"/>
          </a:xfrm>
        </p:spPr>
        <p:txBody>
          <a:bodyPr>
            <a:normAutofit fontScale="90000"/>
          </a:bodyPr>
          <a:lstStyle/>
          <a:p>
            <a:r>
              <a:rPr lang="en-IN" dirty="0"/>
              <a:t>BASIC PRINCIPLES OF DRM</a:t>
            </a:r>
            <a:br>
              <a:rPr lang="en-IN" dirty="0"/>
            </a:br>
            <a:endParaRPr lang="en-IN" dirty="0"/>
          </a:p>
        </p:txBody>
      </p:sp>
      <p:sp>
        <p:nvSpPr>
          <p:cNvPr id="3" name="Subtitle 2"/>
          <p:cNvSpPr>
            <a:spLocks noGrp="1"/>
          </p:cNvSpPr>
          <p:nvPr>
            <p:ph type="subTitle" idx="1"/>
          </p:nvPr>
        </p:nvSpPr>
        <p:spPr>
          <a:xfrm>
            <a:off x="1403648" y="1412776"/>
            <a:ext cx="6400800" cy="2040632"/>
          </a:xfrm>
        </p:spPr>
        <p:txBody>
          <a:bodyPr>
            <a:normAutofit/>
          </a:bodyPr>
          <a:lstStyle/>
          <a:p>
            <a:endParaRPr lang="en-IN" dirty="0"/>
          </a:p>
          <a:p>
            <a:r>
              <a:rPr lang="en-IN" sz="4000" dirty="0"/>
              <a:t>Module 2</a:t>
            </a:r>
          </a:p>
          <a:p>
            <a:endParaRPr lang="en-IN" sz="4000" dirty="0"/>
          </a:p>
          <a:p>
            <a:endParaRPr lang="en-IN" dirty="0"/>
          </a:p>
        </p:txBody>
      </p:sp>
      <p:sp>
        <p:nvSpPr>
          <p:cNvPr id="5" name="Slide Number Placeholder 4"/>
          <p:cNvSpPr>
            <a:spLocks noGrp="1"/>
          </p:cNvSpPr>
          <p:nvPr>
            <p:ph type="sldNum" sz="quarter" idx="12"/>
          </p:nvPr>
        </p:nvSpPr>
        <p:spPr/>
        <p:txBody>
          <a:bodyPr/>
          <a:lstStyle/>
          <a:p>
            <a:r>
              <a:rPr lang="en-IN"/>
              <a:t>PPT 2.</a:t>
            </a:r>
            <a:fld id="{3B4FC767-9D13-4083-B35C-8CF000769C53}" type="slidenum">
              <a:rPr lang="en-IN" smtClean="0"/>
              <a:pPr/>
              <a:t>1</a:t>
            </a:fld>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Key elements (contd.)</a:t>
            </a:r>
          </a:p>
        </p:txBody>
      </p:sp>
      <p:sp>
        <p:nvSpPr>
          <p:cNvPr id="3" name="Content Placeholder 2"/>
          <p:cNvSpPr>
            <a:spLocks noGrp="1"/>
          </p:cNvSpPr>
          <p:nvPr>
            <p:ph idx="1"/>
          </p:nvPr>
        </p:nvSpPr>
        <p:spPr>
          <a:xfrm>
            <a:off x="323528" y="1556792"/>
            <a:ext cx="8229600" cy="4713387"/>
          </a:xfrm>
        </p:spPr>
        <p:txBody>
          <a:bodyPr>
            <a:normAutofit fontScale="92500" lnSpcReduction="20000"/>
          </a:bodyPr>
          <a:lstStyle/>
          <a:p>
            <a:pPr marL="514350" indent="-514350" algn="just">
              <a:buNone/>
            </a:pPr>
            <a:r>
              <a:rPr lang="en-IN" dirty="0"/>
              <a:t>3.	Assessment of capabilities, skills, abilities, resources, obligations and authorities to develop plans and a management system</a:t>
            </a:r>
          </a:p>
          <a:p>
            <a:pPr marL="514350" indent="-514350" algn="just">
              <a:buNone/>
            </a:pPr>
            <a:r>
              <a:rPr lang="en-IN" dirty="0"/>
              <a:t>4.	Engagement of senior management, key stakeholders and customers throughout to reduce unforeseen consequences and for continuous support </a:t>
            </a:r>
          </a:p>
          <a:p>
            <a:pPr marL="514350" indent="-514350" algn="just">
              <a:buNone/>
            </a:pPr>
            <a:r>
              <a:rPr lang="en-IN" dirty="0"/>
              <a:t>5.	A realistic, flexible and adaptable DRM programme that responds to unique conditions of disasters and complies with security measures and requirements</a:t>
            </a:r>
          </a:p>
        </p:txBody>
      </p:sp>
      <p:sp>
        <p:nvSpPr>
          <p:cNvPr id="5" name="Slide Number Placeholder 4"/>
          <p:cNvSpPr>
            <a:spLocks noGrp="1"/>
          </p:cNvSpPr>
          <p:nvPr>
            <p:ph type="sldNum" sz="quarter" idx="12"/>
          </p:nvPr>
        </p:nvSpPr>
        <p:spPr/>
        <p:txBody>
          <a:bodyPr/>
          <a:lstStyle/>
          <a:p>
            <a:r>
              <a:rPr lang="en-IN"/>
              <a:t>PPT 2.</a:t>
            </a:r>
            <a:fld id="{3B4FC767-9D13-4083-B35C-8CF000769C53}" type="slidenum">
              <a:rPr lang="en-IN" smtClean="0"/>
              <a:pPr/>
              <a:t>10</a:t>
            </a:fld>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latin typeface="Arial" pitchFamily="34" charset="0"/>
                <a:cs typeface="Arial" pitchFamily="34" charset="0"/>
              </a:rPr>
              <a:t>Key elements (contd.)</a:t>
            </a:r>
          </a:p>
        </p:txBody>
      </p:sp>
      <p:sp>
        <p:nvSpPr>
          <p:cNvPr id="3" name="Content Placeholder 2"/>
          <p:cNvSpPr>
            <a:spLocks noGrp="1"/>
          </p:cNvSpPr>
          <p:nvPr>
            <p:ph idx="1"/>
          </p:nvPr>
        </p:nvSpPr>
        <p:spPr/>
        <p:txBody>
          <a:bodyPr>
            <a:noAutofit/>
          </a:bodyPr>
          <a:lstStyle/>
          <a:p>
            <a:pPr marL="539750" indent="-539750" algn="just">
              <a:buNone/>
            </a:pPr>
            <a:r>
              <a:rPr lang="en-IN" sz="2800" dirty="0">
                <a:latin typeface="+mj-lt"/>
                <a:cs typeface="Arial" pitchFamily="34" charset="0"/>
              </a:rPr>
              <a:t>6.	Standard policies, procedures, resources and tools to deal with disasters</a:t>
            </a:r>
          </a:p>
          <a:p>
            <a:pPr marL="539750" indent="-539750" algn="just">
              <a:buNone/>
            </a:pPr>
            <a:r>
              <a:rPr lang="en-IN" sz="2800" dirty="0">
                <a:latin typeface="+mj-lt"/>
                <a:cs typeface="Arial" pitchFamily="34" charset="0"/>
              </a:rPr>
              <a:t>7.	Integration of DRM with Business Continuity Programme (BCP)</a:t>
            </a:r>
          </a:p>
          <a:p>
            <a:pPr marL="539750" indent="-539750" algn="just">
              <a:buNone/>
            </a:pPr>
            <a:r>
              <a:rPr lang="en-IN" sz="2800" dirty="0">
                <a:latin typeface="+mj-lt"/>
                <a:cs typeface="Arial" pitchFamily="34" charset="0"/>
              </a:rPr>
              <a:t>8. 	Viable training and exercise plans to ensure that the employees understand their roles and responsibilities in disaster situations</a:t>
            </a:r>
          </a:p>
          <a:p>
            <a:pPr marL="539750" indent="-539750" algn="just">
              <a:buNone/>
            </a:pPr>
            <a:r>
              <a:rPr lang="en-IN" sz="2800" dirty="0">
                <a:latin typeface="+mj-lt"/>
                <a:cs typeface="Arial" pitchFamily="34" charset="0"/>
              </a:rPr>
              <a:t>9.	A framework for continual improvement and corrective action process for a fully viable life cycle DRM programme </a:t>
            </a:r>
          </a:p>
        </p:txBody>
      </p:sp>
      <p:sp>
        <p:nvSpPr>
          <p:cNvPr id="5" name="Slide Number Placeholder 4"/>
          <p:cNvSpPr>
            <a:spLocks noGrp="1"/>
          </p:cNvSpPr>
          <p:nvPr>
            <p:ph type="sldNum" sz="quarter" idx="12"/>
          </p:nvPr>
        </p:nvSpPr>
        <p:spPr/>
        <p:txBody>
          <a:bodyPr/>
          <a:lstStyle/>
          <a:p>
            <a:r>
              <a:rPr lang="en-IN"/>
              <a:t>PPT 2.</a:t>
            </a:r>
            <a:fld id="{3B4FC767-9D13-4083-B35C-8CF000769C53}" type="slidenum">
              <a:rPr lang="en-IN" smtClean="0"/>
              <a:pPr/>
              <a:t>11</a:t>
            </a:fld>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Benefits from DRM approach to any disaster </a:t>
            </a:r>
          </a:p>
        </p:txBody>
      </p:sp>
      <p:sp>
        <p:nvSpPr>
          <p:cNvPr id="3" name="Content Placeholder 2"/>
          <p:cNvSpPr>
            <a:spLocks noGrp="1"/>
          </p:cNvSpPr>
          <p:nvPr>
            <p:ph idx="1"/>
          </p:nvPr>
        </p:nvSpPr>
        <p:spPr/>
        <p:txBody>
          <a:bodyPr>
            <a:normAutofit fontScale="77500" lnSpcReduction="20000"/>
          </a:bodyPr>
          <a:lstStyle/>
          <a:p>
            <a:pPr algn="just">
              <a:buNone/>
            </a:pPr>
            <a:r>
              <a:rPr lang="en-IN" dirty="0"/>
              <a:t>Implementation of DRM approach </a:t>
            </a:r>
          </a:p>
          <a:p>
            <a:pPr algn="just"/>
            <a:r>
              <a:rPr lang="en-IN" dirty="0"/>
              <a:t>helps to prevent and mitigate several risks at pre-disaster phase itself   </a:t>
            </a:r>
          </a:p>
          <a:p>
            <a:pPr algn="just"/>
            <a:r>
              <a:rPr lang="en-IN" dirty="0"/>
              <a:t>augments the organisation’s capabilities to face disasters effectively</a:t>
            </a:r>
          </a:p>
          <a:p>
            <a:pPr algn="just"/>
            <a:r>
              <a:rPr lang="en-IN" dirty="0"/>
              <a:t>helps to respond and execute relief and rehabilitation works with clear lines of command and control (with Emergency Management Team in control of disaster management)</a:t>
            </a:r>
          </a:p>
          <a:p>
            <a:pPr algn="just"/>
            <a:r>
              <a:rPr lang="en-IN" dirty="0"/>
              <a:t>leads to informed decision-making and viable relationship with the stakeholders during disaster time.</a:t>
            </a:r>
          </a:p>
          <a:p>
            <a:pPr algn="just"/>
            <a:r>
              <a:rPr lang="en-IN" dirty="0"/>
              <a:t>helps to allocate required resources to respond and recover for a sustainable development</a:t>
            </a:r>
          </a:p>
          <a:p>
            <a:pPr algn="just"/>
            <a:endParaRPr lang="en-IN" dirty="0"/>
          </a:p>
          <a:p>
            <a:pPr algn="just">
              <a:buNone/>
            </a:pPr>
            <a:endParaRPr lang="en-IN" dirty="0"/>
          </a:p>
        </p:txBody>
      </p:sp>
      <p:sp>
        <p:nvSpPr>
          <p:cNvPr id="5" name="Slide Number Placeholder 4"/>
          <p:cNvSpPr>
            <a:spLocks noGrp="1"/>
          </p:cNvSpPr>
          <p:nvPr>
            <p:ph type="sldNum" sz="quarter" idx="12"/>
          </p:nvPr>
        </p:nvSpPr>
        <p:spPr/>
        <p:txBody>
          <a:bodyPr/>
          <a:lstStyle/>
          <a:p>
            <a:r>
              <a:rPr lang="en-IN"/>
              <a:t>PPT 2.</a:t>
            </a:r>
            <a:fld id="{3B4FC767-9D13-4083-B35C-8CF000769C53}" type="slidenum">
              <a:rPr lang="en-IN" smtClean="0"/>
              <a:pPr/>
              <a:t>12</a:t>
            </a:fld>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a:p>
            <a:endParaRPr lang="en-IN" dirty="0"/>
          </a:p>
          <a:p>
            <a:pPr lvl="2">
              <a:buNone/>
            </a:pPr>
            <a:r>
              <a:rPr lang="en-IN" sz="3600" dirty="0"/>
              <a:t>            Progress Test  Q. </a:t>
            </a:r>
            <a:r>
              <a:rPr lang="en-IN" sz="3600"/>
              <a:t>2.1</a:t>
            </a:r>
            <a:endParaRPr lang="en-IN" sz="3600" dirty="0"/>
          </a:p>
        </p:txBody>
      </p:sp>
      <p:sp>
        <p:nvSpPr>
          <p:cNvPr id="2" name="Slide Number Placeholder 1"/>
          <p:cNvSpPr>
            <a:spLocks noGrp="1"/>
          </p:cNvSpPr>
          <p:nvPr>
            <p:ph type="sldNum" sz="quarter" idx="12"/>
          </p:nvPr>
        </p:nvSpPr>
        <p:spPr/>
        <p:txBody>
          <a:bodyPr/>
          <a:lstStyle/>
          <a:p>
            <a:r>
              <a:rPr lang="en-IN"/>
              <a:t>PPT 2.</a:t>
            </a:r>
            <a:fld id="{3B4FC767-9D13-4083-B35C-8CF000769C53}" type="slidenum">
              <a:rPr lang="en-IN" smtClean="0"/>
              <a:pPr/>
              <a:t>13</a:t>
            </a:fld>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Module 2: Performance Objectives</a:t>
            </a:r>
          </a:p>
        </p:txBody>
      </p:sp>
      <p:sp>
        <p:nvSpPr>
          <p:cNvPr id="3" name="Content Placeholder 2"/>
          <p:cNvSpPr>
            <a:spLocks noGrp="1"/>
          </p:cNvSpPr>
          <p:nvPr>
            <p:ph idx="1"/>
          </p:nvPr>
        </p:nvSpPr>
        <p:spPr/>
        <p:txBody>
          <a:bodyPr/>
          <a:lstStyle/>
          <a:p>
            <a:pPr marL="0" indent="0" algn="just">
              <a:buNone/>
            </a:pPr>
            <a:r>
              <a:rPr lang="en-IN" dirty="0"/>
              <a:t>At the end of this module</a:t>
            </a:r>
            <a:r>
              <a:rPr lang="en-IN"/>
              <a:t>, the trainees </a:t>
            </a:r>
            <a:r>
              <a:rPr lang="en-IN" dirty="0"/>
              <a:t>will be able to explain:</a:t>
            </a:r>
          </a:p>
          <a:p>
            <a:pPr algn="just"/>
            <a:r>
              <a:rPr lang="en-IN" dirty="0"/>
              <a:t>What is a DRM Plan </a:t>
            </a:r>
          </a:p>
          <a:p>
            <a:pPr algn="just"/>
            <a:r>
              <a:rPr lang="en-IN" dirty="0"/>
              <a:t>The primary purpose of DRM programme and its essential features</a:t>
            </a:r>
          </a:p>
          <a:p>
            <a:pPr algn="just"/>
            <a:r>
              <a:rPr lang="en-IN" dirty="0"/>
              <a:t>Key elements for development of an effective DRM programme</a:t>
            </a:r>
          </a:p>
          <a:p>
            <a:pPr>
              <a:buNone/>
            </a:pPr>
            <a:endParaRPr lang="en-IN" dirty="0"/>
          </a:p>
          <a:p>
            <a:endParaRPr lang="en-IN" dirty="0"/>
          </a:p>
        </p:txBody>
      </p:sp>
      <p:sp>
        <p:nvSpPr>
          <p:cNvPr id="5" name="Slide Number Placeholder 4"/>
          <p:cNvSpPr>
            <a:spLocks noGrp="1"/>
          </p:cNvSpPr>
          <p:nvPr>
            <p:ph type="sldNum" sz="quarter" idx="12"/>
          </p:nvPr>
        </p:nvSpPr>
        <p:spPr/>
        <p:txBody>
          <a:bodyPr/>
          <a:lstStyle/>
          <a:p>
            <a:r>
              <a:rPr lang="en-IN"/>
              <a:t>PPT 2.</a:t>
            </a:r>
            <a:fld id="{3B4FC767-9D13-4083-B35C-8CF000769C53}" type="slidenum">
              <a:rPr lang="en-IN" smtClean="0"/>
              <a:pPr/>
              <a:t>2</a:t>
            </a:fld>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Activities in this </a:t>
            </a:r>
            <a:r>
              <a:rPr lang="en-IN"/>
              <a:t>Module </a:t>
            </a:r>
            <a:endParaRPr lang="en-IN" dirty="0"/>
          </a:p>
        </p:txBody>
      </p:sp>
      <p:sp>
        <p:nvSpPr>
          <p:cNvPr id="3" name="Content Placeholder 2"/>
          <p:cNvSpPr>
            <a:spLocks noGrp="1"/>
          </p:cNvSpPr>
          <p:nvPr>
            <p:ph idx="1"/>
          </p:nvPr>
        </p:nvSpPr>
        <p:spPr/>
        <p:txBody>
          <a:bodyPr/>
          <a:lstStyle/>
          <a:p>
            <a:pPr algn="just"/>
            <a:endParaRPr lang="en-IN" dirty="0"/>
          </a:p>
          <a:p>
            <a:pPr algn="just"/>
            <a:r>
              <a:rPr lang="en-IN" dirty="0"/>
              <a:t>Go through the presentations </a:t>
            </a:r>
          </a:p>
          <a:p>
            <a:pPr algn="just"/>
            <a:r>
              <a:rPr lang="en-IN" dirty="0"/>
              <a:t>Complete progress test Q. 2.1</a:t>
            </a:r>
          </a:p>
        </p:txBody>
      </p:sp>
      <p:sp>
        <p:nvSpPr>
          <p:cNvPr id="5" name="Slide Number Placeholder 4"/>
          <p:cNvSpPr>
            <a:spLocks noGrp="1"/>
          </p:cNvSpPr>
          <p:nvPr>
            <p:ph type="sldNum" sz="quarter" idx="12"/>
          </p:nvPr>
        </p:nvSpPr>
        <p:spPr/>
        <p:txBody>
          <a:bodyPr/>
          <a:lstStyle/>
          <a:p>
            <a:r>
              <a:rPr lang="en-IN"/>
              <a:t>PPT 2.</a:t>
            </a:r>
            <a:fld id="{3B4FC767-9D13-4083-B35C-8CF000769C53}" type="slidenum">
              <a:rPr lang="en-IN" smtClean="0"/>
              <a:pPr/>
              <a:t>3</a:t>
            </a:fld>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What is a DRM Plan?</a:t>
            </a:r>
          </a:p>
        </p:txBody>
      </p:sp>
      <p:sp>
        <p:nvSpPr>
          <p:cNvPr id="3" name="Content Placeholder 2"/>
          <p:cNvSpPr>
            <a:spLocks noGrp="1"/>
          </p:cNvSpPr>
          <p:nvPr>
            <p:ph idx="1"/>
          </p:nvPr>
        </p:nvSpPr>
        <p:spPr>
          <a:xfrm>
            <a:off x="457200" y="1268760"/>
            <a:ext cx="8229600" cy="4857403"/>
          </a:xfrm>
        </p:spPr>
        <p:txBody>
          <a:bodyPr>
            <a:normAutofit fontScale="85000" lnSpcReduction="20000"/>
          </a:bodyPr>
          <a:lstStyle/>
          <a:p>
            <a:pPr algn="just"/>
            <a:r>
              <a:rPr lang="en-IN" dirty="0"/>
              <a:t>A DRM Plan comprises five major components </a:t>
            </a:r>
          </a:p>
          <a:p>
            <a:pPr algn="just">
              <a:buNone/>
            </a:pPr>
            <a:r>
              <a:rPr lang="en-IN" dirty="0"/>
              <a:t>	(</a:t>
            </a:r>
            <a:r>
              <a:rPr lang="en-IN" dirty="0" err="1"/>
              <a:t>i</a:t>
            </a:r>
            <a:r>
              <a:rPr lang="en-IN" dirty="0"/>
              <a:t>)   risk prevention</a:t>
            </a:r>
          </a:p>
          <a:p>
            <a:pPr algn="just">
              <a:buNone/>
            </a:pPr>
            <a:r>
              <a:rPr lang="en-IN" dirty="0"/>
              <a:t>	(ii)  mitigation </a:t>
            </a:r>
          </a:p>
          <a:p>
            <a:pPr algn="just">
              <a:buNone/>
            </a:pPr>
            <a:r>
              <a:rPr lang="en-IN" dirty="0"/>
              <a:t>	(iii) preparedness </a:t>
            </a:r>
          </a:p>
          <a:p>
            <a:pPr algn="just">
              <a:buNone/>
            </a:pPr>
            <a:r>
              <a:rPr lang="en-IN" dirty="0"/>
              <a:t>	(iv) response and </a:t>
            </a:r>
          </a:p>
          <a:p>
            <a:pPr algn="just">
              <a:buNone/>
            </a:pPr>
            <a:r>
              <a:rPr lang="en-IN" dirty="0"/>
              <a:t>	(v)  recovery </a:t>
            </a:r>
            <a:endParaRPr lang="en-IN" dirty="0">
              <a:solidFill>
                <a:srgbClr val="FF0000"/>
              </a:solidFill>
            </a:endParaRPr>
          </a:p>
          <a:p>
            <a:pPr algn="just"/>
            <a:r>
              <a:rPr lang="en-IN" dirty="0"/>
              <a:t>Covers entire life cycle of a disaster, both pre-disaster and post-disaster phases</a:t>
            </a:r>
          </a:p>
          <a:p>
            <a:pPr algn="just"/>
            <a:r>
              <a:rPr lang="en-IN" dirty="0"/>
              <a:t>Establishes a clear set of standard operating procedures that should be followed in both the phases</a:t>
            </a:r>
          </a:p>
          <a:p>
            <a:pPr algn="just"/>
            <a:r>
              <a:rPr lang="en-IN" dirty="0"/>
              <a:t>Builds capabilities and resilience of the organisation to face disasters</a:t>
            </a:r>
          </a:p>
        </p:txBody>
      </p:sp>
      <p:sp>
        <p:nvSpPr>
          <p:cNvPr id="5" name="Slide Number Placeholder 4"/>
          <p:cNvSpPr>
            <a:spLocks noGrp="1"/>
          </p:cNvSpPr>
          <p:nvPr>
            <p:ph type="sldNum" sz="quarter" idx="12"/>
          </p:nvPr>
        </p:nvSpPr>
        <p:spPr/>
        <p:txBody>
          <a:bodyPr/>
          <a:lstStyle/>
          <a:p>
            <a:r>
              <a:rPr lang="en-IN"/>
              <a:t>PPT 2.</a:t>
            </a:r>
            <a:fld id="{3B4FC767-9D13-4083-B35C-8CF000769C53}" type="slidenum">
              <a:rPr lang="en-IN" smtClean="0"/>
              <a:pPr/>
              <a:t>4</a:t>
            </a:fld>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DRM Plan (contd.)</a:t>
            </a:r>
          </a:p>
        </p:txBody>
      </p:sp>
      <p:sp>
        <p:nvSpPr>
          <p:cNvPr id="3" name="Content Placeholder 2"/>
          <p:cNvSpPr>
            <a:spLocks noGrp="1"/>
          </p:cNvSpPr>
          <p:nvPr>
            <p:ph idx="1"/>
          </p:nvPr>
        </p:nvSpPr>
        <p:spPr>
          <a:xfrm>
            <a:off x="457200" y="2143397"/>
            <a:ext cx="8229600" cy="4525963"/>
          </a:xfrm>
        </p:spPr>
        <p:txBody>
          <a:bodyPr>
            <a:normAutofit fontScale="85000" lnSpcReduction="20000"/>
          </a:bodyPr>
          <a:lstStyle/>
          <a:p>
            <a:pPr algn="just"/>
            <a:r>
              <a:rPr lang="en-IN" dirty="0"/>
              <a:t>The Plan should be flexible and scalable to cover all kinds of disasters – large disasters or local smaller ones</a:t>
            </a:r>
          </a:p>
          <a:p>
            <a:pPr algn="just"/>
            <a:r>
              <a:rPr lang="en-IN" dirty="0"/>
              <a:t>For developing an effective DRM Plan, the organisation needs</a:t>
            </a:r>
          </a:p>
          <a:p>
            <a:pPr lvl="1" algn="just">
              <a:buFont typeface="Calibri" pitchFamily="34" charset="0"/>
              <a:buChar char="-"/>
            </a:pPr>
            <a:r>
              <a:rPr lang="en-IN" sz="3000" dirty="0"/>
              <a:t>Clear vision, goals regarding disaster management in line with the organisation’s overall vision and goals</a:t>
            </a:r>
          </a:p>
          <a:p>
            <a:pPr lvl="1" algn="just">
              <a:buFont typeface="Calibri" pitchFamily="34" charset="0"/>
              <a:buChar char="-"/>
            </a:pPr>
            <a:r>
              <a:rPr lang="en-IN" sz="3000" dirty="0"/>
              <a:t>Competence i.e. capabilities to develop a Plan and a management system </a:t>
            </a:r>
            <a:r>
              <a:rPr lang="en-IN" i="1" dirty="0"/>
              <a:t>(trainees may assess their countries’ capabilities at this stage)</a:t>
            </a:r>
          </a:p>
          <a:p>
            <a:pPr lvl="1" algn="just">
              <a:buFont typeface="Calibri" pitchFamily="34" charset="0"/>
              <a:buChar char="-"/>
            </a:pPr>
            <a:r>
              <a:rPr lang="en-IN" sz="3000" dirty="0"/>
              <a:t>Guidance from headquarters</a:t>
            </a:r>
          </a:p>
          <a:p>
            <a:pPr lvl="1" algn="just">
              <a:buFont typeface="Calibri" pitchFamily="34" charset="0"/>
              <a:buChar char="-"/>
            </a:pPr>
            <a:r>
              <a:rPr lang="en-IN" sz="3000" dirty="0"/>
              <a:t>Coordination within and across sectors</a:t>
            </a:r>
          </a:p>
          <a:p>
            <a:pPr lvl="1" algn="just">
              <a:buFont typeface="Calibri" pitchFamily="34" charset="0"/>
              <a:buChar char="-"/>
            </a:pPr>
            <a:r>
              <a:rPr lang="en-IN" sz="3000" dirty="0"/>
              <a:t>Participation of relevant stakeholders</a:t>
            </a:r>
          </a:p>
        </p:txBody>
      </p:sp>
      <p:sp>
        <p:nvSpPr>
          <p:cNvPr id="5" name="Slide Number Placeholder 4"/>
          <p:cNvSpPr>
            <a:spLocks noGrp="1"/>
          </p:cNvSpPr>
          <p:nvPr>
            <p:ph type="sldNum" sz="quarter" idx="12"/>
          </p:nvPr>
        </p:nvSpPr>
        <p:spPr/>
        <p:txBody>
          <a:bodyPr/>
          <a:lstStyle/>
          <a:p>
            <a:r>
              <a:rPr lang="en-IN"/>
              <a:t>PPT 2.</a:t>
            </a:r>
            <a:fld id="{3B4FC767-9D13-4083-B35C-8CF000769C53}" type="slidenum">
              <a:rPr lang="en-IN" smtClean="0"/>
              <a:pPr/>
              <a:t>5</a:t>
            </a:fld>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Implementing a DRM programme and  its primary purpose</a:t>
            </a:r>
          </a:p>
        </p:txBody>
      </p:sp>
      <p:sp>
        <p:nvSpPr>
          <p:cNvPr id="3" name="Content Placeholder 2"/>
          <p:cNvSpPr>
            <a:spLocks noGrp="1"/>
          </p:cNvSpPr>
          <p:nvPr>
            <p:ph idx="1"/>
          </p:nvPr>
        </p:nvSpPr>
        <p:spPr/>
        <p:txBody>
          <a:bodyPr>
            <a:normAutofit lnSpcReduction="10000"/>
          </a:bodyPr>
          <a:lstStyle/>
          <a:p>
            <a:pPr algn="just"/>
            <a:r>
              <a:rPr lang="en-IN" dirty="0"/>
              <a:t>Identify potential risks from natural or man-made disasters</a:t>
            </a:r>
          </a:p>
          <a:p>
            <a:pPr algn="just"/>
            <a:r>
              <a:rPr lang="en-IN" dirty="0"/>
              <a:t>Manage actual risks</a:t>
            </a:r>
          </a:p>
          <a:p>
            <a:pPr algn="just"/>
            <a:r>
              <a:rPr lang="en-IN" dirty="0"/>
              <a:t>Reduce number of disaster-related risks</a:t>
            </a:r>
          </a:p>
          <a:p>
            <a:pPr algn="just"/>
            <a:r>
              <a:rPr lang="en-IN" dirty="0"/>
              <a:t>Keep administration prepared to face any disaster</a:t>
            </a:r>
          </a:p>
          <a:p>
            <a:pPr algn="just"/>
            <a:r>
              <a:rPr lang="en-IN" dirty="0"/>
              <a:t>Establish the emergency management organisation utilised to plan for and mitigate any significant emergency or disaster </a:t>
            </a:r>
          </a:p>
        </p:txBody>
      </p:sp>
      <p:sp>
        <p:nvSpPr>
          <p:cNvPr id="5" name="Slide Number Placeholder 4"/>
          <p:cNvSpPr>
            <a:spLocks noGrp="1"/>
          </p:cNvSpPr>
          <p:nvPr>
            <p:ph type="sldNum" sz="quarter" idx="12"/>
          </p:nvPr>
        </p:nvSpPr>
        <p:spPr/>
        <p:txBody>
          <a:bodyPr/>
          <a:lstStyle/>
          <a:p>
            <a:r>
              <a:rPr lang="en-IN"/>
              <a:t>PPT 2.</a:t>
            </a:r>
            <a:fld id="{3B4FC767-9D13-4083-B35C-8CF000769C53}" type="slidenum">
              <a:rPr lang="en-IN" smtClean="0"/>
              <a:pPr/>
              <a:t>6</a:t>
            </a:fld>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Implementing  a DRM Programme (contd.)</a:t>
            </a:r>
          </a:p>
        </p:txBody>
      </p:sp>
      <p:sp>
        <p:nvSpPr>
          <p:cNvPr id="3" name="Content Placeholder 2"/>
          <p:cNvSpPr>
            <a:spLocks noGrp="1"/>
          </p:cNvSpPr>
          <p:nvPr>
            <p:ph idx="1"/>
          </p:nvPr>
        </p:nvSpPr>
        <p:spPr/>
        <p:txBody>
          <a:bodyPr>
            <a:normAutofit fontScale="92500"/>
          </a:bodyPr>
          <a:lstStyle/>
          <a:p>
            <a:pPr algn="just"/>
            <a:r>
              <a:rPr lang="en-IN" dirty="0"/>
              <a:t>Start effecting/ implementing Standardised Operating Procedures to protect safety of employees &amp; customers, organisation’s assets, infrastructure and to manage disasters effectively</a:t>
            </a:r>
          </a:p>
          <a:p>
            <a:pPr algn="just"/>
            <a:r>
              <a:rPr lang="en-IN" dirty="0"/>
              <a:t>Impart continuous training to employees to understand their roles and responsibilities during  disasters and what to do during such disasters</a:t>
            </a:r>
          </a:p>
          <a:p>
            <a:pPr algn="just"/>
            <a:r>
              <a:rPr lang="en-IN" dirty="0"/>
              <a:t>To make all stakeholders to work in a coordinated manner both before and during disaster period </a:t>
            </a:r>
          </a:p>
        </p:txBody>
      </p:sp>
      <p:sp>
        <p:nvSpPr>
          <p:cNvPr id="5" name="Slide Number Placeholder 4"/>
          <p:cNvSpPr>
            <a:spLocks noGrp="1"/>
          </p:cNvSpPr>
          <p:nvPr>
            <p:ph type="sldNum" sz="quarter" idx="12"/>
          </p:nvPr>
        </p:nvSpPr>
        <p:spPr/>
        <p:txBody>
          <a:bodyPr/>
          <a:lstStyle/>
          <a:p>
            <a:r>
              <a:rPr lang="en-IN"/>
              <a:t>PPT 2.</a:t>
            </a:r>
            <a:fld id="{3B4FC767-9D13-4083-B35C-8CF000769C53}" type="slidenum">
              <a:rPr lang="en-IN" smtClean="0"/>
              <a:pPr/>
              <a:t>7</a:t>
            </a:fld>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Key elements for development of an effective DRM programme</a:t>
            </a:r>
          </a:p>
        </p:txBody>
      </p:sp>
      <p:sp>
        <p:nvSpPr>
          <p:cNvPr id="3" name="Content Placeholder 2"/>
          <p:cNvSpPr>
            <a:spLocks noGrp="1"/>
          </p:cNvSpPr>
          <p:nvPr>
            <p:ph idx="1"/>
          </p:nvPr>
        </p:nvSpPr>
        <p:spPr/>
        <p:txBody>
          <a:bodyPr>
            <a:normAutofit fontScale="85000" lnSpcReduction="20000"/>
          </a:bodyPr>
          <a:lstStyle/>
          <a:p>
            <a:pPr marL="449263" indent="-449263" algn="just">
              <a:buNone/>
            </a:pPr>
            <a:r>
              <a:rPr lang="en-IN" dirty="0"/>
              <a:t>1.	Clear mission, defined goals and objectives for the DRM programme</a:t>
            </a:r>
          </a:p>
          <a:p>
            <a:pPr marL="449263" indent="-449263" algn="just">
              <a:buNone/>
            </a:pPr>
            <a:r>
              <a:rPr lang="en-IN" dirty="0"/>
              <a:t>	</a:t>
            </a:r>
            <a:r>
              <a:rPr lang="en-IN" sz="2600" dirty="0"/>
              <a:t>Example: Goals of Sendai Framework for DRR 2015-30</a:t>
            </a:r>
          </a:p>
          <a:p>
            <a:pPr marL="449263" indent="-449263" algn="just">
              <a:buNone/>
            </a:pPr>
            <a:r>
              <a:rPr lang="en-IN" dirty="0"/>
              <a:t>	</a:t>
            </a:r>
            <a:r>
              <a:rPr lang="en-IN" sz="2600" i="1" dirty="0"/>
              <a:t>To prevent new and reduce existing disaster risk through the implementation of integrated and inclusive economic, structural, legal, social, health, cultural, educational, environmental, technological, political and institutional measures that prevent and reduce hazard exposure and vulnerability to disaster, increase preparedness for response and recovery, thus strength resilience.</a:t>
            </a:r>
          </a:p>
          <a:p>
            <a:pPr marL="449263" indent="-449263" algn="just">
              <a:buNone/>
            </a:pPr>
            <a:endParaRPr lang="en-IN" sz="2600" i="1" dirty="0"/>
          </a:p>
          <a:p>
            <a:pPr marL="449263" indent="-449263" algn="just">
              <a:buNone/>
            </a:pPr>
            <a:r>
              <a:rPr lang="en-IN" sz="2600" i="1" dirty="0"/>
              <a:t>	</a:t>
            </a:r>
            <a:r>
              <a:rPr lang="en-IN" sz="2600" dirty="0"/>
              <a:t>Trainees should now take a few minutes to write down what should be the mission, goals and objectives of their respective countries’ DRM Plan. Handout H 2.1 can be referred to for this.</a:t>
            </a:r>
          </a:p>
        </p:txBody>
      </p:sp>
      <p:sp>
        <p:nvSpPr>
          <p:cNvPr id="5" name="Slide Number Placeholder 4"/>
          <p:cNvSpPr>
            <a:spLocks noGrp="1"/>
          </p:cNvSpPr>
          <p:nvPr>
            <p:ph type="sldNum" sz="quarter" idx="12"/>
          </p:nvPr>
        </p:nvSpPr>
        <p:spPr/>
        <p:txBody>
          <a:bodyPr/>
          <a:lstStyle/>
          <a:p>
            <a:r>
              <a:rPr lang="en-IN"/>
              <a:t>PPT 2.</a:t>
            </a:r>
            <a:fld id="{3B4FC767-9D13-4083-B35C-8CF000769C53}" type="slidenum">
              <a:rPr lang="en-IN" smtClean="0"/>
              <a:pPr/>
              <a:t>8</a:t>
            </a:fld>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Key elements (contd.)</a:t>
            </a:r>
          </a:p>
        </p:txBody>
      </p:sp>
      <p:sp>
        <p:nvSpPr>
          <p:cNvPr id="3" name="Content Placeholder 2"/>
          <p:cNvSpPr>
            <a:spLocks noGrp="1"/>
          </p:cNvSpPr>
          <p:nvPr>
            <p:ph idx="1"/>
          </p:nvPr>
        </p:nvSpPr>
        <p:spPr/>
        <p:txBody>
          <a:bodyPr>
            <a:normAutofit fontScale="85000" lnSpcReduction="20000"/>
          </a:bodyPr>
          <a:lstStyle/>
          <a:p>
            <a:pPr marL="514350" indent="-514350" algn="just">
              <a:buAutoNum type="arabicPeriod" startAt="2"/>
            </a:pPr>
            <a:r>
              <a:rPr lang="en-IN" dirty="0"/>
              <a:t>A vulnerability and risk assessment to know which are the top-risk threats and to include internal and external dependencies that relate to operations. </a:t>
            </a:r>
          </a:p>
          <a:p>
            <a:pPr marL="514350" indent="-514350" algn="just">
              <a:buNone/>
            </a:pPr>
            <a:r>
              <a:rPr lang="en-IN" dirty="0"/>
              <a:t>	The analysis of dependencies and risk assessment will help determine those critical infrastructure systems that support the critical functions of the organisation in disaster-related crises.</a:t>
            </a:r>
          </a:p>
          <a:p>
            <a:pPr marL="514350" indent="-514350" algn="just">
              <a:buNone/>
            </a:pPr>
            <a:r>
              <a:rPr lang="en-IN" dirty="0"/>
              <a:t>	Examples: </a:t>
            </a:r>
          </a:p>
          <a:p>
            <a:pPr marL="514350" indent="-514350" algn="just">
              <a:buNone/>
            </a:pPr>
            <a:r>
              <a:rPr lang="en-IN" sz="2800" dirty="0"/>
              <a:t>	Internal dependencies: internal inventory sharing agreements, regulatory requirements, labour agreements</a:t>
            </a:r>
          </a:p>
          <a:p>
            <a:pPr marL="514350" indent="-514350" algn="just">
              <a:buNone/>
            </a:pPr>
            <a:r>
              <a:rPr lang="en-IN" sz="2800" dirty="0"/>
              <a:t>	External dependencies: supply-chain vendors, contractors, multi-aid agreements</a:t>
            </a:r>
          </a:p>
        </p:txBody>
      </p:sp>
      <p:sp>
        <p:nvSpPr>
          <p:cNvPr id="5" name="Slide Number Placeholder 4"/>
          <p:cNvSpPr>
            <a:spLocks noGrp="1"/>
          </p:cNvSpPr>
          <p:nvPr>
            <p:ph type="sldNum" sz="quarter" idx="12"/>
          </p:nvPr>
        </p:nvSpPr>
        <p:spPr/>
        <p:txBody>
          <a:bodyPr/>
          <a:lstStyle/>
          <a:p>
            <a:r>
              <a:rPr lang="en-IN"/>
              <a:t>PPT 2.</a:t>
            </a:r>
            <a:fld id="{3B4FC767-9D13-4083-B35C-8CF000769C53}" type="slidenum">
              <a:rPr lang="en-IN" smtClean="0"/>
              <a:pPr/>
              <a:t>9</a:t>
            </a:fld>
            <a:endParaRPr lang="en-IN" dirty="0"/>
          </a:p>
        </p:txBody>
      </p:sp>
    </p:spTree>
  </p:cSld>
  <p:clrMapOvr>
    <a:masterClrMapping/>
  </p:clrMapOvr>
</p:sld>
</file>

<file path=ppt/theme/theme1.xml><?xml version="1.0" encoding="utf-8"?>
<a:theme xmlns:a="http://schemas.openxmlformats.org/drawingml/2006/main" name="Office Them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827</Words>
  <Application>Microsoft Office PowerPoint</Application>
  <PresentationFormat>On-screen Show (4:3)</PresentationFormat>
  <Paragraphs>85</Paragraphs>
  <Slides>13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BASIC PRINCIPLES OF DRM </vt:lpstr>
      <vt:lpstr>Module 2: Performance Objectives</vt:lpstr>
      <vt:lpstr>Activities in this Module </vt:lpstr>
      <vt:lpstr>What is a DRM Plan?</vt:lpstr>
      <vt:lpstr>DRM Plan (contd.)</vt:lpstr>
      <vt:lpstr>Implementing a DRM programme and  its primary purpose</vt:lpstr>
      <vt:lpstr>Implementing  a DRM Programme (contd.)</vt:lpstr>
      <vt:lpstr>Key elements for development of an effective DRM programme</vt:lpstr>
      <vt:lpstr>Key elements (contd.)</vt:lpstr>
      <vt:lpstr>Key elements (contd.)</vt:lpstr>
      <vt:lpstr>Key elements (contd.)</vt:lpstr>
      <vt:lpstr>Benefits from DRM approach to any disaster </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Subhashish Sarkar</dc:creator>
  <cp:lastModifiedBy>NOHARA fumiko</cp:lastModifiedBy>
  <cp:revision>137</cp:revision>
  <dcterms:created xsi:type="dcterms:W3CDTF">2017-08-23T15:43:51Z</dcterms:created>
  <dcterms:modified xsi:type="dcterms:W3CDTF">2023-11-13T15:23:43Z</dcterms:modified>
</cp:coreProperties>
</file>