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70" r:id="rId5"/>
    <p:sldId id="285" r:id="rId6"/>
    <p:sldId id="272" r:id="rId7"/>
    <p:sldId id="283" r:id="rId8"/>
    <p:sldId id="271" r:id="rId9"/>
    <p:sldId id="274" r:id="rId10"/>
    <p:sldId id="275" r:id="rId11"/>
    <p:sldId id="286" r:id="rId12"/>
    <p:sldId id="259" r:id="rId13"/>
    <p:sldId id="263" r:id="rId14"/>
    <p:sldId id="262" r:id="rId15"/>
    <p:sldId id="261" r:id="rId16"/>
    <p:sldId id="284" r:id="rId17"/>
    <p:sldId id="276" r:id="rId18"/>
    <p:sldId id="289" r:id="rId19"/>
    <p:sldId id="287" r:id="rId20"/>
    <p:sldId id="292" r:id="rId21"/>
    <p:sldId id="266" r:id="rId22"/>
    <p:sldId id="267" r:id="rId23"/>
    <p:sldId id="291" r:id="rId24"/>
    <p:sldId id="28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SEGAWA tetsuo" initials="Ht" lastIdx="14" clrIdx="0"/>
  <p:cmAuthor id="1" name="Subhashish Sarkar" initials="SS" lastIdx="19"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B80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4624" autoAdjust="0"/>
  </p:normalViewPr>
  <p:slideViewPr>
    <p:cSldViewPr>
      <p:cViewPr varScale="1">
        <p:scale>
          <a:sx n="66" d="100"/>
          <a:sy n="66" d="100"/>
        </p:scale>
        <p:origin x="1344" y="60"/>
      </p:cViewPr>
      <p:guideLst>
        <p:guide orient="horz" pos="2160"/>
        <p:guide pos="2880"/>
      </p:guideLst>
    </p:cSldViewPr>
  </p:slideViewPr>
  <p:outlineViewPr>
    <p:cViewPr>
      <p:scale>
        <a:sx n="33" d="100"/>
        <a:sy n="33" d="100"/>
      </p:scale>
      <p:origin x="48" y="576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F00AAE-4E7B-4683-A292-E7E01DE8A8DC}" type="datetimeFigureOut">
              <a:rPr lang="en-US" smtClean="0"/>
              <a:t>11/13/2023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54F5D9-3CA0-4881-8A31-7949AF066075}" type="slidenum">
              <a:rPr lang="en-US" smtClean="0"/>
              <a:t>‹#›</a:t>
            </a:fld>
            <a:endParaRPr lang="en-US"/>
          </a:p>
        </p:txBody>
      </p:sp>
    </p:spTree>
    <p:extLst>
      <p:ext uri="{BB962C8B-B14F-4D97-AF65-F5344CB8AC3E}">
        <p14:creationId xmlns:p14="http://schemas.microsoft.com/office/powerpoint/2010/main" val="2344699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54F5D9-3CA0-4881-8A31-7949AF066075}" type="slidenum">
              <a:rPr lang="en-US" smtClean="0"/>
              <a:t>1</a:t>
            </a:fld>
            <a:endParaRPr lang="en-US"/>
          </a:p>
        </p:txBody>
      </p:sp>
    </p:spTree>
    <p:extLst>
      <p:ext uri="{BB962C8B-B14F-4D97-AF65-F5344CB8AC3E}">
        <p14:creationId xmlns:p14="http://schemas.microsoft.com/office/powerpoint/2010/main" val="2480577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54F5D9-3CA0-4881-8A31-7949AF066075}" type="slidenum">
              <a:rPr lang="en-US" smtClean="0"/>
              <a:t>16</a:t>
            </a:fld>
            <a:endParaRPr lang="en-US"/>
          </a:p>
        </p:txBody>
      </p:sp>
    </p:spTree>
    <p:extLst>
      <p:ext uri="{BB962C8B-B14F-4D97-AF65-F5344CB8AC3E}">
        <p14:creationId xmlns:p14="http://schemas.microsoft.com/office/powerpoint/2010/main" val="2905222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3EFE24B0-9A43-452B-89B7-183686DCB018}"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r>
              <a:rPr lang="en-IN" dirty="0"/>
              <a:t>PPT 3.</a:t>
            </a:r>
            <a:fld id="{EDD16B4D-DCD3-4D21-9431-B51FEF20A943}"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DA0E0B46-76A3-42D5-A805-F657AE75E711}"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DD16B4D-DCD3-4D21-9431-B51FEF20A94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53F4C243-EF63-4F23-9987-35581D511985}"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DD16B4D-DCD3-4D21-9431-B51FEF20A94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811E58C-EE46-4DFE-B3D0-CBD2742D9AE7}"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r>
              <a:rPr lang="en-IN" dirty="0"/>
              <a:t>PPT 3.</a:t>
            </a:r>
            <a:fld id="{EDD16B4D-DCD3-4D21-9431-B51FEF20A943}"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DDDE23-793A-45A8-B3C0-C4D0F56C106D}"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DD16B4D-DCD3-4D21-9431-B51FEF20A943}"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93A7F26E-D163-4C28-B58B-CD29058D33C2}" type="datetime1">
              <a:rPr lang="en-IN" smtClean="0"/>
              <a:t>13-11-2023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DD16B4D-DCD3-4D21-9431-B51FEF20A94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36F3D705-0E4A-4085-BA9E-C191CA75CD71}" type="datetime1">
              <a:rPr lang="en-IN" smtClean="0"/>
              <a:t>13-11-2023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DD16B4D-DCD3-4D21-9431-B51FEF20A94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B15FE81A-07E8-4663-AA4E-D5B4AD9BCA46}" type="datetime1">
              <a:rPr lang="en-IN" smtClean="0"/>
              <a:t>13-11-2023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DD16B4D-DCD3-4D21-9431-B51FEF20A94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6F17CF-B265-45CA-8277-ABF857BFE36E}" type="datetime1">
              <a:rPr lang="en-IN" smtClean="0"/>
              <a:t>13-11-2023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DD16B4D-DCD3-4D21-9431-B51FEF20A94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479991-D5A3-4A33-87C4-C7B8F4DBA63A}" type="datetime1">
              <a:rPr lang="en-IN" smtClean="0"/>
              <a:t>13-11-2023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DD16B4D-DCD3-4D21-9431-B51FEF20A94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11B484-095D-4A30-AEE1-A71B50F7C57C}" type="datetime1">
              <a:rPr lang="en-IN" smtClean="0"/>
              <a:t>13-11-2023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DD16B4D-DCD3-4D21-9431-B51FEF20A943}"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36F5D-4C97-404D-8C71-A9E4F8265F79}" type="datetime1">
              <a:rPr lang="en-IN" smtClean="0"/>
              <a:t>13-11-2023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IN" dirty="0"/>
              <a:t>PPT 3.</a:t>
            </a:r>
            <a:fld id="{EDD16B4D-DCD3-4D21-9431-B51FEF20A943}"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5"/>
            <a:ext cx="7772400" cy="2115666"/>
          </a:xfrm>
        </p:spPr>
        <p:txBody>
          <a:bodyPr/>
          <a:lstStyle/>
          <a:p>
            <a:r>
              <a:rPr lang="en-IN" dirty="0"/>
              <a:t>Module 3</a:t>
            </a:r>
          </a:p>
        </p:txBody>
      </p:sp>
      <p:sp>
        <p:nvSpPr>
          <p:cNvPr id="3" name="Subtitle 2"/>
          <p:cNvSpPr>
            <a:spLocks noGrp="1"/>
          </p:cNvSpPr>
          <p:nvPr>
            <p:ph type="subTitle" idx="1"/>
          </p:nvPr>
        </p:nvSpPr>
        <p:spPr>
          <a:xfrm>
            <a:off x="1371600" y="2996952"/>
            <a:ext cx="6400800" cy="2353816"/>
          </a:xfrm>
        </p:spPr>
        <p:txBody>
          <a:bodyPr/>
          <a:lstStyle/>
          <a:p>
            <a:r>
              <a:rPr lang="en-IN" dirty="0"/>
              <a:t>Understanding Risks – Vulnerability and Risk Assessment</a:t>
            </a:r>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1</a:t>
            </a:fld>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Understanding Risk - The Risk Triangle (contd.)</a:t>
            </a:r>
          </a:p>
        </p:txBody>
      </p:sp>
      <p:sp>
        <p:nvSpPr>
          <p:cNvPr id="3" name="Content Placeholder 2"/>
          <p:cNvSpPr>
            <a:spLocks noGrp="1"/>
          </p:cNvSpPr>
          <p:nvPr>
            <p:ph idx="1"/>
          </p:nvPr>
        </p:nvSpPr>
        <p:spPr>
          <a:xfrm>
            <a:off x="4499992" y="2276872"/>
            <a:ext cx="4186808" cy="3849291"/>
          </a:xfrm>
        </p:spPr>
        <p:txBody>
          <a:bodyPr>
            <a:normAutofit fontScale="92500" lnSpcReduction="20000"/>
          </a:bodyPr>
          <a:lstStyle/>
          <a:p>
            <a:pPr algn="just"/>
            <a:r>
              <a:rPr lang="en-IN" sz="2400" dirty="0"/>
              <a:t>If any of these sides increases, the area of the triangle increases, hence the amount of risk also increases</a:t>
            </a:r>
          </a:p>
          <a:p>
            <a:pPr algn="just"/>
            <a:endParaRPr lang="en-IN" sz="2400" dirty="0"/>
          </a:p>
          <a:p>
            <a:pPr algn="just"/>
            <a:r>
              <a:rPr lang="en-IN" sz="2400" dirty="0"/>
              <a:t>If any of the sides reduces, the risk reduces</a:t>
            </a:r>
          </a:p>
          <a:p>
            <a:pPr algn="just"/>
            <a:endParaRPr lang="en-IN" sz="2400" dirty="0"/>
          </a:p>
          <a:p>
            <a:pPr marL="0" indent="0" algn="just">
              <a:buNone/>
            </a:pPr>
            <a:endParaRPr lang="en-IN" sz="2400" dirty="0"/>
          </a:p>
          <a:p>
            <a:pPr algn="just">
              <a:buNone/>
            </a:pPr>
            <a:r>
              <a:rPr lang="en-IN" sz="2400" dirty="0"/>
              <a:t>	</a:t>
            </a:r>
          </a:p>
          <a:p>
            <a:pPr algn="just">
              <a:buNone/>
            </a:pPr>
            <a:r>
              <a:rPr lang="en-IN" dirty="0"/>
              <a:t> </a:t>
            </a:r>
          </a:p>
        </p:txBody>
      </p:sp>
      <p:sp>
        <p:nvSpPr>
          <p:cNvPr id="6" name="Isosceles Triangle 5"/>
          <p:cNvSpPr/>
          <p:nvPr/>
        </p:nvSpPr>
        <p:spPr>
          <a:xfrm>
            <a:off x="1043608" y="2276872"/>
            <a:ext cx="2736304" cy="2376264"/>
          </a:xfrm>
          <a:prstGeom prst="triangle">
            <a:avLst/>
          </a:prstGeom>
          <a:solidFill>
            <a:srgbClr val="FB80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TextBox 6"/>
          <p:cNvSpPr txBox="1"/>
          <p:nvPr/>
        </p:nvSpPr>
        <p:spPr>
          <a:xfrm rot="3748661">
            <a:off x="2692248" y="3104160"/>
            <a:ext cx="1440160" cy="369332"/>
          </a:xfrm>
          <a:prstGeom prst="rect">
            <a:avLst/>
          </a:prstGeom>
          <a:noFill/>
        </p:spPr>
        <p:txBody>
          <a:bodyPr wrap="square" rtlCol="0">
            <a:spAutoFit/>
          </a:bodyPr>
          <a:lstStyle/>
          <a:p>
            <a:pPr algn="ctr"/>
            <a:r>
              <a:rPr lang="en-IN" b="1" dirty="0"/>
              <a:t>Exposure</a:t>
            </a:r>
          </a:p>
        </p:txBody>
      </p:sp>
      <p:sp>
        <p:nvSpPr>
          <p:cNvPr id="8" name="TextBox 7"/>
          <p:cNvSpPr txBox="1"/>
          <p:nvPr/>
        </p:nvSpPr>
        <p:spPr>
          <a:xfrm>
            <a:off x="1907704" y="3645024"/>
            <a:ext cx="1008112" cy="369332"/>
          </a:xfrm>
          <a:prstGeom prst="rect">
            <a:avLst/>
          </a:prstGeom>
          <a:noFill/>
        </p:spPr>
        <p:txBody>
          <a:bodyPr wrap="square" rtlCol="0">
            <a:spAutoFit/>
          </a:bodyPr>
          <a:lstStyle/>
          <a:p>
            <a:pPr algn="ctr"/>
            <a:r>
              <a:rPr lang="en-IN" b="1" dirty="0"/>
              <a:t>Risk</a:t>
            </a:r>
          </a:p>
        </p:txBody>
      </p:sp>
      <p:sp>
        <p:nvSpPr>
          <p:cNvPr id="9" name="TextBox 8"/>
          <p:cNvSpPr txBox="1"/>
          <p:nvPr/>
        </p:nvSpPr>
        <p:spPr>
          <a:xfrm rot="18072714">
            <a:off x="747911" y="3009355"/>
            <a:ext cx="1584176" cy="369332"/>
          </a:xfrm>
          <a:prstGeom prst="rect">
            <a:avLst/>
          </a:prstGeom>
          <a:noFill/>
        </p:spPr>
        <p:txBody>
          <a:bodyPr wrap="square" rtlCol="0">
            <a:spAutoFit/>
          </a:bodyPr>
          <a:lstStyle/>
          <a:p>
            <a:pPr algn="ctr"/>
            <a:r>
              <a:rPr lang="en-IN" b="1" dirty="0"/>
              <a:t>Hazard</a:t>
            </a:r>
          </a:p>
        </p:txBody>
      </p:sp>
      <p:sp>
        <p:nvSpPr>
          <p:cNvPr id="10" name="TextBox 9"/>
          <p:cNvSpPr txBox="1"/>
          <p:nvPr/>
        </p:nvSpPr>
        <p:spPr>
          <a:xfrm>
            <a:off x="1619672" y="4797152"/>
            <a:ext cx="1656184" cy="369332"/>
          </a:xfrm>
          <a:prstGeom prst="rect">
            <a:avLst/>
          </a:prstGeom>
          <a:noFill/>
        </p:spPr>
        <p:txBody>
          <a:bodyPr wrap="square" rtlCol="0">
            <a:spAutoFit/>
          </a:bodyPr>
          <a:lstStyle/>
          <a:p>
            <a:r>
              <a:rPr lang="en-IN" b="1" dirty="0"/>
              <a:t>Vulnerability</a:t>
            </a:r>
          </a:p>
        </p:txBody>
      </p:sp>
      <p:sp>
        <p:nvSpPr>
          <p:cNvPr id="4" name="Slide Number Placeholder 3"/>
          <p:cNvSpPr>
            <a:spLocks noGrp="1"/>
          </p:cNvSpPr>
          <p:nvPr>
            <p:ph type="sldNum" sz="quarter" idx="12"/>
          </p:nvPr>
        </p:nvSpPr>
        <p:spPr/>
        <p:txBody>
          <a:bodyPr/>
          <a:lstStyle/>
          <a:p>
            <a:r>
              <a:rPr lang="en-IN"/>
              <a:t>PPT 3.</a:t>
            </a:r>
            <a:fld id="{EDD16B4D-DCD3-4D21-9431-B51FEF20A943}" type="slidenum">
              <a:rPr lang="en-IN" smtClean="0"/>
              <a:pPr/>
              <a:t>10</a:t>
            </a:fld>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Understanding Risk (contd.)</a:t>
            </a:r>
          </a:p>
        </p:txBody>
      </p:sp>
      <p:sp>
        <p:nvSpPr>
          <p:cNvPr id="3" name="Content Placeholder 2"/>
          <p:cNvSpPr>
            <a:spLocks noGrp="1"/>
          </p:cNvSpPr>
          <p:nvPr>
            <p:ph idx="1"/>
          </p:nvPr>
        </p:nvSpPr>
        <p:spPr/>
        <p:txBody>
          <a:bodyPr>
            <a:normAutofit fontScale="25000" lnSpcReduction="20000"/>
          </a:bodyPr>
          <a:lstStyle/>
          <a:p>
            <a:pPr algn="just">
              <a:buFont typeface="Wingdings" pitchFamily="2" charset="2"/>
              <a:buChar char="§"/>
            </a:pPr>
            <a:r>
              <a:rPr lang="en-IN" sz="9600" dirty="0"/>
              <a:t>Risk is a statistical concept. It is defined as:</a:t>
            </a:r>
          </a:p>
          <a:p>
            <a:pPr algn="just">
              <a:buNone/>
            </a:pPr>
            <a:endParaRPr lang="en-IN" sz="9600" dirty="0"/>
          </a:p>
          <a:p>
            <a:pPr algn="just">
              <a:buNone/>
            </a:pPr>
            <a:r>
              <a:rPr lang="en-IN" sz="9600" dirty="0"/>
              <a:t>	Probability of a threat occurring </a:t>
            </a:r>
          </a:p>
          <a:p>
            <a:pPr algn="just">
              <a:buNone/>
            </a:pPr>
            <a:r>
              <a:rPr lang="en-IN" sz="9600" dirty="0"/>
              <a:t>	</a:t>
            </a:r>
            <a:r>
              <a:rPr lang="en-IN" sz="9600" i="1" dirty="0"/>
              <a:t>multiplied by</a:t>
            </a:r>
          </a:p>
          <a:p>
            <a:pPr algn="just">
              <a:buNone/>
            </a:pPr>
            <a:r>
              <a:rPr lang="en-IN" sz="9600" dirty="0"/>
              <a:t>	Expected impacts from the threat.</a:t>
            </a:r>
          </a:p>
          <a:p>
            <a:pPr algn="just">
              <a:buNone/>
            </a:pPr>
            <a:r>
              <a:rPr lang="en-IN" sz="9600" dirty="0"/>
              <a:t>	</a:t>
            </a:r>
          </a:p>
          <a:p>
            <a:pPr algn="just">
              <a:buFont typeface="Wingdings" pitchFamily="2" charset="2"/>
              <a:buChar char="§"/>
            </a:pPr>
            <a:r>
              <a:rPr lang="en-IN" sz="9600" dirty="0"/>
              <a:t>Considering both probability of occurrence of various threats and the expected impacts from these threats, postal administrations can classify various threats as high-risk threats, low-risks threats etc through a </a:t>
            </a:r>
            <a:r>
              <a:rPr lang="en-IN" sz="9600" b="1" dirty="0"/>
              <a:t>Risk Grid</a:t>
            </a:r>
            <a:r>
              <a:rPr lang="en-IN" sz="9600" dirty="0"/>
              <a:t>. </a:t>
            </a:r>
          </a:p>
          <a:p>
            <a:pPr algn="just">
              <a:buFont typeface="Wingdings" pitchFamily="2" charset="2"/>
              <a:buChar char="§"/>
            </a:pPr>
            <a:endParaRPr lang="en-IN" sz="9600" dirty="0"/>
          </a:p>
          <a:p>
            <a:pPr algn="just">
              <a:buFont typeface="Wingdings" pitchFamily="2" charset="2"/>
              <a:buChar char="§"/>
            </a:pPr>
            <a:r>
              <a:rPr lang="en-IN" sz="9600" dirty="0"/>
              <a:t>The Risk Grid is explained below.</a:t>
            </a:r>
          </a:p>
          <a:p>
            <a:pPr algn="just">
              <a:buNone/>
            </a:pPr>
            <a:endParaRPr lang="en-IN" sz="5100" dirty="0"/>
          </a:p>
          <a:p>
            <a:pPr algn="just">
              <a:buNone/>
            </a:pPr>
            <a:r>
              <a:rPr lang="en-IN" sz="5100" dirty="0"/>
              <a:t>	</a:t>
            </a:r>
          </a:p>
          <a:p>
            <a:pPr algn="just">
              <a:buNone/>
            </a:pPr>
            <a:r>
              <a:rPr lang="en-IN" sz="5100" dirty="0"/>
              <a:t>	</a:t>
            </a:r>
          </a:p>
          <a:p>
            <a:pPr algn="just">
              <a:buNone/>
            </a:pPr>
            <a:r>
              <a:rPr lang="en-IN" sz="4600" dirty="0"/>
              <a:t>	</a:t>
            </a:r>
          </a:p>
          <a:p>
            <a:endParaRPr lang="en-IN" dirty="0"/>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11</a:t>
            </a:fld>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Risk Grid</a:t>
            </a:r>
          </a:p>
        </p:txBody>
      </p:sp>
      <p:sp>
        <p:nvSpPr>
          <p:cNvPr id="3" name="Content Placeholder 2"/>
          <p:cNvSpPr>
            <a:spLocks noGrp="1"/>
          </p:cNvSpPr>
          <p:nvPr>
            <p:ph idx="1"/>
          </p:nvPr>
        </p:nvSpPr>
        <p:spPr/>
        <p:txBody>
          <a:bodyPr>
            <a:normAutofit fontScale="92500"/>
          </a:bodyPr>
          <a:lstStyle/>
          <a:p>
            <a:pPr algn="just"/>
            <a:r>
              <a:rPr lang="en-IN" sz="2800" dirty="0"/>
              <a:t>Identification of various threats and then subsequently their classification through a Risk Grid is a very effective approach in disaster risk management.</a:t>
            </a:r>
          </a:p>
          <a:p>
            <a:pPr algn="just">
              <a:buNone/>
            </a:pPr>
            <a:endParaRPr lang="en-IN" sz="2800" dirty="0"/>
          </a:p>
          <a:p>
            <a:pPr algn="just"/>
            <a:r>
              <a:rPr lang="en-IN" sz="2800" dirty="0"/>
              <a:t>The Grid helps managers to find out the top-risk threats (high-risk high-impact scenario), to focus on them and to prioritise risk mitigation and preparedness measures to face them.</a:t>
            </a:r>
          </a:p>
          <a:p>
            <a:pPr algn="just">
              <a:buNone/>
            </a:pPr>
            <a:r>
              <a:rPr lang="en-IN" sz="2800" dirty="0"/>
              <a:t>	</a:t>
            </a:r>
          </a:p>
          <a:p>
            <a:pPr algn="just"/>
            <a:r>
              <a:rPr lang="en-IN" sz="2800" dirty="0"/>
              <a:t>A Risk Grid is shown in the next diagram.</a:t>
            </a:r>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12</a:t>
            </a:fld>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Risk Grid</a:t>
            </a:r>
          </a:p>
        </p:txBody>
      </p:sp>
      <p:graphicFrame>
        <p:nvGraphicFramePr>
          <p:cNvPr id="4" name="Content Placeholder 3"/>
          <p:cNvGraphicFramePr>
            <a:graphicFrameLocks noGrp="1"/>
          </p:cNvGraphicFramePr>
          <p:nvPr>
            <p:ph idx="1"/>
          </p:nvPr>
        </p:nvGraphicFramePr>
        <p:xfrm>
          <a:off x="2699792" y="1700808"/>
          <a:ext cx="4104456" cy="3312368"/>
        </p:xfrm>
        <a:graphic>
          <a:graphicData uri="http://schemas.openxmlformats.org/drawingml/2006/table">
            <a:tbl>
              <a:tblPr firstRow="1" bandRow="1">
                <a:tableStyleId>{5C22544A-7EE6-4342-B048-85BDC9FD1C3A}</a:tableStyleId>
              </a:tblPr>
              <a:tblGrid>
                <a:gridCol w="2141455">
                  <a:extLst>
                    <a:ext uri="{9D8B030D-6E8A-4147-A177-3AD203B41FA5}">
                      <a16:colId xmlns:a16="http://schemas.microsoft.com/office/drawing/2014/main" val="20000"/>
                    </a:ext>
                  </a:extLst>
                </a:gridCol>
                <a:gridCol w="1963001">
                  <a:extLst>
                    <a:ext uri="{9D8B030D-6E8A-4147-A177-3AD203B41FA5}">
                      <a16:colId xmlns:a16="http://schemas.microsoft.com/office/drawing/2014/main" val="20001"/>
                    </a:ext>
                  </a:extLst>
                </a:gridCol>
              </a:tblGrid>
              <a:tr h="1656184">
                <a:tc>
                  <a:txBody>
                    <a:bodyPr/>
                    <a:lstStyle/>
                    <a:p>
                      <a:pPr algn="ctr"/>
                      <a:endParaRPr lang="en-IN" b="1" dirty="0"/>
                    </a:p>
                    <a:p>
                      <a:pPr algn="ctr"/>
                      <a:endParaRPr lang="en-IN" b="1" dirty="0"/>
                    </a:p>
                    <a:p>
                      <a:pPr algn="ctr"/>
                      <a:r>
                        <a:rPr lang="en-IN" b="1" dirty="0"/>
                        <a:t>LOW RISK</a:t>
                      </a:r>
                    </a:p>
                    <a:p>
                      <a:pPr algn="ctr"/>
                      <a:r>
                        <a:rPr lang="en-IN" b="1" dirty="0"/>
                        <a:t>HIGH IMPACT</a:t>
                      </a:r>
                    </a:p>
                  </a:txBody>
                  <a:tcPr>
                    <a:solidFill>
                      <a:schemeClr val="accent6">
                        <a:lumMod val="75000"/>
                      </a:schemeClr>
                    </a:solidFill>
                  </a:tcPr>
                </a:tc>
                <a:tc>
                  <a:txBody>
                    <a:bodyPr/>
                    <a:lstStyle/>
                    <a:p>
                      <a:pPr algn="ctr"/>
                      <a:endParaRPr lang="en-IN" b="1" dirty="0"/>
                    </a:p>
                    <a:p>
                      <a:pPr algn="ctr"/>
                      <a:endParaRPr lang="en-IN" b="1" dirty="0"/>
                    </a:p>
                    <a:p>
                      <a:pPr algn="ctr"/>
                      <a:r>
                        <a:rPr lang="en-IN" b="1" dirty="0"/>
                        <a:t>HIGH RISK</a:t>
                      </a:r>
                    </a:p>
                    <a:p>
                      <a:pPr algn="ctr"/>
                      <a:r>
                        <a:rPr lang="en-IN" b="1" dirty="0"/>
                        <a:t>HIGH IMPACT</a:t>
                      </a:r>
                    </a:p>
                  </a:txBody>
                  <a:tcPr>
                    <a:solidFill>
                      <a:srgbClr val="FF0000"/>
                    </a:solidFill>
                  </a:tcPr>
                </a:tc>
                <a:extLst>
                  <a:ext uri="{0D108BD9-81ED-4DB2-BD59-A6C34878D82A}">
                    <a16:rowId xmlns:a16="http://schemas.microsoft.com/office/drawing/2014/main" val="10000"/>
                  </a:ext>
                </a:extLst>
              </a:tr>
              <a:tr h="1656184">
                <a:tc>
                  <a:txBody>
                    <a:bodyPr/>
                    <a:lstStyle/>
                    <a:p>
                      <a:pPr algn="ctr"/>
                      <a:endParaRPr lang="en-IN" b="1" dirty="0">
                        <a:solidFill>
                          <a:schemeClr val="bg1"/>
                        </a:solidFill>
                      </a:endParaRPr>
                    </a:p>
                    <a:p>
                      <a:pPr algn="ctr"/>
                      <a:endParaRPr lang="en-IN" b="1" dirty="0">
                        <a:solidFill>
                          <a:schemeClr val="bg1"/>
                        </a:solidFill>
                      </a:endParaRPr>
                    </a:p>
                    <a:p>
                      <a:pPr algn="ctr"/>
                      <a:r>
                        <a:rPr lang="en-IN" b="1" dirty="0">
                          <a:solidFill>
                            <a:schemeClr val="bg1"/>
                          </a:solidFill>
                        </a:rPr>
                        <a:t>LOW RISK</a:t>
                      </a:r>
                      <a:br>
                        <a:rPr lang="en-IN" b="1" dirty="0">
                          <a:solidFill>
                            <a:schemeClr val="bg1"/>
                          </a:solidFill>
                        </a:rPr>
                      </a:br>
                      <a:r>
                        <a:rPr lang="en-IN" b="1" dirty="0">
                          <a:solidFill>
                            <a:schemeClr val="bg1"/>
                          </a:solidFill>
                        </a:rPr>
                        <a:t>LOW IMPACT</a:t>
                      </a:r>
                    </a:p>
                  </a:txBody>
                  <a:tcPr>
                    <a:solidFill>
                      <a:srgbClr val="92D050"/>
                    </a:solidFill>
                  </a:tcPr>
                </a:tc>
                <a:tc>
                  <a:txBody>
                    <a:bodyPr/>
                    <a:lstStyle/>
                    <a:p>
                      <a:pPr algn="ctr"/>
                      <a:endParaRPr lang="en-IN" b="1" dirty="0">
                        <a:solidFill>
                          <a:schemeClr val="bg1"/>
                        </a:solidFill>
                      </a:endParaRPr>
                    </a:p>
                    <a:p>
                      <a:pPr algn="ctr"/>
                      <a:endParaRPr lang="en-IN" b="1" dirty="0">
                        <a:solidFill>
                          <a:schemeClr val="bg1"/>
                        </a:solidFill>
                      </a:endParaRPr>
                    </a:p>
                    <a:p>
                      <a:pPr algn="ctr"/>
                      <a:r>
                        <a:rPr lang="en-IN" b="1" dirty="0">
                          <a:solidFill>
                            <a:schemeClr val="bg1"/>
                          </a:solidFill>
                        </a:rPr>
                        <a:t>HIGH RISK</a:t>
                      </a:r>
                      <a:br>
                        <a:rPr lang="en-IN" b="1" dirty="0">
                          <a:solidFill>
                            <a:schemeClr val="bg1"/>
                          </a:solidFill>
                        </a:rPr>
                      </a:br>
                      <a:r>
                        <a:rPr lang="en-IN" b="1" dirty="0">
                          <a:solidFill>
                            <a:schemeClr val="bg1"/>
                          </a:solidFill>
                        </a:rPr>
                        <a:t>LOW IMPACT</a:t>
                      </a:r>
                    </a:p>
                  </a:txBody>
                  <a:tcPr>
                    <a:solidFill>
                      <a:schemeClr val="accent6">
                        <a:lumMod val="75000"/>
                      </a:schemeClr>
                    </a:solidFill>
                  </a:tcPr>
                </a:tc>
                <a:extLst>
                  <a:ext uri="{0D108BD9-81ED-4DB2-BD59-A6C34878D82A}">
                    <a16:rowId xmlns:a16="http://schemas.microsoft.com/office/drawing/2014/main" val="10001"/>
                  </a:ext>
                </a:extLst>
              </a:tr>
            </a:tbl>
          </a:graphicData>
        </a:graphic>
      </p:graphicFrame>
      <p:sp>
        <p:nvSpPr>
          <p:cNvPr id="5" name="Right Arrow 4"/>
          <p:cNvSpPr/>
          <p:nvPr/>
        </p:nvSpPr>
        <p:spPr>
          <a:xfrm>
            <a:off x="2699792" y="5445224"/>
            <a:ext cx="1656184" cy="216024"/>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p:cNvSpPr txBox="1"/>
          <p:nvPr/>
        </p:nvSpPr>
        <p:spPr>
          <a:xfrm>
            <a:off x="4427984" y="5301208"/>
            <a:ext cx="3744416" cy="707886"/>
          </a:xfrm>
          <a:prstGeom prst="rect">
            <a:avLst/>
          </a:prstGeom>
          <a:noFill/>
        </p:spPr>
        <p:txBody>
          <a:bodyPr wrap="square" rtlCol="0">
            <a:spAutoFit/>
          </a:bodyPr>
          <a:lstStyle/>
          <a:p>
            <a:r>
              <a:rPr lang="en-IN" sz="2000" dirty="0"/>
              <a:t>Probability of a threat occurring (risk)</a:t>
            </a:r>
          </a:p>
        </p:txBody>
      </p:sp>
      <p:sp>
        <p:nvSpPr>
          <p:cNvPr id="7" name="Right Arrow 6"/>
          <p:cNvSpPr/>
          <p:nvPr/>
        </p:nvSpPr>
        <p:spPr>
          <a:xfrm rot="16200000">
            <a:off x="1299704" y="4149080"/>
            <a:ext cx="1656184" cy="216024"/>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extBox 7"/>
          <p:cNvSpPr txBox="1"/>
          <p:nvPr/>
        </p:nvSpPr>
        <p:spPr>
          <a:xfrm rot="16200000">
            <a:off x="956067" y="2004375"/>
            <a:ext cx="2303386" cy="400110"/>
          </a:xfrm>
          <a:prstGeom prst="rect">
            <a:avLst/>
          </a:prstGeom>
          <a:noFill/>
        </p:spPr>
        <p:txBody>
          <a:bodyPr wrap="square" rtlCol="0">
            <a:spAutoFit/>
          </a:bodyPr>
          <a:lstStyle/>
          <a:p>
            <a:r>
              <a:rPr lang="en-IN" sz="2000" dirty="0"/>
              <a:t>Expected impacts</a:t>
            </a:r>
          </a:p>
        </p:txBody>
      </p:sp>
      <p:sp>
        <p:nvSpPr>
          <p:cNvPr id="3" name="Slide Number Placeholder 2"/>
          <p:cNvSpPr>
            <a:spLocks noGrp="1"/>
          </p:cNvSpPr>
          <p:nvPr>
            <p:ph type="sldNum" sz="quarter" idx="12"/>
          </p:nvPr>
        </p:nvSpPr>
        <p:spPr/>
        <p:txBody>
          <a:bodyPr/>
          <a:lstStyle/>
          <a:p>
            <a:r>
              <a:rPr lang="en-IN"/>
              <a:t>PPT 3.</a:t>
            </a:r>
            <a:fld id="{EDD16B4D-DCD3-4D21-9431-B51FEF20A943}" type="slidenum">
              <a:rPr lang="en-IN" smtClean="0"/>
              <a:pPr/>
              <a:t>13</a:t>
            </a:fld>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Risk Grid (contd.)</a:t>
            </a:r>
          </a:p>
        </p:txBody>
      </p:sp>
      <p:sp>
        <p:nvSpPr>
          <p:cNvPr id="3" name="Content Placeholder 2"/>
          <p:cNvSpPr>
            <a:spLocks noGrp="1"/>
          </p:cNvSpPr>
          <p:nvPr>
            <p:ph idx="1"/>
          </p:nvPr>
        </p:nvSpPr>
        <p:spPr/>
        <p:txBody>
          <a:bodyPr>
            <a:normAutofit/>
          </a:bodyPr>
          <a:lstStyle/>
          <a:p>
            <a:pPr marL="536575" indent="-536575" algn="just"/>
            <a:r>
              <a:rPr lang="en-IN" dirty="0"/>
              <a:t>For classification of threats through a Risk Grid, postal administrations need to estimate </a:t>
            </a:r>
          </a:p>
          <a:p>
            <a:pPr marL="536575" indent="-536575" algn="just">
              <a:buNone/>
            </a:pPr>
            <a:r>
              <a:rPr lang="en-IN" dirty="0"/>
              <a:t>	(a) the probability of occurrence (likelihood) of the threats  </a:t>
            </a:r>
          </a:p>
          <a:p>
            <a:pPr marL="536575" indent="-536575" algn="just">
              <a:buNone/>
            </a:pPr>
            <a:r>
              <a:rPr lang="en-IN" dirty="0"/>
              <a:t>	(b) the expected impacts from these threats.</a:t>
            </a:r>
          </a:p>
          <a:p>
            <a:pPr marL="536575" indent="-536575" algn="just"/>
            <a:r>
              <a:rPr lang="en-IN" dirty="0"/>
              <a:t>‘Vulnerability &amp; Risk Assessment’ of the threats help to estimate the impacts.</a:t>
            </a:r>
            <a:endParaRPr lang="en-IN" i="1" dirty="0"/>
          </a:p>
          <a:p>
            <a:pPr marL="536575" indent="-536575" algn="just">
              <a:buAutoNum type="arabicPeriod" startAt="2"/>
            </a:pPr>
            <a:endParaRPr lang="en-IN" dirty="0"/>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14</a:t>
            </a:fld>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How to Conduct the Vulnerability and Risk Assessment</a:t>
            </a:r>
          </a:p>
        </p:txBody>
      </p:sp>
      <p:sp>
        <p:nvSpPr>
          <p:cNvPr id="3" name="Content Placeholder 2"/>
          <p:cNvSpPr>
            <a:spLocks noGrp="1"/>
          </p:cNvSpPr>
          <p:nvPr>
            <p:ph idx="1"/>
          </p:nvPr>
        </p:nvSpPr>
        <p:spPr/>
        <p:txBody>
          <a:bodyPr>
            <a:normAutofit lnSpcReduction="10000"/>
          </a:bodyPr>
          <a:lstStyle/>
          <a:p>
            <a:pPr marL="0" indent="0" algn="just">
              <a:buNone/>
            </a:pPr>
            <a:r>
              <a:rPr lang="en-IN" dirty="0"/>
              <a:t>Three tasks are to be completed for this: </a:t>
            </a:r>
          </a:p>
          <a:p>
            <a:pPr marL="514350" indent="-514350" algn="just">
              <a:buAutoNum type="arabicPeriod"/>
            </a:pPr>
            <a:r>
              <a:rPr lang="en-IN" dirty="0"/>
              <a:t>Collect data of hazards that happen in your administration and find out about their</a:t>
            </a:r>
          </a:p>
          <a:p>
            <a:pPr marL="914400" lvl="1" indent="-514350" algn="just"/>
            <a:r>
              <a:rPr lang="en-IN" dirty="0"/>
              <a:t>Frequency</a:t>
            </a:r>
          </a:p>
          <a:p>
            <a:pPr marL="914400" lvl="1" indent="-514350" algn="just"/>
            <a:r>
              <a:rPr lang="en-IN" dirty="0"/>
              <a:t>magnitude &amp;</a:t>
            </a:r>
          </a:p>
          <a:p>
            <a:pPr marL="914400" lvl="1" indent="-514350" algn="just"/>
            <a:r>
              <a:rPr lang="en-IN" dirty="0"/>
              <a:t>location</a:t>
            </a:r>
          </a:p>
          <a:p>
            <a:pPr marL="0" indent="0" algn="just">
              <a:buNone/>
            </a:pPr>
            <a:r>
              <a:rPr lang="en-IN" dirty="0"/>
              <a:t>This will help to estimate which hazards (or say, threats) and locations have higher risks or probability of occurrence </a:t>
            </a:r>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15</a:t>
            </a:fld>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Vulnerability &amp; Risk Assessment (contd.)</a:t>
            </a:r>
          </a:p>
        </p:txBody>
      </p:sp>
      <p:sp>
        <p:nvSpPr>
          <p:cNvPr id="3" name="Content Placeholder 2"/>
          <p:cNvSpPr>
            <a:spLocks noGrp="1"/>
          </p:cNvSpPr>
          <p:nvPr>
            <p:ph idx="1"/>
          </p:nvPr>
        </p:nvSpPr>
        <p:spPr/>
        <p:txBody>
          <a:bodyPr>
            <a:normAutofit/>
          </a:bodyPr>
          <a:lstStyle/>
          <a:p>
            <a:pPr marL="536575" indent="-536575" algn="just">
              <a:buAutoNum type="arabicPeriod" startAt="2"/>
            </a:pPr>
            <a:r>
              <a:rPr lang="en-IN" dirty="0"/>
              <a:t>Make a vulnerability assessment to find out  all ‘exposed’ employees and assets to such higher risks hazards. </a:t>
            </a:r>
          </a:p>
          <a:p>
            <a:pPr marL="536575" indent="-536575" algn="just">
              <a:buNone/>
            </a:pPr>
            <a:r>
              <a:rPr lang="en-IN" dirty="0"/>
              <a:t>	</a:t>
            </a:r>
          </a:p>
          <a:p>
            <a:pPr marL="536575" indent="-536575" algn="just">
              <a:buNone/>
            </a:pPr>
            <a:r>
              <a:rPr lang="en-IN" dirty="0"/>
              <a:t>	More the number of such ‘exposed’ elements, higher is the vulnerability and consequently, higher is the expected damage and losses, should a disaster occur </a:t>
            </a:r>
          </a:p>
          <a:p>
            <a:endParaRPr lang="en-IN" dirty="0"/>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16</a:t>
            </a:fld>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Vulnerability &amp; Risk Assessment (contd.)</a:t>
            </a:r>
          </a:p>
        </p:txBody>
      </p:sp>
      <p:sp>
        <p:nvSpPr>
          <p:cNvPr id="3" name="Content Placeholder 2"/>
          <p:cNvSpPr>
            <a:spLocks noGrp="1"/>
          </p:cNvSpPr>
          <p:nvPr>
            <p:ph idx="1"/>
          </p:nvPr>
        </p:nvSpPr>
        <p:spPr>
          <a:xfrm>
            <a:off x="251520" y="1600200"/>
            <a:ext cx="8568952" cy="4525963"/>
          </a:xfrm>
        </p:spPr>
        <p:txBody>
          <a:bodyPr>
            <a:noAutofit/>
          </a:bodyPr>
          <a:lstStyle/>
          <a:p>
            <a:pPr marL="514350" indent="-514350" algn="just">
              <a:lnSpc>
                <a:spcPct val="120000"/>
              </a:lnSpc>
              <a:spcBef>
                <a:spcPts val="0"/>
              </a:spcBef>
              <a:buAutoNum type="arabicPeriod" startAt="3"/>
            </a:pPr>
            <a:r>
              <a:rPr lang="en-IN" sz="3000" dirty="0"/>
              <a:t>Make a Risk Assessment to estimate possible   impacts (i.e. damage and losses)  from a particular hazard or multiple hazards. To do this: </a:t>
            </a:r>
          </a:p>
          <a:p>
            <a:pPr marL="514350" indent="-514350" algn="just">
              <a:lnSpc>
                <a:spcPct val="120000"/>
              </a:lnSpc>
              <a:spcBef>
                <a:spcPts val="0"/>
              </a:spcBef>
              <a:buNone/>
            </a:pPr>
            <a:r>
              <a:rPr lang="en-IN" sz="3000" dirty="0"/>
              <a:t>	</a:t>
            </a:r>
          </a:p>
          <a:p>
            <a:pPr marL="514350" indent="-514350" algn="just">
              <a:lnSpc>
                <a:spcPct val="120000"/>
              </a:lnSpc>
              <a:spcBef>
                <a:spcPts val="0"/>
              </a:spcBef>
              <a:buNone/>
              <a:tabLst>
                <a:tab pos="1085850" algn="l"/>
              </a:tabLst>
            </a:pPr>
            <a:r>
              <a:rPr lang="en-IN" sz="3000" dirty="0"/>
              <a:t>	(</a:t>
            </a:r>
            <a:r>
              <a:rPr lang="en-IN" sz="3000" dirty="0" err="1"/>
              <a:t>i</a:t>
            </a:r>
            <a:r>
              <a:rPr lang="en-IN" sz="3000" dirty="0"/>
              <a:t>) 	Consider the Hazards </a:t>
            </a:r>
          </a:p>
          <a:p>
            <a:pPr marL="514350" indent="-514350" algn="just">
              <a:lnSpc>
                <a:spcPct val="120000"/>
              </a:lnSpc>
              <a:spcBef>
                <a:spcPts val="0"/>
              </a:spcBef>
              <a:buNone/>
              <a:tabLst>
                <a:tab pos="1085850" algn="l"/>
              </a:tabLst>
            </a:pPr>
            <a:r>
              <a:rPr lang="en-IN" sz="3000" dirty="0"/>
              <a:t>	(ii)	Count the elements at risk,  viz.</a:t>
            </a:r>
          </a:p>
          <a:p>
            <a:pPr marL="1079500" lvl="1" indent="-179388">
              <a:lnSpc>
                <a:spcPct val="120000"/>
              </a:lnSpc>
              <a:spcBef>
                <a:spcPts val="0"/>
              </a:spcBef>
              <a:buNone/>
            </a:pPr>
            <a:r>
              <a:rPr lang="en-IN" sz="3000" dirty="0"/>
              <a:t>       	People, Physical Structures (Buildings),      	Equipment, Vehicles etc.</a:t>
            </a:r>
          </a:p>
          <a:p>
            <a:pPr marL="1079500" lvl="1" indent="-179388" algn="just">
              <a:lnSpc>
                <a:spcPct val="120000"/>
              </a:lnSpc>
              <a:spcBef>
                <a:spcPts val="0"/>
              </a:spcBef>
              <a:buNone/>
            </a:pPr>
            <a:r>
              <a:rPr lang="en-IN" sz="2000" dirty="0"/>
              <a:t>	</a:t>
            </a:r>
          </a:p>
          <a:p>
            <a:pPr marL="914400" lvl="1" indent="-514350" algn="just">
              <a:spcBef>
                <a:spcPts val="0"/>
              </a:spcBef>
              <a:buNone/>
            </a:pPr>
            <a:endParaRPr lang="en-IN" sz="1600" dirty="0"/>
          </a:p>
          <a:p>
            <a:pPr algn="just">
              <a:spcBef>
                <a:spcPts val="0"/>
              </a:spcBef>
              <a:buNone/>
            </a:pPr>
            <a:endParaRPr lang="en-IN" sz="600" dirty="0"/>
          </a:p>
          <a:p>
            <a:pPr algn="just">
              <a:spcBef>
                <a:spcPts val="0"/>
              </a:spcBef>
              <a:buNone/>
            </a:pPr>
            <a:r>
              <a:rPr lang="en-IN" sz="600" dirty="0"/>
              <a:t>	</a:t>
            </a:r>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17</a:t>
            </a:fld>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Vulnerability &amp; Risk Assessment (contd.)</a:t>
            </a:r>
          </a:p>
        </p:txBody>
      </p:sp>
      <p:sp>
        <p:nvSpPr>
          <p:cNvPr id="3" name="Content Placeholder 2"/>
          <p:cNvSpPr>
            <a:spLocks noGrp="1"/>
          </p:cNvSpPr>
          <p:nvPr>
            <p:ph idx="1"/>
          </p:nvPr>
        </p:nvSpPr>
        <p:spPr/>
        <p:txBody>
          <a:bodyPr>
            <a:normAutofit/>
          </a:bodyPr>
          <a:lstStyle/>
          <a:p>
            <a:pPr marL="1085850" lvl="1" indent="-684213" algn="just">
              <a:buNone/>
              <a:tabLst>
                <a:tab pos="1085850" algn="l"/>
              </a:tabLst>
            </a:pPr>
            <a:r>
              <a:rPr lang="en-IN" sz="3000" dirty="0"/>
              <a:t>(iii)	Assess their vulnerability based on</a:t>
            </a:r>
          </a:p>
          <a:p>
            <a:pPr marL="914400" lvl="1" indent="-514350" algn="just">
              <a:buNone/>
            </a:pPr>
            <a:r>
              <a:rPr lang="en-IN" sz="3200" dirty="0"/>
              <a:t>		</a:t>
            </a:r>
            <a:r>
              <a:rPr lang="en-IN" dirty="0"/>
              <a:t>Age, sex, physical disabilities </a:t>
            </a:r>
          </a:p>
          <a:p>
            <a:pPr marL="914400" lvl="1" indent="-514350" algn="just">
              <a:buNone/>
            </a:pPr>
            <a:r>
              <a:rPr lang="en-IN" dirty="0"/>
              <a:t>		Type of construction of buildings etc.</a:t>
            </a:r>
          </a:p>
          <a:p>
            <a:pPr marL="1085850" lvl="1" indent="-685800" algn="just">
              <a:buNone/>
              <a:tabLst>
                <a:tab pos="1085850" algn="l"/>
              </a:tabLst>
            </a:pPr>
            <a:r>
              <a:rPr lang="en-IN" sz="3000" dirty="0"/>
              <a:t>(iv)	Estimate potential losses (impacts) of exposed people, property, infrastructure etc.</a:t>
            </a:r>
          </a:p>
          <a:p>
            <a:pPr marL="360363" lvl="1" indent="0" algn="just">
              <a:buNone/>
            </a:pPr>
            <a:r>
              <a:rPr lang="en-IN" sz="3200" dirty="0"/>
              <a:t>This is Vulnerability and Risk Assessment. </a:t>
            </a:r>
          </a:p>
          <a:p>
            <a:pPr marL="360363" lvl="1" indent="0" algn="just">
              <a:buNone/>
            </a:pPr>
            <a:endParaRPr lang="en-IN" dirty="0"/>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18</a:t>
            </a:fld>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Vulnerability &amp; Risk Assessment (contd.)</a:t>
            </a:r>
          </a:p>
        </p:txBody>
      </p:sp>
      <p:sp>
        <p:nvSpPr>
          <p:cNvPr id="3" name="Content Placeholder 2"/>
          <p:cNvSpPr>
            <a:spLocks noGrp="1"/>
          </p:cNvSpPr>
          <p:nvPr>
            <p:ph idx="1"/>
          </p:nvPr>
        </p:nvSpPr>
        <p:spPr/>
        <p:txBody>
          <a:bodyPr>
            <a:normAutofit fontScale="92500" lnSpcReduction="20000"/>
          </a:bodyPr>
          <a:lstStyle/>
          <a:p>
            <a:pPr marL="449263" lvl="1" indent="-419100" algn="just">
              <a:buNone/>
            </a:pPr>
            <a:r>
              <a:rPr lang="en-IN" dirty="0"/>
              <a:t>	Understanding risks through Vulnerability and Risk Assessment (also known simply as Risk Assessment) is essential to the field of DRM. </a:t>
            </a:r>
          </a:p>
          <a:p>
            <a:pPr marL="449263" lvl="1" indent="-419100" algn="just">
              <a:buNone/>
            </a:pPr>
            <a:r>
              <a:rPr lang="en-IN" dirty="0"/>
              <a:t>	</a:t>
            </a:r>
          </a:p>
          <a:p>
            <a:pPr marL="449263" lvl="1" indent="-419100" algn="just">
              <a:buNone/>
            </a:pPr>
            <a:r>
              <a:rPr lang="en-IN" dirty="0"/>
              <a:t>	Postal administrations will be able to estimate what and how much risk they face and what actions can be taken in advance. </a:t>
            </a:r>
          </a:p>
          <a:p>
            <a:pPr marL="449263" lvl="1" indent="-419100" algn="just">
              <a:buNone/>
            </a:pPr>
            <a:r>
              <a:rPr lang="en-IN" dirty="0"/>
              <a:t>	</a:t>
            </a:r>
          </a:p>
          <a:p>
            <a:pPr marL="449263" lvl="1" indent="-419100" algn="just">
              <a:buNone/>
            </a:pPr>
            <a:r>
              <a:rPr lang="en-IN" dirty="0"/>
              <a:t>	Risk Assessments help managers to classify threats (</a:t>
            </a:r>
            <a:r>
              <a:rPr lang="en-IN" i="1" dirty="0"/>
              <a:t>refer to the following slide</a:t>
            </a:r>
            <a:r>
              <a:rPr lang="en-IN" dirty="0"/>
              <a:t>) and to prioritise resources &amp; focus efforts on most critical and highest-risk threats. </a:t>
            </a:r>
          </a:p>
          <a:p>
            <a:pPr marL="449263" lvl="1" indent="-419100" algn="just">
              <a:buNone/>
            </a:pPr>
            <a:r>
              <a:rPr lang="en-IN" dirty="0"/>
              <a:t>	</a:t>
            </a:r>
          </a:p>
          <a:p>
            <a:pPr marL="449263" lvl="1" indent="-419100" algn="just">
              <a:buNone/>
            </a:pPr>
            <a:endParaRPr lang="en-IN" dirty="0"/>
          </a:p>
          <a:p>
            <a:pPr algn="just"/>
            <a:endParaRPr lang="en-IN" dirty="0"/>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19</a:t>
            </a:fld>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Module 3: Performance Objectives</a:t>
            </a:r>
          </a:p>
        </p:txBody>
      </p:sp>
      <p:sp>
        <p:nvSpPr>
          <p:cNvPr id="3" name="Content Placeholder 2"/>
          <p:cNvSpPr>
            <a:spLocks noGrp="1"/>
          </p:cNvSpPr>
          <p:nvPr>
            <p:ph idx="1"/>
          </p:nvPr>
        </p:nvSpPr>
        <p:spPr/>
        <p:txBody>
          <a:bodyPr>
            <a:normAutofit fontScale="92500" lnSpcReduction="10000"/>
          </a:bodyPr>
          <a:lstStyle/>
          <a:p>
            <a:pPr marL="0" indent="0" algn="just">
              <a:buNone/>
            </a:pPr>
            <a:r>
              <a:rPr lang="en-IN" dirty="0"/>
              <a:t>At the end of this module, the trainees will be able to:</a:t>
            </a:r>
          </a:p>
          <a:p>
            <a:pPr algn="just"/>
            <a:r>
              <a:rPr lang="en-IN" dirty="0"/>
              <a:t>explain vulnerability and risk elements of a threat and how to conduct vulnerability and risk assessment of threats</a:t>
            </a:r>
          </a:p>
          <a:p>
            <a:pPr algn="just"/>
            <a:r>
              <a:rPr lang="en-IN" dirty="0"/>
              <a:t>Carry out vulnerability and risk assessment of threats more likely to happen in their respective administrations to prioritise risks and to take appropriate risk reduction and preparedness initiatives in the DRM Plan</a:t>
            </a:r>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2</a:t>
            </a:fld>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Classification of Threats based on Risk Assessments</a:t>
            </a:r>
          </a:p>
        </p:txBody>
      </p:sp>
      <p:sp>
        <p:nvSpPr>
          <p:cNvPr id="3" name="Content Placeholder 2"/>
          <p:cNvSpPr>
            <a:spLocks noGrp="1"/>
          </p:cNvSpPr>
          <p:nvPr>
            <p:ph idx="1"/>
          </p:nvPr>
        </p:nvSpPr>
        <p:spPr/>
        <p:txBody>
          <a:bodyPr>
            <a:normAutofit fontScale="70000" lnSpcReduction="20000"/>
          </a:bodyPr>
          <a:lstStyle/>
          <a:p>
            <a:pPr algn="just"/>
            <a:r>
              <a:rPr lang="en-IN" sz="3100" dirty="0"/>
              <a:t>A thre</a:t>
            </a:r>
            <a:r>
              <a:rPr lang="en-IN" sz="3400" dirty="0"/>
              <a:t>a</a:t>
            </a:r>
            <a:r>
              <a:rPr lang="en-IN" sz="3100" dirty="0"/>
              <a:t>t is plotted on a grid considering its </a:t>
            </a:r>
          </a:p>
          <a:p>
            <a:pPr algn="just">
              <a:buNone/>
            </a:pPr>
            <a:r>
              <a:rPr lang="en-IN" sz="3100" dirty="0"/>
              <a:t>	(</a:t>
            </a:r>
            <a:r>
              <a:rPr lang="en-IN" sz="3100" dirty="0" err="1"/>
              <a:t>i</a:t>
            </a:r>
            <a:r>
              <a:rPr lang="en-IN" sz="3100" dirty="0"/>
              <a:t>)   probability of occurrence (likelihood) and </a:t>
            </a:r>
          </a:p>
          <a:p>
            <a:pPr algn="just">
              <a:buNone/>
            </a:pPr>
            <a:r>
              <a:rPr lang="en-IN" sz="3100" dirty="0"/>
              <a:t>	(ii)  expected impacts from that threat  (ref.      </a:t>
            </a:r>
          </a:p>
          <a:p>
            <a:pPr algn="just">
              <a:buNone/>
            </a:pPr>
            <a:r>
              <a:rPr lang="en-IN" sz="3100" dirty="0"/>
              <a:t>	       Diagram at PPT 3.13) </a:t>
            </a:r>
          </a:p>
          <a:p>
            <a:pPr algn="just">
              <a:buNone/>
            </a:pPr>
            <a:r>
              <a:rPr lang="en-IN" sz="3100" dirty="0"/>
              <a:t>	</a:t>
            </a:r>
          </a:p>
          <a:p>
            <a:pPr algn="just"/>
            <a:r>
              <a:rPr lang="en-IN" sz="3100" dirty="0"/>
              <a:t>Other threats can similarly be plotted.</a:t>
            </a:r>
          </a:p>
          <a:p>
            <a:pPr algn="just">
              <a:buNone/>
            </a:pPr>
            <a:endParaRPr lang="en-IN" sz="3100" dirty="0"/>
          </a:p>
          <a:p>
            <a:pPr algn="just"/>
            <a:r>
              <a:rPr lang="en-IN" sz="3100" dirty="0"/>
              <a:t>Position of the threats can now be seen in the four zones.</a:t>
            </a:r>
          </a:p>
          <a:p>
            <a:pPr algn="just">
              <a:buNone/>
            </a:pPr>
            <a:r>
              <a:rPr lang="en-IN" sz="3100" dirty="0"/>
              <a:t>	</a:t>
            </a:r>
          </a:p>
          <a:p>
            <a:pPr algn="just"/>
            <a:r>
              <a:rPr lang="en-IN" sz="3100" dirty="0"/>
              <a:t>Threats are thus classified as High-High, High-Low, Low-High and Low-Low threats. Administrations can focus on high-risk threats.</a:t>
            </a:r>
          </a:p>
          <a:p>
            <a:pPr algn="just">
              <a:buNone/>
            </a:pPr>
            <a:r>
              <a:rPr lang="en-IN" sz="3000" dirty="0"/>
              <a:t>	</a:t>
            </a:r>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20</a:t>
            </a:fld>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Risk Assessment – Assumptions </a:t>
            </a:r>
          </a:p>
        </p:txBody>
      </p:sp>
      <p:sp>
        <p:nvSpPr>
          <p:cNvPr id="3" name="Content Placeholder 2"/>
          <p:cNvSpPr>
            <a:spLocks noGrp="1"/>
          </p:cNvSpPr>
          <p:nvPr>
            <p:ph idx="1"/>
          </p:nvPr>
        </p:nvSpPr>
        <p:spPr>
          <a:xfrm>
            <a:off x="457200" y="1484784"/>
            <a:ext cx="8229600" cy="4968552"/>
          </a:xfrm>
        </p:spPr>
        <p:txBody>
          <a:bodyPr>
            <a:normAutofit fontScale="92500" lnSpcReduction="10000"/>
          </a:bodyPr>
          <a:lstStyle/>
          <a:p>
            <a:pPr marL="0" indent="0" algn="just">
              <a:spcBef>
                <a:spcPts val="0"/>
              </a:spcBef>
              <a:spcAft>
                <a:spcPts val="600"/>
              </a:spcAft>
              <a:buNone/>
            </a:pPr>
            <a:r>
              <a:rPr lang="en-IN" dirty="0"/>
              <a:t>While making Risk Assessment, the following should be kept in mind to estimate accurately what and how much risks is there and what can be prepared in advance</a:t>
            </a:r>
          </a:p>
          <a:p>
            <a:pPr algn="just">
              <a:spcBef>
                <a:spcPts val="0"/>
              </a:spcBef>
              <a:spcAft>
                <a:spcPts val="600"/>
              </a:spcAft>
            </a:pPr>
            <a:r>
              <a:rPr lang="en-IN" dirty="0"/>
              <a:t>A  major emergency or incident can happen at any time with little or no warning</a:t>
            </a:r>
          </a:p>
          <a:p>
            <a:pPr algn="just">
              <a:spcBef>
                <a:spcPts val="0"/>
              </a:spcBef>
              <a:spcAft>
                <a:spcPts val="600"/>
              </a:spcAft>
            </a:pPr>
            <a:r>
              <a:rPr lang="en-IN" dirty="0"/>
              <a:t>Availability of staff and resources may be severely limited during such emergencies</a:t>
            </a:r>
          </a:p>
          <a:p>
            <a:pPr algn="just">
              <a:spcBef>
                <a:spcPts val="0"/>
              </a:spcBef>
              <a:spcAft>
                <a:spcPts val="600"/>
              </a:spcAft>
            </a:pPr>
            <a:r>
              <a:rPr lang="en-IN" dirty="0"/>
              <a:t>Actual or threatened emergencies may adversely affect the ability to perform essential internal operations</a:t>
            </a:r>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21</a:t>
            </a:fld>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Assumptions (contd.)</a:t>
            </a:r>
          </a:p>
        </p:txBody>
      </p:sp>
      <p:sp>
        <p:nvSpPr>
          <p:cNvPr id="3" name="Content Placeholder 2"/>
          <p:cNvSpPr>
            <a:spLocks noGrp="1"/>
          </p:cNvSpPr>
          <p:nvPr>
            <p:ph idx="1"/>
          </p:nvPr>
        </p:nvSpPr>
        <p:spPr/>
        <p:txBody>
          <a:bodyPr>
            <a:normAutofit fontScale="92500" lnSpcReduction="20000"/>
          </a:bodyPr>
          <a:lstStyle/>
          <a:p>
            <a:pPr algn="just"/>
            <a:r>
              <a:rPr lang="en-IN" dirty="0"/>
              <a:t>Emergencies should be managed at local level first</a:t>
            </a:r>
          </a:p>
          <a:p>
            <a:pPr algn="just"/>
            <a:r>
              <a:rPr lang="en-IN" dirty="0"/>
              <a:t>Emergencies require cooperation/coordination with first responders and other external entities at the city, province, regional and national levels</a:t>
            </a:r>
          </a:p>
          <a:p>
            <a:pPr algn="just"/>
            <a:r>
              <a:rPr lang="en-IN" dirty="0"/>
              <a:t>Basic services like electricity, water, natural gas, heating, telecommunications and other information systems may be interrupted</a:t>
            </a:r>
          </a:p>
          <a:p>
            <a:pPr algn="just"/>
            <a:r>
              <a:rPr lang="en-IN" dirty="0"/>
              <a:t>Buildings and other structures may be damaged</a:t>
            </a:r>
          </a:p>
          <a:p>
            <a:pPr algn="just"/>
            <a:r>
              <a:rPr lang="en-IN" dirty="0"/>
              <a:t>Normal suppliers may not be able to deliver goods  </a:t>
            </a:r>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22</a:t>
            </a:fld>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Vulnerability and Risk Assessment in your Administration</a:t>
            </a:r>
          </a:p>
        </p:txBody>
      </p:sp>
      <p:sp>
        <p:nvSpPr>
          <p:cNvPr id="3" name="Content Placeholder 2"/>
          <p:cNvSpPr>
            <a:spLocks noGrp="1"/>
          </p:cNvSpPr>
          <p:nvPr>
            <p:ph idx="1"/>
          </p:nvPr>
        </p:nvSpPr>
        <p:spPr/>
        <p:txBody>
          <a:bodyPr>
            <a:noAutofit/>
          </a:bodyPr>
          <a:lstStyle/>
          <a:p>
            <a:pPr marL="179388" indent="0" algn="just">
              <a:buNone/>
            </a:pPr>
            <a:r>
              <a:rPr lang="en-IN" sz="2400" dirty="0"/>
              <a:t>Trainees can now</a:t>
            </a:r>
          </a:p>
          <a:p>
            <a:pPr marL="360363" indent="-180975" algn="just"/>
            <a:r>
              <a:rPr lang="en-IN" sz="2400" dirty="0"/>
              <a:t>list various threats that their administrations are facing </a:t>
            </a:r>
          </a:p>
          <a:p>
            <a:pPr marL="360363" indent="-180975" algn="just"/>
            <a:r>
              <a:rPr lang="en-IN" sz="2400" dirty="0"/>
              <a:t>taking into account probability of their occurrence and estimated  losses (impacts) from such threats, they can position the threats in four zones of a Risk Grid </a:t>
            </a:r>
          </a:p>
          <a:p>
            <a:pPr marL="360363" indent="-180975" algn="just"/>
            <a:r>
              <a:rPr lang="en-IN" sz="2400" dirty="0"/>
              <a:t>find out which threats have highest risk (High-Risk High-Impacts)</a:t>
            </a:r>
          </a:p>
          <a:p>
            <a:pPr marL="360363" indent="-180975" algn="just"/>
            <a:r>
              <a:rPr lang="en-IN" sz="2400" dirty="0"/>
              <a:t>Suggest and write down various risk mitigation and preparedness measures/ activities to face the highest-risk threats </a:t>
            </a:r>
          </a:p>
          <a:p>
            <a:pPr marL="360363" indent="-180975" algn="just">
              <a:buNone/>
            </a:pPr>
            <a:r>
              <a:rPr lang="en-IN" sz="2400" dirty="0"/>
              <a:t>	</a:t>
            </a:r>
            <a:r>
              <a:rPr lang="en-IN" sz="2400" i="1"/>
              <a:t> </a:t>
            </a:r>
            <a:r>
              <a:rPr lang="en-IN" sz="2200" i="1"/>
              <a:t>[</a:t>
            </a:r>
            <a:r>
              <a:rPr lang="en-IN" sz="2200" i="1" dirty="0"/>
              <a:t>Handout H 3.1 can be used for classification of the threats]</a:t>
            </a:r>
            <a:endParaRPr lang="en-IN" sz="2200" dirty="0"/>
          </a:p>
          <a:p>
            <a:pPr marL="179388" indent="0" algn="just">
              <a:buNone/>
            </a:pPr>
            <a:endParaRPr lang="en-IN" sz="2200" dirty="0"/>
          </a:p>
          <a:p>
            <a:pPr marL="179388" indent="0" algn="just">
              <a:buNone/>
            </a:pPr>
            <a:r>
              <a:rPr lang="en-IN" sz="2200" dirty="0"/>
              <a:t>	</a:t>
            </a:r>
          </a:p>
          <a:p>
            <a:pPr marL="179388" indent="0" algn="just">
              <a:buNone/>
            </a:pPr>
            <a:r>
              <a:rPr lang="en-IN" sz="2200" dirty="0"/>
              <a:t>	</a:t>
            </a:r>
            <a:endParaRPr lang="en-IN" sz="2200" i="1" dirty="0"/>
          </a:p>
          <a:p>
            <a:endParaRPr lang="en-IN" sz="2200" dirty="0"/>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23</a:t>
            </a:fld>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a:p>
            <a:endParaRPr lang="en-IN" dirty="0"/>
          </a:p>
          <a:p>
            <a:pPr>
              <a:buNone/>
            </a:pPr>
            <a:r>
              <a:rPr lang="en-IN" dirty="0"/>
              <a:t>                      Progress Test Q 3.1</a:t>
            </a:r>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24</a:t>
            </a:fld>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Activities in </a:t>
            </a:r>
            <a:r>
              <a:rPr lang="en-IN"/>
              <a:t>this Module</a:t>
            </a:r>
            <a:endParaRPr lang="en-IN" dirty="0"/>
          </a:p>
        </p:txBody>
      </p:sp>
      <p:sp>
        <p:nvSpPr>
          <p:cNvPr id="3" name="Content Placeholder 2"/>
          <p:cNvSpPr>
            <a:spLocks noGrp="1"/>
          </p:cNvSpPr>
          <p:nvPr>
            <p:ph idx="1"/>
          </p:nvPr>
        </p:nvSpPr>
        <p:spPr/>
        <p:txBody>
          <a:bodyPr/>
          <a:lstStyle/>
          <a:p>
            <a:pPr algn="just"/>
            <a:r>
              <a:rPr lang="en-IN" dirty="0"/>
              <a:t>Go through the presentations </a:t>
            </a:r>
          </a:p>
          <a:p>
            <a:pPr algn="just"/>
            <a:r>
              <a:rPr lang="en-IN" dirty="0"/>
              <a:t>Carry out vulnerability and risk assessments  of various threats relating to trainees’ respective administrations</a:t>
            </a:r>
          </a:p>
          <a:p>
            <a:pPr algn="just"/>
            <a:r>
              <a:rPr lang="en-IN" dirty="0"/>
              <a:t>Complete Progress Test Q 3.1</a:t>
            </a:r>
          </a:p>
          <a:p>
            <a:pPr>
              <a:buNone/>
            </a:pPr>
            <a:endParaRPr lang="en-IN" dirty="0"/>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3</a:t>
            </a:fld>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 Terminologies in Vulnerability &amp; Risk Assessment </a:t>
            </a:r>
          </a:p>
        </p:txBody>
      </p:sp>
      <p:sp>
        <p:nvSpPr>
          <p:cNvPr id="3" name="Content Placeholder 2"/>
          <p:cNvSpPr>
            <a:spLocks noGrp="1"/>
          </p:cNvSpPr>
          <p:nvPr>
            <p:ph idx="1"/>
          </p:nvPr>
        </p:nvSpPr>
        <p:spPr/>
        <p:txBody>
          <a:bodyPr>
            <a:normAutofit fontScale="92500" lnSpcReduction="20000"/>
          </a:bodyPr>
          <a:lstStyle/>
          <a:p>
            <a:pPr algn="just">
              <a:buNone/>
            </a:pPr>
            <a:r>
              <a:rPr lang="en-IN" dirty="0"/>
              <a:t>	Before undertaking vulnerability and risk assessment, it is important  to understand some terminologies used in this assessment and how they are inter-connected?</a:t>
            </a:r>
          </a:p>
          <a:p>
            <a:pPr algn="just"/>
            <a:r>
              <a:rPr lang="en-IN" dirty="0"/>
              <a:t>Threat:</a:t>
            </a:r>
          </a:p>
          <a:p>
            <a:pPr algn="just">
              <a:buNone/>
            </a:pPr>
            <a:r>
              <a:rPr lang="en-IN" dirty="0"/>
              <a:t>	It is a potentially damaging event that can occur and has a detrimental impact on the economy. Postal administrations regularly face many threats, both natural and man-made. </a:t>
            </a:r>
          </a:p>
          <a:p>
            <a:pPr algn="just">
              <a:buNone/>
            </a:pPr>
            <a:r>
              <a:rPr lang="en-IN" dirty="0"/>
              <a:t>	Threats, when they actually materialise, become hazards or disasters. </a:t>
            </a:r>
          </a:p>
          <a:p>
            <a:pPr algn="just">
              <a:buNone/>
            </a:pPr>
            <a:endParaRPr lang="en-IN" dirty="0"/>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4</a:t>
            </a:fld>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Terminologies (contd.)</a:t>
            </a:r>
          </a:p>
        </p:txBody>
      </p:sp>
      <p:sp>
        <p:nvSpPr>
          <p:cNvPr id="3" name="Content Placeholder 2"/>
          <p:cNvSpPr>
            <a:spLocks noGrp="1"/>
          </p:cNvSpPr>
          <p:nvPr>
            <p:ph idx="1"/>
          </p:nvPr>
        </p:nvSpPr>
        <p:spPr/>
        <p:txBody>
          <a:bodyPr>
            <a:normAutofit lnSpcReduction="10000"/>
          </a:bodyPr>
          <a:lstStyle/>
          <a:p>
            <a:pPr algn="just"/>
            <a:r>
              <a:rPr lang="en-IN" dirty="0"/>
              <a:t>Hazard:</a:t>
            </a:r>
          </a:p>
          <a:p>
            <a:pPr algn="just">
              <a:buNone/>
            </a:pPr>
            <a:r>
              <a:rPr lang="en-IN" dirty="0"/>
              <a:t>	It is any phenomenon or situation, which has the potential to cause disruption or damage to people, property, environment. </a:t>
            </a:r>
          </a:p>
          <a:p>
            <a:pPr algn="just">
              <a:buNone/>
            </a:pPr>
            <a:r>
              <a:rPr lang="en-IN" dirty="0"/>
              <a:t>	E.g., Earthquake, Flood, Terror Attacks. </a:t>
            </a:r>
          </a:p>
          <a:p>
            <a:pPr algn="just">
              <a:buNone/>
            </a:pPr>
            <a:r>
              <a:rPr lang="en-IN" dirty="0"/>
              <a:t>	When the disruptions or damage are severe, hazards become disasters.</a:t>
            </a:r>
          </a:p>
          <a:p>
            <a:pPr algn="just">
              <a:buNone/>
            </a:pPr>
            <a:r>
              <a:rPr lang="en-IN" dirty="0"/>
              <a:t>	Hazards are the sources of risks. They create risks. </a:t>
            </a:r>
          </a:p>
          <a:p>
            <a:pPr algn="just"/>
            <a:endParaRPr lang="en-IN" dirty="0"/>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5</a:t>
            </a:fld>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Terminologies (contd.)</a:t>
            </a:r>
          </a:p>
        </p:txBody>
      </p:sp>
      <p:sp>
        <p:nvSpPr>
          <p:cNvPr id="3" name="Content Placeholder 2"/>
          <p:cNvSpPr>
            <a:spLocks noGrp="1"/>
          </p:cNvSpPr>
          <p:nvPr>
            <p:ph idx="1"/>
          </p:nvPr>
        </p:nvSpPr>
        <p:spPr/>
        <p:txBody>
          <a:bodyPr/>
          <a:lstStyle/>
          <a:p>
            <a:pPr algn="just"/>
            <a:r>
              <a:rPr lang="en-IN" dirty="0"/>
              <a:t>Vulnerability</a:t>
            </a:r>
          </a:p>
          <a:p>
            <a:pPr algn="just">
              <a:buNone/>
            </a:pPr>
            <a:r>
              <a:rPr lang="en-IN" dirty="0"/>
              <a:t>	It is a set of conditions which increase susceptibility (</a:t>
            </a:r>
            <a:r>
              <a:rPr lang="en-IN" i="1" dirty="0"/>
              <a:t>meaning</a:t>
            </a:r>
            <a:r>
              <a:rPr lang="en-IN" dirty="0"/>
              <a:t> chance of getting harmed) to physical, economic losses from the impact of natural disasters.</a:t>
            </a:r>
          </a:p>
          <a:p>
            <a:pPr algn="just">
              <a:buNone/>
            </a:pPr>
            <a:r>
              <a:rPr lang="en-IN" dirty="0"/>
              <a:t>	Example:</a:t>
            </a:r>
          </a:p>
          <a:p>
            <a:pPr algn="just">
              <a:buNone/>
            </a:pPr>
            <a:r>
              <a:rPr lang="en-IN" dirty="0"/>
              <a:t>	</a:t>
            </a:r>
            <a:r>
              <a:rPr lang="en-IN" sz="2800" dirty="0"/>
              <a:t>Post Offices located in flood zone are vulnerable to the risk of being harmed during floods</a:t>
            </a:r>
          </a:p>
          <a:p>
            <a:endParaRPr lang="en-IN" dirty="0"/>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6</a:t>
            </a:fld>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Terminologies (contd.)</a:t>
            </a:r>
          </a:p>
        </p:txBody>
      </p:sp>
      <p:sp>
        <p:nvSpPr>
          <p:cNvPr id="3" name="Content Placeholder 2"/>
          <p:cNvSpPr>
            <a:spLocks noGrp="1"/>
          </p:cNvSpPr>
          <p:nvPr>
            <p:ph idx="1"/>
          </p:nvPr>
        </p:nvSpPr>
        <p:spPr/>
        <p:txBody>
          <a:bodyPr/>
          <a:lstStyle/>
          <a:p>
            <a:r>
              <a:rPr lang="en-IN" dirty="0"/>
              <a:t>Exposure</a:t>
            </a:r>
          </a:p>
          <a:p>
            <a:endParaRPr lang="en-IN" dirty="0"/>
          </a:p>
          <a:p>
            <a:pPr algn="just">
              <a:buNone/>
            </a:pPr>
            <a:r>
              <a:rPr lang="en-IN" dirty="0"/>
              <a:t>	The situation of people, infrastructure, production facilities, operative offices and other assets located in hazard prone areas.	</a:t>
            </a:r>
          </a:p>
          <a:p>
            <a:pPr algn="just">
              <a:buNone/>
            </a:pPr>
            <a:r>
              <a:rPr lang="en-IN" dirty="0"/>
              <a:t>	If more people and assets are exposed, higher is the vulnerability.</a:t>
            </a:r>
          </a:p>
          <a:p>
            <a:endParaRPr lang="en-IN" dirty="0"/>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7</a:t>
            </a:fld>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Terminologies (contd.)</a:t>
            </a:r>
          </a:p>
        </p:txBody>
      </p:sp>
      <p:sp>
        <p:nvSpPr>
          <p:cNvPr id="3" name="Content Placeholder 2"/>
          <p:cNvSpPr>
            <a:spLocks noGrp="1"/>
          </p:cNvSpPr>
          <p:nvPr>
            <p:ph idx="1"/>
          </p:nvPr>
        </p:nvSpPr>
        <p:spPr>
          <a:xfrm>
            <a:off x="467544" y="1556792"/>
            <a:ext cx="8229600" cy="4525963"/>
          </a:xfrm>
        </p:spPr>
        <p:txBody>
          <a:bodyPr/>
          <a:lstStyle/>
          <a:p>
            <a:r>
              <a:rPr lang="en-IN" dirty="0"/>
              <a:t>Risk</a:t>
            </a:r>
          </a:p>
          <a:p>
            <a:pPr algn="just">
              <a:buNone/>
            </a:pPr>
            <a:r>
              <a:rPr lang="en-IN" dirty="0"/>
              <a:t>	 </a:t>
            </a:r>
          </a:p>
          <a:p>
            <a:pPr algn="just">
              <a:buNone/>
            </a:pPr>
            <a:r>
              <a:rPr lang="en-IN" dirty="0"/>
              <a:t>	Risk is defined as the probability of harmful consequences or expected losses resulting from interactions between natural hazards and vulnerable conditions.</a:t>
            </a:r>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8</a:t>
            </a:fld>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Understanding Risk - The Risk Triangle</a:t>
            </a:r>
          </a:p>
        </p:txBody>
      </p:sp>
      <p:sp>
        <p:nvSpPr>
          <p:cNvPr id="3" name="Content Placeholder 2"/>
          <p:cNvSpPr>
            <a:spLocks noGrp="1"/>
          </p:cNvSpPr>
          <p:nvPr>
            <p:ph idx="1"/>
          </p:nvPr>
        </p:nvSpPr>
        <p:spPr/>
        <p:txBody>
          <a:bodyPr/>
          <a:lstStyle/>
          <a:p>
            <a:pPr algn="just">
              <a:buNone/>
            </a:pPr>
            <a:r>
              <a:rPr lang="en-IN" dirty="0"/>
              <a:t>	Risk is a combination of the interaction of hazard, exposure and vulnerability, which can be represented by the three sides of a triangle.</a:t>
            </a:r>
          </a:p>
          <a:p>
            <a:pPr>
              <a:buNone/>
            </a:pPr>
            <a:r>
              <a:rPr lang="en-IN" dirty="0"/>
              <a:t>	</a:t>
            </a:r>
          </a:p>
        </p:txBody>
      </p:sp>
      <p:sp>
        <p:nvSpPr>
          <p:cNvPr id="4" name="Isosceles Triangle 3"/>
          <p:cNvSpPr/>
          <p:nvPr/>
        </p:nvSpPr>
        <p:spPr>
          <a:xfrm>
            <a:off x="3275856" y="3429000"/>
            <a:ext cx="2736304" cy="2376264"/>
          </a:xfrm>
          <a:prstGeom prst="triangle">
            <a:avLst/>
          </a:prstGeom>
          <a:solidFill>
            <a:srgbClr val="FB80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p:cNvSpPr txBox="1"/>
          <p:nvPr/>
        </p:nvSpPr>
        <p:spPr>
          <a:xfrm>
            <a:off x="4139952" y="4797152"/>
            <a:ext cx="1008112" cy="369332"/>
          </a:xfrm>
          <a:prstGeom prst="rect">
            <a:avLst/>
          </a:prstGeom>
          <a:noFill/>
        </p:spPr>
        <p:txBody>
          <a:bodyPr wrap="square" rtlCol="0">
            <a:spAutoFit/>
          </a:bodyPr>
          <a:lstStyle/>
          <a:p>
            <a:pPr algn="ctr"/>
            <a:r>
              <a:rPr lang="en-IN" b="1" dirty="0"/>
              <a:t>Risk</a:t>
            </a:r>
          </a:p>
        </p:txBody>
      </p:sp>
      <p:sp>
        <p:nvSpPr>
          <p:cNvPr id="7" name="TextBox 6"/>
          <p:cNvSpPr txBox="1"/>
          <p:nvPr/>
        </p:nvSpPr>
        <p:spPr>
          <a:xfrm rot="3708289">
            <a:off x="4930960" y="4254254"/>
            <a:ext cx="1440160" cy="369332"/>
          </a:xfrm>
          <a:prstGeom prst="rect">
            <a:avLst/>
          </a:prstGeom>
          <a:noFill/>
        </p:spPr>
        <p:txBody>
          <a:bodyPr wrap="square" rtlCol="0">
            <a:spAutoFit/>
          </a:bodyPr>
          <a:lstStyle/>
          <a:p>
            <a:pPr algn="ctr"/>
            <a:r>
              <a:rPr lang="en-IN" b="1" dirty="0"/>
              <a:t>Exposure</a:t>
            </a:r>
          </a:p>
        </p:txBody>
      </p:sp>
      <p:sp>
        <p:nvSpPr>
          <p:cNvPr id="8" name="TextBox 7"/>
          <p:cNvSpPr txBox="1"/>
          <p:nvPr/>
        </p:nvSpPr>
        <p:spPr>
          <a:xfrm rot="18072714">
            <a:off x="2980161" y="4161483"/>
            <a:ext cx="1584176" cy="369332"/>
          </a:xfrm>
          <a:prstGeom prst="rect">
            <a:avLst/>
          </a:prstGeom>
          <a:noFill/>
        </p:spPr>
        <p:txBody>
          <a:bodyPr wrap="square" rtlCol="0">
            <a:spAutoFit/>
          </a:bodyPr>
          <a:lstStyle/>
          <a:p>
            <a:pPr algn="ctr"/>
            <a:r>
              <a:rPr lang="en-IN" b="1" dirty="0"/>
              <a:t>Hazard</a:t>
            </a:r>
          </a:p>
        </p:txBody>
      </p:sp>
      <p:sp>
        <p:nvSpPr>
          <p:cNvPr id="9" name="TextBox 8"/>
          <p:cNvSpPr txBox="1"/>
          <p:nvPr/>
        </p:nvSpPr>
        <p:spPr>
          <a:xfrm>
            <a:off x="3851920" y="5877272"/>
            <a:ext cx="1656184" cy="369332"/>
          </a:xfrm>
          <a:prstGeom prst="rect">
            <a:avLst/>
          </a:prstGeom>
          <a:noFill/>
        </p:spPr>
        <p:txBody>
          <a:bodyPr wrap="square" rtlCol="0">
            <a:spAutoFit/>
          </a:bodyPr>
          <a:lstStyle/>
          <a:p>
            <a:r>
              <a:rPr lang="en-IN" b="1" dirty="0"/>
              <a:t>Vulnerability</a:t>
            </a:r>
          </a:p>
        </p:txBody>
      </p:sp>
      <p:sp>
        <p:nvSpPr>
          <p:cNvPr id="5" name="Slide Number Placeholder 4"/>
          <p:cNvSpPr>
            <a:spLocks noGrp="1"/>
          </p:cNvSpPr>
          <p:nvPr>
            <p:ph type="sldNum" sz="quarter" idx="12"/>
          </p:nvPr>
        </p:nvSpPr>
        <p:spPr/>
        <p:txBody>
          <a:bodyPr/>
          <a:lstStyle/>
          <a:p>
            <a:r>
              <a:rPr lang="en-IN"/>
              <a:t>PPT 3.</a:t>
            </a:r>
            <a:fld id="{EDD16B4D-DCD3-4D21-9431-B51FEF20A943}" type="slidenum">
              <a:rPr lang="en-IN" smtClean="0"/>
              <a:pPr/>
              <a:t>9</a:t>
            </a:fld>
            <a:endParaRPr lang="en-IN" dirty="0"/>
          </a:p>
        </p:txBody>
      </p:sp>
    </p:spTree>
  </p:cSld>
  <p:clrMapOvr>
    <a:masterClrMapping/>
  </p:clrMapOvr>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2106</TotalTime>
  <Words>1411</Words>
  <Application>Microsoft Office PowerPoint</Application>
  <PresentationFormat>On-screen Show (4:3)</PresentationFormat>
  <Paragraphs>192</Paragraphs>
  <Slides>24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Office Theme</vt:lpstr>
      <vt:lpstr>Module 3</vt:lpstr>
      <vt:lpstr>Module 3: Performance Objectives</vt:lpstr>
      <vt:lpstr>Activities in this Module</vt:lpstr>
      <vt:lpstr> Terminologies in Vulnerability &amp; Risk Assessment </vt:lpstr>
      <vt:lpstr>Terminologies (contd.)</vt:lpstr>
      <vt:lpstr>Terminologies (contd.)</vt:lpstr>
      <vt:lpstr>Terminologies (contd.)</vt:lpstr>
      <vt:lpstr>Terminologies (contd.)</vt:lpstr>
      <vt:lpstr>Understanding Risk - The Risk Triangle</vt:lpstr>
      <vt:lpstr>Understanding Risk - The Risk Triangle (contd.)</vt:lpstr>
      <vt:lpstr>Understanding Risk (contd.)</vt:lpstr>
      <vt:lpstr>Risk Grid</vt:lpstr>
      <vt:lpstr>Risk Grid</vt:lpstr>
      <vt:lpstr>Risk Grid (contd.)</vt:lpstr>
      <vt:lpstr>How to Conduct the Vulnerability and Risk Assessment</vt:lpstr>
      <vt:lpstr>Vulnerability &amp; Risk Assessment (contd.)</vt:lpstr>
      <vt:lpstr>Vulnerability &amp; Risk Assessment (contd.)</vt:lpstr>
      <vt:lpstr>Vulnerability &amp; Risk Assessment (contd.)</vt:lpstr>
      <vt:lpstr>Vulnerability &amp; Risk Assessment (contd.)</vt:lpstr>
      <vt:lpstr>Classification of Threats based on Risk Assessments</vt:lpstr>
      <vt:lpstr>Risk Assessment – Assumptions </vt:lpstr>
      <vt:lpstr>Assumptions (contd.)</vt:lpstr>
      <vt:lpstr>Vulnerability and Risk Assessment in your Administration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3</dc:title>
  <dc:creator>Subhashish Sarkar</dc:creator>
  <cp:lastModifiedBy>NOHARA fumiko</cp:lastModifiedBy>
  <cp:revision>346</cp:revision>
  <dcterms:created xsi:type="dcterms:W3CDTF">2017-08-24T02:57:23Z</dcterms:created>
  <dcterms:modified xsi:type="dcterms:W3CDTF">2023-11-13T15:24:24Z</dcterms:modified>
</cp:coreProperties>
</file>