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37"/>
  </p:notesMasterIdLst>
  <p:sldIdLst>
    <p:sldId id="256" r:id="rId2"/>
    <p:sldId id="257" r:id="rId3"/>
    <p:sldId id="258" r:id="rId4"/>
    <p:sldId id="259" r:id="rId5"/>
    <p:sldId id="291" r:id="rId6"/>
    <p:sldId id="292" r:id="rId7"/>
    <p:sldId id="261" r:id="rId8"/>
    <p:sldId id="262" r:id="rId9"/>
    <p:sldId id="263" r:id="rId10"/>
    <p:sldId id="264" r:id="rId11"/>
    <p:sldId id="265" r:id="rId12"/>
    <p:sldId id="266" r:id="rId13"/>
    <p:sldId id="267" r:id="rId14"/>
    <p:sldId id="294" r:id="rId15"/>
    <p:sldId id="295" r:id="rId16"/>
    <p:sldId id="297" r:id="rId17"/>
    <p:sldId id="296" r:id="rId18"/>
    <p:sldId id="298" r:id="rId19"/>
    <p:sldId id="299" r:id="rId20"/>
    <p:sldId id="300" r:id="rId21"/>
    <p:sldId id="302" r:id="rId22"/>
    <p:sldId id="285" r:id="rId23"/>
    <p:sldId id="288" r:id="rId24"/>
    <p:sldId id="290" r:id="rId25"/>
    <p:sldId id="270" r:id="rId26"/>
    <p:sldId id="271" r:id="rId27"/>
    <p:sldId id="272" r:id="rId28"/>
    <p:sldId id="273" r:id="rId29"/>
    <p:sldId id="274" r:id="rId30"/>
    <p:sldId id="275" r:id="rId31"/>
    <p:sldId id="276" r:id="rId32"/>
    <p:sldId id="277" r:id="rId33"/>
    <p:sldId id="281" r:id="rId34"/>
    <p:sldId id="293" r:id="rId35"/>
    <p:sldId id="28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SEGAWA tetsuo" initials="Ht" lastIdx="16" clrIdx="0"/>
  <p:cmAuthor id="1" name="Subhashish Sarkar" initials="SS" lastIdx="13" clrIdx="1"/>
  <p:cmAuthor id="2" name="Subhashish" initials="S" lastIdx="1" clrIdx="2">
    <p:extLst>
      <p:ext uri="{19B8F6BF-5375-455C-9EA6-DF929625EA0E}">
        <p15:presenceInfo xmlns:p15="http://schemas.microsoft.com/office/powerpoint/2012/main" userId="Subhashis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D73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22" autoAdjust="0"/>
    <p:restoredTop sz="94660"/>
  </p:normalViewPr>
  <p:slideViewPr>
    <p:cSldViewPr>
      <p:cViewPr varScale="1">
        <p:scale>
          <a:sx n="66" d="100"/>
          <a:sy n="66" d="100"/>
        </p:scale>
        <p:origin x="155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2D42ED-9B79-4B4D-8CE0-32AC049B8951}" type="datetimeFigureOut">
              <a:rPr lang="en-IN" smtClean="0"/>
              <a:pPr/>
              <a:t>13-11-2023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8FBB8E-AA8D-43C2-88ED-0A080053A7D8}" type="slidenum">
              <a:rPr lang="en-IN" smtClean="0"/>
              <a:pPr/>
              <a:t>‹#›</a:t>
            </a:fld>
            <a:endParaRPr lang="en-IN"/>
          </a:p>
        </p:txBody>
      </p:sp>
    </p:spTree>
    <p:extLst>
      <p:ext uri="{BB962C8B-B14F-4D97-AF65-F5344CB8AC3E}">
        <p14:creationId xmlns:p14="http://schemas.microsoft.com/office/powerpoint/2010/main" val="768516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8FBB8E-AA8D-43C2-88ED-0A080053A7D8}" type="slidenum">
              <a:rPr lang="en-IN" smtClean="0"/>
              <a:pPr/>
              <a:t>1</a:t>
            </a:fld>
            <a:endParaRPr lang="en-IN"/>
          </a:p>
        </p:txBody>
      </p:sp>
    </p:spTree>
    <p:extLst>
      <p:ext uri="{BB962C8B-B14F-4D97-AF65-F5344CB8AC3E}">
        <p14:creationId xmlns:p14="http://schemas.microsoft.com/office/powerpoint/2010/main" val="2425604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C8FBB8E-AA8D-43C2-88ED-0A080053A7D8}" type="slidenum">
              <a:rPr lang="en-IN" smtClean="0"/>
              <a:pPr/>
              <a:t>4</a:t>
            </a:fld>
            <a:endParaRPr lang="en-IN"/>
          </a:p>
        </p:txBody>
      </p:sp>
    </p:spTree>
    <p:extLst>
      <p:ext uri="{BB962C8B-B14F-4D97-AF65-F5344CB8AC3E}">
        <p14:creationId xmlns:p14="http://schemas.microsoft.com/office/powerpoint/2010/main" val="3684901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685D224-EC63-49FE-9055-C4C8E9744F1C}" type="slidenum">
              <a:rPr lang="en-IN" smtClean="0"/>
              <a:pPr/>
              <a:t>5</a:t>
            </a:fld>
            <a:endParaRPr lang="en-IN"/>
          </a:p>
        </p:txBody>
      </p:sp>
    </p:spTree>
    <p:extLst>
      <p:ext uri="{BB962C8B-B14F-4D97-AF65-F5344CB8AC3E}">
        <p14:creationId xmlns:p14="http://schemas.microsoft.com/office/powerpoint/2010/main" val="1507929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FBB8E-AA8D-43C2-88ED-0A080053A7D8}" type="slidenum">
              <a:rPr lang="en-IN" smtClean="0"/>
              <a:pPr/>
              <a:t>15</a:t>
            </a:fld>
            <a:endParaRPr lang="en-IN"/>
          </a:p>
        </p:txBody>
      </p:sp>
    </p:spTree>
    <p:extLst>
      <p:ext uri="{BB962C8B-B14F-4D97-AF65-F5344CB8AC3E}">
        <p14:creationId xmlns:p14="http://schemas.microsoft.com/office/powerpoint/2010/main" val="3810950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FBB8E-AA8D-43C2-88ED-0A080053A7D8}" type="slidenum">
              <a:rPr lang="en-IN" smtClean="0"/>
              <a:pPr/>
              <a:t>16</a:t>
            </a:fld>
            <a:endParaRPr lang="en-IN"/>
          </a:p>
        </p:txBody>
      </p:sp>
    </p:spTree>
    <p:extLst>
      <p:ext uri="{BB962C8B-B14F-4D97-AF65-F5344CB8AC3E}">
        <p14:creationId xmlns:p14="http://schemas.microsoft.com/office/powerpoint/2010/main" val="1134159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FBB8E-AA8D-43C2-88ED-0A080053A7D8}" type="slidenum">
              <a:rPr lang="en-IN" smtClean="0"/>
              <a:pPr/>
              <a:t>17</a:t>
            </a:fld>
            <a:endParaRPr lang="en-IN"/>
          </a:p>
        </p:txBody>
      </p:sp>
    </p:spTree>
    <p:extLst>
      <p:ext uri="{BB962C8B-B14F-4D97-AF65-F5344CB8AC3E}">
        <p14:creationId xmlns:p14="http://schemas.microsoft.com/office/powerpoint/2010/main" val="400925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8FBB8E-AA8D-43C2-88ED-0A080053A7D8}" type="slidenum">
              <a:rPr lang="en-IN" smtClean="0"/>
              <a:pPr/>
              <a:t>34</a:t>
            </a:fld>
            <a:endParaRPr lang="en-IN"/>
          </a:p>
        </p:txBody>
      </p:sp>
    </p:spTree>
    <p:extLst>
      <p:ext uri="{BB962C8B-B14F-4D97-AF65-F5344CB8AC3E}">
        <p14:creationId xmlns:p14="http://schemas.microsoft.com/office/powerpoint/2010/main" val="2089381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71D778B7-8853-4DA1-A4B9-E12FC1DB02A7}"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a:t>
            </a:fld>
            <a:endParaRPr lang="en-IN" dirty="0"/>
          </a:p>
        </p:txBody>
      </p:sp>
    </p:spTree>
    <p:extLst>
      <p:ext uri="{BB962C8B-B14F-4D97-AF65-F5344CB8AC3E}">
        <p14:creationId xmlns:p14="http://schemas.microsoft.com/office/powerpoint/2010/main" val="78665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D69948AB-E72C-47EF-B4B3-0DFF0381AEC4}"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9C119E-18CC-45F6-A953-5FFADAA8DF9A}" type="slidenum">
              <a:rPr lang="en-IN" smtClean="0"/>
              <a:pPr/>
              <a:t>‹#›</a:t>
            </a:fld>
            <a:endParaRPr lang="en-IN"/>
          </a:p>
        </p:txBody>
      </p:sp>
    </p:spTree>
    <p:extLst>
      <p:ext uri="{BB962C8B-B14F-4D97-AF65-F5344CB8AC3E}">
        <p14:creationId xmlns:p14="http://schemas.microsoft.com/office/powerpoint/2010/main" val="2962617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F39335FB-ED41-4B4F-AEE9-DDDA5BF3E63B}"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9C119E-18CC-45F6-A953-5FFADAA8DF9A}" type="slidenum">
              <a:rPr lang="en-IN" smtClean="0"/>
              <a:pPr/>
              <a:t>‹#›</a:t>
            </a:fld>
            <a:endParaRPr lang="en-IN"/>
          </a:p>
        </p:txBody>
      </p:sp>
    </p:spTree>
    <p:extLst>
      <p:ext uri="{BB962C8B-B14F-4D97-AF65-F5344CB8AC3E}">
        <p14:creationId xmlns:p14="http://schemas.microsoft.com/office/powerpoint/2010/main" val="3728762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22953CC-6416-43E7-A76E-D4462735B549}"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a:t>
            </a:fld>
            <a:endParaRPr lang="en-IN" dirty="0"/>
          </a:p>
        </p:txBody>
      </p:sp>
    </p:spTree>
    <p:extLst>
      <p:ext uri="{BB962C8B-B14F-4D97-AF65-F5344CB8AC3E}">
        <p14:creationId xmlns:p14="http://schemas.microsoft.com/office/powerpoint/2010/main" val="3852734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CFF984-3AD8-4C74-A274-0E0AC7CEDB8F}"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9C119E-18CC-45F6-A953-5FFADAA8DF9A}" type="slidenum">
              <a:rPr lang="en-IN" smtClean="0"/>
              <a:pPr/>
              <a:t>‹#›</a:t>
            </a:fld>
            <a:endParaRPr lang="en-IN"/>
          </a:p>
        </p:txBody>
      </p:sp>
    </p:spTree>
    <p:extLst>
      <p:ext uri="{BB962C8B-B14F-4D97-AF65-F5344CB8AC3E}">
        <p14:creationId xmlns:p14="http://schemas.microsoft.com/office/powerpoint/2010/main" val="1648229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0B1152A4-F1FF-4BBC-AD34-533748856B07}" type="datetime1">
              <a:rPr lang="en-IN" smtClean="0"/>
              <a:t>13-11-2023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9C119E-18CC-45F6-A953-5FFADAA8DF9A}" type="slidenum">
              <a:rPr lang="en-IN" smtClean="0"/>
              <a:pPr/>
              <a:t>‹#›</a:t>
            </a:fld>
            <a:endParaRPr lang="en-IN"/>
          </a:p>
        </p:txBody>
      </p:sp>
    </p:spTree>
    <p:extLst>
      <p:ext uri="{BB962C8B-B14F-4D97-AF65-F5344CB8AC3E}">
        <p14:creationId xmlns:p14="http://schemas.microsoft.com/office/powerpoint/2010/main" val="2376935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17FE8625-A6AF-4676-A8FA-54AA8F734CAB}" type="datetime1">
              <a:rPr lang="en-IN" smtClean="0"/>
              <a:t>13-11-2023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99C119E-18CC-45F6-A953-5FFADAA8DF9A}" type="slidenum">
              <a:rPr lang="en-IN" smtClean="0"/>
              <a:pPr/>
              <a:t>‹#›</a:t>
            </a:fld>
            <a:endParaRPr lang="en-IN"/>
          </a:p>
        </p:txBody>
      </p:sp>
    </p:spTree>
    <p:extLst>
      <p:ext uri="{BB962C8B-B14F-4D97-AF65-F5344CB8AC3E}">
        <p14:creationId xmlns:p14="http://schemas.microsoft.com/office/powerpoint/2010/main" val="4067379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57879418-4AF6-4642-82F9-57E31E098753}" type="datetime1">
              <a:rPr lang="en-IN" smtClean="0"/>
              <a:t>13-11-2023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99C119E-18CC-45F6-A953-5FFADAA8DF9A}" type="slidenum">
              <a:rPr lang="en-IN" smtClean="0"/>
              <a:pPr/>
              <a:t>‹#›</a:t>
            </a:fld>
            <a:endParaRPr lang="en-IN"/>
          </a:p>
        </p:txBody>
      </p:sp>
    </p:spTree>
    <p:extLst>
      <p:ext uri="{BB962C8B-B14F-4D97-AF65-F5344CB8AC3E}">
        <p14:creationId xmlns:p14="http://schemas.microsoft.com/office/powerpoint/2010/main" val="4023233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A5D665-FBF2-440C-A086-4539F205F032}" type="datetime1">
              <a:rPr lang="en-IN" smtClean="0"/>
              <a:t>13-11-2023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99C119E-18CC-45F6-A953-5FFADAA8DF9A}" type="slidenum">
              <a:rPr lang="en-IN" smtClean="0"/>
              <a:pPr/>
              <a:t>‹#›</a:t>
            </a:fld>
            <a:endParaRPr lang="en-IN"/>
          </a:p>
        </p:txBody>
      </p:sp>
    </p:spTree>
    <p:extLst>
      <p:ext uri="{BB962C8B-B14F-4D97-AF65-F5344CB8AC3E}">
        <p14:creationId xmlns:p14="http://schemas.microsoft.com/office/powerpoint/2010/main" val="3606467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C10132-375B-4237-9DFE-C46A39E0AEAA}" type="datetime1">
              <a:rPr lang="en-IN" smtClean="0"/>
              <a:t>13-11-2023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9C119E-18CC-45F6-A953-5FFADAA8DF9A}" type="slidenum">
              <a:rPr lang="en-IN" smtClean="0"/>
              <a:pPr/>
              <a:t>‹#›</a:t>
            </a:fld>
            <a:endParaRPr lang="en-IN"/>
          </a:p>
        </p:txBody>
      </p:sp>
    </p:spTree>
    <p:extLst>
      <p:ext uri="{BB962C8B-B14F-4D97-AF65-F5344CB8AC3E}">
        <p14:creationId xmlns:p14="http://schemas.microsoft.com/office/powerpoint/2010/main" val="727854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249023-FC6D-44D8-A54B-47181DCC8CD9}" type="datetime1">
              <a:rPr lang="en-IN" smtClean="0"/>
              <a:t>13-11-2023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9C119E-18CC-45F6-A953-5FFADAA8DF9A}" type="slidenum">
              <a:rPr lang="en-IN" smtClean="0"/>
              <a:pPr/>
              <a:t>‹#›</a:t>
            </a:fld>
            <a:endParaRPr lang="en-IN"/>
          </a:p>
        </p:txBody>
      </p:sp>
    </p:spTree>
    <p:extLst>
      <p:ext uri="{BB962C8B-B14F-4D97-AF65-F5344CB8AC3E}">
        <p14:creationId xmlns:p14="http://schemas.microsoft.com/office/powerpoint/2010/main" val="2670481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9719A2-E701-48C7-AA63-C23402EF0A3B}" type="datetime1">
              <a:rPr lang="en-IN" smtClean="0"/>
              <a:t>13-11-2023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IN"/>
              <a:t>PPT 4.</a:t>
            </a:r>
            <a:fld id="{299C119E-18CC-45F6-A953-5FFADAA8DF9A}" type="slidenum">
              <a:rPr lang="en-IN" smtClean="0"/>
              <a:pPr/>
              <a:t>‹#›</a:t>
            </a:fld>
            <a:endParaRPr lang="en-IN" dirty="0"/>
          </a:p>
        </p:txBody>
      </p:sp>
    </p:spTree>
    <p:extLst>
      <p:ext uri="{BB962C8B-B14F-4D97-AF65-F5344CB8AC3E}">
        <p14:creationId xmlns:p14="http://schemas.microsoft.com/office/powerpoint/2010/main" val="2590574661"/>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3374"/>
            <a:ext cx="7772400" cy="2043658"/>
          </a:xfrm>
        </p:spPr>
        <p:txBody>
          <a:bodyPr>
            <a:normAutofit/>
          </a:bodyPr>
          <a:lstStyle/>
          <a:p>
            <a:r>
              <a:rPr lang="en-IN" sz="4400" dirty="0">
                <a:latin typeface="Calibri" panose="020F0502020204030204" pitchFamily="34" charset="0"/>
                <a:cs typeface="Calibri" panose="020F0502020204030204" pitchFamily="34" charset="0"/>
              </a:rPr>
              <a:t>Module 4</a:t>
            </a:r>
          </a:p>
        </p:txBody>
      </p:sp>
      <p:sp>
        <p:nvSpPr>
          <p:cNvPr id="3" name="Subtitle 2"/>
          <p:cNvSpPr>
            <a:spLocks noGrp="1"/>
          </p:cNvSpPr>
          <p:nvPr>
            <p:ph type="subTitle" idx="1"/>
          </p:nvPr>
        </p:nvSpPr>
        <p:spPr>
          <a:xfrm>
            <a:off x="1371600" y="3091408"/>
            <a:ext cx="6400800" cy="2569840"/>
          </a:xfrm>
        </p:spPr>
        <p:txBody>
          <a:bodyPr>
            <a:normAutofit/>
          </a:bodyPr>
          <a:lstStyle/>
          <a:p>
            <a:r>
              <a:rPr lang="en-IN" sz="3200" dirty="0">
                <a:solidFill>
                  <a:schemeClr val="tx1"/>
                </a:solidFill>
              </a:rPr>
              <a:t>The Five Phases of DRM</a:t>
            </a:r>
          </a:p>
        </p:txBody>
      </p:sp>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1</a:t>
            </a:fld>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Mitigation (contd.)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6786791"/>
              </p:ext>
            </p:extLst>
          </p:nvPr>
        </p:nvGraphicFramePr>
        <p:xfrm>
          <a:off x="457200" y="1600200"/>
          <a:ext cx="8229600" cy="39674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en-IN" dirty="0">
                          <a:solidFill>
                            <a:schemeClr val="tx1"/>
                          </a:solidFill>
                        </a:rPr>
                        <a:t>Objectives</a:t>
                      </a:r>
                    </a:p>
                  </a:txBody>
                  <a:tcPr/>
                </a:tc>
                <a:tc>
                  <a:txBody>
                    <a:bodyPr/>
                    <a:lstStyle/>
                    <a:p>
                      <a:pPr algn="ctr"/>
                      <a:r>
                        <a:rPr lang="en-IN" dirty="0">
                          <a:solidFill>
                            <a:schemeClr val="tx1"/>
                          </a:solidFill>
                        </a:rPr>
                        <a:t>Activities</a:t>
                      </a:r>
                    </a:p>
                  </a:txBody>
                  <a:tcPr/>
                </a:tc>
                <a:extLst>
                  <a:ext uri="{0D108BD9-81ED-4DB2-BD59-A6C34878D82A}">
                    <a16:rowId xmlns:a16="http://schemas.microsoft.com/office/drawing/2014/main" val="10000"/>
                  </a:ext>
                </a:extLst>
              </a:tr>
              <a:tr h="370840">
                <a:tc>
                  <a:txBody>
                    <a:bodyPr/>
                    <a:lstStyle/>
                    <a:p>
                      <a:pPr algn="ctr">
                        <a:spcAft>
                          <a:spcPts val="1200"/>
                        </a:spcAft>
                      </a:pPr>
                      <a:endParaRPr lang="en-IN" dirty="0">
                        <a:solidFill>
                          <a:schemeClr val="tx1"/>
                        </a:solidFill>
                      </a:endParaRPr>
                    </a:p>
                  </a:txBody>
                  <a:tcPr/>
                </a:tc>
                <a:tc>
                  <a:txBody>
                    <a:bodyPr/>
                    <a:lstStyle/>
                    <a:p>
                      <a:pPr algn="ctr">
                        <a:spcAft>
                          <a:spcPts val="1200"/>
                        </a:spcAft>
                      </a:pPr>
                      <a:r>
                        <a:rPr lang="en-IN" sz="1800" b="1" kern="1200" baseline="0" dirty="0">
                          <a:solidFill>
                            <a:schemeClr val="tx1"/>
                          </a:solidFill>
                          <a:latin typeface="+mn-lt"/>
                          <a:ea typeface="+mn-ea"/>
                          <a:cs typeface="+mn-cs"/>
                        </a:rPr>
                        <a:t>(ii) </a:t>
                      </a:r>
                      <a:r>
                        <a:rPr lang="en-IN" b="1" dirty="0">
                          <a:solidFill>
                            <a:schemeClr val="tx1"/>
                          </a:solidFill>
                        </a:rPr>
                        <a:t>Socio-economic:</a:t>
                      </a:r>
                    </a:p>
                    <a:p>
                      <a:pPr marL="355600" indent="-355600" algn="ctr">
                        <a:spcAft>
                          <a:spcPts val="1200"/>
                        </a:spcAft>
                        <a:buFont typeface="Arial" pitchFamily="34" charset="0"/>
                        <a:buChar char="•"/>
                      </a:pPr>
                      <a:r>
                        <a:rPr lang="en-IN" dirty="0">
                          <a:solidFill>
                            <a:schemeClr val="tx1"/>
                          </a:solidFill>
                        </a:rPr>
                        <a:t>Coordination and cooperation with all stakeholders to exchange information on hazards,</a:t>
                      </a:r>
                      <a:r>
                        <a:rPr lang="en-IN" baseline="0" dirty="0">
                          <a:solidFill>
                            <a:schemeClr val="tx1"/>
                          </a:solidFill>
                        </a:rPr>
                        <a:t> holding regular meetings. </a:t>
                      </a:r>
                    </a:p>
                    <a:p>
                      <a:pPr marL="355600" indent="-355600" algn="ctr">
                        <a:spcAft>
                          <a:spcPts val="1200"/>
                        </a:spcAft>
                        <a:buFont typeface="Arial" pitchFamily="34" charset="0"/>
                        <a:buChar char="•"/>
                      </a:pPr>
                      <a:r>
                        <a:rPr lang="en-IN" baseline="0" dirty="0">
                          <a:solidFill>
                            <a:schemeClr val="tx1"/>
                          </a:solidFill>
                        </a:rPr>
                        <a:t>Helps clarifying roles of each stakeholder to face disasters</a:t>
                      </a:r>
                    </a:p>
                    <a:p>
                      <a:pPr algn="ctr">
                        <a:spcAft>
                          <a:spcPts val="1200"/>
                        </a:spcAft>
                      </a:pPr>
                      <a:r>
                        <a:rPr lang="en-IN" b="1" baseline="0" dirty="0">
                          <a:solidFill>
                            <a:schemeClr val="tx1"/>
                          </a:solidFill>
                        </a:rPr>
                        <a:t>(iii) Environmental:</a:t>
                      </a:r>
                    </a:p>
                    <a:p>
                      <a:pPr marL="355600" indent="-355600" algn="ctr">
                        <a:spcAft>
                          <a:spcPts val="1200"/>
                        </a:spcAft>
                        <a:buFont typeface="Arial" pitchFamily="34" charset="0"/>
                        <a:buChar char="•"/>
                      </a:pPr>
                      <a:r>
                        <a:rPr lang="en-IN" sz="1800" kern="1200" baseline="0" dirty="0">
                          <a:solidFill>
                            <a:schemeClr val="tx1"/>
                          </a:solidFill>
                          <a:latin typeface="+mn-lt"/>
                          <a:ea typeface="+mn-ea"/>
                          <a:cs typeface="+mn-cs"/>
                        </a:rPr>
                        <a:t>Establishment of early warning systems</a:t>
                      </a:r>
                    </a:p>
                    <a:p>
                      <a:pPr marL="355600" indent="-355600" algn="ctr">
                        <a:spcAft>
                          <a:spcPts val="1200"/>
                        </a:spcAft>
                        <a:buFont typeface="Arial" pitchFamily="34" charset="0"/>
                        <a:buChar char="•"/>
                      </a:pPr>
                      <a:r>
                        <a:rPr lang="en-IN" sz="1800" kern="1200" baseline="0" dirty="0">
                          <a:solidFill>
                            <a:schemeClr val="tx1"/>
                          </a:solidFill>
                          <a:latin typeface="+mn-lt"/>
                          <a:ea typeface="+mn-ea"/>
                          <a:cs typeface="+mn-cs"/>
                        </a:rPr>
                        <a:t>Resiliency of supply chain </a:t>
                      </a:r>
                    </a:p>
                  </a:txBody>
                  <a:tcPr/>
                </a:tc>
                <a:extLst>
                  <a:ext uri="{0D108BD9-81ED-4DB2-BD59-A6C34878D82A}">
                    <a16:rowId xmlns:a16="http://schemas.microsoft.com/office/drawing/2014/main" val="10001"/>
                  </a:ext>
                </a:extLst>
              </a:tr>
            </a:tbl>
          </a:graphicData>
        </a:graphic>
      </p:graphicFrame>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10</a:t>
            </a:fld>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3. Preparedness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5019513"/>
              </p:ext>
            </p:extLst>
          </p:nvPr>
        </p:nvGraphicFramePr>
        <p:xfrm>
          <a:off x="457200" y="1600200"/>
          <a:ext cx="8229600" cy="36322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en-IN" dirty="0">
                          <a:solidFill>
                            <a:schemeClr val="tx1"/>
                          </a:solidFill>
                        </a:rPr>
                        <a:t>Objectives</a:t>
                      </a:r>
                    </a:p>
                  </a:txBody>
                  <a:tcPr/>
                </a:tc>
                <a:tc>
                  <a:txBody>
                    <a:bodyPr/>
                    <a:lstStyle/>
                    <a:p>
                      <a:pPr algn="ctr"/>
                      <a:r>
                        <a:rPr lang="en-IN" dirty="0">
                          <a:solidFill>
                            <a:schemeClr val="tx1"/>
                          </a:solidFill>
                        </a:rPr>
                        <a:t>Activities</a:t>
                      </a:r>
                    </a:p>
                  </a:txBody>
                  <a:tcPr/>
                </a:tc>
                <a:extLst>
                  <a:ext uri="{0D108BD9-81ED-4DB2-BD59-A6C34878D82A}">
                    <a16:rowId xmlns:a16="http://schemas.microsoft.com/office/drawing/2014/main" val="10000"/>
                  </a:ext>
                </a:extLst>
              </a:tr>
              <a:tr h="370840">
                <a:tc>
                  <a:txBody>
                    <a:bodyPr/>
                    <a:lstStyle/>
                    <a:p>
                      <a:pPr algn="just">
                        <a:spcAft>
                          <a:spcPts val="1200"/>
                        </a:spcAft>
                      </a:pPr>
                      <a:r>
                        <a:rPr lang="en-IN" dirty="0">
                          <a:solidFill>
                            <a:schemeClr val="tx1"/>
                          </a:solidFill>
                        </a:rPr>
                        <a:t>1. To improve the capacity to respond rapidly and effectively, e.g.:</a:t>
                      </a:r>
                    </a:p>
                    <a:p>
                      <a:pPr marL="360363" indent="-360363" algn="just">
                        <a:spcAft>
                          <a:spcPts val="1200"/>
                        </a:spcAft>
                        <a:buFont typeface="Arial" pitchFamily="34" charset="0"/>
                        <a:buChar char="•"/>
                      </a:pPr>
                      <a:r>
                        <a:rPr lang="en-IN" dirty="0">
                          <a:solidFill>
                            <a:schemeClr val="tx1"/>
                          </a:solidFill>
                        </a:rPr>
                        <a:t>What to do</a:t>
                      </a:r>
                    </a:p>
                    <a:p>
                      <a:pPr marL="360363" indent="-360363" algn="just">
                        <a:spcAft>
                          <a:spcPts val="1200"/>
                        </a:spcAft>
                        <a:buFont typeface="Arial" pitchFamily="34" charset="0"/>
                        <a:buChar char="•"/>
                      </a:pPr>
                      <a:r>
                        <a:rPr lang="en-IN" dirty="0">
                          <a:solidFill>
                            <a:schemeClr val="tx1"/>
                          </a:solidFill>
                        </a:rPr>
                        <a:t>Where to go</a:t>
                      </a:r>
                    </a:p>
                    <a:p>
                      <a:pPr marL="360363" indent="-360363" algn="just">
                        <a:spcAft>
                          <a:spcPts val="1200"/>
                        </a:spcAft>
                        <a:buFont typeface="Arial" pitchFamily="34" charset="0"/>
                        <a:buChar char="•"/>
                      </a:pPr>
                      <a:r>
                        <a:rPr lang="en-IN" dirty="0">
                          <a:solidFill>
                            <a:schemeClr val="tx1"/>
                          </a:solidFill>
                        </a:rPr>
                        <a:t>Whom to call</a:t>
                      </a:r>
                    </a:p>
                    <a:p>
                      <a:pPr algn="just">
                        <a:spcAft>
                          <a:spcPts val="1200"/>
                        </a:spcAft>
                      </a:pPr>
                      <a:r>
                        <a:rPr lang="en-IN" dirty="0">
                          <a:solidFill>
                            <a:schemeClr val="tx1"/>
                          </a:solidFill>
                        </a:rPr>
                        <a:t>2. To save lives and damage to assets, help response and rescue operations</a:t>
                      </a:r>
                    </a:p>
                  </a:txBody>
                  <a:tcPr/>
                </a:tc>
                <a:tc>
                  <a:txBody>
                    <a:bodyPr/>
                    <a:lstStyle/>
                    <a:p>
                      <a:pPr marL="342900" indent="-342900" algn="l">
                        <a:spcAft>
                          <a:spcPts val="1200"/>
                        </a:spcAft>
                        <a:buAutoNum type="arabicPeriod"/>
                      </a:pPr>
                      <a:r>
                        <a:rPr lang="en-IN" dirty="0">
                          <a:solidFill>
                            <a:schemeClr val="tx1"/>
                          </a:solidFill>
                        </a:rPr>
                        <a:t>Establish</a:t>
                      </a:r>
                      <a:r>
                        <a:rPr lang="en-IN" baseline="0" dirty="0">
                          <a:solidFill>
                            <a:schemeClr val="tx1"/>
                          </a:solidFill>
                        </a:rPr>
                        <a:t> an effective alert and early warning system among key individuals at all levels of the organisation through phone chain, telecommunication chain, text messages etc.</a:t>
                      </a:r>
                    </a:p>
                    <a:p>
                      <a:pPr marL="342900" indent="-342900" algn="l">
                        <a:spcAft>
                          <a:spcPts val="1200"/>
                        </a:spcAft>
                        <a:buAutoNum type="arabicPeriod"/>
                      </a:pPr>
                      <a:r>
                        <a:rPr lang="en-IN" baseline="0" dirty="0">
                          <a:solidFill>
                            <a:schemeClr val="tx1"/>
                          </a:solidFill>
                        </a:rPr>
                        <a:t>Set up Emergency  Management Team (EMT) at HQ and in Field Units with clear role for team members. </a:t>
                      </a:r>
                      <a:br>
                        <a:rPr lang="en-IN" baseline="0" dirty="0">
                          <a:solidFill>
                            <a:schemeClr val="tx1"/>
                          </a:solidFill>
                        </a:rPr>
                      </a:br>
                      <a:r>
                        <a:rPr lang="en-IN" baseline="0" dirty="0">
                          <a:solidFill>
                            <a:schemeClr val="tx1"/>
                          </a:solidFill>
                        </a:rPr>
                        <a:t>(Explained in detail on slides 4.14-4.17)</a:t>
                      </a:r>
                    </a:p>
                  </a:txBody>
                  <a:tcPr/>
                </a:tc>
                <a:extLst>
                  <a:ext uri="{0D108BD9-81ED-4DB2-BD59-A6C34878D82A}">
                    <a16:rowId xmlns:a16="http://schemas.microsoft.com/office/drawing/2014/main" val="10001"/>
                  </a:ext>
                </a:extLst>
              </a:tr>
            </a:tbl>
          </a:graphicData>
        </a:graphic>
      </p:graphicFrame>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11</a:t>
            </a:fld>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lstStyle/>
          <a:p>
            <a:r>
              <a:rPr lang="en-IN" dirty="0"/>
              <a:t>Preparedness (contd.)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9514768"/>
              </p:ext>
            </p:extLst>
          </p:nvPr>
        </p:nvGraphicFramePr>
        <p:xfrm>
          <a:off x="628650" y="1700808"/>
          <a:ext cx="7886700" cy="4183737"/>
        </p:xfrm>
        <a:graphic>
          <a:graphicData uri="http://schemas.openxmlformats.org/drawingml/2006/table">
            <a:tbl>
              <a:tblPr firstRow="1" bandRow="1">
                <a:tableStyleId>{5C22544A-7EE6-4342-B048-85BDC9FD1C3A}</a:tableStyleId>
              </a:tblPr>
              <a:tblGrid>
                <a:gridCol w="3799334">
                  <a:extLst>
                    <a:ext uri="{9D8B030D-6E8A-4147-A177-3AD203B41FA5}">
                      <a16:colId xmlns:a16="http://schemas.microsoft.com/office/drawing/2014/main" val="20000"/>
                    </a:ext>
                  </a:extLst>
                </a:gridCol>
                <a:gridCol w="4087366">
                  <a:extLst>
                    <a:ext uri="{9D8B030D-6E8A-4147-A177-3AD203B41FA5}">
                      <a16:colId xmlns:a16="http://schemas.microsoft.com/office/drawing/2014/main" val="20001"/>
                    </a:ext>
                  </a:extLst>
                </a:gridCol>
              </a:tblGrid>
              <a:tr h="382244">
                <a:tc>
                  <a:txBody>
                    <a:bodyPr/>
                    <a:lstStyle/>
                    <a:p>
                      <a:pPr algn="ctr"/>
                      <a:r>
                        <a:rPr lang="en-IN" dirty="0">
                          <a:solidFill>
                            <a:schemeClr val="tx1"/>
                          </a:solidFill>
                        </a:rPr>
                        <a:t>Objectives</a:t>
                      </a:r>
                    </a:p>
                  </a:txBody>
                  <a:tcPr marL="87630" marR="87630"/>
                </a:tc>
                <a:tc>
                  <a:txBody>
                    <a:bodyPr/>
                    <a:lstStyle/>
                    <a:p>
                      <a:pPr algn="ctr"/>
                      <a:r>
                        <a:rPr lang="en-IN" dirty="0">
                          <a:solidFill>
                            <a:schemeClr val="tx1"/>
                          </a:solidFill>
                        </a:rPr>
                        <a:t>Activities</a:t>
                      </a:r>
                    </a:p>
                  </a:txBody>
                  <a:tcPr marL="87630" marR="87630"/>
                </a:tc>
                <a:extLst>
                  <a:ext uri="{0D108BD9-81ED-4DB2-BD59-A6C34878D82A}">
                    <a16:rowId xmlns:a16="http://schemas.microsoft.com/office/drawing/2014/main" val="10000"/>
                  </a:ext>
                </a:extLst>
              </a:tr>
              <a:tr h="3801493">
                <a:tc>
                  <a:txBody>
                    <a:bodyPr/>
                    <a:lstStyle/>
                    <a:p>
                      <a:pPr algn="l">
                        <a:spcAft>
                          <a:spcPts val="1200"/>
                        </a:spcAft>
                      </a:pPr>
                      <a:r>
                        <a:rPr lang="en-IN" dirty="0">
                          <a:solidFill>
                            <a:schemeClr val="tx1"/>
                          </a:solidFill>
                        </a:rPr>
                        <a:t>3. To keep a Business Continuity Plan (BCP) ready for continued performance of essential functions </a:t>
                      </a:r>
                    </a:p>
                  </a:txBody>
                  <a:tcPr marL="87630" marR="87630"/>
                </a:tc>
                <a:tc>
                  <a:txBody>
                    <a:bodyPr/>
                    <a:lstStyle/>
                    <a:p>
                      <a:pPr marL="342900" indent="-342900" algn="l">
                        <a:spcAft>
                          <a:spcPts val="1200"/>
                        </a:spcAft>
                        <a:buAutoNum type="arabicPeriod" startAt="3"/>
                      </a:pPr>
                      <a:r>
                        <a:rPr lang="en-IN" dirty="0">
                          <a:solidFill>
                            <a:schemeClr val="tx1"/>
                          </a:solidFill>
                        </a:rPr>
                        <a:t>Make</a:t>
                      </a:r>
                      <a:r>
                        <a:rPr lang="en-IN" baseline="0" dirty="0">
                          <a:solidFill>
                            <a:schemeClr val="tx1"/>
                          </a:solidFill>
                        </a:rPr>
                        <a:t> staff aware of</a:t>
                      </a:r>
                      <a:r>
                        <a:rPr lang="en-IN" dirty="0">
                          <a:solidFill>
                            <a:schemeClr val="tx1"/>
                          </a:solidFill>
                        </a:rPr>
                        <a:t> Postal 3P Status Report required to be sent to HQ       </a:t>
                      </a:r>
                      <a:r>
                        <a:rPr lang="en-IN" sz="1800" dirty="0">
                          <a:solidFill>
                            <a:schemeClr val="tx1"/>
                          </a:solidFill>
                        </a:rPr>
                        <a:t>(3P </a:t>
                      </a:r>
                      <a:r>
                        <a:rPr lang="en-IN" sz="1800" baseline="0" dirty="0">
                          <a:solidFill>
                            <a:schemeClr val="tx1"/>
                          </a:solidFill>
                        </a:rPr>
                        <a:t>Report explained on slides 4.19-4.20; Report F</a:t>
                      </a:r>
                      <a:r>
                        <a:rPr lang="en-IN" sz="1800" dirty="0">
                          <a:solidFill>
                            <a:schemeClr val="tx1"/>
                          </a:solidFill>
                        </a:rPr>
                        <a:t>ormat</a:t>
                      </a:r>
                      <a:r>
                        <a:rPr lang="en-IN" sz="1800" baseline="0" dirty="0">
                          <a:solidFill>
                            <a:schemeClr val="tx1"/>
                          </a:solidFill>
                        </a:rPr>
                        <a:t> </a:t>
                      </a:r>
                      <a:r>
                        <a:rPr lang="en-IN" sz="1800" dirty="0">
                          <a:solidFill>
                            <a:schemeClr val="tx1"/>
                          </a:solidFill>
                        </a:rPr>
                        <a:t>in handout H 4.2)</a:t>
                      </a:r>
                    </a:p>
                    <a:p>
                      <a:pPr marL="342900" indent="-342900" algn="l">
                        <a:spcAft>
                          <a:spcPts val="1200"/>
                        </a:spcAft>
                        <a:buAutoNum type="arabicPeriod" startAt="4"/>
                      </a:pPr>
                      <a:r>
                        <a:rPr lang="en-IN" dirty="0">
                          <a:solidFill>
                            <a:schemeClr val="tx1"/>
                          </a:solidFill>
                        </a:rPr>
                        <a:t>Develop a viable Business Continuity Plan (BCP)</a:t>
                      </a:r>
                      <a:r>
                        <a:rPr lang="en-IN" baseline="0" dirty="0">
                          <a:solidFill>
                            <a:schemeClr val="tx1"/>
                          </a:solidFill>
                        </a:rPr>
                        <a:t> </a:t>
                      </a:r>
                      <a:r>
                        <a:rPr lang="en-IN" dirty="0">
                          <a:solidFill>
                            <a:schemeClr val="tx1"/>
                          </a:solidFill>
                        </a:rPr>
                        <a:t>to provide critical and essential services and to protect critical infrastructure. </a:t>
                      </a:r>
                      <a:br>
                        <a:rPr lang="en-IN" dirty="0">
                          <a:solidFill>
                            <a:schemeClr val="tx1"/>
                          </a:solidFill>
                        </a:rPr>
                      </a:br>
                      <a:r>
                        <a:rPr lang="en-IN" sz="1800" dirty="0">
                          <a:solidFill>
                            <a:schemeClr val="tx1"/>
                          </a:solidFill>
                        </a:rPr>
                        <a:t>(BCP explained on</a:t>
                      </a:r>
                      <a:r>
                        <a:rPr lang="en-IN" sz="1800" baseline="0" dirty="0">
                          <a:solidFill>
                            <a:schemeClr val="tx1"/>
                          </a:solidFill>
                        </a:rPr>
                        <a:t> slide 4.21)</a:t>
                      </a:r>
                      <a:endParaRPr lang="en-IN" sz="1800" dirty="0">
                        <a:solidFill>
                          <a:schemeClr val="tx1"/>
                        </a:solidFill>
                      </a:endParaRPr>
                    </a:p>
                    <a:p>
                      <a:pPr marL="342900" indent="-342900" algn="l">
                        <a:spcAft>
                          <a:spcPts val="1200"/>
                        </a:spcAft>
                        <a:buAutoNum type="arabicPeriod" startAt="4"/>
                      </a:pPr>
                      <a:r>
                        <a:rPr lang="en-IN" baseline="0" dirty="0">
                          <a:solidFill>
                            <a:schemeClr val="tx1"/>
                          </a:solidFill>
                        </a:rPr>
                        <a:t> Training and exercises</a:t>
                      </a:r>
                      <a:br>
                        <a:rPr lang="en-IN" baseline="0" dirty="0">
                          <a:solidFill>
                            <a:schemeClr val="tx1"/>
                          </a:solidFill>
                        </a:rPr>
                      </a:br>
                      <a:r>
                        <a:rPr lang="en-IN" sz="1800" dirty="0">
                          <a:solidFill>
                            <a:schemeClr val="tx1"/>
                          </a:solidFill>
                        </a:rPr>
                        <a:t>(C</a:t>
                      </a:r>
                      <a:r>
                        <a:rPr lang="en-IN" sz="1800" baseline="0" dirty="0">
                          <a:solidFill>
                            <a:schemeClr val="tx1"/>
                          </a:solidFill>
                        </a:rPr>
                        <a:t>overed in detail on slides 4.22-4.24)</a:t>
                      </a:r>
                      <a:endParaRPr lang="en-IN" sz="1800" dirty="0">
                        <a:solidFill>
                          <a:schemeClr val="tx1"/>
                        </a:solidFill>
                      </a:endParaRPr>
                    </a:p>
                  </a:txBody>
                  <a:tcPr marL="87630" marR="87630"/>
                </a:tc>
                <a:extLst>
                  <a:ext uri="{0D108BD9-81ED-4DB2-BD59-A6C34878D82A}">
                    <a16:rowId xmlns:a16="http://schemas.microsoft.com/office/drawing/2014/main" val="10001"/>
                  </a:ext>
                </a:extLst>
              </a:tr>
            </a:tbl>
          </a:graphicData>
        </a:graphic>
      </p:graphicFrame>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12</a:t>
            </a:fld>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Preparedness (contd.)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3861302"/>
              </p:ext>
            </p:extLst>
          </p:nvPr>
        </p:nvGraphicFramePr>
        <p:xfrm>
          <a:off x="457200" y="1600200"/>
          <a:ext cx="8229600" cy="37846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en-IN" dirty="0">
                          <a:solidFill>
                            <a:schemeClr val="tx1"/>
                          </a:solidFill>
                        </a:rPr>
                        <a:t>Objectives</a:t>
                      </a:r>
                    </a:p>
                  </a:txBody>
                  <a:tcPr/>
                </a:tc>
                <a:tc>
                  <a:txBody>
                    <a:bodyPr/>
                    <a:lstStyle/>
                    <a:p>
                      <a:pPr algn="ctr"/>
                      <a:r>
                        <a:rPr lang="en-IN" dirty="0">
                          <a:solidFill>
                            <a:schemeClr val="tx1"/>
                          </a:solidFill>
                        </a:rPr>
                        <a:t>Activities</a:t>
                      </a:r>
                    </a:p>
                  </a:txBody>
                  <a:tcPr/>
                </a:tc>
                <a:extLst>
                  <a:ext uri="{0D108BD9-81ED-4DB2-BD59-A6C34878D82A}">
                    <a16:rowId xmlns:a16="http://schemas.microsoft.com/office/drawing/2014/main" val="10000"/>
                  </a:ext>
                </a:extLst>
              </a:tr>
              <a:tr h="370840">
                <a:tc>
                  <a:txBody>
                    <a:bodyPr/>
                    <a:lstStyle/>
                    <a:p>
                      <a:pPr algn="just">
                        <a:spcAft>
                          <a:spcPts val="1200"/>
                        </a:spcAft>
                      </a:pPr>
                      <a:endParaRPr lang="en-IN" dirty="0">
                        <a:solidFill>
                          <a:schemeClr val="tx1"/>
                        </a:solidFill>
                      </a:endParaRPr>
                    </a:p>
                  </a:txBody>
                  <a:tcPr/>
                </a:tc>
                <a:tc>
                  <a:txBody>
                    <a:bodyPr/>
                    <a:lstStyle/>
                    <a:p>
                      <a:pPr marL="0" marR="0" indent="0" algn="just" defTabSz="914400" rtl="0" eaLnBrk="1" fontAlgn="auto" latinLnBrk="0" hangingPunct="1">
                        <a:lnSpc>
                          <a:spcPct val="100000"/>
                        </a:lnSpc>
                        <a:spcBef>
                          <a:spcPts val="0"/>
                        </a:spcBef>
                        <a:spcAft>
                          <a:spcPts val="1200"/>
                        </a:spcAft>
                        <a:buClrTx/>
                        <a:buSzTx/>
                        <a:buFontTx/>
                        <a:buNone/>
                        <a:tabLst/>
                        <a:defRPr/>
                      </a:pPr>
                      <a:r>
                        <a:rPr lang="en-IN" dirty="0">
                          <a:solidFill>
                            <a:schemeClr val="tx1"/>
                          </a:solidFill>
                        </a:rPr>
                        <a:t>6. Relocate some establishments if the risk to continue from present location is very high</a:t>
                      </a:r>
                    </a:p>
                    <a:p>
                      <a:pPr marL="0" marR="0" indent="0" algn="just" defTabSz="914400" rtl="0" eaLnBrk="1" fontAlgn="auto" latinLnBrk="0" hangingPunct="1">
                        <a:lnSpc>
                          <a:spcPct val="100000"/>
                        </a:lnSpc>
                        <a:spcBef>
                          <a:spcPts val="0"/>
                        </a:spcBef>
                        <a:spcAft>
                          <a:spcPts val="1200"/>
                        </a:spcAft>
                        <a:buClrTx/>
                        <a:buSzTx/>
                        <a:buFontTx/>
                        <a:buNone/>
                        <a:tabLst/>
                        <a:defRPr/>
                      </a:pPr>
                      <a:r>
                        <a:rPr lang="en-IN" dirty="0">
                          <a:solidFill>
                            <a:schemeClr val="tx1"/>
                          </a:solidFill>
                        </a:rPr>
                        <a:t>7. Emergency preparedness for organised personnel for monitoring, alert and evacuation, medical team, search and rescue operations, availability</a:t>
                      </a:r>
                      <a:r>
                        <a:rPr lang="en-IN" baseline="0" dirty="0">
                          <a:solidFill>
                            <a:schemeClr val="tx1"/>
                          </a:solidFill>
                        </a:rPr>
                        <a:t> of food reserve, distribution of disaster supplies and equipments, emergency monetary fund</a:t>
                      </a:r>
                      <a:r>
                        <a:rPr lang="en-IN" dirty="0">
                          <a:solidFill>
                            <a:schemeClr val="tx1"/>
                          </a:solidFill>
                        </a:rPr>
                        <a:t> </a:t>
                      </a:r>
                    </a:p>
                    <a:p>
                      <a:pPr algn="just">
                        <a:spcAft>
                          <a:spcPts val="1200"/>
                        </a:spcAft>
                      </a:pPr>
                      <a:endParaRPr lang="en-IN" dirty="0">
                        <a:solidFill>
                          <a:schemeClr val="tx1"/>
                        </a:solidFill>
                      </a:endParaRPr>
                    </a:p>
                  </a:txBody>
                  <a:tcPr/>
                </a:tc>
                <a:extLst>
                  <a:ext uri="{0D108BD9-81ED-4DB2-BD59-A6C34878D82A}">
                    <a16:rowId xmlns:a16="http://schemas.microsoft.com/office/drawing/2014/main" val="10001"/>
                  </a:ext>
                </a:extLst>
              </a:tr>
            </a:tbl>
          </a:graphicData>
        </a:graphic>
      </p:graphicFrame>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13</a:t>
            </a:fld>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Preparedness – Setting up Emergency Management Team (EMT)</a:t>
            </a:r>
          </a:p>
        </p:txBody>
      </p:sp>
      <p:sp>
        <p:nvSpPr>
          <p:cNvPr id="3" name="Content Placeholder 2"/>
          <p:cNvSpPr>
            <a:spLocks noGrp="1"/>
          </p:cNvSpPr>
          <p:nvPr>
            <p:ph idx="1"/>
          </p:nvPr>
        </p:nvSpPr>
        <p:spPr>
          <a:xfrm>
            <a:off x="457200" y="1711349"/>
            <a:ext cx="8229600" cy="4525963"/>
          </a:xfrm>
        </p:spPr>
        <p:txBody>
          <a:bodyPr/>
          <a:lstStyle/>
          <a:p>
            <a:r>
              <a:rPr lang="en-US" dirty="0"/>
              <a:t>This is set up to manage response &amp; recovery activities effectively following a disaster</a:t>
            </a:r>
          </a:p>
          <a:p>
            <a:r>
              <a:rPr lang="en-US" dirty="0"/>
              <a:t>Set up both at HQ and in Field Units</a:t>
            </a:r>
          </a:p>
          <a:p>
            <a:r>
              <a:rPr lang="en-US" dirty="0"/>
              <a:t>Should consist of most senior managers of the organization like DG/PMG, Board Members, Heads of Divisions </a:t>
            </a:r>
          </a:p>
          <a:p>
            <a:r>
              <a:rPr lang="en-US" dirty="0"/>
              <a:t>Each member of EMT has clear roles and responsibilities in their respective areas    </a:t>
            </a:r>
          </a:p>
        </p:txBody>
      </p:sp>
      <p:sp>
        <p:nvSpPr>
          <p:cNvPr id="5" name="Slide Number Placeholder 4"/>
          <p:cNvSpPr>
            <a:spLocks noGrp="1"/>
          </p:cNvSpPr>
          <p:nvPr>
            <p:ph type="sldNum" sz="quarter" idx="12"/>
          </p:nvPr>
        </p:nvSpPr>
        <p:spPr/>
        <p:txBody>
          <a:bodyPr/>
          <a:lstStyle/>
          <a:p>
            <a:r>
              <a:rPr lang="en-IN"/>
              <a:t>PPT 4.</a:t>
            </a:r>
            <a:fld id="{299C119E-18CC-45F6-A953-5FFADAA8DF9A}" type="slidenum">
              <a:rPr lang="en-IN" smtClean="0"/>
              <a:pPr/>
              <a:t>14</a:t>
            </a:fld>
            <a:endParaRPr lang="en-IN" dirty="0"/>
          </a:p>
        </p:txBody>
      </p:sp>
    </p:spTree>
    <p:extLst>
      <p:ext uri="{BB962C8B-B14F-4D97-AF65-F5344CB8AC3E}">
        <p14:creationId xmlns:p14="http://schemas.microsoft.com/office/powerpoint/2010/main" val="718953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EMT at HQ – Suggested Roles of Team Members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5179744"/>
              </p:ext>
            </p:extLst>
          </p:nvPr>
        </p:nvGraphicFramePr>
        <p:xfrm>
          <a:off x="457200" y="1484784"/>
          <a:ext cx="8229600" cy="5120640"/>
        </p:xfrm>
        <a:graphic>
          <a:graphicData uri="http://schemas.openxmlformats.org/drawingml/2006/table">
            <a:tbl>
              <a:tblPr bandRow="1">
                <a:tableStyleId>{5C22544A-7EE6-4342-B048-85BDC9FD1C3A}</a:tableStyleId>
              </a:tblPr>
              <a:tblGrid>
                <a:gridCol w="3754760">
                  <a:extLst>
                    <a:ext uri="{9D8B030D-6E8A-4147-A177-3AD203B41FA5}">
                      <a16:colId xmlns:a16="http://schemas.microsoft.com/office/drawing/2014/main" val="20000"/>
                    </a:ext>
                  </a:extLst>
                </a:gridCol>
                <a:gridCol w="4474840">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a:ln>
                            <a:solidFill>
                              <a:schemeClr val="bg1">
                                <a:lumMod val="85000"/>
                              </a:schemeClr>
                            </a:solidFill>
                          </a:ln>
                          <a:solidFill>
                            <a:schemeClr val="tx1"/>
                          </a:solidFill>
                        </a:rPr>
                        <a:t>DG/</a:t>
                      </a:r>
                      <a:r>
                        <a:rPr lang="en-US" sz="2400" b="1" baseline="0" dirty="0">
                          <a:ln>
                            <a:solidFill>
                              <a:schemeClr val="bg1">
                                <a:lumMod val="85000"/>
                              </a:schemeClr>
                            </a:solidFill>
                          </a:ln>
                          <a:solidFill>
                            <a:schemeClr val="tx1"/>
                          </a:solidFill>
                        </a:rPr>
                        <a:t> PMG/ President</a:t>
                      </a:r>
                      <a:endParaRPr lang="en-US" sz="2400" b="1" dirty="0">
                        <a:ln>
                          <a:solidFill>
                            <a:schemeClr val="bg1">
                              <a:lumMod val="85000"/>
                            </a:schemeClr>
                          </a:solidFill>
                        </a:ln>
                        <a:solidFill>
                          <a:schemeClr val="bg1">
                            <a:lumMod val="9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a:ln>
                            <a:solidFill>
                              <a:schemeClr val="bg1">
                                <a:lumMod val="85000"/>
                              </a:schemeClr>
                            </a:solidFill>
                          </a:ln>
                          <a:solidFill>
                            <a:schemeClr val="tx1"/>
                          </a:solidFill>
                          <a:latin typeface="+mn-lt"/>
                          <a:ea typeface="+mn-ea"/>
                          <a:cs typeface="+mn-cs"/>
                        </a:rPr>
                        <a:t>Head of EMT</a:t>
                      </a:r>
                    </a:p>
                  </a:txBody>
                  <a:tcPr/>
                </a:tc>
                <a:extLst>
                  <a:ext uri="{0D108BD9-81ED-4DB2-BD59-A6C34878D82A}">
                    <a16:rowId xmlns:a16="http://schemas.microsoft.com/office/drawing/2014/main" val="10000"/>
                  </a:ext>
                </a:extLst>
              </a:tr>
              <a:tr h="370840">
                <a:tc>
                  <a:txBody>
                    <a:bodyPr/>
                    <a:lstStyle/>
                    <a:p>
                      <a:r>
                        <a:rPr lang="en-US" sz="2400" dirty="0">
                          <a:solidFill>
                            <a:schemeClr val="tx1"/>
                          </a:solidFill>
                        </a:rPr>
                        <a:t>Board Member(s)</a:t>
                      </a:r>
                    </a:p>
                  </a:txBody>
                  <a:tcPr/>
                </a:tc>
                <a:tc>
                  <a:txBody>
                    <a:bodyPr/>
                    <a:lstStyle/>
                    <a:p>
                      <a:r>
                        <a:rPr lang="en-US" sz="2400" dirty="0">
                          <a:solidFill>
                            <a:schemeClr val="tx1"/>
                          </a:solidFill>
                        </a:rPr>
                        <a:t>Deputy Head of EMT</a:t>
                      </a:r>
                    </a:p>
                  </a:txBody>
                  <a:tcPr/>
                </a:tc>
                <a:extLst>
                  <a:ext uri="{0D108BD9-81ED-4DB2-BD59-A6C34878D82A}">
                    <a16:rowId xmlns:a16="http://schemas.microsoft.com/office/drawing/2014/main" val="10001"/>
                  </a:ext>
                </a:extLst>
              </a:tr>
              <a:tr h="370840">
                <a:tc>
                  <a:txBody>
                    <a:bodyPr/>
                    <a:lstStyle/>
                    <a:p>
                      <a:r>
                        <a:rPr lang="en-US" sz="2400" b="1" dirty="0">
                          <a:solidFill>
                            <a:schemeClr val="tx1"/>
                          </a:solidFill>
                        </a:rPr>
                        <a:t>Senior</a:t>
                      </a:r>
                      <a:r>
                        <a:rPr lang="en-US" sz="2400" b="1" baseline="0" dirty="0">
                          <a:solidFill>
                            <a:schemeClr val="tx1"/>
                          </a:solidFill>
                        </a:rPr>
                        <a:t> most managers from:</a:t>
                      </a:r>
                      <a:endParaRPr lang="en-US" sz="2400" b="1" dirty="0">
                        <a:solidFill>
                          <a:schemeClr val="tx1"/>
                        </a:solidFill>
                      </a:endParaRPr>
                    </a:p>
                  </a:txBody>
                  <a:tcPr/>
                </a:tc>
                <a:tc>
                  <a:txBody>
                    <a:bodyPr/>
                    <a:lstStyle/>
                    <a:p>
                      <a:endParaRPr lang="en-US" sz="2400" dirty="0">
                        <a:solidFill>
                          <a:schemeClr val="tx1"/>
                        </a:solidFill>
                      </a:endParaRPr>
                    </a:p>
                  </a:txBody>
                  <a:tcPr/>
                </a:tc>
                <a:extLst>
                  <a:ext uri="{0D108BD9-81ED-4DB2-BD59-A6C34878D82A}">
                    <a16:rowId xmlns:a16="http://schemas.microsoft.com/office/drawing/2014/main" val="10002"/>
                  </a:ext>
                </a:extLst>
              </a:tr>
              <a:tr h="370840">
                <a:tc>
                  <a:txBody>
                    <a:bodyPr/>
                    <a:lstStyle/>
                    <a:p>
                      <a:r>
                        <a:rPr lang="en-US" sz="2400" dirty="0">
                          <a:solidFill>
                            <a:schemeClr val="tx1"/>
                          </a:solidFill>
                        </a:rPr>
                        <a:t>Postal Operations</a:t>
                      </a:r>
                    </a:p>
                  </a:txBody>
                  <a:tcPr/>
                </a:tc>
                <a:tc>
                  <a:txBody>
                    <a:bodyPr/>
                    <a:lstStyle/>
                    <a:p>
                      <a:r>
                        <a:rPr lang="en-US" sz="2400" dirty="0">
                          <a:solidFill>
                            <a:schemeClr val="tx1"/>
                          </a:solidFill>
                        </a:rPr>
                        <a:t>Resumption of postal operations</a:t>
                      </a:r>
                    </a:p>
                  </a:txBody>
                  <a:tcPr/>
                </a:tc>
                <a:extLst>
                  <a:ext uri="{0D108BD9-81ED-4DB2-BD59-A6C34878D82A}">
                    <a16:rowId xmlns:a16="http://schemas.microsoft.com/office/drawing/2014/main" val="10003"/>
                  </a:ext>
                </a:extLst>
              </a:tr>
              <a:tr h="370840">
                <a:tc>
                  <a:txBody>
                    <a:bodyPr/>
                    <a:lstStyle/>
                    <a:p>
                      <a:r>
                        <a:rPr lang="en-US" sz="2400" dirty="0">
                          <a:solidFill>
                            <a:schemeClr val="tx1"/>
                          </a:solidFill>
                        </a:rPr>
                        <a:t>Human</a:t>
                      </a:r>
                      <a:r>
                        <a:rPr lang="en-US" sz="2400" baseline="0" dirty="0">
                          <a:solidFill>
                            <a:schemeClr val="tx1"/>
                          </a:solidFill>
                        </a:rPr>
                        <a:t> Resources</a:t>
                      </a:r>
                      <a:endParaRPr lang="en-US" sz="2400" dirty="0">
                        <a:solidFill>
                          <a:schemeClr val="tx1"/>
                        </a:solidFill>
                      </a:endParaRPr>
                    </a:p>
                  </a:txBody>
                  <a:tcPr/>
                </a:tc>
                <a:tc>
                  <a:txBody>
                    <a:bodyPr/>
                    <a:lstStyle/>
                    <a:p>
                      <a:r>
                        <a:rPr lang="en-US" sz="2400" dirty="0">
                          <a:solidFill>
                            <a:schemeClr val="tx1"/>
                          </a:solidFill>
                        </a:rPr>
                        <a:t>Well-being of employees</a:t>
                      </a:r>
                    </a:p>
                  </a:txBody>
                  <a:tcPr/>
                </a:tc>
                <a:extLst>
                  <a:ext uri="{0D108BD9-81ED-4DB2-BD59-A6C34878D82A}">
                    <a16:rowId xmlns:a16="http://schemas.microsoft.com/office/drawing/2014/main" val="10004"/>
                  </a:ext>
                </a:extLst>
              </a:tr>
              <a:tr h="370840">
                <a:tc>
                  <a:txBody>
                    <a:bodyPr/>
                    <a:lstStyle/>
                    <a:p>
                      <a:r>
                        <a:rPr lang="en-US" sz="2400" dirty="0">
                          <a:solidFill>
                            <a:schemeClr val="tx1"/>
                          </a:solidFill>
                        </a:rPr>
                        <a:t>Information Technology</a:t>
                      </a:r>
                    </a:p>
                  </a:txBody>
                  <a:tcPr/>
                </a:tc>
                <a:tc>
                  <a:txBody>
                    <a:bodyPr/>
                    <a:lstStyle/>
                    <a:p>
                      <a:r>
                        <a:rPr lang="en-US" sz="2400" dirty="0">
                          <a:solidFill>
                            <a:schemeClr val="tx1"/>
                          </a:solidFill>
                        </a:rPr>
                        <a:t>Maintenance of IT Network</a:t>
                      </a:r>
                    </a:p>
                  </a:txBody>
                  <a:tcPr/>
                </a:tc>
                <a:extLst>
                  <a:ext uri="{0D108BD9-81ED-4DB2-BD59-A6C34878D82A}">
                    <a16:rowId xmlns:a16="http://schemas.microsoft.com/office/drawing/2014/main" val="10005"/>
                  </a:ext>
                </a:extLst>
              </a:tr>
              <a:tr h="370840">
                <a:tc>
                  <a:txBody>
                    <a:bodyPr/>
                    <a:lstStyle/>
                    <a:p>
                      <a:r>
                        <a:rPr lang="en-US" sz="2400" dirty="0">
                          <a:solidFill>
                            <a:schemeClr val="tx1"/>
                          </a:solidFill>
                        </a:rPr>
                        <a:t>Finance</a:t>
                      </a:r>
                    </a:p>
                  </a:txBody>
                  <a:tcPr/>
                </a:tc>
                <a:tc>
                  <a:txBody>
                    <a:bodyPr/>
                    <a:lstStyle/>
                    <a:p>
                      <a:r>
                        <a:rPr lang="en-US" sz="2400" dirty="0">
                          <a:solidFill>
                            <a:schemeClr val="tx1"/>
                          </a:solidFill>
                        </a:rPr>
                        <a:t>Budgeting and expenditure management for response and recovery actions</a:t>
                      </a:r>
                    </a:p>
                  </a:txBody>
                  <a:tcPr/>
                </a:tc>
                <a:extLst>
                  <a:ext uri="{0D108BD9-81ED-4DB2-BD59-A6C34878D82A}">
                    <a16:rowId xmlns:a16="http://schemas.microsoft.com/office/drawing/2014/main" val="10006"/>
                  </a:ext>
                </a:extLst>
              </a:tr>
              <a:tr h="370840">
                <a:tc>
                  <a:txBody>
                    <a:bodyPr/>
                    <a:lstStyle/>
                    <a:p>
                      <a:r>
                        <a:rPr lang="en-US" sz="2400" dirty="0">
                          <a:solidFill>
                            <a:schemeClr val="tx1"/>
                          </a:solidFill>
                        </a:rPr>
                        <a:t>Facilities</a:t>
                      </a:r>
                    </a:p>
                  </a:txBody>
                  <a:tcPr/>
                </a:tc>
                <a:tc>
                  <a:txBody>
                    <a:bodyPr/>
                    <a:lstStyle/>
                    <a:p>
                      <a:r>
                        <a:rPr lang="en-US" sz="2400" dirty="0">
                          <a:solidFill>
                            <a:schemeClr val="tx1"/>
                          </a:solidFill>
                        </a:rPr>
                        <a:t>Assessment &amp; Rehabilitation of facilities                                            </a:t>
                      </a:r>
                    </a:p>
                  </a:txBody>
                  <a:tcPr/>
                </a:tc>
                <a:extLst>
                  <a:ext uri="{0D108BD9-81ED-4DB2-BD59-A6C34878D82A}">
                    <a16:rowId xmlns:a16="http://schemas.microsoft.com/office/drawing/2014/main" val="10007"/>
                  </a:ext>
                </a:extLst>
              </a:tr>
            </a:tbl>
          </a:graphicData>
        </a:graphic>
      </p:graphicFrame>
      <p:sp>
        <p:nvSpPr>
          <p:cNvPr id="5" name="Slide Number Placeholder 4"/>
          <p:cNvSpPr>
            <a:spLocks noGrp="1"/>
          </p:cNvSpPr>
          <p:nvPr>
            <p:ph type="sldNum" sz="quarter" idx="12"/>
          </p:nvPr>
        </p:nvSpPr>
        <p:spPr/>
        <p:txBody>
          <a:bodyPr/>
          <a:lstStyle/>
          <a:p>
            <a:r>
              <a:rPr lang="en-IN"/>
              <a:t>PPT 4.</a:t>
            </a:r>
            <a:fld id="{299C119E-18CC-45F6-A953-5FFADAA8DF9A}" type="slidenum">
              <a:rPr lang="en-IN" smtClean="0"/>
              <a:pPr/>
              <a:t>15</a:t>
            </a:fld>
            <a:endParaRPr lang="en-IN" dirty="0"/>
          </a:p>
        </p:txBody>
      </p:sp>
    </p:spTree>
    <p:extLst>
      <p:ext uri="{BB962C8B-B14F-4D97-AF65-F5344CB8AC3E}">
        <p14:creationId xmlns:p14="http://schemas.microsoft.com/office/powerpoint/2010/main" val="2197863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EMT at HQ – Suggested Roles of Team Members (contd.)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13276339"/>
              </p:ext>
            </p:extLst>
          </p:nvPr>
        </p:nvGraphicFramePr>
        <p:xfrm>
          <a:off x="457200" y="1814408"/>
          <a:ext cx="8229599" cy="4278888"/>
        </p:xfrm>
        <a:graphic>
          <a:graphicData uri="http://schemas.openxmlformats.org/drawingml/2006/table">
            <a:tbl>
              <a:tblPr bandRow="1">
                <a:tableStyleId>{5C22544A-7EE6-4342-B048-85BDC9FD1C3A}</a:tableStyleId>
              </a:tblPr>
              <a:tblGrid>
                <a:gridCol w="3178696">
                  <a:extLst>
                    <a:ext uri="{9D8B030D-6E8A-4147-A177-3AD203B41FA5}">
                      <a16:colId xmlns:a16="http://schemas.microsoft.com/office/drawing/2014/main" val="20000"/>
                    </a:ext>
                  </a:extLst>
                </a:gridCol>
                <a:gridCol w="5050903">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rPr>
                        <a:t>Disaster Risk Management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dirty="0">
                          <a:solidFill>
                            <a:schemeClr val="tx1"/>
                          </a:solidFill>
                          <a:latin typeface="+mn-lt"/>
                          <a:ea typeface="+mn-ea"/>
                          <a:cs typeface="+mn-cs"/>
                        </a:rPr>
                        <a:t>Collection and analysis of all information/ reports from all Divisions</a:t>
                      </a:r>
                    </a:p>
                  </a:txBody>
                  <a:tcPr/>
                </a:tc>
                <a:extLst>
                  <a:ext uri="{0D108BD9-81ED-4DB2-BD59-A6C34878D82A}">
                    <a16:rowId xmlns:a16="http://schemas.microsoft.com/office/drawing/2014/main" val="10000"/>
                  </a:ext>
                </a:extLst>
              </a:tr>
              <a:tr h="370840">
                <a:tc>
                  <a:txBody>
                    <a:bodyPr/>
                    <a:lstStyle/>
                    <a:p>
                      <a:r>
                        <a:rPr lang="en-US" sz="2400" dirty="0">
                          <a:solidFill>
                            <a:schemeClr val="tx1"/>
                          </a:solidFill>
                        </a:rPr>
                        <a:t>Public Relations</a:t>
                      </a:r>
                    </a:p>
                  </a:txBody>
                  <a:tcPr/>
                </a:tc>
                <a:tc>
                  <a:txBody>
                    <a:bodyPr/>
                    <a:lstStyle/>
                    <a:p>
                      <a:r>
                        <a:rPr lang="en-US" sz="2400" dirty="0">
                          <a:solidFill>
                            <a:schemeClr val="tx1"/>
                          </a:solidFill>
                        </a:rPr>
                        <a:t>Production of press release</a:t>
                      </a:r>
                    </a:p>
                  </a:txBody>
                  <a:tcPr/>
                </a:tc>
                <a:extLst>
                  <a:ext uri="{0D108BD9-81ED-4DB2-BD59-A6C34878D82A}">
                    <a16:rowId xmlns:a16="http://schemas.microsoft.com/office/drawing/2014/main" val="10001"/>
                  </a:ext>
                </a:extLst>
              </a:tr>
              <a:tr h="529848">
                <a:tc>
                  <a:txBody>
                    <a:bodyPr/>
                    <a:lstStyle/>
                    <a:p>
                      <a:r>
                        <a:rPr lang="en-US" sz="2400" dirty="0">
                          <a:solidFill>
                            <a:schemeClr val="tx1"/>
                          </a:solidFill>
                        </a:rPr>
                        <a:t>General Affairs</a:t>
                      </a:r>
                    </a:p>
                  </a:txBody>
                  <a:tcPr/>
                </a:tc>
                <a:tc>
                  <a:txBody>
                    <a:bodyPr/>
                    <a:lstStyle/>
                    <a:p>
                      <a:r>
                        <a:rPr lang="en-US" sz="2400" dirty="0">
                          <a:solidFill>
                            <a:schemeClr val="tx1"/>
                          </a:solidFill>
                        </a:rPr>
                        <a:t>Communications with Government</a:t>
                      </a:r>
                    </a:p>
                  </a:txBody>
                  <a:tcPr/>
                </a:tc>
                <a:extLst>
                  <a:ext uri="{0D108BD9-81ED-4DB2-BD59-A6C34878D82A}">
                    <a16:rowId xmlns:a16="http://schemas.microsoft.com/office/drawing/2014/main" val="10002"/>
                  </a:ext>
                </a:extLst>
              </a:tr>
              <a:tr h="370840">
                <a:tc>
                  <a:txBody>
                    <a:bodyPr/>
                    <a:lstStyle/>
                    <a:p>
                      <a:r>
                        <a:rPr lang="en-US" sz="2400" dirty="0">
                          <a:solidFill>
                            <a:schemeClr val="tx1"/>
                          </a:solidFill>
                        </a:rPr>
                        <a:t>All Heads of Divisions</a:t>
                      </a:r>
                    </a:p>
                  </a:txBody>
                  <a:tcPr/>
                </a:tc>
                <a:tc>
                  <a:txBody>
                    <a:bodyPr/>
                    <a:lstStyle/>
                    <a:p>
                      <a:r>
                        <a:rPr lang="en-US" sz="2400" dirty="0" err="1">
                          <a:solidFill>
                            <a:schemeClr val="tx1"/>
                          </a:solidFill>
                        </a:rPr>
                        <a:t>Standardised</a:t>
                      </a:r>
                      <a:r>
                        <a:rPr lang="en-US" sz="2400" baseline="0" dirty="0">
                          <a:solidFill>
                            <a:schemeClr val="tx1"/>
                          </a:solidFill>
                        </a:rPr>
                        <a:t> report on </a:t>
                      </a:r>
                      <a:r>
                        <a:rPr lang="en-US" sz="2400" dirty="0">
                          <a:solidFill>
                            <a:schemeClr val="tx1"/>
                          </a:solidFill>
                        </a:rPr>
                        <a:t>3P status </a:t>
                      </a:r>
                    </a:p>
                  </a:txBody>
                  <a:tcPr/>
                </a:tc>
                <a:extLst>
                  <a:ext uri="{0D108BD9-81ED-4DB2-BD59-A6C34878D82A}">
                    <a16:rowId xmlns:a16="http://schemas.microsoft.com/office/drawing/2014/main" val="10003"/>
                  </a:ext>
                </a:extLst>
              </a:tr>
              <a:tr h="370840">
                <a:tc>
                  <a:txBody>
                    <a:bodyPr/>
                    <a:lstStyle/>
                    <a:p>
                      <a:r>
                        <a:rPr lang="en-US" sz="2400" dirty="0">
                          <a:solidFill>
                            <a:schemeClr val="tx1"/>
                          </a:solidFill>
                        </a:rPr>
                        <a:t>Corporate communications</a:t>
                      </a:r>
                    </a:p>
                  </a:txBody>
                  <a:tcPr/>
                </a:tc>
                <a:tc>
                  <a:txBody>
                    <a:bodyPr/>
                    <a:lstStyle/>
                    <a:p>
                      <a:r>
                        <a:rPr lang="en-US" sz="2400" dirty="0">
                          <a:solidFill>
                            <a:schemeClr val="tx1"/>
                          </a:solidFill>
                        </a:rPr>
                        <a:t>Messaging to internal/ external stakeholders and maintenance of communication tools</a:t>
                      </a:r>
                    </a:p>
                  </a:txBody>
                  <a:tcPr/>
                </a:tc>
                <a:extLst>
                  <a:ext uri="{0D108BD9-81ED-4DB2-BD59-A6C34878D82A}">
                    <a16:rowId xmlns:a16="http://schemas.microsoft.com/office/drawing/2014/main" val="10004"/>
                  </a:ext>
                </a:extLst>
              </a:tr>
              <a:tr h="370840">
                <a:tc>
                  <a:txBody>
                    <a:bodyPr/>
                    <a:lstStyle/>
                    <a:p>
                      <a:r>
                        <a:rPr lang="en-US" sz="2400" dirty="0">
                          <a:solidFill>
                            <a:schemeClr val="tx1"/>
                          </a:solidFill>
                        </a:rPr>
                        <a:t>Other employees</a:t>
                      </a:r>
                    </a:p>
                  </a:txBody>
                  <a:tcPr/>
                </a:tc>
                <a:tc>
                  <a:txBody>
                    <a:bodyPr/>
                    <a:lstStyle/>
                    <a:p>
                      <a:r>
                        <a:rPr lang="en-US" sz="2400" dirty="0">
                          <a:solidFill>
                            <a:schemeClr val="tx1"/>
                          </a:solidFill>
                        </a:rPr>
                        <a:t>Reporting of</a:t>
                      </a:r>
                      <a:r>
                        <a:rPr lang="en-US" sz="2400" baseline="0" dirty="0">
                          <a:solidFill>
                            <a:schemeClr val="tx1"/>
                          </a:solidFill>
                        </a:rPr>
                        <a:t> own situation to respective Heads of Divisions             </a:t>
                      </a:r>
                      <a:endParaRPr lang="en-US" sz="240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r>
              <a:rPr lang="en-IN"/>
              <a:t>PPT 4.</a:t>
            </a:r>
            <a:fld id="{299C119E-18CC-45F6-A953-5FFADAA8DF9A}" type="slidenum">
              <a:rPr lang="en-IN" smtClean="0"/>
              <a:pPr/>
              <a:t>16</a:t>
            </a:fld>
            <a:endParaRPr lang="en-IN" dirty="0"/>
          </a:p>
        </p:txBody>
      </p:sp>
    </p:spTree>
    <p:extLst>
      <p:ext uri="{BB962C8B-B14F-4D97-AF65-F5344CB8AC3E}">
        <p14:creationId xmlns:p14="http://schemas.microsoft.com/office/powerpoint/2010/main" val="1619735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8229600" cy="1008112"/>
          </a:xfrm>
        </p:spPr>
        <p:txBody>
          <a:bodyPr>
            <a:normAutofit fontScale="90000"/>
          </a:bodyPr>
          <a:lstStyle/>
          <a:p>
            <a:r>
              <a:rPr lang="en-US" dirty="0"/>
              <a:t>EMT at Field Units – Role of Team Members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6152507"/>
              </p:ext>
            </p:extLst>
          </p:nvPr>
        </p:nvGraphicFramePr>
        <p:xfrm>
          <a:off x="465667" y="3284984"/>
          <a:ext cx="8229600" cy="2377440"/>
        </p:xfrm>
        <a:graphic>
          <a:graphicData uri="http://schemas.openxmlformats.org/drawingml/2006/table">
            <a:tbl>
              <a:tblPr bandRow="1">
                <a:tableStyleId>{5C22544A-7EE6-4342-B048-85BDC9FD1C3A}</a:tableStyleId>
              </a:tblPr>
              <a:tblGrid>
                <a:gridCol w="3026213">
                  <a:extLst>
                    <a:ext uri="{9D8B030D-6E8A-4147-A177-3AD203B41FA5}">
                      <a16:colId xmlns:a16="http://schemas.microsoft.com/office/drawing/2014/main" val="20000"/>
                    </a:ext>
                  </a:extLst>
                </a:gridCol>
                <a:gridCol w="5203387">
                  <a:extLst>
                    <a:ext uri="{9D8B030D-6E8A-4147-A177-3AD203B41FA5}">
                      <a16:colId xmlns:a16="http://schemas.microsoft.com/office/drawing/2014/main" val="20001"/>
                    </a:ext>
                  </a:extLst>
                </a:gridCol>
              </a:tblGrid>
              <a:tr h="997527">
                <a:tc>
                  <a:txBody>
                    <a:bodyPr/>
                    <a:lstStyle/>
                    <a:p>
                      <a:r>
                        <a:rPr lang="en-US" sz="2400" b="0" dirty="0">
                          <a:solidFill>
                            <a:schemeClr val="tx1"/>
                          </a:solidFill>
                        </a:rPr>
                        <a:t>Postmaster/ Plant Manager/ Mail Processing Office In-charge</a:t>
                      </a:r>
                    </a:p>
                  </a:txBody>
                  <a:tcPr>
                    <a:solidFill>
                      <a:schemeClr val="bg1">
                        <a:lumMod val="95000"/>
                      </a:schemeClr>
                    </a:solidFill>
                  </a:tcPr>
                </a:tc>
                <a:tc>
                  <a:txBody>
                    <a:bodyPr/>
                    <a:lstStyle/>
                    <a:p>
                      <a:r>
                        <a:rPr lang="en-US" sz="2400" b="0" kern="1200" dirty="0">
                          <a:solidFill>
                            <a:schemeClr val="tx1"/>
                          </a:solidFill>
                          <a:latin typeface="+mn-lt"/>
                          <a:ea typeface="+mn-ea"/>
                          <a:cs typeface="+mn-cs"/>
                        </a:rPr>
                        <a:t>Sending 3P Status Report to HQ (EMT);</a:t>
                      </a:r>
                    </a:p>
                    <a:p>
                      <a:r>
                        <a:rPr lang="en-US" sz="2400" b="0" kern="1200" dirty="0">
                          <a:solidFill>
                            <a:schemeClr val="tx1"/>
                          </a:solidFill>
                          <a:latin typeface="+mn-lt"/>
                          <a:ea typeface="+mn-ea"/>
                          <a:cs typeface="+mn-cs"/>
                        </a:rPr>
                        <a:t>Evacuation;</a:t>
                      </a:r>
                    </a:p>
                    <a:p>
                      <a:r>
                        <a:rPr lang="en-US" sz="2400" b="0" kern="1200" dirty="0">
                          <a:solidFill>
                            <a:schemeClr val="tx1"/>
                          </a:solidFill>
                          <a:latin typeface="+mn-lt"/>
                          <a:ea typeface="+mn-ea"/>
                          <a:cs typeface="+mn-cs"/>
                        </a:rPr>
                        <a:t>Resumption of service</a:t>
                      </a:r>
                    </a:p>
                  </a:txBody>
                  <a:tcPr>
                    <a:solidFill>
                      <a:schemeClr val="bg1">
                        <a:lumMod val="95000"/>
                      </a:schemeClr>
                    </a:solidFill>
                  </a:tcPr>
                </a:tc>
                <a:extLst>
                  <a:ext uri="{0D108BD9-81ED-4DB2-BD59-A6C34878D82A}">
                    <a16:rowId xmlns:a16="http://schemas.microsoft.com/office/drawing/2014/main" val="10000"/>
                  </a:ext>
                </a:extLst>
              </a:tr>
              <a:tr h="730665">
                <a:tc>
                  <a:txBody>
                    <a:bodyPr/>
                    <a:lstStyle/>
                    <a:p>
                      <a:r>
                        <a:rPr lang="en-US" sz="2400" b="0" dirty="0">
                          <a:solidFill>
                            <a:schemeClr val="tx1"/>
                          </a:solidFill>
                        </a:rPr>
                        <a:t>Other employees</a:t>
                      </a:r>
                    </a:p>
                  </a:txBody>
                  <a:tcPr/>
                </a:tc>
                <a:tc>
                  <a:txBody>
                    <a:bodyPr/>
                    <a:lstStyle/>
                    <a:p>
                      <a:r>
                        <a:rPr lang="en-US" sz="2400" b="0" dirty="0">
                          <a:solidFill>
                            <a:schemeClr val="tx1"/>
                          </a:solidFill>
                        </a:rPr>
                        <a:t>Report</a:t>
                      </a:r>
                      <a:r>
                        <a:rPr lang="en-US" sz="2400" b="0" baseline="0" dirty="0">
                          <a:solidFill>
                            <a:schemeClr val="tx1"/>
                          </a:solidFill>
                        </a:rPr>
                        <a:t> own situation to Postmaster or Plant Manager                                 </a:t>
                      </a:r>
                      <a:endParaRPr lang="en-US" sz="2400" b="0" dirty="0">
                        <a:solidFill>
                          <a:schemeClr val="tx1"/>
                        </a:solidFill>
                      </a:endParaRPr>
                    </a:p>
                  </a:txBody>
                  <a:tcPr/>
                </a:tc>
                <a:extLst>
                  <a:ext uri="{0D108BD9-81ED-4DB2-BD59-A6C34878D82A}">
                    <a16:rowId xmlns:a16="http://schemas.microsoft.com/office/drawing/2014/main" val="10001"/>
                  </a:ext>
                </a:extLst>
              </a:tr>
            </a:tbl>
          </a:graphicData>
        </a:graphic>
      </p:graphicFrame>
      <p:sp>
        <p:nvSpPr>
          <p:cNvPr id="5" name="Slide Number Placeholder 4"/>
          <p:cNvSpPr>
            <a:spLocks noGrp="1"/>
          </p:cNvSpPr>
          <p:nvPr>
            <p:ph type="sldNum" sz="quarter" idx="12"/>
          </p:nvPr>
        </p:nvSpPr>
        <p:spPr/>
        <p:txBody>
          <a:bodyPr/>
          <a:lstStyle/>
          <a:p>
            <a:r>
              <a:rPr lang="en-IN"/>
              <a:t>PPT 4.</a:t>
            </a:r>
            <a:fld id="{299C119E-18CC-45F6-A953-5FFADAA8DF9A}" type="slidenum">
              <a:rPr lang="en-IN" smtClean="0"/>
              <a:pPr/>
              <a:t>17</a:t>
            </a:fld>
            <a:endParaRPr lang="en-IN" dirty="0"/>
          </a:p>
        </p:txBody>
      </p:sp>
      <p:sp>
        <p:nvSpPr>
          <p:cNvPr id="6" name="TextBox 5"/>
          <p:cNvSpPr txBox="1"/>
          <p:nvPr/>
        </p:nvSpPr>
        <p:spPr>
          <a:xfrm>
            <a:off x="395536" y="1772816"/>
            <a:ext cx="8219256" cy="1200329"/>
          </a:xfrm>
          <a:prstGeom prst="rect">
            <a:avLst/>
          </a:prstGeom>
          <a:noFill/>
        </p:spPr>
        <p:txBody>
          <a:bodyPr wrap="square" rtlCol="0">
            <a:spAutoFit/>
          </a:bodyPr>
          <a:lstStyle/>
          <a:p>
            <a:r>
              <a:rPr lang="en-US" sz="2400" dirty="0"/>
              <a:t>Postmaster/ Plant Manager/ Mail Processing Office In-Charge will head the team. </a:t>
            </a:r>
          </a:p>
          <a:p>
            <a:r>
              <a:rPr lang="en-US" sz="2400" dirty="0"/>
              <a:t>Suggested role of team members:</a:t>
            </a:r>
          </a:p>
        </p:txBody>
      </p:sp>
    </p:spTree>
    <p:extLst>
      <p:ext uri="{BB962C8B-B14F-4D97-AF65-F5344CB8AC3E}">
        <p14:creationId xmlns:p14="http://schemas.microsoft.com/office/powerpoint/2010/main" val="2210103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Emergency Operations Centre (EOC)</a:t>
            </a:r>
          </a:p>
        </p:txBody>
      </p:sp>
      <p:sp>
        <p:nvSpPr>
          <p:cNvPr id="3" name="Content Placeholder 2"/>
          <p:cNvSpPr>
            <a:spLocks noGrp="1"/>
          </p:cNvSpPr>
          <p:nvPr>
            <p:ph idx="1"/>
          </p:nvPr>
        </p:nvSpPr>
        <p:spPr/>
        <p:txBody>
          <a:bodyPr>
            <a:normAutofit lnSpcReduction="10000"/>
          </a:bodyPr>
          <a:lstStyle/>
          <a:p>
            <a:r>
              <a:rPr lang="en-US" dirty="0"/>
              <a:t>EOCs are set up both at the HQ and in Field Units, whenever needed, to support assessment and communication efforts</a:t>
            </a:r>
          </a:p>
          <a:p>
            <a:r>
              <a:rPr lang="en-US" dirty="0"/>
              <a:t>Such </a:t>
            </a:r>
            <a:r>
              <a:rPr lang="en-US" dirty="0" err="1"/>
              <a:t>centres</a:t>
            </a:r>
            <a:r>
              <a:rPr lang="en-US" dirty="0"/>
              <a:t> may have to work 24 hours in cases of serious disruptions</a:t>
            </a:r>
          </a:p>
          <a:p>
            <a:r>
              <a:rPr lang="en-US" dirty="0"/>
              <a:t>All decisions and communications in EMT/ EOC should be recorded by a responsible person for their tracking and review in future.</a:t>
            </a:r>
          </a:p>
          <a:p>
            <a:pPr marL="0" indent="0">
              <a:buNone/>
            </a:pPr>
            <a:r>
              <a:rPr lang="en-US" dirty="0"/>
              <a:t>                                                                               </a:t>
            </a:r>
          </a:p>
        </p:txBody>
      </p:sp>
      <p:sp>
        <p:nvSpPr>
          <p:cNvPr id="5" name="Slide Number Placeholder 4"/>
          <p:cNvSpPr>
            <a:spLocks noGrp="1"/>
          </p:cNvSpPr>
          <p:nvPr>
            <p:ph type="sldNum" sz="quarter" idx="12"/>
          </p:nvPr>
        </p:nvSpPr>
        <p:spPr/>
        <p:txBody>
          <a:bodyPr/>
          <a:lstStyle/>
          <a:p>
            <a:r>
              <a:rPr lang="en-IN"/>
              <a:t>PPT 4.</a:t>
            </a:r>
            <a:fld id="{299C119E-18CC-45F6-A953-5FFADAA8DF9A}" type="slidenum">
              <a:rPr lang="en-IN" smtClean="0"/>
              <a:pPr/>
              <a:t>18</a:t>
            </a:fld>
            <a:endParaRPr lang="en-IN" dirty="0"/>
          </a:p>
        </p:txBody>
      </p:sp>
    </p:spTree>
    <p:extLst>
      <p:ext uri="{BB962C8B-B14F-4D97-AF65-F5344CB8AC3E}">
        <p14:creationId xmlns:p14="http://schemas.microsoft.com/office/powerpoint/2010/main" val="2622867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Preparedness – 3P Status Report</a:t>
            </a:r>
          </a:p>
        </p:txBody>
      </p:sp>
      <p:sp>
        <p:nvSpPr>
          <p:cNvPr id="3" name="Content Placeholder 2"/>
          <p:cNvSpPr>
            <a:spLocks noGrp="1"/>
          </p:cNvSpPr>
          <p:nvPr>
            <p:ph idx="1"/>
          </p:nvPr>
        </p:nvSpPr>
        <p:spPr/>
        <p:txBody>
          <a:bodyPr>
            <a:normAutofit fontScale="92500" lnSpcReduction="20000"/>
          </a:bodyPr>
          <a:lstStyle/>
          <a:p>
            <a:r>
              <a:rPr lang="en-US" dirty="0"/>
              <a:t>3P Status Reports are prepared by Field Units and Heads of Divisions covering status of </a:t>
            </a:r>
            <a:r>
              <a:rPr lang="en-US" b="1" dirty="0"/>
              <a:t>People</a:t>
            </a:r>
            <a:r>
              <a:rPr lang="en-US" dirty="0"/>
              <a:t>, </a:t>
            </a:r>
            <a:r>
              <a:rPr lang="en-US" b="1" dirty="0"/>
              <a:t>Property</a:t>
            </a:r>
            <a:r>
              <a:rPr lang="en-US" dirty="0"/>
              <a:t> and </a:t>
            </a:r>
            <a:r>
              <a:rPr lang="en-US" b="1" dirty="0"/>
              <a:t>Product</a:t>
            </a:r>
            <a:r>
              <a:rPr lang="en-US" dirty="0"/>
              <a:t> on a day to day basis or even more frequently as necessary</a:t>
            </a:r>
          </a:p>
          <a:p>
            <a:r>
              <a:rPr lang="en-US" dirty="0"/>
              <a:t>Field Units send their reports to HQ (EMT)</a:t>
            </a:r>
          </a:p>
          <a:p>
            <a:r>
              <a:rPr lang="en-US" dirty="0"/>
              <a:t>All other employees, whether in HQ or field units, also send status reports covering their own situation to Heads of Divisions or Postmaster/ Plant Manager/ Mail Processing Office In-charge</a:t>
            </a:r>
          </a:p>
          <a:p>
            <a:r>
              <a:rPr lang="en-US" dirty="0"/>
              <a:t>Format of 3P Status Report is at Hand Out H 4.2.</a:t>
            </a:r>
          </a:p>
          <a:p>
            <a:pPr marL="0" indent="0">
              <a:buNone/>
            </a:pPr>
            <a:r>
              <a:rPr lang="en-US" dirty="0"/>
              <a:t>                                                                                    </a:t>
            </a:r>
          </a:p>
        </p:txBody>
      </p:sp>
      <p:sp>
        <p:nvSpPr>
          <p:cNvPr id="5" name="Slide Number Placeholder 4"/>
          <p:cNvSpPr>
            <a:spLocks noGrp="1"/>
          </p:cNvSpPr>
          <p:nvPr>
            <p:ph type="sldNum" sz="quarter" idx="12"/>
          </p:nvPr>
        </p:nvSpPr>
        <p:spPr/>
        <p:txBody>
          <a:bodyPr/>
          <a:lstStyle/>
          <a:p>
            <a:r>
              <a:rPr lang="en-IN"/>
              <a:t>PPT 4.</a:t>
            </a:r>
            <a:fld id="{299C119E-18CC-45F6-A953-5FFADAA8DF9A}" type="slidenum">
              <a:rPr lang="en-IN" smtClean="0"/>
              <a:pPr/>
              <a:t>19</a:t>
            </a:fld>
            <a:endParaRPr lang="en-IN" dirty="0"/>
          </a:p>
        </p:txBody>
      </p:sp>
    </p:spTree>
    <p:extLst>
      <p:ext uri="{BB962C8B-B14F-4D97-AF65-F5344CB8AC3E}">
        <p14:creationId xmlns:p14="http://schemas.microsoft.com/office/powerpoint/2010/main" val="2217399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Module 4: Performance Objectives</a:t>
            </a:r>
          </a:p>
        </p:txBody>
      </p:sp>
      <p:sp>
        <p:nvSpPr>
          <p:cNvPr id="3" name="Content Placeholder 2"/>
          <p:cNvSpPr>
            <a:spLocks noGrp="1"/>
          </p:cNvSpPr>
          <p:nvPr>
            <p:ph idx="1"/>
          </p:nvPr>
        </p:nvSpPr>
        <p:spPr/>
        <p:txBody>
          <a:bodyPr>
            <a:normAutofit fontScale="92500" lnSpcReduction="10000"/>
          </a:bodyPr>
          <a:lstStyle/>
          <a:p>
            <a:pPr algn="just">
              <a:buNone/>
            </a:pPr>
            <a:r>
              <a:rPr lang="en-IN" dirty="0"/>
              <a:t>At the end of this Module, trainees will be able to:</a:t>
            </a:r>
          </a:p>
          <a:p>
            <a:pPr algn="just"/>
            <a:r>
              <a:rPr lang="en-IN" dirty="0"/>
              <a:t>Explain the five phases of DRM strategy and the objectives of each phase</a:t>
            </a:r>
          </a:p>
          <a:p>
            <a:pPr algn="just"/>
            <a:r>
              <a:rPr lang="en-IN" dirty="0"/>
              <a:t>List the activities that are required to be undertaken in each phase to face disasters effectively</a:t>
            </a:r>
          </a:p>
          <a:p>
            <a:pPr algn="just"/>
            <a:r>
              <a:rPr lang="en-IN" dirty="0"/>
              <a:t>Explain the critical role that training plays in making employees understand their roles and responsibilities during disaster phases and to face disasters effectively </a:t>
            </a:r>
          </a:p>
        </p:txBody>
      </p:sp>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2</a:t>
            </a:fld>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3P Status Reports</a:t>
            </a:r>
          </a:p>
        </p:txBody>
      </p:sp>
      <p:sp>
        <p:nvSpPr>
          <p:cNvPr id="3" name="Content Placeholder 2"/>
          <p:cNvSpPr>
            <a:spLocks noGrp="1"/>
          </p:cNvSpPr>
          <p:nvPr>
            <p:ph idx="1"/>
          </p:nvPr>
        </p:nvSpPr>
        <p:spPr/>
        <p:txBody>
          <a:bodyPr/>
          <a:lstStyle/>
          <a:p>
            <a:pPr marL="0" indent="0">
              <a:buNone/>
            </a:pPr>
            <a:r>
              <a:rPr lang="en-US" dirty="0"/>
              <a:t>Use of a standardized situational report like 3P Status Report throughout all levels of the organization facilitates</a:t>
            </a:r>
          </a:p>
          <a:p>
            <a:r>
              <a:rPr lang="en-US" dirty="0"/>
              <a:t>Assessment of impacts</a:t>
            </a:r>
          </a:p>
          <a:p>
            <a:r>
              <a:rPr lang="en-US" dirty="0" err="1"/>
              <a:t>Prioritisation</a:t>
            </a:r>
            <a:r>
              <a:rPr lang="en-US" dirty="0"/>
              <a:t> of assistance needed</a:t>
            </a:r>
          </a:p>
          <a:p>
            <a:r>
              <a:rPr lang="en-US" dirty="0"/>
              <a:t>Work towards support in </a:t>
            </a:r>
            <a:r>
              <a:rPr lang="en-US" dirty="0" err="1"/>
              <a:t>normalising</a:t>
            </a:r>
            <a:r>
              <a:rPr lang="en-US" dirty="0"/>
              <a:t> operations </a:t>
            </a:r>
          </a:p>
          <a:p>
            <a:pPr marL="0" indent="0">
              <a:buNone/>
            </a:pPr>
            <a:r>
              <a:rPr lang="en-US" dirty="0"/>
              <a:t>                                                                                </a:t>
            </a:r>
          </a:p>
        </p:txBody>
      </p:sp>
      <p:sp>
        <p:nvSpPr>
          <p:cNvPr id="5" name="Slide Number Placeholder 4"/>
          <p:cNvSpPr>
            <a:spLocks noGrp="1"/>
          </p:cNvSpPr>
          <p:nvPr>
            <p:ph type="sldNum" sz="quarter" idx="12"/>
          </p:nvPr>
        </p:nvSpPr>
        <p:spPr/>
        <p:txBody>
          <a:bodyPr/>
          <a:lstStyle/>
          <a:p>
            <a:r>
              <a:rPr lang="en-IN"/>
              <a:t>PPT 4.</a:t>
            </a:r>
            <a:fld id="{299C119E-18CC-45F6-A953-5FFADAA8DF9A}" type="slidenum">
              <a:rPr lang="en-IN" smtClean="0"/>
              <a:pPr/>
              <a:t>20</a:t>
            </a:fld>
            <a:endParaRPr lang="en-IN" dirty="0"/>
          </a:p>
        </p:txBody>
      </p:sp>
    </p:spTree>
    <p:extLst>
      <p:ext uri="{BB962C8B-B14F-4D97-AF65-F5344CB8AC3E}">
        <p14:creationId xmlns:p14="http://schemas.microsoft.com/office/powerpoint/2010/main" val="3579416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Preparedness – Business Continuity Plan (BCP)</a:t>
            </a:r>
          </a:p>
        </p:txBody>
      </p:sp>
      <p:sp>
        <p:nvSpPr>
          <p:cNvPr id="3" name="Content Placeholder 2"/>
          <p:cNvSpPr>
            <a:spLocks noGrp="1"/>
          </p:cNvSpPr>
          <p:nvPr>
            <p:ph idx="1"/>
          </p:nvPr>
        </p:nvSpPr>
        <p:spPr/>
        <p:txBody>
          <a:bodyPr>
            <a:normAutofit fontScale="92500"/>
          </a:bodyPr>
          <a:lstStyle/>
          <a:p>
            <a:r>
              <a:rPr lang="en-US" sz="2800" dirty="0"/>
              <a:t>Each administration must develop a viable BCP to face any disaster</a:t>
            </a:r>
          </a:p>
          <a:p>
            <a:r>
              <a:rPr lang="en-US" sz="2800" dirty="0"/>
              <a:t>A BCP</a:t>
            </a:r>
          </a:p>
          <a:p>
            <a:pPr marL="571500" indent="-571500">
              <a:buFont typeface="+mj-lt"/>
              <a:buAutoNum type="romanLcPeriod"/>
            </a:pPr>
            <a:r>
              <a:rPr lang="en-US" sz="2400" dirty="0"/>
              <a:t>Ensures successful disaster response and recovery operations</a:t>
            </a:r>
          </a:p>
          <a:p>
            <a:pPr marL="571500" indent="-571500">
              <a:buFont typeface="+mj-lt"/>
              <a:buAutoNum type="romanLcPeriod"/>
            </a:pPr>
            <a:r>
              <a:rPr lang="en-US" sz="2400" dirty="0"/>
              <a:t>Identifies critical activities to be maintained after a disaster</a:t>
            </a:r>
          </a:p>
          <a:p>
            <a:pPr marL="571500" indent="-571500">
              <a:buFont typeface="+mj-lt"/>
              <a:buAutoNum type="romanLcPeriod"/>
            </a:pPr>
            <a:r>
              <a:rPr lang="en-US" sz="2400" dirty="0"/>
              <a:t>Improves overall resiliency of administrations</a:t>
            </a:r>
          </a:p>
          <a:p>
            <a:pPr marL="571500" indent="-571500">
              <a:buFont typeface="+mj-lt"/>
              <a:buAutoNum type="romanLcPeriod"/>
            </a:pPr>
            <a:r>
              <a:rPr lang="en-US" sz="2400" dirty="0"/>
              <a:t>Mitigates the strategic, stakeholder and financial impacts of a disruption</a:t>
            </a:r>
          </a:p>
          <a:p>
            <a:pPr marL="571500" indent="-571500">
              <a:buFont typeface="+mj-lt"/>
              <a:buAutoNum type="romanLcPeriod"/>
            </a:pPr>
            <a:r>
              <a:rPr lang="en-US" sz="2400" dirty="0"/>
              <a:t>Protects critical resources (facilities, equipment, records etc.) and personnel required for performing critical activities</a:t>
            </a:r>
          </a:p>
          <a:p>
            <a:pPr marL="0" indent="0">
              <a:buNone/>
            </a:pPr>
            <a:r>
              <a:rPr lang="en-US" sz="2400" dirty="0"/>
              <a:t>                                                                                                                    </a:t>
            </a:r>
          </a:p>
          <a:p>
            <a:pPr marL="571500" indent="-571500">
              <a:buFont typeface="+mj-lt"/>
              <a:buAutoNum type="romanLcPeriod"/>
            </a:pPr>
            <a:endParaRPr lang="en-US" sz="2400" dirty="0"/>
          </a:p>
        </p:txBody>
      </p:sp>
      <p:sp>
        <p:nvSpPr>
          <p:cNvPr id="5" name="Slide Number Placeholder 4"/>
          <p:cNvSpPr>
            <a:spLocks noGrp="1"/>
          </p:cNvSpPr>
          <p:nvPr>
            <p:ph type="sldNum" sz="quarter" idx="12"/>
          </p:nvPr>
        </p:nvSpPr>
        <p:spPr/>
        <p:txBody>
          <a:bodyPr/>
          <a:lstStyle/>
          <a:p>
            <a:r>
              <a:rPr lang="en-IN"/>
              <a:t>PPT 4.</a:t>
            </a:r>
            <a:fld id="{299C119E-18CC-45F6-A953-5FFADAA8DF9A}" type="slidenum">
              <a:rPr lang="en-IN" smtClean="0"/>
              <a:pPr/>
              <a:t>21</a:t>
            </a:fld>
            <a:endParaRPr lang="en-IN" dirty="0"/>
          </a:p>
        </p:txBody>
      </p:sp>
    </p:spTree>
    <p:extLst>
      <p:ext uri="{BB962C8B-B14F-4D97-AF65-F5344CB8AC3E}">
        <p14:creationId xmlns:p14="http://schemas.microsoft.com/office/powerpoint/2010/main" val="12694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143000"/>
          </a:xfrm>
        </p:spPr>
        <p:txBody>
          <a:bodyPr>
            <a:normAutofit fontScale="90000"/>
          </a:bodyPr>
          <a:lstStyle/>
          <a:p>
            <a:r>
              <a:rPr lang="en-IN" dirty="0"/>
              <a:t>Preparedness  - Role of Training &amp; Exercises </a:t>
            </a:r>
          </a:p>
        </p:txBody>
      </p:sp>
      <p:sp>
        <p:nvSpPr>
          <p:cNvPr id="3" name="Content Placeholder 2"/>
          <p:cNvSpPr>
            <a:spLocks noGrp="1"/>
          </p:cNvSpPr>
          <p:nvPr>
            <p:ph idx="1"/>
          </p:nvPr>
        </p:nvSpPr>
        <p:spPr/>
        <p:txBody>
          <a:bodyPr>
            <a:normAutofit/>
          </a:bodyPr>
          <a:lstStyle/>
          <a:p>
            <a:endParaRPr lang="en-IN" dirty="0"/>
          </a:p>
          <a:p>
            <a:pPr>
              <a:buNone/>
            </a:pPr>
            <a:r>
              <a:rPr lang="en-IN" dirty="0"/>
              <a:t>Objectives of Training &amp; Exercises should be to</a:t>
            </a:r>
          </a:p>
          <a:p>
            <a:pPr lvl="1">
              <a:buFont typeface="Arial" pitchFamily="34" charset="0"/>
              <a:buChar char="•"/>
            </a:pPr>
            <a:r>
              <a:rPr lang="en-IN" dirty="0"/>
              <a:t>reach the preparedness goals</a:t>
            </a:r>
          </a:p>
          <a:p>
            <a:pPr lvl="1">
              <a:buFont typeface="Arial" pitchFamily="34" charset="0"/>
              <a:buChar char="•"/>
            </a:pPr>
            <a:r>
              <a:rPr lang="en-IN" dirty="0"/>
              <a:t>make employees understand their roles and responsibilities during a disaster</a:t>
            </a:r>
          </a:p>
          <a:p>
            <a:pPr lvl="1">
              <a:buFont typeface="Arial" pitchFamily="34" charset="0"/>
              <a:buChar char="•"/>
            </a:pPr>
            <a:r>
              <a:rPr lang="en-IN" dirty="0"/>
              <a:t>respond correctly to disaster situations </a:t>
            </a:r>
          </a:p>
          <a:p>
            <a:pPr lvl="1">
              <a:buFont typeface="Arial" pitchFamily="34" charset="0"/>
              <a:buChar char="•"/>
            </a:pPr>
            <a:endParaRPr lang="en-IN" dirty="0"/>
          </a:p>
          <a:p>
            <a:pPr marL="0" lvl="1" indent="0">
              <a:buNone/>
            </a:pPr>
            <a:r>
              <a:rPr lang="en-IN" dirty="0"/>
              <a:t>The Training Plan is a crucial part of the DRM Plan</a:t>
            </a:r>
          </a:p>
        </p:txBody>
      </p:sp>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22</a:t>
            </a:fld>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fontScale="90000"/>
          </a:bodyPr>
          <a:lstStyle/>
          <a:p>
            <a:r>
              <a:rPr lang="en-IN" dirty="0"/>
              <a:t>Role of Training &amp; Exercises (contd.)</a:t>
            </a:r>
          </a:p>
        </p:txBody>
      </p:sp>
      <p:sp>
        <p:nvSpPr>
          <p:cNvPr id="3" name="Content Placeholder 2"/>
          <p:cNvSpPr>
            <a:spLocks noGrp="1"/>
          </p:cNvSpPr>
          <p:nvPr>
            <p:ph idx="1"/>
          </p:nvPr>
        </p:nvSpPr>
        <p:spPr/>
        <p:txBody>
          <a:bodyPr>
            <a:normAutofit fontScale="92500"/>
          </a:bodyPr>
          <a:lstStyle/>
          <a:p>
            <a:pPr marL="342900" lvl="1" indent="-342900" algn="just">
              <a:buFont typeface="Arial" pitchFamily="34" charset="0"/>
              <a:buChar char="•"/>
            </a:pPr>
            <a:r>
              <a:rPr lang="en-IN" dirty="0"/>
              <a:t>Training should be conducted through lectures, seminars, workshops, drills, exercises etc.</a:t>
            </a:r>
          </a:p>
          <a:p>
            <a:pPr marL="342900" lvl="1" indent="-342900" algn="just">
              <a:buFont typeface="Arial" pitchFamily="34" charset="0"/>
              <a:buChar char="•"/>
            </a:pPr>
            <a:r>
              <a:rPr lang="en-IN" dirty="0"/>
              <a:t>It should be progressive and utilise a building block approach, with training covering simple to complex situations and each exercise designed to build on the previous one. </a:t>
            </a:r>
          </a:p>
          <a:p>
            <a:pPr marL="342900" lvl="1" indent="-342900" algn="just">
              <a:buNone/>
            </a:pPr>
            <a:r>
              <a:rPr lang="en-IN" dirty="0"/>
              <a:t>	Diagram in next slide will explain this.</a:t>
            </a:r>
          </a:p>
          <a:p>
            <a:pPr marL="342900" lvl="1" indent="-342900" algn="just">
              <a:buFont typeface="Arial" pitchFamily="34" charset="0"/>
              <a:buChar char="•"/>
            </a:pPr>
            <a:r>
              <a:rPr lang="en-IN" dirty="0"/>
              <a:t>Seminars, workshops, tabletop exercises, games, drills, functional exercises, full scale exercises are some training methods employed to train employees.</a:t>
            </a:r>
          </a:p>
          <a:p>
            <a:pPr algn="just"/>
            <a:endParaRPr lang="en-IN" dirty="0"/>
          </a:p>
        </p:txBody>
      </p:sp>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23</a:t>
            </a:fld>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a:t>Building Block Approach in Training</a:t>
            </a:r>
          </a:p>
        </p:txBody>
      </p:sp>
      <p:sp>
        <p:nvSpPr>
          <p:cNvPr id="4" name="Slide Number Placeholder 3"/>
          <p:cNvSpPr>
            <a:spLocks noGrp="1"/>
          </p:cNvSpPr>
          <p:nvPr>
            <p:ph type="sldNum" sz="quarter" idx="12"/>
          </p:nvPr>
        </p:nvSpPr>
        <p:spPr/>
        <p:txBody>
          <a:bodyPr/>
          <a:lstStyle/>
          <a:p>
            <a:r>
              <a:rPr lang="en-IN"/>
              <a:t>PPT 4.</a:t>
            </a:r>
            <a:fld id="{299C119E-18CC-45F6-A953-5FFADAA8DF9A}" type="slidenum">
              <a:rPr lang="en-IN" smtClean="0"/>
              <a:pPr/>
              <a:t>24</a:t>
            </a:fld>
            <a:endParaRPr lang="en-IN" dirty="0"/>
          </a:p>
        </p:txBody>
      </p:sp>
      <p:sp>
        <p:nvSpPr>
          <p:cNvPr id="6" name="Pentagon 5"/>
          <p:cNvSpPr/>
          <p:nvPr/>
        </p:nvSpPr>
        <p:spPr>
          <a:xfrm>
            <a:off x="1259632" y="5949280"/>
            <a:ext cx="6408712" cy="576064"/>
          </a:xfrm>
          <a:prstGeom prst="homePlate">
            <a:avLst/>
          </a:prstGeom>
          <a:solidFill>
            <a:srgbClr val="FD73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Pentagon 9"/>
          <p:cNvSpPr/>
          <p:nvPr/>
        </p:nvSpPr>
        <p:spPr>
          <a:xfrm rot="16200000">
            <a:off x="5760132" y="3320988"/>
            <a:ext cx="4536504" cy="576064"/>
          </a:xfrm>
          <a:prstGeom prst="homePlate">
            <a:avLst/>
          </a:prstGeom>
          <a:solidFill>
            <a:srgbClr val="FD73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1259632" y="5301208"/>
            <a:ext cx="6120680" cy="50405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1979712" y="4653136"/>
            <a:ext cx="5400600" cy="50405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p:cNvSpPr/>
          <p:nvPr/>
        </p:nvSpPr>
        <p:spPr>
          <a:xfrm>
            <a:off x="2915816" y="4005064"/>
            <a:ext cx="4464496" cy="50405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p:cNvSpPr/>
          <p:nvPr/>
        </p:nvSpPr>
        <p:spPr>
          <a:xfrm>
            <a:off x="3779912" y="3356992"/>
            <a:ext cx="3600400" cy="50405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15"/>
          <p:cNvSpPr/>
          <p:nvPr/>
        </p:nvSpPr>
        <p:spPr>
          <a:xfrm>
            <a:off x="4644008" y="2708920"/>
            <a:ext cx="2736304" cy="50405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Rectangle 16"/>
          <p:cNvSpPr/>
          <p:nvPr/>
        </p:nvSpPr>
        <p:spPr>
          <a:xfrm>
            <a:off x="5580112" y="2132856"/>
            <a:ext cx="1800200" cy="50405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Rectangle 17"/>
          <p:cNvSpPr/>
          <p:nvPr/>
        </p:nvSpPr>
        <p:spPr>
          <a:xfrm>
            <a:off x="6372200" y="1556792"/>
            <a:ext cx="1008112" cy="50405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TextBox 19"/>
          <p:cNvSpPr txBox="1"/>
          <p:nvPr/>
        </p:nvSpPr>
        <p:spPr>
          <a:xfrm>
            <a:off x="179512" y="5373216"/>
            <a:ext cx="1080120" cy="369332"/>
          </a:xfrm>
          <a:prstGeom prst="rect">
            <a:avLst/>
          </a:prstGeom>
          <a:noFill/>
        </p:spPr>
        <p:txBody>
          <a:bodyPr wrap="square" rtlCol="0">
            <a:spAutoFit/>
          </a:bodyPr>
          <a:lstStyle/>
          <a:p>
            <a:r>
              <a:rPr lang="en-IN" b="1" dirty="0"/>
              <a:t>Seminars</a:t>
            </a:r>
          </a:p>
        </p:txBody>
      </p:sp>
      <p:sp>
        <p:nvSpPr>
          <p:cNvPr id="22" name="TextBox 21"/>
          <p:cNvSpPr txBox="1"/>
          <p:nvPr/>
        </p:nvSpPr>
        <p:spPr>
          <a:xfrm>
            <a:off x="683568" y="4725144"/>
            <a:ext cx="1296144" cy="369332"/>
          </a:xfrm>
          <a:prstGeom prst="rect">
            <a:avLst/>
          </a:prstGeom>
          <a:noFill/>
        </p:spPr>
        <p:txBody>
          <a:bodyPr wrap="square" rtlCol="0">
            <a:spAutoFit/>
          </a:bodyPr>
          <a:lstStyle/>
          <a:p>
            <a:r>
              <a:rPr lang="en-IN" b="1" dirty="0"/>
              <a:t>Workshops</a:t>
            </a:r>
          </a:p>
        </p:txBody>
      </p:sp>
      <p:sp>
        <p:nvSpPr>
          <p:cNvPr id="23" name="TextBox 22"/>
          <p:cNvSpPr txBox="1"/>
          <p:nvPr/>
        </p:nvSpPr>
        <p:spPr>
          <a:xfrm>
            <a:off x="3563888" y="6021288"/>
            <a:ext cx="1800200" cy="400110"/>
          </a:xfrm>
          <a:prstGeom prst="rect">
            <a:avLst/>
          </a:prstGeom>
          <a:noFill/>
        </p:spPr>
        <p:txBody>
          <a:bodyPr wrap="square" rtlCol="0">
            <a:spAutoFit/>
          </a:bodyPr>
          <a:lstStyle/>
          <a:p>
            <a:r>
              <a:rPr lang="en-IN" sz="2000" b="1" dirty="0"/>
              <a:t>COMPLEXITY</a:t>
            </a:r>
            <a:endParaRPr lang="en-IN" b="1" dirty="0"/>
          </a:p>
        </p:txBody>
      </p:sp>
      <p:sp>
        <p:nvSpPr>
          <p:cNvPr id="24" name="TextBox 23"/>
          <p:cNvSpPr txBox="1"/>
          <p:nvPr/>
        </p:nvSpPr>
        <p:spPr>
          <a:xfrm>
            <a:off x="971600" y="4077072"/>
            <a:ext cx="2016224" cy="369332"/>
          </a:xfrm>
          <a:prstGeom prst="rect">
            <a:avLst/>
          </a:prstGeom>
          <a:noFill/>
        </p:spPr>
        <p:txBody>
          <a:bodyPr wrap="square" rtlCol="0">
            <a:spAutoFit/>
          </a:bodyPr>
          <a:lstStyle/>
          <a:p>
            <a:r>
              <a:rPr lang="en-IN" b="1" dirty="0"/>
              <a:t>Tabletop Exercises</a:t>
            </a:r>
          </a:p>
        </p:txBody>
      </p:sp>
      <p:sp>
        <p:nvSpPr>
          <p:cNvPr id="25" name="TextBox 24"/>
          <p:cNvSpPr txBox="1"/>
          <p:nvPr/>
        </p:nvSpPr>
        <p:spPr>
          <a:xfrm>
            <a:off x="2771800" y="3429000"/>
            <a:ext cx="1080120" cy="369332"/>
          </a:xfrm>
          <a:prstGeom prst="rect">
            <a:avLst/>
          </a:prstGeom>
          <a:noFill/>
        </p:spPr>
        <p:txBody>
          <a:bodyPr wrap="square" rtlCol="0">
            <a:spAutoFit/>
          </a:bodyPr>
          <a:lstStyle/>
          <a:p>
            <a:r>
              <a:rPr lang="en-IN" b="1" dirty="0"/>
              <a:t>Games</a:t>
            </a:r>
          </a:p>
        </p:txBody>
      </p:sp>
      <p:sp>
        <p:nvSpPr>
          <p:cNvPr id="26" name="TextBox 25"/>
          <p:cNvSpPr txBox="1"/>
          <p:nvPr/>
        </p:nvSpPr>
        <p:spPr>
          <a:xfrm>
            <a:off x="3707904" y="2780928"/>
            <a:ext cx="1080120" cy="369332"/>
          </a:xfrm>
          <a:prstGeom prst="rect">
            <a:avLst/>
          </a:prstGeom>
          <a:noFill/>
        </p:spPr>
        <p:txBody>
          <a:bodyPr wrap="square" rtlCol="0">
            <a:spAutoFit/>
          </a:bodyPr>
          <a:lstStyle/>
          <a:p>
            <a:r>
              <a:rPr lang="en-IN" b="1" dirty="0"/>
              <a:t>Drills</a:t>
            </a:r>
          </a:p>
        </p:txBody>
      </p:sp>
      <p:sp>
        <p:nvSpPr>
          <p:cNvPr id="27" name="TextBox 26"/>
          <p:cNvSpPr txBox="1"/>
          <p:nvPr/>
        </p:nvSpPr>
        <p:spPr>
          <a:xfrm>
            <a:off x="3563888" y="2204864"/>
            <a:ext cx="2088232" cy="369332"/>
          </a:xfrm>
          <a:prstGeom prst="rect">
            <a:avLst/>
          </a:prstGeom>
          <a:noFill/>
        </p:spPr>
        <p:txBody>
          <a:bodyPr wrap="square" rtlCol="0">
            <a:spAutoFit/>
          </a:bodyPr>
          <a:lstStyle/>
          <a:p>
            <a:r>
              <a:rPr lang="en-IN" b="1" dirty="0"/>
              <a:t>Functional Exercises</a:t>
            </a:r>
          </a:p>
        </p:txBody>
      </p:sp>
      <p:sp>
        <p:nvSpPr>
          <p:cNvPr id="28" name="TextBox 27"/>
          <p:cNvSpPr txBox="1"/>
          <p:nvPr/>
        </p:nvSpPr>
        <p:spPr>
          <a:xfrm>
            <a:off x="4355976" y="1628800"/>
            <a:ext cx="2160240" cy="369332"/>
          </a:xfrm>
          <a:prstGeom prst="rect">
            <a:avLst/>
          </a:prstGeom>
          <a:noFill/>
        </p:spPr>
        <p:txBody>
          <a:bodyPr wrap="square" rtlCol="0">
            <a:spAutoFit/>
          </a:bodyPr>
          <a:lstStyle/>
          <a:p>
            <a:r>
              <a:rPr lang="en-IN" b="1" dirty="0"/>
              <a:t>Full-scale Exercises</a:t>
            </a:r>
          </a:p>
        </p:txBody>
      </p:sp>
      <p:sp>
        <p:nvSpPr>
          <p:cNvPr id="29" name="TextBox 28"/>
          <p:cNvSpPr txBox="1"/>
          <p:nvPr/>
        </p:nvSpPr>
        <p:spPr>
          <a:xfrm rot="16200000">
            <a:off x="6752275" y="3336957"/>
            <a:ext cx="2520280" cy="400110"/>
          </a:xfrm>
          <a:prstGeom prst="rect">
            <a:avLst/>
          </a:prstGeom>
          <a:noFill/>
        </p:spPr>
        <p:txBody>
          <a:bodyPr wrap="square" rtlCol="0">
            <a:spAutoFit/>
          </a:bodyPr>
          <a:lstStyle/>
          <a:p>
            <a:r>
              <a:rPr lang="en-IN" sz="2000" b="1" dirty="0"/>
              <a:t>CAPABILITIES</a:t>
            </a:r>
            <a:endParaRPr lang="en-IN" b="1" dirty="0"/>
          </a:p>
        </p:txBody>
      </p:sp>
      <p:sp>
        <p:nvSpPr>
          <p:cNvPr id="30" name="TextBox 29"/>
          <p:cNvSpPr txBox="1"/>
          <p:nvPr/>
        </p:nvSpPr>
        <p:spPr>
          <a:xfrm rot="19581558">
            <a:off x="2976987" y="3552947"/>
            <a:ext cx="4598162" cy="830997"/>
          </a:xfrm>
          <a:prstGeom prst="rect">
            <a:avLst/>
          </a:prstGeom>
          <a:noFill/>
        </p:spPr>
        <p:txBody>
          <a:bodyPr wrap="square" rtlCol="0">
            <a:spAutoFit/>
          </a:bodyPr>
          <a:lstStyle/>
          <a:p>
            <a:r>
              <a:rPr lang="en-IN" sz="4800" b="1" dirty="0"/>
              <a:t>T R A I N I N G</a:t>
            </a:r>
            <a:endParaRPr lang="en-IN"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4. Response  (0 – 48 hours)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0985784"/>
              </p:ext>
            </p:extLst>
          </p:nvPr>
        </p:nvGraphicFramePr>
        <p:xfrm>
          <a:off x="457200" y="1600200"/>
          <a:ext cx="8229600" cy="38404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spcAft>
                          <a:spcPts val="1200"/>
                        </a:spcAft>
                      </a:pPr>
                      <a:r>
                        <a:rPr lang="en-IN" sz="2000" dirty="0"/>
                        <a:t>Objectives</a:t>
                      </a:r>
                    </a:p>
                  </a:txBody>
                  <a:tcPr/>
                </a:tc>
                <a:tc>
                  <a:txBody>
                    <a:bodyPr/>
                    <a:lstStyle/>
                    <a:p>
                      <a:pPr algn="ctr">
                        <a:spcAft>
                          <a:spcPts val="1200"/>
                        </a:spcAft>
                      </a:pPr>
                      <a:r>
                        <a:rPr lang="en-IN" sz="2000" dirty="0"/>
                        <a:t>Activities</a:t>
                      </a:r>
                    </a:p>
                  </a:txBody>
                  <a:tcPr/>
                </a:tc>
                <a:extLst>
                  <a:ext uri="{0D108BD9-81ED-4DB2-BD59-A6C34878D82A}">
                    <a16:rowId xmlns:a16="http://schemas.microsoft.com/office/drawing/2014/main" val="10000"/>
                  </a:ext>
                </a:extLst>
              </a:tr>
              <a:tr h="370840">
                <a:tc>
                  <a:txBody>
                    <a:bodyPr/>
                    <a:lstStyle/>
                    <a:p>
                      <a:pPr marL="342900" indent="-342900" algn="just">
                        <a:spcAft>
                          <a:spcPts val="1200"/>
                        </a:spcAft>
                        <a:buAutoNum type="arabicPeriod"/>
                      </a:pPr>
                      <a:r>
                        <a:rPr lang="en-IN" sz="2000" dirty="0"/>
                        <a:t>To save lives</a:t>
                      </a:r>
                    </a:p>
                    <a:p>
                      <a:pPr marL="342900" indent="-342900" algn="just">
                        <a:spcAft>
                          <a:spcPts val="1200"/>
                        </a:spcAft>
                        <a:buAutoNum type="arabicPeriod"/>
                      </a:pPr>
                      <a:r>
                        <a:rPr lang="en-IN" sz="2000" dirty="0"/>
                        <a:t>To prevent</a:t>
                      </a:r>
                      <a:r>
                        <a:rPr lang="en-IN" sz="2000" baseline="0" dirty="0"/>
                        <a:t> further damages to lives and assets from any secondary disaster (e.g., fire after earthquake, flood waters contaminated with raw sewage or toxic chemicals)</a:t>
                      </a:r>
                      <a:endParaRPr lang="en-IN" sz="2000" dirty="0"/>
                    </a:p>
                  </a:txBody>
                  <a:tcPr/>
                </a:tc>
                <a:tc>
                  <a:txBody>
                    <a:bodyPr/>
                    <a:lstStyle/>
                    <a:p>
                      <a:pPr marL="342900" indent="-342900" algn="just">
                        <a:spcAft>
                          <a:spcPts val="1200"/>
                        </a:spcAft>
                        <a:buAutoNum type="arabicPeriod"/>
                      </a:pPr>
                      <a:r>
                        <a:rPr lang="en-IN" sz="2000" dirty="0"/>
                        <a:t>Search and rescue operations, evacuation</a:t>
                      </a:r>
                    </a:p>
                    <a:p>
                      <a:pPr marL="342900" indent="-342900" algn="just">
                        <a:spcAft>
                          <a:spcPts val="1200"/>
                        </a:spcAft>
                        <a:buAutoNum type="arabicPeriod"/>
                      </a:pPr>
                      <a:r>
                        <a:rPr lang="en-IN" sz="2000" dirty="0"/>
                        <a:t>Employee accountability</a:t>
                      </a:r>
                    </a:p>
                    <a:p>
                      <a:pPr marL="342900" indent="-342900" algn="just">
                        <a:spcAft>
                          <a:spcPts val="1200"/>
                        </a:spcAft>
                        <a:buAutoNum type="arabicPeriod"/>
                      </a:pPr>
                      <a:r>
                        <a:rPr lang="en-IN" sz="2000" dirty="0"/>
                        <a:t>Damage assessment</a:t>
                      </a:r>
                    </a:p>
                    <a:p>
                      <a:pPr marL="342900" indent="-342900" algn="just">
                        <a:spcAft>
                          <a:spcPts val="1200"/>
                        </a:spcAft>
                        <a:buAutoNum type="arabicPeriod"/>
                      </a:pPr>
                      <a:r>
                        <a:rPr lang="en-IN" sz="2000" dirty="0"/>
                        <a:t>Temporary restoration of transportation and communication</a:t>
                      </a:r>
                    </a:p>
                    <a:p>
                      <a:pPr marL="342900" indent="-342900" algn="just">
                        <a:spcAft>
                          <a:spcPts val="1200"/>
                        </a:spcAft>
                        <a:buAutoNum type="arabicPeriod"/>
                      </a:pPr>
                      <a:r>
                        <a:rPr lang="en-IN" sz="2000" dirty="0"/>
                        <a:t>Activate  EMT both at HQ and in field units</a:t>
                      </a:r>
                    </a:p>
                  </a:txBody>
                  <a:tcPr/>
                </a:tc>
                <a:extLst>
                  <a:ext uri="{0D108BD9-81ED-4DB2-BD59-A6C34878D82A}">
                    <a16:rowId xmlns:a16="http://schemas.microsoft.com/office/drawing/2014/main" val="10001"/>
                  </a:ext>
                </a:extLst>
              </a:tr>
            </a:tbl>
          </a:graphicData>
        </a:graphic>
      </p:graphicFrame>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25</a:t>
            </a:fld>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Response (contd.)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22053685"/>
              </p:ext>
            </p:extLst>
          </p:nvPr>
        </p:nvGraphicFramePr>
        <p:xfrm>
          <a:off x="457200" y="1600200"/>
          <a:ext cx="8229600" cy="42976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spcAft>
                          <a:spcPts val="1200"/>
                        </a:spcAft>
                      </a:pPr>
                      <a:r>
                        <a:rPr lang="en-IN" sz="2000" dirty="0"/>
                        <a:t>Objectives</a:t>
                      </a:r>
                    </a:p>
                  </a:txBody>
                  <a:tcPr/>
                </a:tc>
                <a:tc>
                  <a:txBody>
                    <a:bodyPr/>
                    <a:lstStyle/>
                    <a:p>
                      <a:pPr algn="ctr">
                        <a:spcAft>
                          <a:spcPts val="1200"/>
                        </a:spcAft>
                      </a:pPr>
                      <a:r>
                        <a:rPr lang="en-IN" sz="2000" dirty="0"/>
                        <a:t>Activities</a:t>
                      </a:r>
                    </a:p>
                  </a:txBody>
                  <a:tcPr/>
                </a:tc>
                <a:extLst>
                  <a:ext uri="{0D108BD9-81ED-4DB2-BD59-A6C34878D82A}">
                    <a16:rowId xmlns:a16="http://schemas.microsoft.com/office/drawing/2014/main" val="10000"/>
                  </a:ext>
                </a:extLst>
              </a:tr>
              <a:tr h="370840">
                <a:tc>
                  <a:txBody>
                    <a:bodyPr/>
                    <a:lstStyle/>
                    <a:p>
                      <a:pPr algn="just">
                        <a:spcAft>
                          <a:spcPts val="1200"/>
                        </a:spcAft>
                      </a:pPr>
                      <a:endParaRPr lang="en-IN" sz="2000" dirty="0"/>
                    </a:p>
                  </a:txBody>
                  <a:tcPr/>
                </a:tc>
                <a:tc>
                  <a:txBody>
                    <a:bodyPr/>
                    <a:lstStyle/>
                    <a:p>
                      <a:pPr marL="342900" indent="-342900" algn="just">
                        <a:spcAft>
                          <a:spcPts val="1200"/>
                        </a:spcAft>
                        <a:buAutoNum type="arabicPeriod" startAt="6"/>
                      </a:pPr>
                      <a:r>
                        <a:rPr lang="en-IN" sz="2000" b="0" dirty="0"/>
                        <a:t>Other emergency activities:</a:t>
                      </a:r>
                    </a:p>
                    <a:p>
                      <a:pPr marL="342900" indent="-342900" algn="just">
                        <a:spcAft>
                          <a:spcPts val="1200"/>
                        </a:spcAft>
                        <a:buFont typeface="Arial" pitchFamily="34" charset="0"/>
                        <a:buChar char="•"/>
                      </a:pPr>
                      <a:r>
                        <a:rPr lang="en-IN" sz="2000" dirty="0"/>
                        <a:t>Arrangement for emergency medical care</a:t>
                      </a:r>
                    </a:p>
                    <a:p>
                      <a:pPr marL="342900" indent="-342900" algn="just">
                        <a:spcAft>
                          <a:spcPts val="1200"/>
                        </a:spcAft>
                        <a:buFont typeface="Arial" pitchFamily="34" charset="0"/>
                        <a:buChar char="•"/>
                      </a:pPr>
                      <a:r>
                        <a:rPr lang="en-IN" sz="2000" dirty="0"/>
                        <a:t>Turning off gas valves</a:t>
                      </a:r>
                    </a:p>
                    <a:p>
                      <a:pPr marL="342900" indent="-342900" algn="just">
                        <a:spcAft>
                          <a:spcPts val="1200"/>
                        </a:spcAft>
                        <a:buFont typeface="Arial" pitchFamily="34" charset="0"/>
                        <a:buChar char="•"/>
                      </a:pPr>
                      <a:r>
                        <a:rPr lang="en-IN" sz="2000" dirty="0"/>
                        <a:t>Powering down equipments, if                   possible</a:t>
                      </a:r>
                    </a:p>
                    <a:p>
                      <a:pPr marL="342900" indent="-342900" algn="just">
                        <a:spcAft>
                          <a:spcPts val="1200"/>
                        </a:spcAft>
                        <a:buFont typeface="Arial" pitchFamily="34" charset="0"/>
                        <a:buChar char="•"/>
                      </a:pPr>
                      <a:r>
                        <a:rPr lang="en-IN" sz="2000" dirty="0"/>
                        <a:t>Moving to basement during tornado</a:t>
                      </a:r>
                    </a:p>
                    <a:p>
                      <a:pPr marL="342900" indent="-342900" algn="just">
                        <a:spcAft>
                          <a:spcPts val="1200"/>
                        </a:spcAft>
                        <a:buFont typeface="Arial" pitchFamily="34" charset="0"/>
                        <a:buChar char="•"/>
                      </a:pPr>
                      <a:r>
                        <a:rPr lang="en-IN" sz="2000" dirty="0"/>
                        <a:t>Taking cover and holding tight in an    earthquake etc.</a:t>
                      </a:r>
                    </a:p>
                  </a:txBody>
                  <a:tcPr/>
                </a:tc>
                <a:extLst>
                  <a:ext uri="{0D108BD9-81ED-4DB2-BD59-A6C34878D82A}">
                    <a16:rowId xmlns:a16="http://schemas.microsoft.com/office/drawing/2014/main" val="10001"/>
                  </a:ext>
                </a:extLst>
              </a:tr>
            </a:tbl>
          </a:graphicData>
        </a:graphic>
      </p:graphicFrame>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26</a:t>
            </a:fld>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Response (contd.)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7140648"/>
              </p:ext>
            </p:extLst>
          </p:nvPr>
        </p:nvGraphicFramePr>
        <p:xfrm>
          <a:off x="457200" y="1600200"/>
          <a:ext cx="8229600" cy="41452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spcAft>
                          <a:spcPts val="1200"/>
                        </a:spcAft>
                      </a:pPr>
                      <a:r>
                        <a:rPr lang="en-IN" sz="2000" dirty="0"/>
                        <a:t>Objectives</a:t>
                      </a:r>
                    </a:p>
                  </a:txBody>
                  <a:tcPr/>
                </a:tc>
                <a:tc>
                  <a:txBody>
                    <a:bodyPr/>
                    <a:lstStyle/>
                    <a:p>
                      <a:pPr algn="ctr">
                        <a:spcAft>
                          <a:spcPts val="1200"/>
                        </a:spcAft>
                      </a:pPr>
                      <a:r>
                        <a:rPr lang="en-IN" sz="2000" dirty="0"/>
                        <a:t>Activities</a:t>
                      </a:r>
                    </a:p>
                  </a:txBody>
                  <a:tcPr/>
                </a:tc>
                <a:extLst>
                  <a:ext uri="{0D108BD9-81ED-4DB2-BD59-A6C34878D82A}">
                    <a16:rowId xmlns:a16="http://schemas.microsoft.com/office/drawing/2014/main" val="10000"/>
                  </a:ext>
                </a:extLst>
              </a:tr>
              <a:tr h="370840">
                <a:tc>
                  <a:txBody>
                    <a:bodyPr/>
                    <a:lstStyle/>
                    <a:p>
                      <a:pPr>
                        <a:spcAft>
                          <a:spcPts val="1200"/>
                        </a:spcAft>
                      </a:pPr>
                      <a:endParaRPr lang="en-IN" sz="2000" dirty="0"/>
                    </a:p>
                  </a:txBody>
                  <a:tcPr/>
                </a:tc>
                <a:tc>
                  <a:txBody>
                    <a:bodyPr/>
                    <a:lstStyle/>
                    <a:p>
                      <a:pPr marL="342900" indent="-342900">
                        <a:spcAft>
                          <a:spcPts val="1200"/>
                        </a:spcAft>
                        <a:buAutoNum type="arabicPeriod" startAt="7"/>
                      </a:pPr>
                      <a:r>
                        <a:rPr lang="en-IN" sz="2000" dirty="0"/>
                        <a:t>Response in 3P standardised report about people, property and product</a:t>
                      </a:r>
                    </a:p>
                    <a:p>
                      <a:pPr marL="342900" indent="-342900">
                        <a:spcAft>
                          <a:spcPts val="1200"/>
                        </a:spcAft>
                        <a:buNone/>
                      </a:pPr>
                      <a:r>
                        <a:rPr lang="en-IN" sz="2000" dirty="0"/>
                        <a:t>      (Report Template distributed as</a:t>
                      </a:r>
                      <a:r>
                        <a:rPr lang="en-IN" sz="2000" baseline="0" dirty="0"/>
                        <a:t> handout H 4.2)</a:t>
                      </a:r>
                    </a:p>
                    <a:p>
                      <a:pPr marL="342900" indent="-342900">
                        <a:spcAft>
                          <a:spcPts val="1200"/>
                        </a:spcAft>
                        <a:buAutoNum type="arabicPeriod" startAt="8"/>
                      </a:pPr>
                      <a:r>
                        <a:rPr lang="en-IN" sz="2000" baseline="0" dirty="0"/>
                        <a:t>Activate EMT, BCP</a:t>
                      </a:r>
                    </a:p>
                    <a:p>
                      <a:pPr marL="342900" indent="-342900">
                        <a:spcAft>
                          <a:spcPts val="1200"/>
                        </a:spcAft>
                        <a:buAutoNum type="arabicPeriod" startAt="8"/>
                      </a:pPr>
                      <a:r>
                        <a:rPr lang="en-IN" sz="2000" baseline="0" dirty="0"/>
                        <a:t>Secure safety of employees, customers, vendors, contractors</a:t>
                      </a:r>
                    </a:p>
                    <a:p>
                      <a:pPr marL="342900" indent="-342900">
                        <a:spcAft>
                          <a:spcPts val="1200"/>
                        </a:spcAft>
                        <a:buAutoNum type="arabicPeriod" startAt="8"/>
                      </a:pPr>
                      <a:r>
                        <a:rPr lang="en-IN" sz="2000" baseline="0" dirty="0"/>
                        <a:t> Prevent secondary or collateral      damage</a:t>
                      </a:r>
                      <a:endParaRPr lang="en-IN" sz="2000" dirty="0"/>
                    </a:p>
                  </a:txBody>
                  <a:tcPr/>
                </a:tc>
                <a:extLst>
                  <a:ext uri="{0D108BD9-81ED-4DB2-BD59-A6C34878D82A}">
                    <a16:rowId xmlns:a16="http://schemas.microsoft.com/office/drawing/2014/main" val="10001"/>
                  </a:ext>
                </a:extLst>
              </a:tr>
            </a:tbl>
          </a:graphicData>
        </a:graphic>
      </p:graphicFrame>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27</a:t>
            </a:fld>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Response (contd.)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62756935"/>
              </p:ext>
            </p:extLst>
          </p:nvPr>
        </p:nvGraphicFramePr>
        <p:xfrm>
          <a:off x="457200" y="1600200"/>
          <a:ext cx="8229600" cy="3992880"/>
        </p:xfrm>
        <a:graphic>
          <a:graphicData uri="http://schemas.openxmlformats.org/drawingml/2006/table">
            <a:tbl>
              <a:tblPr firstRow="1" bandRow="1">
                <a:tableStyleId>{5C22544A-7EE6-4342-B048-85BDC9FD1C3A}</a:tableStyleId>
              </a:tblPr>
              <a:tblGrid>
                <a:gridCol w="3754760">
                  <a:extLst>
                    <a:ext uri="{9D8B030D-6E8A-4147-A177-3AD203B41FA5}">
                      <a16:colId xmlns:a16="http://schemas.microsoft.com/office/drawing/2014/main" val="20000"/>
                    </a:ext>
                  </a:extLst>
                </a:gridCol>
                <a:gridCol w="4474840">
                  <a:extLst>
                    <a:ext uri="{9D8B030D-6E8A-4147-A177-3AD203B41FA5}">
                      <a16:colId xmlns:a16="http://schemas.microsoft.com/office/drawing/2014/main" val="20001"/>
                    </a:ext>
                  </a:extLst>
                </a:gridCol>
              </a:tblGrid>
              <a:tr h="370840">
                <a:tc>
                  <a:txBody>
                    <a:bodyPr/>
                    <a:lstStyle/>
                    <a:p>
                      <a:pPr algn="ctr">
                        <a:spcAft>
                          <a:spcPts val="1200"/>
                        </a:spcAft>
                      </a:pPr>
                      <a:r>
                        <a:rPr lang="en-IN" sz="2000" dirty="0"/>
                        <a:t>Objectives  </a:t>
                      </a:r>
                    </a:p>
                  </a:txBody>
                  <a:tcPr/>
                </a:tc>
                <a:tc>
                  <a:txBody>
                    <a:bodyPr/>
                    <a:lstStyle/>
                    <a:p>
                      <a:pPr algn="ctr">
                        <a:spcAft>
                          <a:spcPts val="1200"/>
                        </a:spcAft>
                      </a:pPr>
                      <a:r>
                        <a:rPr lang="en-IN" sz="2000" dirty="0"/>
                        <a:t>Activities</a:t>
                      </a:r>
                    </a:p>
                  </a:txBody>
                  <a:tcPr/>
                </a:tc>
                <a:extLst>
                  <a:ext uri="{0D108BD9-81ED-4DB2-BD59-A6C34878D82A}">
                    <a16:rowId xmlns:a16="http://schemas.microsoft.com/office/drawing/2014/main" val="10000"/>
                  </a:ext>
                </a:extLst>
              </a:tr>
              <a:tr h="370840">
                <a:tc>
                  <a:txBody>
                    <a:bodyPr/>
                    <a:lstStyle/>
                    <a:p>
                      <a:pPr algn="just">
                        <a:spcAft>
                          <a:spcPts val="1200"/>
                        </a:spcAft>
                      </a:pPr>
                      <a:endParaRPr lang="en-IN" sz="2000" dirty="0"/>
                    </a:p>
                  </a:txBody>
                  <a:tcPr/>
                </a:tc>
                <a:tc>
                  <a:txBody>
                    <a:bodyPr/>
                    <a:lstStyle/>
                    <a:p>
                      <a:pPr marL="539750" indent="-539750" algn="just">
                        <a:spcAft>
                          <a:spcPts val="1200"/>
                        </a:spcAft>
                        <a:buAutoNum type="arabicPeriod" startAt="11"/>
                      </a:pPr>
                      <a:r>
                        <a:rPr lang="en-IN" sz="2000" dirty="0"/>
                        <a:t>Secure</a:t>
                      </a:r>
                      <a:r>
                        <a:rPr lang="en-IN" sz="2000" baseline="0" dirty="0"/>
                        <a:t> postal equipments and infrastructure, vehicles</a:t>
                      </a:r>
                    </a:p>
                    <a:p>
                      <a:pPr marL="539750" indent="-539750" algn="just">
                        <a:spcAft>
                          <a:spcPts val="1200"/>
                        </a:spcAft>
                        <a:buAutoNum type="arabicPeriod" startAt="11"/>
                      </a:pPr>
                      <a:r>
                        <a:rPr lang="en-IN" sz="2000" baseline="0" dirty="0"/>
                        <a:t>Conduct initial damage assessment (postal administrations can ask for ESF from UPU to restore most basic postal services)</a:t>
                      </a:r>
                    </a:p>
                    <a:p>
                      <a:pPr marL="539750" indent="-539750" algn="just">
                        <a:spcAft>
                          <a:spcPts val="1200"/>
                        </a:spcAft>
                        <a:buAutoNum type="arabicPeriod" startAt="11"/>
                      </a:pPr>
                      <a:r>
                        <a:rPr lang="en-IN" sz="2000" baseline="0" dirty="0"/>
                        <a:t>Consider embargo of mail destined to damaged  facilities</a:t>
                      </a:r>
                    </a:p>
                    <a:p>
                      <a:pPr marL="539750" indent="-539750" algn="just">
                        <a:spcAft>
                          <a:spcPts val="1200"/>
                        </a:spcAft>
                        <a:buAutoNum type="arabicPeriod" startAt="11"/>
                      </a:pPr>
                      <a:r>
                        <a:rPr lang="en-IN" sz="2000" baseline="0" dirty="0"/>
                        <a:t>Notify employees and customers of closed facilities  </a:t>
                      </a:r>
                      <a:endParaRPr lang="en-IN" sz="2000" dirty="0"/>
                    </a:p>
                  </a:txBody>
                  <a:tcPr/>
                </a:tc>
                <a:extLst>
                  <a:ext uri="{0D108BD9-81ED-4DB2-BD59-A6C34878D82A}">
                    <a16:rowId xmlns:a16="http://schemas.microsoft.com/office/drawing/2014/main" val="10001"/>
                  </a:ext>
                </a:extLst>
              </a:tr>
            </a:tbl>
          </a:graphicData>
        </a:graphic>
      </p:graphicFrame>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28</a:t>
            </a:fld>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Response (contd.)</a:t>
            </a:r>
          </a:p>
        </p:txBody>
      </p:sp>
      <p:sp>
        <p:nvSpPr>
          <p:cNvPr id="3" name="Content Placeholder 2"/>
          <p:cNvSpPr>
            <a:spLocks noGrp="1"/>
          </p:cNvSpPr>
          <p:nvPr>
            <p:ph idx="1"/>
          </p:nvPr>
        </p:nvSpPr>
        <p:spPr/>
        <p:txBody>
          <a:bodyPr/>
          <a:lstStyle/>
          <a:p>
            <a:pPr algn="just"/>
            <a:r>
              <a:rPr lang="en-IN" dirty="0"/>
              <a:t>Disaster Response is the implementing phase of the Disaster Preparedness step</a:t>
            </a:r>
          </a:p>
          <a:p>
            <a:pPr algn="just"/>
            <a:r>
              <a:rPr lang="en-IN" dirty="0"/>
              <a:t>The focus in this phase is on saving lives, meeting the basic needs of the people until more permanent and sustainable solutions can be found</a:t>
            </a:r>
          </a:p>
        </p:txBody>
      </p:sp>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29</a:t>
            </a:fld>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Activities in this Module</a:t>
            </a:r>
          </a:p>
        </p:txBody>
      </p:sp>
      <p:sp>
        <p:nvSpPr>
          <p:cNvPr id="3" name="Content Placeholder 2"/>
          <p:cNvSpPr>
            <a:spLocks noGrp="1"/>
          </p:cNvSpPr>
          <p:nvPr>
            <p:ph idx="1"/>
          </p:nvPr>
        </p:nvSpPr>
        <p:spPr/>
        <p:txBody>
          <a:bodyPr/>
          <a:lstStyle/>
          <a:p>
            <a:pPr algn="just"/>
            <a:r>
              <a:rPr lang="en-IN" dirty="0"/>
              <a:t>Go through the presentations</a:t>
            </a:r>
          </a:p>
          <a:p>
            <a:pPr algn="just"/>
            <a:r>
              <a:rPr lang="en-IN" dirty="0"/>
              <a:t> Carry out an exercise to list the objectives and activities required to be undertaken in each phase of DRM for the highest-risk threat of the trainees’ respective postal administrations. </a:t>
            </a:r>
          </a:p>
          <a:p>
            <a:pPr algn="just"/>
            <a:r>
              <a:rPr lang="en-IN" dirty="0"/>
              <a:t>Complete Progress Test Q 4.1</a:t>
            </a:r>
          </a:p>
        </p:txBody>
      </p:sp>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3</a:t>
            </a:fld>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5. Recovery  (48+ hours)</a:t>
            </a:r>
          </a:p>
        </p:txBody>
      </p:sp>
      <p:sp>
        <p:nvSpPr>
          <p:cNvPr id="3" name="Content Placeholder 2"/>
          <p:cNvSpPr>
            <a:spLocks noGrp="1"/>
          </p:cNvSpPr>
          <p:nvPr>
            <p:ph idx="1"/>
          </p:nvPr>
        </p:nvSpPr>
        <p:spPr/>
        <p:txBody>
          <a:bodyPr/>
          <a:lstStyle/>
          <a:p>
            <a:pPr algn="just"/>
            <a:r>
              <a:rPr lang="en-IN" dirty="0"/>
              <a:t>Recovery is the implementation of actions to promote sustainable redevelopment following a disaster</a:t>
            </a:r>
          </a:p>
          <a:p>
            <a:pPr algn="just"/>
            <a:r>
              <a:rPr lang="en-IN" dirty="0"/>
              <a:t>Consists of</a:t>
            </a:r>
          </a:p>
          <a:p>
            <a:pPr lvl="1" algn="just">
              <a:buFont typeface="Wingdings" pitchFamily="2" charset="2"/>
              <a:buChar char="ü"/>
            </a:pPr>
            <a:r>
              <a:rPr lang="en-IN" dirty="0"/>
              <a:t>	Rehabilitation</a:t>
            </a:r>
          </a:p>
          <a:p>
            <a:pPr lvl="1" algn="just">
              <a:buFont typeface="Wingdings" pitchFamily="2" charset="2"/>
              <a:buChar char="ü"/>
            </a:pPr>
            <a:r>
              <a:rPr lang="en-IN" dirty="0"/>
              <a:t>	Reconstruction and Repairs</a:t>
            </a:r>
          </a:p>
          <a:p>
            <a:pPr lvl="1" algn="just">
              <a:buFont typeface="Wingdings" pitchFamily="2" charset="2"/>
              <a:buChar char="ü"/>
            </a:pPr>
            <a:r>
              <a:rPr lang="en-IN" dirty="0"/>
              <a:t>	Long term assistance to rebuild</a:t>
            </a:r>
          </a:p>
        </p:txBody>
      </p:sp>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30</a:t>
            </a:fld>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Recovery (contd.)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09596777"/>
              </p:ext>
            </p:extLst>
          </p:nvPr>
        </p:nvGraphicFramePr>
        <p:xfrm>
          <a:off x="457200" y="1600200"/>
          <a:ext cx="8229600" cy="38404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spcAft>
                          <a:spcPts val="1200"/>
                        </a:spcAft>
                      </a:pPr>
                      <a:r>
                        <a:rPr lang="en-IN" sz="2000" dirty="0"/>
                        <a:t>Objectives</a:t>
                      </a:r>
                    </a:p>
                  </a:txBody>
                  <a:tcPr/>
                </a:tc>
                <a:tc>
                  <a:txBody>
                    <a:bodyPr/>
                    <a:lstStyle/>
                    <a:p>
                      <a:pPr algn="ctr">
                        <a:spcAft>
                          <a:spcPts val="1200"/>
                        </a:spcAft>
                      </a:pPr>
                      <a:r>
                        <a:rPr lang="en-IN" sz="2000" dirty="0"/>
                        <a:t>Activities</a:t>
                      </a:r>
                    </a:p>
                  </a:txBody>
                  <a:tcPr/>
                </a:tc>
                <a:extLst>
                  <a:ext uri="{0D108BD9-81ED-4DB2-BD59-A6C34878D82A}">
                    <a16:rowId xmlns:a16="http://schemas.microsoft.com/office/drawing/2014/main" val="10000"/>
                  </a:ext>
                </a:extLst>
              </a:tr>
              <a:tr h="370840">
                <a:tc>
                  <a:txBody>
                    <a:bodyPr/>
                    <a:lstStyle/>
                    <a:p>
                      <a:pPr marL="342900" indent="-342900" algn="just">
                        <a:spcAft>
                          <a:spcPts val="1200"/>
                        </a:spcAft>
                        <a:buAutoNum type="arabicPeriod"/>
                      </a:pPr>
                      <a:r>
                        <a:rPr lang="en-IN" sz="2000" dirty="0"/>
                        <a:t>To return to a normal or an even safer situation after the disaster</a:t>
                      </a:r>
                    </a:p>
                    <a:p>
                      <a:pPr marL="342900" indent="-342900" algn="just">
                        <a:spcAft>
                          <a:spcPts val="1200"/>
                        </a:spcAft>
                        <a:buAutoNum type="arabicPeriod"/>
                      </a:pPr>
                      <a:r>
                        <a:rPr lang="en-IN" sz="2000" dirty="0"/>
                        <a:t>To resume normal postal operations</a:t>
                      </a:r>
                    </a:p>
                  </a:txBody>
                  <a:tcPr/>
                </a:tc>
                <a:tc>
                  <a:txBody>
                    <a:bodyPr/>
                    <a:lstStyle/>
                    <a:p>
                      <a:pPr marL="342900" indent="-342900" algn="just">
                        <a:spcAft>
                          <a:spcPts val="1200"/>
                        </a:spcAft>
                        <a:buAutoNum type="arabicPeriod"/>
                      </a:pPr>
                      <a:r>
                        <a:rPr lang="en-IN" sz="2000" dirty="0"/>
                        <a:t>Immediate recovery activities:</a:t>
                      </a:r>
                    </a:p>
                    <a:p>
                      <a:pPr marL="800100" lvl="1" indent="-342900" algn="just">
                        <a:spcAft>
                          <a:spcPts val="1200"/>
                        </a:spcAft>
                        <a:buFont typeface="Wingdings" pitchFamily="2" charset="2"/>
                        <a:buChar char="§"/>
                      </a:pPr>
                      <a:r>
                        <a:rPr lang="en-IN" sz="2000" dirty="0"/>
                        <a:t>Disaster debris clear up</a:t>
                      </a:r>
                    </a:p>
                    <a:p>
                      <a:pPr marL="800100" lvl="1" indent="-342900" algn="just">
                        <a:spcAft>
                          <a:spcPts val="1200"/>
                        </a:spcAft>
                        <a:buFont typeface="Wingdings" pitchFamily="2" charset="2"/>
                        <a:buChar char="§"/>
                      </a:pPr>
                      <a:r>
                        <a:rPr lang="en-IN" sz="2000" dirty="0"/>
                        <a:t>Relocation of facilities to a safe site/ in temporary tent/</a:t>
                      </a:r>
                      <a:r>
                        <a:rPr lang="en-IN" sz="2000" baseline="0" dirty="0"/>
                        <a:t> operation through mobile units</a:t>
                      </a:r>
                    </a:p>
                    <a:p>
                      <a:pPr marL="800100" lvl="1" indent="-342900" algn="just">
                        <a:spcAft>
                          <a:spcPts val="1200"/>
                        </a:spcAft>
                        <a:buFont typeface="Wingdings" pitchFamily="2" charset="2"/>
                        <a:buChar char="§"/>
                      </a:pPr>
                      <a:r>
                        <a:rPr lang="en-IN" sz="2000" baseline="0" dirty="0"/>
                        <a:t>Resumption of critical activities</a:t>
                      </a:r>
                    </a:p>
                    <a:p>
                      <a:pPr marL="342900" indent="-342900" algn="just">
                        <a:spcAft>
                          <a:spcPts val="1200"/>
                        </a:spcAft>
                        <a:buNone/>
                      </a:pPr>
                      <a:r>
                        <a:rPr lang="en-IN" sz="2000" dirty="0"/>
                        <a:t>2.   Temporary repairs of buildings</a:t>
                      </a:r>
                    </a:p>
                  </a:txBody>
                  <a:tcPr/>
                </a:tc>
                <a:extLst>
                  <a:ext uri="{0D108BD9-81ED-4DB2-BD59-A6C34878D82A}">
                    <a16:rowId xmlns:a16="http://schemas.microsoft.com/office/drawing/2014/main" val="10001"/>
                  </a:ext>
                </a:extLst>
              </a:tr>
            </a:tbl>
          </a:graphicData>
        </a:graphic>
      </p:graphicFrame>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31</a:t>
            </a:fld>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Recovery (contd.)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9271249"/>
              </p:ext>
            </p:extLst>
          </p:nvPr>
        </p:nvGraphicFramePr>
        <p:xfrm>
          <a:off x="457200" y="1600200"/>
          <a:ext cx="8229600" cy="42976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spcAft>
                          <a:spcPts val="1200"/>
                        </a:spcAft>
                      </a:pPr>
                      <a:r>
                        <a:rPr lang="en-IN" sz="2000" dirty="0"/>
                        <a:t>Objectives</a:t>
                      </a:r>
                    </a:p>
                  </a:txBody>
                  <a:tcPr/>
                </a:tc>
                <a:tc>
                  <a:txBody>
                    <a:bodyPr/>
                    <a:lstStyle/>
                    <a:p>
                      <a:pPr algn="ctr">
                        <a:spcAft>
                          <a:spcPts val="1200"/>
                        </a:spcAft>
                      </a:pPr>
                      <a:r>
                        <a:rPr lang="en-IN" sz="2000" dirty="0"/>
                        <a:t>Activities</a:t>
                      </a:r>
                    </a:p>
                  </a:txBody>
                  <a:tcPr/>
                </a:tc>
                <a:extLst>
                  <a:ext uri="{0D108BD9-81ED-4DB2-BD59-A6C34878D82A}">
                    <a16:rowId xmlns:a16="http://schemas.microsoft.com/office/drawing/2014/main" val="10000"/>
                  </a:ext>
                </a:extLst>
              </a:tr>
              <a:tr h="370840">
                <a:tc>
                  <a:txBody>
                    <a:bodyPr/>
                    <a:lstStyle/>
                    <a:p>
                      <a:pPr>
                        <a:spcAft>
                          <a:spcPts val="1200"/>
                        </a:spcAft>
                      </a:pPr>
                      <a:endParaRPr lang="en-IN" sz="2000" dirty="0"/>
                    </a:p>
                  </a:txBody>
                  <a:tcPr/>
                </a:tc>
                <a:tc>
                  <a:txBody>
                    <a:bodyPr/>
                    <a:lstStyle/>
                    <a:p>
                      <a:pPr marL="342900" marR="0" indent="-342900" algn="l" defTabSz="914400" rtl="0" eaLnBrk="1" fontAlgn="auto" latinLnBrk="0" hangingPunct="1">
                        <a:lnSpc>
                          <a:spcPct val="100000"/>
                        </a:lnSpc>
                        <a:spcBef>
                          <a:spcPts val="0"/>
                        </a:spcBef>
                        <a:spcAft>
                          <a:spcPts val="1200"/>
                        </a:spcAft>
                        <a:buClrTx/>
                        <a:buSzTx/>
                        <a:buFontTx/>
                        <a:buAutoNum type="arabicPeriod" startAt="3"/>
                        <a:tabLst/>
                        <a:defRPr/>
                      </a:pPr>
                      <a:r>
                        <a:rPr lang="en-IN" sz="2000" dirty="0"/>
                        <a:t>An</a:t>
                      </a:r>
                      <a:r>
                        <a:rPr lang="en-IN" sz="2000" baseline="0" dirty="0"/>
                        <a:t> assessment of damage to postal facilities and an evaluation</a:t>
                      </a:r>
                      <a:r>
                        <a:rPr lang="en-IN" sz="2000" dirty="0"/>
                        <a:t> of status of critical infrastructure (electricity,</a:t>
                      </a:r>
                      <a:r>
                        <a:rPr lang="en-IN" sz="2000" baseline="0" dirty="0"/>
                        <a:t> water, roads, facilities at airport etc)</a:t>
                      </a:r>
                      <a:r>
                        <a:rPr lang="en-IN" sz="2000" dirty="0"/>
                        <a:t>        </a:t>
                      </a:r>
                    </a:p>
                    <a:p>
                      <a:pPr marL="342900" marR="0" indent="-342900" algn="l" defTabSz="914400" rtl="0" eaLnBrk="1" fontAlgn="auto" latinLnBrk="0" hangingPunct="1">
                        <a:lnSpc>
                          <a:spcPct val="100000"/>
                        </a:lnSpc>
                        <a:spcBef>
                          <a:spcPts val="0"/>
                        </a:spcBef>
                        <a:spcAft>
                          <a:spcPts val="1200"/>
                        </a:spcAft>
                        <a:buClrTx/>
                        <a:buSzTx/>
                        <a:buFontTx/>
                        <a:buAutoNum type="arabicPeriod" startAt="3"/>
                        <a:tabLst/>
                        <a:defRPr/>
                      </a:pPr>
                      <a:r>
                        <a:rPr lang="en-IN" sz="2000" dirty="0"/>
                        <a:t>Replacement of damaged equipment</a:t>
                      </a:r>
                    </a:p>
                    <a:p>
                      <a:pPr marL="342900" marR="0" indent="-342900" algn="l" defTabSz="914400" rtl="0" eaLnBrk="1" fontAlgn="auto" latinLnBrk="0" hangingPunct="1">
                        <a:lnSpc>
                          <a:spcPct val="100000"/>
                        </a:lnSpc>
                        <a:spcBef>
                          <a:spcPts val="0"/>
                        </a:spcBef>
                        <a:spcAft>
                          <a:spcPts val="1200"/>
                        </a:spcAft>
                        <a:buClrTx/>
                        <a:buSzTx/>
                        <a:buFontTx/>
                        <a:buAutoNum type="arabicPeriod" startAt="3"/>
                        <a:tabLst/>
                        <a:defRPr/>
                      </a:pPr>
                      <a:r>
                        <a:rPr lang="en-IN" sz="2000" dirty="0"/>
                        <a:t>Rebuilding</a:t>
                      </a:r>
                      <a:r>
                        <a:rPr lang="en-IN" sz="2000" baseline="0" dirty="0"/>
                        <a:t> of damaged facilities adopting ‘Build Back Better’ (BBB) process</a:t>
                      </a:r>
                      <a:endParaRPr lang="en-IN" sz="2000" dirty="0"/>
                    </a:p>
                    <a:p>
                      <a:pPr>
                        <a:spcAft>
                          <a:spcPts val="1200"/>
                        </a:spcAft>
                      </a:pPr>
                      <a:endParaRPr lang="en-IN" sz="2000" dirty="0"/>
                    </a:p>
                  </a:txBody>
                  <a:tcPr/>
                </a:tc>
                <a:extLst>
                  <a:ext uri="{0D108BD9-81ED-4DB2-BD59-A6C34878D82A}">
                    <a16:rowId xmlns:a16="http://schemas.microsoft.com/office/drawing/2014/main" val="10001"/>
                  </a:ext>
                </a:extLst>
              </a:tr>
            </a:tbl>
          </a:graphicData>
        </a:graphic>
      </p:graphicFrame>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32</a:t>
            </a:fld>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Emergency Procedure Checklists to Face Disasters</a:t>
            </a:r>
          </a:p>
        </p:txBody>
      </p:sp>
      <p:sp>
        <p:nvSpPr>
          <p:cNvPr id="3" name="Content Placeholder 2"/>
          <p:cNvSpPr>
            <a:spLocks noGrp="1"/>
          </p:cNvSpPr>
          <p:nvPr>
            <p:ph idx="1"/>
          </p:nvPr>
        </p:nvSpPr>
        <p:spPr/>
        <p:txBody>
          <a:bodyPr>
            <a:normAutofit fontScale="92500" lnSpcReduction="20000"/>
          </a:bodyPr>
          <a:lstStyle/>
          <a:p>
            <a:pPr algn="just"/>
            <a:r>
              <a:rPr lang="en-IN" dirty="0"/>
              <a:t>Will be covered in detail in Module 7 later. </a:t>
            </a:r>
          </a:p>
          <a:p>
            <a:pPr algn="just">
              <a:buNone/>
            </a:pPr>
            <a:r>
              <a:rPr lang="en-IN" dirty="0"/>
              <a:t>	Such checklists are also known as </a:t>
            </a:r>
            <a:r>
              <a:rPr lang="en-IN" i="1" dirty="0"/>
              <a:t>DRM tools and products </a:t>
            </a:r>
          </a:p>
          <a:p>
            <a:pPr algn="just"/>
            <a:r>
              <a:rPr lang="en-IN" dirty="0"/>
              <a:t>These checklists have been developed out of industry best practices and should be followed by postal operators both in pre-disaster and post-disaster phases</a:t>
            </a:r>
          </a:p>
          <a:p>
            <a:pPr algn="just"/>
            <a:r>
              <a:rPr lang="en-IN" dirty="0"/>
              <a:t>Helps to face disasters effectively</a:t>
            </a:r>
          </a:p>
          <a:p>
            <a:pPr algn="just"/>
            <a:r>
              <a:rPr lang="en-IN" dirty="0"/>
              <a:t>Each postal administration is required to </a:t>
            </a:r>
            <a:r>
              <a:rPr lang="en-IN" u="sng" dirty="0"/>
              <a:t>customise</a:t>
            </a:r>
            <a:r>
              <a:rPr lang="en-IN" dirty="0"/>
              <a:t> these checklists to suit their own requirements</a:t>
            </a:r>
          </a:p>
        </p:txBody>
      </p:sp>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33</a:t>
            </a:fld>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268760"/>
          </a:xfrm>
        </p:spPr>
        <p:txBody>
          <a:bodyPr>
            <a:noAutofit/>
          </a:bodyPr>
          <a:lstStyle/>
          <a:p>
            <a:r>
              <a:rPr lang="en-IN" sz="3200" dirty="0"/>
              <a:t>Exercise to list Objectives &amp; Activities for the top-risk threat of trainees’ administrations </a:t>
            </a:r>
          </a:p>
        </p:txBody>
      </p:sp>
      <p:sp>
        <p:nvSpPr>
          <p:cNvPr id="3" name="Content Placeholder 2"/>
          <p:cNvSpPr>
            <a:spLocks noGrp="1"/>
          </p:cNvSpPr>
          <p:nvPr>
            <p:ph idx="1"/>
          </p:nvPr>
        </p:nvSpPr>
        <p:spPr>
          <a:xfrm>
            <a:off x="457200" y="1628800"/>
            <a:ext cx="8229600" cy="4497363"/>
          </a:xfrm>
        </p:spPr>
        <p:txBody>
          <a:bodyPr>
            <a:noAutofit/>
          </a:bodyPr>
          <a:lstStyle/>
          <a:p>
            <a:pPr algn="just"/>
            <a:r>
              <a:rPr lang="en-IN" sz="2800" dirty="0"/>
              <a:t>Trainees have already identified the high-risk threats (in High Risk High Impact zone) of their administrations from Risk Grid</a:t>
            </a:r>
          </a:p>
          <a:p>
            <a:pPr algn="just"/>
            <a:r>
              <a:rPr lang="en-IN" sz="2800" dirty="0"/>
              <a:t>Now select the threat with the highest risk</a:t>
            </a:r>
          </a:p>
          <a:p>
            <a:pPr algn="just"/>
            <a:r>
              <a:rPr lang="en-IN" sz="2800" dirty="0"/>
              <a:t>List the objectives and activities required to be undertaken in each phase of DRM to face this highest-risk threat </a:t>
            </a:r>
            <a:r>
              <a:rPr lang="en-IN" sz="2800" i="1" dirty="0"/>
              <a:t>as a sample exercise      </a:t>
            </a:r>
          </a:p>
          <a:p>
            <a:pPr algn="just">
              <a:buNone/>
            </a:pPr>
            <a:r>
              <a:rPr lang="en-IN" sz="2800" dirty="0"/>
              <a:t>	</a:t>
            </a:r>
          </a:p>
          <a:p>
            <a:pPr>
              <a:buNone/>
            </a:pPr>
            <a:r>
              <a:rPr lang="en-IN" sz="2800" dirty="0"/>
              <a:t>	[Use Handout H 4.3 for this]</a:t>
            </a:r>
          </a:p>
          <a:p>
            <a:pPr marL="0" indent="0">
              <a:buNone/>
            </a:pPr>
            <a:endParaRPr lang="en-IN" sz="2800" i="1" dirty="0"/>
          </a:p>
          <a:p>
            <a:pPr marL="0" indent="0">
              <a:buNone/>
            </a:pPr>
            <a:r>
              <a:rPr lang="en-IN" sz="2800" dirty="0"/>
              <a:t>   </a:t>
            </a:r>
          </a:p>
        </p:txBody>
      </p:sp>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34</a:t>
            </a:fld>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lstStyle/>
          <a:p>
            <a:endParaRPr lang="en-IN" dirty="0"/>
          </a:p>
          <a:p>
            <a:pPr>
              <a:buNone/>
            </a:pPr>
            <a:r>
              <a:rPr lang="en-IN" dirty="0"/>
              <a:t>    </a:t>
            </a:r>
          </a:p>
          <a:p>
            <a:pPr>
              <a:buNone/>
            </a:pPr>
            <a:endParaRPr lang="en-IN" dirty="0"/>
          </a:p>
          <a:p>
            <a:pPr>
              <a:buNone/>
            </a:pPr>
            <a:r>
              <a:rPr lang="en-IN" dirty="0"/>
              <a:t>                       Progress Test   Q 4.1</a:t>
            </a:r>
          </a:p>
          <a:p>
            <a:pPr>
              <a:buNone/>
            </a:pPr>
            <a:endParaRPr lang="en-IN" dirty="0"/>
          </a:p>
        </p:txBody>
      </p:sp>
      <p:sp>
        <p:nvSpPr>
          <p:cNvPr id="5" name="Slide Number Placeholder 4"/>
          <p:cNvSpPr>
            <a:spLocks noGrp="1"/>
          </p:cNvSpPr>
          <p:nvPr>
            <p:ph type="sldNum" sz="quarter" idx="12"/>
          </p:nvPr>
        </p:nvSpPr>
        <p:spPr/>
        <p:txBody>
          <a:bodyPr/>
          <a:lstStyle/>
          <a:p>
            <a:r>
              <a:rPr lang="en-IN"/>
              <a:t>PPT 4.</a:t>
            </a:r>
            <a:fld id="{299C119E-18CC-45F6-A953-5FFADAA8DF9A}" type="slidenum">
              <a:rPr lang="en-IN" smtClean="0"/>
              <a:pPr/>
              <a:t>35</a:t>
            </a:fld>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Five Phases of DRM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7563668"/>
              </p:ext>
            </p:extLst>
          </p:nvPr>
        </p:nvGraphicFramePr>
        <p:xfrm>
          <a:off x="539552" y="1196752"/>
          <a:ext cx="8229600" cy="362712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pPr algn="ctr"/>
                      <a:r>
                        <a:rPr lang="en-IN" sz="2800" dirty="0"/>
                        <a:t>Pre-disaster</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800" dirty="0"/>
                        <a:t>(</a:t>
                      </a:r>
                      <a:r>
                        <a:rPr lang="en-IN" sz="2800" dirty="0" err="1"/>
                        <a:t>i</a:t>
                      </a:r>
                      <a:r>
                        <a:rPr lang="en-IN" sz="2800" dirty="0"/>
                        <a:t>)</a:t>
                      </a:r>
                      <a:r>
                        <a:rPr lang="en-IN" sz="2800" baseline="0" dirty="0"/>
                        <a:t> </a:t>
                      </a:r>
                      <a:r>
                        <a:rPr lang="en-IN" sz="2800" dirty="0"/>
                        <a:t>Risk Prevention</a:t>
                      </a:r>
                    </a:p>
                  </a:txBody>
                  <a:tcPr/>
                </a:tc>
                <a:extLst>
                  <a:ext uri="{0D108BD9-81ED-4DB2-BD59-A6C34878D82A}">
                    <a16:rowId xmlns:a16="http://schemas.microsoft.com/office/drawing/2014/main" val="10001"/>
                  </a:ext>
                </a:extLst>
              </a:tr>
              <a:tr h="370840">
                <a:tc>
                  <a:txBody>
                    <a:bodyPr/>
                    <a:lstStyle/>
                    <a:p>
                      <a:r>
                        <a:rPr lang="en-IN" sz="2800" dirty="0"/>
                        <a:t>(ii)</a:t>
                      </a:r>
                      <a:r>
                        <a:rPr lang="en-IN" sz="2800" baseline="0" dirty="0"/>
                        <a:t> </a:t>
                      </a:r>
                      <a:r>
                        <a:rPr lang="en-IN" sz="2800" dirty="0"/>
                        <a:t>Mitigation</a:t>
                      </a:r>
                    </a:p>
                  </a:txBody>
                  <a:tcPr/>
                </a:tc>
                <a:extLst>
                  <a:ext uri="{0D108BD9-81ED-4DB2-BD59-A6C34878D82A}">
                    <a16:rowId xmlns:a16="http://schemas.microsoft.com/office/drawing/2014/main" val="10002"/>
                  </a:ext>
                </a:extLst>
              </a:tr>
              <a:tr h="370840">
                <a:tc>
                  <a:txBody>
                    <a:bodyPr/>
                    <a:lstStyle/>
                    <a:p>
                      <a:r>
                        <a:rPr lang="en-IN" sz="2800" dirty="0"/>
                        <a:t>(iii) Preparedness</a:t>
                      </a:r>
                    </a:p>
                  </a:txBody>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800" b="1" dirty="0">
                          <a:solidFill>
                            <a:schemeClr val="bg1"/>
                          </a:solidFill>
                        </a:rPr>
                        <a:t>Post-disaster</a:t>
                      </a:r>
                    </a:p>
                  </a:txBody>
                  <a:tcPr>
                    <a:solidFill>
                      <a:schemeClr val="accent1"/>
                    </a:solidFill>
                  </a:tcPr>
                </a:tc>
                <a:extLst>
                  <a:ext uri="{0D108BD9-81ED-4DB2-BD59-A6C34878D82A}">
                    <a16:rowId xmlns:a16="http://schemas.microsoft.com/office/drawing/2014/main" val="10004"/>
                  </a:ext>
                </a:extLst>
              </a:tr>
              <a:tr h="370840">
                <a:tc>
                  <a:txBody>
                    <a:bodyPr/>
                    <a:lstStyle/>
                    <a:p>
                      <a:r>
                        <a:rPr lang="en-IN" sz="2800" dirty="0">
                          <a:solidFill>
                            <a:schemeClr val="tx1"/>
                          </a:solidFill>
                        </a:rPr>
                        <a:t>(iv) Response: 0 – 48 hours</a:t>
                      </a:r>
                    </a:p>
                  </a:txBody>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800" dirty="0">
                          <a:solidFill>
                            <a:schemeClr val="tx1"/>
                          </a:solidFill>
                        </a:rPr>
                        <a:t>(v) Recovery:</a:t>
                      </a:r>
                      <a:r>
                        <a:rPr lang="en-IN" sz="2800" baseline="0" dirty="0">
                          <a:solidFill>
                            <a:schemeClr val="tx1"/>
                          </a:solidFill>
                        </a:rPr>
                        <a:t> </a:t>
                      </a:r>
                      <a:r>
                        <a:rPr lang="en-IN" sz="2800" dirty="0">
                          <a:solidFill>
                            <a:schemeClr val="tx1"/>
                          </a:solidFill>
                        </a:rPr>
                        <a:t>48+ hours</a:t>
                      </a:r>
                    </a:p>
                  </a:txBody>
                  <a:tcPr/>
                </a:tc>
                <a:extLst>
                  <a:ext uri="{0D108BD9-81ED-4DB2-BD59-A6C34878D82A}">
                    <a16:rowId xmlns:a16="http://schemas.microsoft.com/office/drawing/2014/main" val="10006"/>
                  </a:ext>
                </a:extLst>
              </a:tr>
            </a:tbl>
          </a:graphicData>
        </a:graphic>
      </p:graphicFrame>
      <p:sp>
        <p:nvSpPr>
          <p:cNvPr id="7" name="Slide Number Placeholder 6"/>
          <p:cNvSpPr>
            <a:spLocks noGrp="1"/>
          </p:cNvSpPr>
          <p:nvPr>
            <p:ph type="sldNum" sz="quarter" idx="12"/>
          </p:nvPr>
        </p:nvSpPr>
        <p:spPr/>
        <p:txBody>
          <a:bodyPr/>
          <a:lstStyle/>
          <a:p>
            <a:r>
              <a:rPr lang="en-IN"/>
              <a:t>PPT 4.</a:t>
            </a:r>
            <a:fld id="{299C119E-18CC-45F6-A953-5FFADAA8DF9A}" type="slidenum">
              <a:rPr lang="en-IN" smtClean="0"/>
              <a:pPr/>
              <a:t>4</a:t>
            </a:fld>
            <a:endParaRPr lang="en-IN" dirty="0"/>
          </a:p>
        </p:txBody>
      </p:sp>
      <p:sp>
        <p:nvSpPr>
          <p:cNvPr id="6" name="TextBox 5"/>
          <p:cNvSpPr txBox="1"/>
          <p:nvPr/>
        </p:nvSpPr>
        <p:spPr>
          <a:xfrm>
            <a:off x="539552" y="5157192"/>
            <a:ext cx="8208912" cy="1200329"/>
          </a:xfrm>
          <a:prstGeom prst="rect">
            <a:avLst/>
          </a:prstGeom>
          <a:noFill/>
        </p:spPr>
        <p:txBody>
          <a:bodyPr wrap="square" rtlCol="0">
            <a:spAutoFit/>
          </a:bodyPr>
          <a:lstStyle/>
          <a:p>
            <a:pPr algn="just"/>
            <a:r>
              <a:rPr lang="en-IN" sz="2400" dirty="0"/>
              <a:t>The phases are, however, neither very distinct nor they follow a typical cyclical pattern as in the diagram below. Activities in each phase often overlap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The 5 Phases</a:t>
            </a:r>
          </a:p>
        </p:txBody>
      </p:sp>
      <p:sp>
        <p:nvSpPr>
          <p:cNvPr id="4" name="Slide Number Placeholder 3"/>
          <p:cNvSpPr>
            <a:spLocks noGrp="1"/>
          </p:cNvSpPr>
          <p:nvPr>
            <p:ph type="sldNum" sz="quarter" idx="12"/>
          </p:nvPr>
        </p:nvSpPr>
        <p:spPr/>
        <p:txBody>
          <a:bodyPr/>
          <a:lstStyle/>
          <a:p>
            <a:r>
              <a:rPr lang="en-IN"/>
              <a:t>PPT 4.</a:t>
            </a:r>
            <a:fld id="{299C119E-18CC-45F6-A953-5FFADAA8DF9A}" type="slidenum">
              <a:rPr lang="en-IN" smtClean="0"/>
              <a:pPr/>
              <a:t>5</a:t>
            </a:fld>
            <a:endParaRPr lang="en-IN" dirty="0"/>
          </a:p>
        </p:txBody>
      </p:sp>
      <p:sp>
        <p:nvSpPr>
          <p:cNvPr id="10" name="Right Arrow 9"/>
          <p:cNvSpPr/>
          <p:nvPr/>
        </p:nvSpPr>
        <p:spPr>
          <a:xfrm rot="9297994">
            <a:off x="5752411" y="5481722"/>
            <a:ext cx="1008112" cy="697828"/>
          </a:xfrm>
          <a:prstGeom prs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3"/>
          <p:cNvSpPr txBox="1"/>
          <p:nvPr/>
        </p:nvSpPr>
        <p:spPr>
          <a:xfrm>
            <a:off x="3203848" y="1484784"/>
            <a:ext cx="2880320" cy="523220"/>
          </a:xfrm>
          <a:prstGeom prst="rect">
            <a:avLst/>
          </a:prstGeom>
          <a:noFill/>
        </p:spPr>
        <p:txBody>
          <a:bodyPr wrap="square" rtlCol="0">
            <a:spAutoFit/>
          </a:bodyPr>
          <a:lstStyle/>
          <a:p>
            <a:r>
              <a:rPr lang="en-IN" sz="2800" dirty="0"/>
              <a:t> Preparedness</a:t>
            </a:r>
            <a:endParaRPr lang="en-IN" sz="3200" dirty="0"/>
          </a:p>
        </p:txBody>
      </p:sp>
      <p:sp>
        <p:nvSpPr>
          <p:cNvPr id="16" name="TextBox 15"/>
          <p:cNvSpPr txBox="1"/>
          <p:nvPr/>
        </p:nvSpPr>
        <p:spPr>
          <a:xfrm>
            <a:off x="6156176" y="4725144"/>
            <a:ext cx="2304256" cy="523220"/>
          </a:xfrm>
          <a:prstGeom prst="rect">
            <a:avLst/>
          </a:prstGeom>
          <a:noFill/>
        </p:spPr>
        <p:txBody>
          <a:bodyPr wrap="square" rtlCol="0">
            <a:spAutoFit/>
          </a:bodyPr>
          <a:lstStyle/>
          <a:p>
            <a:r>
              <a:rPr lang="en-IN" sz="2800" dirty="0"/>
              <a:t>Response</a:t>
            </a:r>
            <a:endParaRPr lang="en-IN" sz="3200" dirty="0"/>
          </a:p>
        </p:txBody>
      </p:sp>
      <p:sp>
        <p:nvSpPr>
          <p:cNvPr id="17" name="TextBox 16"/>
          <p:cNvSpPr txBox="1"/>
          <p:nvPr/>
        </p:nvSpPr>
        <p:spPr>
          <a:xfrm>
            <a:off x="3635896" y="5877272"/>
            <a:ext cx="2160240" cy="523220"/>
          </a:xfrm>
          <a:prstGeom prst="rect">
            <a:avLst/>
          </a:prstGeom>
          <a:noFill/>
        </p:spPr>
        <p:txBody>
          <a:bodyPr wrap="square" rtlCol="0">
            <a:spAutoFit/>
          </a:bodyPr>
          <a:lstStyle/>
          <a:p>
            <a:r>
              <a:rPr lang="en-IN" sz="2800" dirty="0"/>
              <a:t>Recovery</a:t>
            </a:r>
            <a:endParaRPr lang="en-IN" sz="3200" dirty="0"/>
          </a:p>
        </p:txBody>
      </p:sp>
      <p:sp>
        <p:nvSpPr>
          <p:cNvPr id="18" name="TextBox 17"/>
          <p:cNvSpPr txBox="1"/>
          <p:nvPr/>
        </p:nvSpPr>
        <p:spPr>
          <a:xfrm>
            <a:off x="899592" y="4653136"/>
            <a:ext cx="3240360" cy="523220"/>
          </a:xfrm>
          <a:prstGeom prst="rect">
            <a:avLst/>
          </a:prstGeom>
          <a:noFill/>
        </p:spPr>
        <p:txBody>
          <a:bodyPr wrap="square" rtlCol="0">
            <a:spAutoFit/>
          </a:bodyPr>
          <a:lstStyle/>
          <a:p>
            <a:r>
              <a:rPr lang="en-IN" sz="2800" dirty="0"/>
              <a:t>Risk Prevention</a:t>
            </a:r>
            <a:endParaRPr lang="en-IN" sz="3200" dirty="0"/>
          </a:p>
        </p:txBody>
      </p:sp>
      <p:sp>
        <p:nvSpPr>
          <p:cNvPr id="19" name="TextBox 18"/>
          <p:cNvSpPr txBox="1"/>
          <p:nvPr/>
        </p:nvSpPr>
        <p:spPr>
          <a:xfrm>
            <a:off x="827584" y="2780928"/>
            <a:ext cx="2952328" cy="523220"/>
          </a:xfrm>
          <a:prstGeom prst="rect">
            <a:avLst/>
          </a:prstGeom>
          <a:noFill/>
        </p:spPr>
        <p:txBody>
          <a:bodyPr wrap="square" rtlCol="0">
            <a:spAutoFit/>
          </a:bodyPr>
          <a:lstStyle/>
          <a:p>
            <a:r>
              <a:rPr lang="en-IN" sz="2800" dirty="0"/>
              <a:t> Mitigation</a:t>
            </a:r>
            <a:endParaRPr lang="en-IN" sz="3200" dirty="0"/>
          </a:p>
        </p:txBody>
      </p:sp>
      <p:sp>
        <p:nvSpPr>
          <p:cNvPr id="21" name="Right Arrow 20"/>
          <p:cNvSpPr/>
          <p:nvPr/>
        </p:nvSpPr>
        <p:spPr>
          <a:xfrm rot="1724490">
            <a:off x="5685790" y="1756186"/>
            <a:ext cx="1008112" cy="697828"/>
          </a:xfrm>
          <a:prstGeom prs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ight Arrow 21"/>
          <p:cNvSpPr/>
          <p:nvPr/>
        </p:nvSpPr>
        <p:spPr>
          <a:xfrm rot="12407183">
            <a:off x="2355314" y="5665503"/>
            <a:ext cx="1008112" cy="697828"/>
          </a:xfrm>
          <a:prstGeom prs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ight Arrow 22"/>
          <p:cNvSpPr/>
          <p:nvPr/>
        </p:nvSpPr>
        <p:spPr>
          <a:xfrm rot="17525430">
            <a:off x="1271421" y="3644399"/>
            <a:ext cx="1008112" cy="697828"/>
          </a:xfrm>
          <a:prstGeom prs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ight Arrow 23"/>
          <p:cNvSpPr/>
          <p:nvPr/>
        </p:nvSpPr>
        <p:spPr>
          <a:xfrm rot="19863083">
            <a:off x="2084449" y="1896344"/>
            <a:ext cx="1008112" cy="697828"/>
          </a:xfrm>
          <a:prstGeom prs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Right Arrow 25"/>
          <p:cNvSpPr/>
          <p:nvPr/>
        </p:nvSpPr>
        <p:spPr>
          <a:xfrm rot="6289326">
            <a:off x="6838450" y="3800644"/>
            <a:ext cx="1008112" cy="697828"/>
          </a:xfrm>
          <a:prstGeom prs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Explosion 2 28"/>
          <p:cNvSpPr/>
          <p:nvPr/>
        </p:nvSpPr>
        <p:spPr>
          <a:xfrm>
            <a:off x="5796136" y="2420888"/>
            <a:ext cx="2880320" cy="1296144"/>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TextBox 29"/>
          <p:cNvSpPr txBox="1"/>
          <p:nvPr/>
        </p:nvSpPr>
        <p:spPr>
          <a:xfrm>
            <a:off x="6660232" y="2780928"/>
            <a:ext cx="1296144" cy="461665"/>
          </a:xfrm>
          <a:prstGeom prst="rect">
            <a:avLst/>
          </a:prstGeom>
          <a:noFill/>
        </p:spPr>
        <p:txBody>
          <a:bodyPr wrap="square" rtlCol="0">
            <a:spAutoFit/>
          </a:bodyPr>
          <a:lstStyle/>
          <a:p>
            <a:r>
              <a:rPr lang="en-IN" sz="2400" b="1" dirty="0">
                <a:solidFill>
                  <a:srgbClr val="FF0000"/>
                </a:solidFill>
              </a:rPr>
              <a:t>Disaster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endParaRPr lang="en-IN" dirty="0"/>
          </a:p>
          <a:p>
            <a:endParaRPr lang="en-IN" dirty="0"/>
          </a:p>
          <a:p>
            <a:pPr algn="ctr">
              <a:buNone/>
            </a:pPr>
            <a:r>
              <a:rPr lang="en-IN" dirty="0"/>
              <a:t>	</a:t>
            </a:r>
            <a:r>
              <a:rPr lang="en-IN" sz="3600" dirty="0"/>
              <a:t>Objectives and Activities in each phase of a Disaster</a:t>
            </a:r>
          </a:p>
        </p:txBody>
      </p:sp>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6</a:t>
            </a:fld>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1. Risk Prevention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11413543"/>
              </p:ext>
            </p:extLst>
          </p:nvPr>
        </p:nvGraphicFramePr>
        <p:xfrm>
          <a:off x="395536" y="1405344"/>
          <a:ext cx="8229600" cy="47599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spcAft>
                          <a:spcPts val="1200"/>
                        </a:spcAft>
                      </a:pPr>
                      <a:r>
                        <a:rPr lang="en-IN" dirty="0">
                          <a:solidFill>
                            <a:schemeClr val="tx1"/>
                          </a:solidFill>
                        </a:rPr>
                        <a:t>Objectives</a:t>
                      </a:r>
                    </a:p>
                  </a:txBody>
                  <a:tcPr/>
                </a:tc>
                <a:tc>
                  <a:txBody>
                    <a:bodyPr/>
                    <a:lstStyle/>
                    <a:p>
                      <a:pPr algn="ctr">
                        <a:spcAft>
                          <a:spcPts val="1200"/>
                        </a:spcAft>
                      </a:pPr>
                      <a:r>
                        <a:rPr lang="en-IN" dirty="0">
                          <a:solidFill>
                            <a:schemeClr val="tx1"/>
                          </a:solidFill>
                        </a:rPr>
                        <a:t>Activities</a:t>
                      </a:r>
                    </a:p>
                  </a:txBody>
                  <a:tcPr/>
                </a:tc>
                <a:extLst>
                  <a:ext uri="{0D108BD9-81ED-4DB2-BD59-A6C34878D82A}">
                    <a16:rowId xmlns:a16="http://schemas.microsoft.com/office/drawing/2014/main" val="10000"/>
                  </a:ext>
                </a:extLst>
              </a:tr>
              <a:tr h="370840">
                <a:tc>
                  <a:txBody>
                    <a:bodyPr/>
                    <a:lstStyle/>
                    <a:p>
                      <a:pPr marL="342900" indent="-342900" algn="just">
                        <a:spcAft>
                          <a:spcPts val="1200"/>
                        </a:spcAft>
                        <a:buAutoNum type="arabicPeriod"/>
                      </a:pPr>
                      <a:r>
                        <a:rPr lang="en-IN" baseline="0" dirty="0">
                          <a:solidFill>
                            <a:schemeClr val="tx1"/>
                          </a:solidFill>
                        </a:rPr>
                        <a:t>P</a:t>
                      </a:r>
                      <a:r>
                        <a:rPr lang="en-IN" dirty="0">
                          <a:solidFill>
                            <a:schemeClr val="tx1"/>
                          </a:solidFill>
                        </a:rPr>
                        <a:t>revent new and reduce</a:t>
                      </a:r>
                      <a:r>
                        <a:rPr lang="en-IN" baseline="0" dirty="0">
                          <a:solidFill>
                            <a:schemeClr val="tx1"/>
                          </a:solidFill>
                        </a:rPr>
                        <a:t> existing disaster risks</a:t>
                      </a:r>
                    </a:p>
                    <a:p>
                      <a:pPr marL="342900" indent="-342900" algn="just">
                        <a:spcAft>
                          <a:spcPts val="1200"/>
                        </a:spcAft>
                        <a:buAutoNum type="arabicPeriod"/>
                      </a:pPr>
                      <a:r>
                        <a:rPr lang="en-IN" baseline="0" dirty="0">
                          <a:solidFill>
                            <a:schemeClr val="tx1"/>
                          </a:solidFill>
                        </a:rPr>
                        <a:t>Reduce hazard exposure and vulnerability to disaster</a:t>
                      </a:r>
                    </a:p>
                    <a:p>
                      <a:pPr marL="342900" indent="-342900" algn="just">
                        <a:spcAft>
                          <a:spcPts val="1200"/>
                        </a:spcAft>
                        <a:buAutoNum type="arabicPeriod"/>
                      </a:pPr>
                      <a:r>
                        <a:rPr lang="en-IN" baseline="0" dirty="0">
                          <a:solidFill>
                            <a:schemeClr val="tx1"/>
                          </a:solidFill>
                        </a:rPr>
                        <a:t>Increase preparedness for response and recovery, thus strengthening resilience</a:t>
                      </a:r>
                    </a:p>
                    <a:p>
                      <a:pPr marL="342900" indent="-342900" algn="just">
                        <a:spcAft>
                          <a:spcPts val="1200"/>
                        </a:spcAft>
                        <a:buAutoNum type="arabicPeriod"/>
                      </a:pPr>
                      <a:endParaRPr lang="en-IN" dirty="0">
                        <a:solidFill>
                          <a:schemeClr val="tx1"/>
                        </a:solidFill>
                      </a:endParaRPr>
                    </a:p>
                  </a:txBody>
                  <a:tcPr/>
                </a:tc>
                <a:tc>
                  <a:txBody>
                    <a:bodyPr/>
                    <a:lstStyle/>
                    <a:p>
                      <a:pPr marL="342900" indent="-342900" algn="just">
                        <a:spcAft>
                          <a:spcPts val="1200"/>
                        </a:spcAft>
                        <a:buAutoNum type="arabicPeriod"/>
                      </a:pPr>
                      <a:r>
                        <a:rPr lang="en-IN" dirty="0">
                          <a:solidFill>
                            <a:schemeClr val="tx1"/>
                          </a:solidFill>
                        </a:rPr>
                        <a:t>Generating understanding of disaster risks through training</a:t>
                      </a:r>
                      <a:r>
                        <a:rPr lang="en-IN" baseline="0" dirty="0">
                          <a:solidFill>
                            <a:schemeClr val="tx1"/>
                          </a:solidFill>
                        </a:rPr>
                        <a:t> and</a:t>
                      </a:r>
                      <a:r>
                        <a:rPr lang="en-IN" dirty="0">
                          <a:solidFill>
                            <a:schemeClr val="tx1"/>
                          </a:solidFill>
                        </a:rPr>
                        <a:t> employee interactions</a:t>
                      </a:r>
                    </a:p>
                    <a:p>
                      <a:pPr marL="342900" indent="-342900" algn="just">
                        <a:spcAft>
                          <a:spcPts val="1200"/>
                        </a:spcAft>
                        <a:buAutoNum type="arabicPeriod"/>
                      </a:pPr>
                      <a:r>
                        <a:rPr lang="en-IN" dirty="0">
                          <a:solidFill>
                            <a:schemeClr val="tx1"/>
                          </a:solidFill>
                        </a:rPr>
                        <a:t>Promoting</a:t>
                      </a:r>
                      <a:r>
                        <a:rPr lang="en-IN" baseline="0" dirty="0">
                          <a:solidFill>
                            <a:schemeClr val="tx1"/>
                          </a:solidFill>
                        </a:rPr>
                        <a:t> a culture of disaster prevention, resilience and responsible corporate practices</a:t>
                      </a:r>
                    </a:p>
                    <a:p>
                      <a:pPr marL="342900" indent="-342900" algn="just">
                        <a:spcAft>
                          <a:spcPts val="1200"/>
                        </a:spcAft>
                        <a:buAutoNum type="arabicPeriod"/>
                      </a:pPr>
                      <a:r>
                        <a:rPr lang="en-IN" baseline="0" dirty="0">
                          <a:solidFill>
                            <a:schemeClr val="tx1"/>
                          </a:solidFill>
                        </a:rPr>
                        <a:t>Activities like periodical identification of disaster risks and using such information to guide the organisation’s investment policies, redesigning of buildings, supply chain, location of assets and facilities etc. that help in preventing disasters</a:t>
                      </a:r>
                    </a:p>
                    <a:p>
                      <a:pPr marL="342900" indent="-342900" algn="just">
                        <a:spcAft>
                          <a:spcPts val="1200"/>
                        </a:spcAft>
                        <a:buAutoNum type="arabicPeriod"/>
                      </a:pPr>
                      <a:endParaRPr lang="en-IN" dirty="0">
                        <a:solidFill>
                          <a:schemeClr val="tx1"/>
                        </a:solidFill>
                      </a:endParaRPr>
                    </a:p>
                  </a:txBody>
                  <a:tcPr/>
                </a:tc>
                <a:extLst>
                  <a:ext uri="{0D108BD9-81ED-4DB2-BD59-A6C34878D82A}">
                    <a16:rowId xmlns:a16="http://schemas.microsoft.com/office/drawing/2014/main" val="10001"/>
                  </a:ext>
                </a:extLst>
              </a:tr>
            </a:tbl>
          </a:graphicData>
        </a:graphic>
      </p:graphicFrame>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7</a:t>
            </a:fld>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2. Mitigation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05000076"/>
              </p:ext>
            </p:extLst>
          </p:nvPr>
        </p:nvGraphicFramePr>
        <p:xfrm>
          <a:off x="467544" y="1341120"/>
          <a:ext cx="8147248" cy="4937760"/>
        </p:xfrm>
        <a:graphic>
          <a:graphicData uri="http://schemas.openxmlformats.org/drawingml/2006/table">
            <a:tbl>
              <a:tblPr firstRow="1" bandRow="1">
                <a:tableStyleId>{5C22544A-7EE6-4342-B048-85BDC9FD1C3A}</a:tableStyleId>
              </a:tblPr>
              <a:tblGrid>
                <a:gridCol w="4073624">
                  <a:extLst>
                    <a:ext uri="{9D8B030D-6E8A-4147-A177-3AD203B41FA5}">
                      <a16:colId xmlns:a16="http://schemas.microsoft.com/office/drawing/2014/main" val="20000"/>
                    </a:ext>
                  </a:extLst>
                </a:gridCol>
                <a:gridCol w="4073624">
                  <a:extLst>
                    <a:ext uri="{9D8B030D-6E8A-4147-A177-3AD203B41FA5}">
                      <a16:colId xmlns:a16="http://schemas.microsoft.com/office/drawing/2014/main" val="20001"/>
                    </a:ext>
                  </a:extLst>
                </a:gridCol>
              </a:tblGrid>
              <a:tr h="316252">
                <a:tc>
                  <a:txBody>
                    <a:bodyPr/>
                    <a:lstStyle/>
                    <a:p>
                      <a:pPr algn="ctr">
                        <a:spcAft>
                          <a:spcPts val="1200"/>
                        </a:spcAft>
                      </a:pPr>
                      <a:r>
                        <a:rPr lang="en-IN" dirty="0">
                          <a:solidFill>
                            <a:schemeClr val="tx1"/>
                          </a:solidFill>
                        </a:rPr>
                        <a:t>Objectives</a:t>
                      </a:r>
                    </a:p>
                  </a:txBody>
                  <a:tcPr/>
                </a:tc>
                <a:tc>
                  <a:txBody>
                    <a:bodyPr/>
                    <a:lstStyle/>
                    <a:p>
                      <a:pPr algn="ctr">
                        <a:spcAft>
                          <a:spcPts val="1200"/>
                        </a:spcAft>
                      </a:pPr>
                      <a:r>
                        <a:rPr lang="en-IN" dirty="0">
                          <a:solidFill>
                            <a:schemeClr val="tx1"/>
                          </a:solidFill>
                        </a:rPr>
                        <a:t>Activities</a:t>
                      </a:r>
                    </a:p>
                  </a:txBody>
                  <a:tcPr/>
                </a:tc>
                <a:extLst>
                  <a:ext uri="{0D108BD9-81ED-4DB2-BD59-A6C34878D82A}">
                    <a16:rowId xmlns:a16="http://schemas.microsoft.com/office/drawing/2014/main" val="10000"/>
                  </a:ext>
                </a:extLst>
              </a:tr>
              <a:tr h="4392868">
                <a:tc>
                  <a:txBody>
                    <a:bodyPr/>
                    <a:lstStyle/>
                    <a:p>
                      <a:pPr marL="342900" indent="-342900">
                        <a:spcAft>
                          <a:spcPts val="1200"/>
                        </a:spcAft>
                        <a:buAutoNum type="arabicPeriod"/>
                      </a:pPr>
                      <a:r>
                        <a:rPr lang="en-IN" dirty="0">
                          <a:solidFill>
                            <a:schemeClr val="tx1"/>
                          </a:solidFill>
                        </a:rPr>
                        <a:t>To eliminate occurrence of a hazard</a:t>
                      </a:r>
                      <a:r>
                        <a:rPr lang="en-IN" baseline="0" dirty="0">
                          <a:solidFill>
                            <a:schemeClr val="tx1"/>
                          </a:solidFill>
                        </a:rPr>
                        <a:t> or emergency</a:t>
                      </a:r>
                    </a:p>
                    <a:p>
                      <a:pPr marL="342900" indent="-342900">
                        <a:spcAft>
                          <a:spcPts val="1200"/>
                        </a:spcAft>
                        <a:buAutoNum type="arabicPeriod"/>
                      </a:pPr>
                      <a:r>
                        <a:rPr lang="en-IN" baseline="0" dirty="0">
                          <a:solidFill>
                            <a:schemeClr val="tx1"/>
                          </a:solidFill>
                        </a:rPr>
                        <a:t>To reduce the likelihood of occurrence</a:t>
                      </a:r>
                    </a:p>
                    <a:p>
                      <a:pPr marL="342900" indent="-342900">
                        <a:spcAft>
                          <a:spcPts val="1200"/>
                        </a:spcAft>
                        <a:buAutoNum type="arabicPeriod"/>
                      </a:pPr>
                      <a:r>
                        <a:rPr lang="en-IN" baseline="0" dirty="0">
                          <a:solidFill>
                            <a:schemeClr val="tx1"/>
                          </a:solidFill>
                        </a:rPr>
                        <a:t>To reduce the damaging effects of unavoidable hazards</a:t>
                      </a:r>
                      <a:endParaRPr lang="en-IN" dirty="0">
                        <a:solidFill>
                          <a:schemeClr val="tx1"/>
                        </a:solidFill>
                      </a:endParaRPr>
                    </a:p>
                  </a:txBody>
                  <a:tcPr/>
                </a:tc>
                <a:tc>
                  <a:txBody>
                    <a:bodyPr/>
                    <a:lstStyle/>
                    <a:p>
                      <a:pPr algn="just">
                        <a:spcAft>
                          <a:spcPts val="1200"/>
                        </a:spcAft>
                      </a:pPr>
                      <a:r>
                        <a:rPr lang="en-IN" dirty="0">
                          <a:solidFill>
                            <a:schemeClr val="tx1"/>
                          </a:solidFill>
                        </a:rPr>
                        <a:t>Broadly three types of activities:</a:t>
                      </a:r>
                      <a:r>
                        <a:rPr lang="en-IN" baseline="0" dirty="0">
                          <a:solidFill>
                            <a:schemeClr val="tx1"/>
                          </a:solidFill>
                        </a:rPr>
                        <a:t> physical, socio-economic and environmental</a:t>
                      </a:r>
                    </a:p>
                    <a:p>
                      <a:pPr algn="just">
                        <a:spcAft>
                          <a:spcPts val="1200"/>
                        </a:spcAft>
                      </a:pPr>
                      <a:r>
                        <a:rPr lang="en-IN" b="1" baseline="0" dirty="0">
                          <a:solidFill>
                            <a:schemeClr val="tx1"/>
                          </a:solidFill>
                        </a:rPr>
                        <a:t>(</a:t>
                      </a:r>
                      <a:r>
                        <a:rPr lang="en-IN" b="1" baseline="0" dirty="0" err="1">
                          <a:solidFill>
                            <a:schemeClr val="tx1"/>
                          </a:solidFill>
                        </a:rPr>
                        <a:t>i</a:t>
                      </a:r>
                      <a:r>
                        <a:rPr lang="en-IN" b="1" baseline="0" dirty="0">
                          <a:solidFill>
                            <a:schemeClr val="tx1"/>
                          </a:solidFill>
                        </a:rPr>
                        <a:t>) Physical</a:t>
                      </a:r>
                      <a:endParaRPr lang="en-IN" baseline="0" dirty="0">
                        <a:solidFill>
                          <a:schemeClr val="tx1"/>
                        </a:solidFill>
                      </a:endParaRPr>
                    </a:p>
                    <a:p>
                      <a:pPr marL="355600" indent="-355600" algn="just">
                        <a:spcAft>
                          <a:spcPts val="1200"/>
                        </a:spcAft>
                        <a:buFont typeface="Arial" pitchFamily="34" charset="0"/>
                        <a:buChar char="•"/>
                      </a:pPr>
                      <a:r>
                        <a:rPr lang="en-IN" baseline="0" dirty="0">
                          <a:solidFill>
                            <a:schemeClr val="tx1"/>
                          </a:solidFill>
                        </a:rPr>
                        <a:t>Construction to reduce the effect of hazard event. For example, anti-seismic buildings </a:t>
                      </a:r>
                    </a:p>
                    <a:p>
                      <a:pPr marL="355600" indent="-355600" algn="just">
                        <a:spcAft>
                          <a:spcPts val="1200"/>
                        </a:spcAft>
                        <a:buFont typeface="Arial" pitchFamily="34" charset="0"/>
                        <a:buChar char="•"/>
                      </a:pPr>
                      <a:r>
                        <a:rPr lang="en-IN" baseline="0" dirty="0">
                          <a:solidFill>
                            <a:schemeClr val="tx1"/>
                          </a:solidFill>
                        </a:rPr>
                        <a:t>Elevation/relocation of buildings prone to flooding</a:t>
                      </a:r>
                    </a:p>
                    <a:p>
                      <a:pPr marL="355600" indent="-355600" algn="just">
                        <a:spcAft>
                          <a:spcPts val="1200"/>
                        </a:spcAft>
                        <a:buFont typeface="Arial" pitchFamily="34" charset="0"/>
                        <a:buChar char="•"/>
                      </a:pPr>
                      <a:r>
                        <a:rPr lang="en-IN" baseline="0" dirty="0">
                          <a:solidFill>
                            <a:schemeClr val="tx1"/>
                          </a:solidFill>
                        </a:rPr>
                        <a:t>Moving of generators/electrical panels to higher floors in flood prone areas</a:t>
                      </a:r>
                    </a:p>
                    <a:p>
                      <a:pPr>
                        <a:spcAft>
                          <a:spcPts val="1200"/>
                        </a:spcAft>
                      </a:pPr>
                      <a:endParaRPr lang="en-IN" baseline="0" dirty="0">
                        <a:solidFill>
                          <a:schemeClr val="tx1"/>
                        </a:solidFill>
                      </a:endParaRPr>
                    </a:p>
                    <a:p>
                      <a:pPr>
                        <a:spcAft>
                          <a:spcPts val="1200"/>
                        </a:spcAft>
                      </a:pPr>
                      <a:endParaRPr lang="en-IN" dirty="0">
                        <a:solidFill>
                          <a:schemeClr val="tx1"/>
                        </a:solidFill>
                      </a:endParaRPr>
                    </a:p>
                  </a:txBody>
                  <a:tcPr/>
                </a:tc>
                <a:extLst>
                  <a:ext uri="{0D108BD9-81ED-4DB2-BD59-A6C34878D82A}">
                    <a16:rowId xmlns:a16="http://schemas.microsoft.com/office/drawing/2014/main" val="10001"/>
                  </a:ext>
                </a:extLst>
              </a:tr>
            </a:tbl>
          </a:graphicData>
        </a:graphic>
      </p:graphicFrame>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8</a:t>
            </a:fld>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Mitigation (contd.)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6916316"/>
              </p:ext>
            </p:extLst>
          </p:nvPr>
        </p:nvGraphicFramePr>
        <p:xfrm>
          <a:off x="457200" y="1600200"/>
          <a:ext cx="8229600" cy="4561840"/>
        </p:xfrm>
        <a:graphic>
          <a:graphicData uri="http://schemas.openxmlformats.org/drawingml/2006/table">
            <a:tbl>
              <a:tblPr firstRow="1" bandRow="1">
                <a:tableStyleId>{5C22544A-7EE6-4342-B048-85BDC9FD1C3A}</a:tableStyleId>
              </a:tblPr>
              <a:tblGrid>
                <a:gridCol w="3970784">
                  <a:extLst>
                    <a:ext uri="{9D8B030D-6E8A-4147-A177-3AD203B41FA5}">
                      <a16:colId xmlns:a16="http://schemas.microsoft.com/office/drawing/2014/main" val="20000"/>
                    </a:ext>
                  </a:extLst>
                </a:gridCol>
                <a:gridCol w="4258816">
                  <a:extLst>
                    <a:ext uri="{9D8B030D-6E8A-4147-A177-3AD203B41FA5}">
                      <a16:colId xmlns:a16="http://schemas.microsoft.com/office/drawing/2014/main" val="20001"/>
                    </a:ext>
                  </a:extLst>
                </a:gridCol>
              </a:tblGrid>
              <a:tr h="370840">
                <a:tc>
                  <a:txBody>
                    <a:bodyPr/>
                    <a:lstStyle/>
                    <a:p>
                      <a:pPr algn="ctr">
                        <a:spcBef>
                          <a:spcPts val="0"/>
                        </a:spcBef>
                        <a:spcAft>
                          <a:spcPts val="1200"/>
                        </a:spcAft>
                      </a:pPr>
                      <a:r>
                        <a:rPr lang="en-IN" dirty="0">
                          <a:solidFill>
                            <a:schemeClr val="tx1"/>
                          </a:solidFill>
                        </a:rPr>
                        <a:t>Objectives</a:t>
                      </a:r>
                    </a:p>
                  </a:txBody>
                  <a:tcPr/>
                </a:tc>
                <a:tc>
                  <a:txBody>
                    <a:bodyPr/>
                    <a:lstStyle/>
                    <a:p>
                      <a:pPr algn="ctr">
                        <a:spcBef>
                          <a:spcPts val="0"/>
                        </a:spcBef>
                        <a:spcAft>
                          <a:spcPts val="1200"/>
                        </a:spcAft>
                      </a:pPr>
                      <a:r>
                        <a:rPr lang="en-IN" dirty="0">
                          <a:solidFill>
                            <a:schemeClr val="tx1"/>
                          </a:solidFill>
                        </a:rPr>
                        <a:t>Activities</a:t>
                      </a:r>
                    </a:p>
                  </a:txBody>
                  <a:tcPr/>
                </a:tc>
                <a:extLst>
                  <a:ext uri="{0D108BD9-81ED-4DB2-BD59-A6C34878D82A}">
                    <a16:rowId xmlns:a16="http://schemas.microsoft.com/office/drawing/2014/main" val="10000"/>
                  </a:ext>
                </a:extLst>
              </a:tr>
              <a:tr h="370840">
                <a:tc>
                  <a:txBody>
                    <a:bodyPr/>
                    <a:lstStyle/>
                    <a:p>
                      <a:pPr>
                        <a:spcBef>
                          <a:spcPts val="0"/>
                        </a:spcBef>
                        <a:spcAft>
                          <a:spcPts val="1200"/>
                        </a:spcAft>
                      </a:pPr>
                      <a:endParaRPr lang="en-IN" dirty="0">
                        <a:solidFill>
                          <a:schemeClr val="tx1"/>
                        </a:solidFill>
                      </a:endParaRPr>
                    </a:p>
                  </a:txBody>
                  <a:tcPr/>
                </a:tc>
                <a:tc>
                  <a:txBody>
                    <a:bodyPr/>
                    <a:lstStyle/>
                    <a:p>
                      <a:pPr marL="400050" marR="0" indent="-400050" algn="l" defTabSz="914400" rtl="0" eaLnBrk="1" fontAlgn="auto" latinLnBrk="0" hangingPunct="1">
                        <a:lnSpc>
                          <a:spcPct val="100000"/>
                        </a:lnSpc>
                        <a:spcBef>
                          <a:spcPts val="0"/>
                        </a:spcBef>
                        <a:spcAft>
                          <a:spcPts val="1200"/>
                        </a:spcAft>
                        <a:buClrTx/>
                        <a:buSzTx/>
                        <a:buFontTx/>
                        <a:buAutoNum type="romanLcParenBoth"/>
                        <a:tabLst/>
                        <a:defRPr/>
                      </a:pPr>
                      <a:r>
                        <a:rPr lang="en-IN" b="1" baseline="0" dirty="0">
                          <a:solidFill>
                            <a:schemeClr val="tx1"/>
                          </a:solidFill>
                        </a:rPr>
                        <a:t>Physical (contd.)</a:t>
                      </a:r>
                    </a:p>
                    <a:p>
                      <a:pPr marL="355600" indent="-355600" algn="just">
                        <a:spcBef>
                          <a:spcPts val="0"/>
                        </a:spcBef>
                        <a:spcAft>
                          <a:spcPts val="600"/>
                        </a:spcAft>
                        <a:buFont typeface="Arial" pitchFamily="34" charset="0"/>
                        <a:buChar char="•"/>
                      </a:pPr>
                      <a:r>
                        <a:rPr lang="en-IN" dirty="0">
                          <a:solidFill>
                            <a:schemeClr val="tx1"/>
                          </a:solidFill>
                        </a:rPr>
                        <a:t>Levees against flooding</a:t>
                      </a:r>
                    </a:p>
                    <a:p>
                      <a:pPr marL="355600" indent="-355600" algn="just">
                        <a:spcBef>
                          <a:spcPts val="0"/>
                        </a:spcBef>
                        <a:spcAft>
                          <a:spcPts val="600"/>
                        </a:spcAft>
                        <a:buFont typeface="Arial" pitchFamily="34" charset="0"/>
                        <a:buChar char="•"/>
                      </a:pPr>
                      <a:r>
                        <a:rPr lang="en-IN" dirty="0">
                          <a:solidFill>
                            <a:schemeClr val="tx1"/>
                          </a:solidFill>
                        </a:rPr>
                        <a:t>Relocation of vehicles to higher ground/floors</a:t>
                      </a:r>
                    </a:p>
                    <a:p>
                      <a:pPr marL="355600" indent="-355600" algn="just">
                        <a:spcBef>
                          <a:spcPts val="0"/>
                        </a:spcBef>
                        <a:spcAft>
                          <a:spcPts val="600"/>
                        </a:spcAft>
                        <a:buFont typeface="Arial" pitchFamily="34" charset="0"/>
                        <a:buChar char="•"/>
                      </a:pPr>
                      <a:r>
                        <a:rPr lang="en-IN" dirty="0">
                          <a:solidFill>
                            <a:schemeClr val="tx1"/>
                          </a:solidFill>
                        </a:rPr>
                        <a:t>Relocate</a:t>
                      </a:r>
                      <a:r>
                        <a:rPr lang="en-IN" baseline="0" dirty="0">
                          <a:solidFill>
                            <a:schemeClr val="tx1"/>
                          </a:solidFill>
                        </a:rPr>
                        <a:t> electronic equipment and mail off the floors</a:t>
                      </a:r>
                      <a:endParaRPr lang="en-IN" dirty="0">
                        <a:solidFill>
                          <a:schemeClr val="tx1"/>
                        </a:solidFill>
                      </a:endParaRPr>
                    </a:p>
                    <a:p>
                      <a:pPr marL="355600" indent="-355600" algn="just">
                        <a:spcBef>
                          <a:spcPts val="0"/>
                        </a:spcBef>
                        <a:spcAft>
                          <a:spcPts val="600"/>
                        </a:spcAft>
                        <a:buFont typeface="Arial" pitchFamily="34" charset="0"/>
                        <a:buChar char="•"/>
                      </a:pPr>
                      <a:r>
                        <a:rPr lang="en-IN" dirty="0">
                          <a:solidFill>
                            <a:schemeClr val="tx1"/>
                          </a:solidFill>
                        </a:rPr>
                        <a:t>Window</a:t>
                      </a:r>
                      <a:r>
                        <a:rPr lang="en-IN" baseline="0" dirty="0">
                          <a:solidFill>
                            <a:schemeClr val="tx1"/>
                          </a:solidFill>
                        </a:rPr>
                        <a:t> shutters for hurricane force winds</a:t>
                      </a:r>
                    </a:p>
                    <a:p>
                      <a:pPr marL="355600" indent="-355600" algn="just">
                        <a:spcBef>
                          <a:spcPts val="0"/>
                        </a:spcBef>
                        <a:spcAft>
                          <a:spcPts val="600"/>
                        </a:spcAft>
                        <a:buFont typeface="Arial" pitchFamily="34" charset="0"/>
                        <a:buChar char="•"/>
                      </a:pPr>
                      <a:r>
                        <a:rPr lang="en-IN" baseline="0" dirty="0">
                          <a:solidFill>
                            <a:schemeClr val="tx1"/>
                          </a:solidFill>
                        </a:rPr>
                        <a:t>Adopting more stringent building codes to improve disaster resistance of structures (known as ‘Build Back Better’ or ‘BBB’ measures)</a:t>
                      </a:r>
                    </a:p>
                    <a:p>
                      <a:pPr marL="355600" indent="-355600" algn="just">
                        <a:spcBef>
                          <a:spcPts val="0"/>
                        </a:spcBef>
                        <a:spcAft>
                          <a:spcPts val="600"/>
                        </a:spcAft>
                        <a:buFont typeface="Arial" pitchFamily="34" charset="0"/>
                        <a:buChar char="•"/>
                      </a:pPr>
                      <a:r>
                        <a:rPr lang="en-IN" baseline="0" dirty="0">
                          <a:solidFill>
                            <a:schemeClr val="tx1"/>
                          </a:solidFill>
                        </a:rPr>
                        <a:t>Insurance of assets and properties </a:t>
                      </a:r>
                      <a:endParaRPr lang="en-IN" dirty="0">
                        <a:solidFill>
                          <a:schemeClr val="tx1"/>
                        </a:solidFill>
                      </a:endParaRPr>
                    </a:p>
                  </a:txBody>
                  <a:tcPr/>
                </a:tc>
                <a:extLst>
                  <a:ext uri="{0D108BD9-81ED-4DB2-BD59-A6C34878D82A}">
                    <a16:rowId xmlns:a16="http://schemas.microsoft.com/office/drawing/2014/main" val="10001"/>
                  </a:ext>
                </a:extLst>
              </a:tr>
            </a:tbl>
          </a:graphicData>
        </a:graphic>
      </p:graphicFrame>
      <p:sp>
        <p:nvSpPr>
          <p:cNvPr id="6" name="Slide Number Placeholder 5"/>
          <p:cNvSpPr>
            <a:spLocks noGrp="1"/>
          </p:cNvSpPr>
          <p:nvPr>
            <p:ph type="sldNum" sz="quarter" idx="12"/>
          </p:nvPr>
        </p:nvSpPr>
        <p:spPr/>
        <p:txBody>
          <a:bodyPr/>
          <a:lstStyle/>
          <a:p>
            <a:r>
              <a:rPr lang="en-IN"/>
              <a:t>PPT 4.</a:t>
            </a:r>
            <a:fld id="{299C119E-18CC-45F6-A953-5FFADAA8DF9A}" type="slidenum">
              <a:rPr lang="en-IN" smtClean="0"/>
              <a:pPr/>
              <a:t>9</a:t>
            </a:fld>
            <a:endParaRPr lang="en-IN" dirty="0"/>
          </a:p>
        </p:txBody>
      </p:sp>
    </p:spTree>
  </p:cSld>
  <p:clrMapOvr>
    <a:masterClrMapping/>
  </p:clrMapOvr>
</p:sld>
</file>

<file path=ppt/theme/theme1.xml><?xml version="1.0" encoding="utf-8"?>
<a:theme xmlns:a="http://schemas.openxmlformats.org/drawingml/2006/main" name="Theme1">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1044C027-835F-4BE5-BC62-A67D09C2AC4D}" vid="{C9A7BBAD-51DB-4E74-AAEB-6DBEA375E9C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943</TotalTime>
  <Words>2051</Words>
  <Application>Microsoft Office PowerPoint</Application>
  <PresentationFormat>On-screen Show (4:3)</PresentationFormat>
  <Paragraphs>303</Paragraphs>
  <Slides>35</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Wingdings</vt:lpstr>
      <vt:lpstr>Theme1</vt:lpstr>
      <vt:lpstr>Module 4</vt:lpstr>
      <vt:lpstr>Module 4: Performance Objectives</vt:lpstr>
      <vt:lpstr>Activities in this Module</vt:lpstr>
      <vt:lpstr>Five Phases of DRM</vt:lpstr>
      <vt:lpstr>The 5 Phases</vt:lpstr>
      <vt:lpstr>PowerPoint Presentation</vt:lpstr>
      <vt:lpstr>1. Risk Prevention</vt:lpstr>
      <vt:lpstr>2. Mitigation</vt:lpstr>
      <vt:lpstr>Mitigation (contd.)</vt:lpstr>
      <vt:lpstr>Mitigation (contd.)</vt:lpstr>
      <vt:lpstr>3. Preparedness</vt:lpstr>
      <vt:lpstr>Preparedness (contd.)</vt:lpstr>
      <vt:lpstr>Preparedness (contd.)</vt:lpstr>
      <vt:lpstr>Preparedness – Setting up Emergency Management Team (EMT)</vt:lpstr>
      <vt:lpstr>EMT at HQ – Suggested Roles of Team Members</vt:lpstr>
      <vt:lpstr>EMT at HQ – Suggested Roles of Team Members (contd.)</vt:lpstr>
      <vt:lpstr>EMT at Field Units – Role of Team Members</vt:lpstr>
      <vt:lpstr>Emergency Operations Centre (EOC)</vt:lpstr>
      <vt:lpstr>Preparedness – 3P Status Report</vt:lpstr>
      <vt:lpstr>Advantages of 3P Status Reports</vt:lpstr>
      <vt:lpstr>Preparedness – Business Continuity Plan (BCP)</vt:lpstr>
      <vt:lpstr>Preparedness  - Role of Training &amp; Exercises </vt:lpstr>
      <vt:lpstr>Role of Training &amp; Exercises (contd.)</vt:lpstr>
      <vt:lpstr>Building Block Approach in Training</vt:lpstr>
      <vt:lpstr>4. Response  (0 – 48 hours)</vt:lpstr>
      <vt:lpstr>Response (contd.)</vt:lpstr>
      <vt:lpstr>Response (contd.)</vt:lpstr>
      <vt:lpstr>Response (contd.)</vt:lpstr>
      <vt:lpstr>Response (contd.)</vt:lpstr>
      <vt:lpstr>5. Recovery  (48+ hours)</vt:lpstr>
      <vt:lpstr>Recovery (contd.)</vt:lpstr>
      <vt:lpstr>Recovery (contd.)</vt:lpstr>
      <vt:lpstr>Emergency Procedure Checklists to Face Disasters</vt:lpstr>
      <vt:lpstr>Exercise to list Objectives &amp; Activities for the top-risk threat of trainees’ administrations </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4</dc:title>
  <dc:creator>Subhashish Sarkar</dc:creator>
  <cp:lastModifiedBy>NOHARA fumiko</cp:lastModifiedBy>
  <cp:revision>343</cp:revision>
  <dcterms:created xsi:type="dcterms:W3CDTF">2017-08-24T10:50:35Z</dcterms:created>
  <dcterms:modified xsi:type="dcterms:W3CDTF">2023-11-13T15:25:04Z</dcterms:modified>
</cp:coreProperties>
</file>