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7" r:id="rId5"/>
    <p:sldId id="259" r:id="rId6"/>
    <p:sldId id="283" r:id="rId7"/>
    <p:sldId id="261" r:id="rId8"/>
    <p:sldId id="263" r:id="rId9"/>
    <p:sldId id="264" r:id="rId10"/>
    <p:sldId id="262" r:id="rId11"/>
    <p:sldId id="268" r:id="rId12"/>
    <p:sldId id="270" r:id="rId13"/>
    <p:sldId id="276" r:id="rId14"/>
    <p:sldId id="271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EGAWA tetsuo" initials="Ht" lastIdx="4" clrIdx="0"/>
  <p:cmAuthor id="1" name="Subhashish Sarkar" initials="SS" lastIdx="4" clrIdx="1"/>
  <p:cmAuthor id="2" name="Subhashish" initials="S" lastIdx="3" clrIdx="2">
    <p:extLst>
      <p:ext uri="{19B8F6BF-5375-455C-9EA6-DF929625EA0E}">
        <p15:presenceInfo xmlns:p15="http://schemas.microsoft.com/office/powerpoint/2012/main" userId="Subhashis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2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97211-1C95-49E5-9426-EF0A17E2BE35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33531-D59C-40F9-9B19-1E9A0983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7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EA8B3-5F0C-4F94-8B07-A167A7CB3255}" type="datetimeFigureOut">
              <a:rPr lang="en-IN" smtClean="0"/>
              <a:pPr/>
              <a:t>13-11-2023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B41E7-04C1-4DF2-B099-31D2F1A3F5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8519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BB90-37D8-4AE5-A3C4-663C3D82DEDD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/>
              <a:t>PPT 5.</a:t>
            </a:r>
            <a:fld id="{162467D1-BD56-4B49-802C-B09A8F1673D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AD90D-AA9D-4EA9-B0EA-A656A75B2EC2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67D1-BD56-4B49-802C-B09A8F1673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FA96-B272-42A0-9F6B-142287C095C0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67D1-BD56-4B49-802C-B09A8F1673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E4B5-950E-490D-A311-5D115A9D3014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/>
              <a:t>PPT 5.</a:t>
            </a:r>
            <a:fld id="{162467D1-BD56-4B49-802C-B09A8F1673D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E51-EA8E-4C53-8367-CC27B34341A5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/>
              <a:t>PPT 5.</a:t>
            </a:r>
            <a:fld id="{162467D1-BD56-4B49-802C-B09A8F1673D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6F1B-8EDC-4F7B-B423-25699C172331}" type="datetime1">
              <a:rPr lang="en-IN" smtClean="0"/>
              <a:t>13-11-2023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67D1-BD56-4B49-802C-B09A8F1673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9F4E-D99E-4AD5-A1A4-EBA55D4AA587}" type="datetime1">
              <a:rPr lang="en-IN" smtClean="0"/>
              <a:t>13-11-2023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67D1-BD56-4B49-802C-B09A8F1673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5-64B9-4DC5-BF60-4FDD5B402192}" type="datetime1">
              <a:rPr lang="en-IN" smtClean="0"/>
              <a:t>13-11-2023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67D1-BD56-4B49-802C-B09A8F1673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1BD0-1B66-4855-B150-D7D0A3B3222A}" type="datetime1">
              <a:rPr lang="en-IN" smtClean="0"/>
              <a:t>13-11-2023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67D1-BD56-4B49-802C-B09A8F1673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DDD-D9F0-4E93-8974-8DDF9896C6FE}" type="datetime1">
              <a:rPr lang="en-IN" smtClean="0"/>
              <a:t>13-11-2023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67D1-BD56-4B49-802C-B09A8F1673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EF8E-BDCE-488B-A959-035882F30886}" type="datetime1">
              <a:rPr lang="en-IN" smtClean="0"/>
              <a:t>13-11-2023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67D1-BD56-4B49-802C-B09A8F1673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73F42-9EDC-4161-AD1A-E10206F7AB4A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/>
              <a:t>PPT 5.</a:t>
            </a:r>
            <a:fld id="{162467D1-BD56-4B49-802C-B09A8F1673D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en-IN" dirty="0"/>
              <a:t>Module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/>
          <a:lstStyle/>
          <a:p>
            <a:r>
              <a:rPr lang="en-IN" b="1" dirty="0"/>
              <a:t>Post-Disaster Damage and Needs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Core Elements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 startAt="3"/>
            </a:pPr>
            <a:r>
              <a:rPr lang="en-IN" dirty="0"/>
              <a:t>Prioritisation of these recovery needs by preparing a Recovery Strategy</a:t>
            </a:r>
          </a:p>
          <a:p>
            <a:pPr marL="514350" indent="-514350" algn="just">
              <a:buAutoNum type="arabicPeriod" startAt="3"/>
            </a:pPr>
            <a:r>
              <a:rPr lang="en-IN" dirty="0"/>
              <a:t>The Recovery Strategy should define clear objectives, appropriate interventions to meet priority recovery needs, expected outputs and overall intended outcome, and finally it should outline the implementation arrangements </a:t>
            </a:r>
          </a:p>
          <a:p>
            <a:pPr marL="514350" indent="-514350" algn="just">
              <a:buFont typeface="Arial" pitchFamily="34" charset="0"/>
              <a:buAutoNum type="arabicPeriod" startAt="3"/>
            </a:pPr>
            <a:r>
              <a:rPr lang="en-IN" dirty="0"/>
              <a:t>Providing a basis for resource mobilisation for recovery and reconstruction through local, national and international sources</a:t>
            </a:r>
          </a:p>
          <a:p>
            <a:pPr marL="514350" indent="-514350" algn="just">
              <a:buNone/>
            </a:pPr>
            <a:r>
              <a:rPr lang="en-IN" dirty="0"/>
              <a:t>	An illustrative PDNA format is at Handout H 5.1</a:t>
            </a:r>
          </a:p>
          <a:p>
            <a:pPr marL="514350" indent="-514350" algn="just">
              <a:buAutoNum type="arabicPeriod" startAt="3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10</a:t>
            </a:fld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PDNA for the Postal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Damage to postal sector is included under ‘Infrastructure – Communications’ head in a PDNA</a:t>
            </a:r>
          </a:p>
          <a:p>
            <a:pPr algn="just"/>
            <a:r>
              <a:rPr lang="en-IN" dirty="0"/>
              <a:t>Damage in postal infrastructure sector (e.g. airport facilities, distribution centres, postal vehicles, postal buildings) and in postal products (e.g. mail, stamps, stocks) are generally included in the PDNA</a:t>
            </a:r>
          </a:p>
          <a:p>
            <a:pPr algn="just"/>
            <a:r>
              <a:rPr lang="en-IN" dirty="0"/>
              <a:t>UPU Regional Project Coordinator is to be associated while carrying out the PDNA</a:t>
            </a:r>
          </a:p>
          <a:p>
            <a:pPr algn="just"/>
            <a:r>
              <a:rPr lang="en-IN" dirty="0"/>
              <a:t>Based on the PDNA, UPU helps countries to get funds for the postal sector from donor countries/ institutions, and also provides assistance directly under ESF &amp; QSF</a:t>
            </a:r>
          </a:p>
          <a:p>
            <a:pPr algn="just"/>
            <a:endParaRPr lang="en-IN" dirty="0"/>
          </a:p>
          <a:p>
            <a:pPr algn="just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11</a:t>
            </a:fld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UPU Assistance following a disaster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dirty="0"/>
              <a:t>There are mainly two sources of funds:</a:t>
            </a:r>
          </a:p>
          <a:p>
            <a:pPr marL="723900" indent="-368300" algn="just">
              <a:buNone/>
            </a:pPr>
            <a:r>
              <a:rPr lang="en-IN" dirty="0"/>
              <a:t> (</a:t>
            </a:r>
            <a:r>
              <a:rPr lang="en-IN" dirty="0" err="1"/>
              <a:t>i</a:t>
            </a:r>
            <a:r>
              <a:rPr lang="en-IN" dirty="0"/>
              <a:t>)  ESF:	Emergency &amp; Solidarity Fund</a:t>
            </a:r>
          </a:p>
          <a:p>
            <a:pPr marL="723900" indent="-368300" algn="just">
              <a:buNone/>
            </a:pPr>
            <a:r>
              <a:rPr lang="en-IN" dirty="0"/>
              <a:t> (ii) QSF: Quality of Service Fund</a:t>
            </a:r>
          </a:p>
          <a:p>
            <a:pPr algn="just"/>
            <a:r>
              <a:rPr lang="en-IN" dirty="0"/>
              <a:t>To get assistance from ESF and/or QSF, postal administrations will need to carry out PDNA in coordination with the UPU Regional Project Coordinator and submit the same to UPU	</a:t>
            </a:r>
          </a:p>
          <a:p>
            <a:pPr algn="just">
              <a:buNone/>
            </a:pPr>
            <a:endParaRPr lang="en-IN" dirty="0"/>
          </a:p>
          <a:p>
            <a:pPr algn="just"/>
            <a:endParaRPr lang="en-IN" dirty="0"/>
          </a:p>
          <a:p>
            <a:pPr algn="just">
              <a:buNone/>
            </a:pPr>
            <a:r>
              <a:rPr lang="en-IN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12</a:t>
            </a:fld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UPU Assistance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None/>
            </a:pPr>
            <a:r>
              <a:rPr lang="en-IN" dirty="0"/>
              <a:t>PDNA information needed by UPU: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Baseline pre-disaster data/information on the Post, including the number and size of occupied facilities, assets and equipment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Extent of impact on 3Ps (People, Product, Property), including estimated damage from the disaster and losses related to business interruptions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A recovery strategy for physical assets, infrastructure and resumption of service </a:t>
            </a:r>
          </a:p>
          <a:p>
            <a:pPr marL="514350" indent="-514350" algn="just">
              <a:buNone/>
            </a:pPr>
            <a:r>
              <a:rPr lang="en-IN" dirty="0"/>
              <a:t>	[</a:t>
            </a:r>
            <a:r>
              <a:rPr lang="en-IN" sz="2800" dirty="0"/>
              <a:t>The PDNA format at H 5.1 with suitable changes as necessary may be used to provide the required information.]</a:t>
            </a:r>
          </a:p>
          <a:p>
            <a:pPr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13</a:t>
            </a:fld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UPU Assistance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b="1" dirty="0"/>
              <a:t>ESF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dirty="0"/>
              <a:t>Assistance is given for large scale disasters like flood, earthquakes, hurricanes, fires etc.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dirty="0"/>
              <a:t>Primarily used for short-term actions aimed at restoring basic postal services and for preparation of plans for reconstruction of damaged infrastructure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dirty="0"/>
              <a:t>Handout H 5.2 may be seen as an example of ESF assistance from UPU</a:t>
            </a:r>
          </a:p>
          <a:p>
            <a:pPr algn="just">
              <a:buNone/>
            </a:pPr>
            <a:r>
              <a:rPr lang="en-IN" b="1" dirty="0"/>
              <a:t>QSF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dirty="0"/>
              <a:t>Administrations can ask for and get funds on a ‘fast track’ basis from their QSF balance to repair critical international mail infrastructure damaged in a disaster.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14</a:t>
            </a:fld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Disaster Recovery Framework (DRF)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This is again a post-disaster needs assessment exercise like the PDNA; but it (DRF) goes much beyond PDNA </a:t>
            </a:r>
          </a:p>
          <a:p>
            <a:pPr algn="just"/>
            <a:r>
              <a:rPr lang="en-IN" dirty="0"/>
              <a:t>EU, UNDP and World Bank’s GFDRR had supported the development of DRF, which builds on information generated through a PDNA and similar such assessments  to:</a:t>
            </a:r>
          </a:p>
          <a:p>
            <a:pPr algn="just">
              <a:buNone/>
            </a:pPr>
            <a:r>
              <a:rPr lang="en-IN" sz="3500" dirty="0"/>
              <a:t>	-	</a:t>
            </a:r>
            <a:r>
              <a:rPr lang="en-IN" sz="3000" dirty="0"/>
              <a:t>assist Governments in planning for a resilient post-	disaster recovery; and </a:t>
            </a:r>
          </a:p>
          <a:p>
            <a:pPr algn="just">
              <a:buNone/>
            </a:pPr>
            <a:r>
              <a:rPr lang="en-IN" sz="3000" dirty="0"/>
              <a:t>	-	to bring international and national stakeholders 	together 	behind a single government-led 	recovery effort.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15</a:t>
            </a:fld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DRF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While PDNA primarily provides damage and loss estimates and quantifies needs, DRF goes further and </a:t>
            </a:r>
          </a:p>
          <a:p>
            <a:pPr lvl="1" algn="just"/>
            <a:r>
              <a:rPr lang="en-IN" dirty="0"/>
              <a:t>Articulates vision for recovery</a:t>
            </a:r>
          </a:p>
          <a:p>
            <a:pPr lvl="1" algn="just"/>
            <a:r>
              <a:rPr lang="en-IN" dirty="0"/>
              <a:t>Defines recovery strategy</a:t>
            </a:r>
          </a:p>
          <a:p>
            <a:pPr lvl="1" algn="just"/>
            <a:r>
              <a:rPr lang="en-IN" dirty="0"/>
              <a:t>Prioritises actions, sequences actions</a:t>
            </a:r>
          </a:p>
          <a:p>
            <a:pPr lvl="1" algn="just"/>
            <a:r>
              <a:rPr lang="en-IN" dirty="0"/>
              <a:t>Fine-tunes planning, aligns recovery measures with on-going development plans</a:t>
            </a:r>
          </a:p>
          <a:p>
            <a:pPr lvl="1" algn="just"/>
            <a:r>
              <a:rPr lang="en-IN" dirty="0"/>
              <a:t>Provides guidance on financing, implementing and monitoring the recovery</a:t>
            </a:r>
          </a:p>
          <a:p>
            <a:pPr lvl="1" algn="just"/>
            <a:r>
              <a:rPr lang="en-IN" dirty="0"/>
              <a:t>Provides for self-evaluation for continuous improvement </a:t>
            </a:r>
          </a:p>
          <a:p>
            <a:pPr lvl="1"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16</a:t>
            </a:fld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DRF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DRF is based on good practices compiled from disaster recovery experiences of many countries</a:t>
            </a:r>
          </a:p>
          <a:p>
            <a:pPr algn="just"/>
            <a:r>
              <a:rPr lang="en-IN" dirty="0"/>
              <a:t>For postal administrations however, a comprehensive PDNA can serve the purpose to arrive at their requirements and needs figures for rehabilitation and recovery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17</a:t>
            </a:fld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Exercise on PDNA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Trainees can now refer to Handout H 5.1 and carry out a PDNA for the postal sector following any large-scale disaster that had taken place in their respective countries in the past</a:t>
            </a:r>
          </a:p>
          <a:p>
            <a:pPr algn="just"/>
            <a:r>
              <a:rPr lang="en-IN" dirty="0"/>
              <a:t>The template at H 5.1 can be modified/ improved upon as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18</a:t>
            </a:fld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  <a:p>
            <a:endParaRPr lang="en-IN" dirty="0"/>
          </a:p>
          <a:p>
            <a:pPr>
              <a:buNone/>
            </a:pPr>
            <a:r>
              <a:rPr lang="en-IN" dirty="0"/>
              <a:t>	                   Progress Test  Q 5.1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19</a:t>
            </a:fld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Module 5: Performance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/>
              <a:t>	At the end of this module, trainees will be able to:</a:t>
            </a:r>
          </a:p>
          <a:p>
            <a:pPr algn="just"/>
            <a:r>
              <a:rPr lang="en-IN" dirty="0"/>
              <a:t>state the objectives of a Post-Disaster Damage and Needs Assessment (PDNA) </a:t>
            </a:r>
          </a:p>
          <a:p>
            <a:pPr algn="just"/>
            <a:r>
              <a:rPr lang="en-IN" dirty="0"/>
              <a:t>explain the core elements of PDNA</a:t>
            </a:r>
          </a:p>
          <a:p>
            <a:pPr algn="just"/>
            <a:r>
              <a:rPr lang="en-IN" dirty="0"/>
              <a:t>assess in a methodical way the damage and economic losses following a disaster in their administrations and project the financial allocation and/or aid required for a comprehensive recovery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Activities </a:t>
            </a:r>
            <a:r>
              <a:rPr lang="en-IN"/>
              <a:t>in this Module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Go through the presentations </a:t>
            </a:r>
          </a:p>
          <a:p>
            <a:pPr algn="just"/>
            <a:r>
              <a:rPr lang="en-IN" dirty="0"/>
              <a:t>Carry out an exercise to calculate the damage and economic losses following a disaster in their respective administrations using PDNA format</a:t>
            </a:r>
          </a:p>
          <a:p>
            <a:pPr algn="just"/>
            <a:r>
              <a:rPr lang="en-IN" dirty="0"/>
              <a:t>Complete Progress Test Q 5.1</a:t>
            </a:r>
          </a:p>
          <a:p>
            <a:pPr algn="just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PDNA?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It is a protocol/mechanism for joint assessment and recovery planning following a disaster.  </a:t>
            </a:r>
          </a:p>
          <a:p>
            <a:pPr algn="just"/>
            <a:r>
              <a:rPr lang="en-IN" dirty="0"/>
              <a:t>EU, World Bank and UNDG took this initiative in the year 2008 to support the affected countries better with a coordinated approach for recovery.</a:t>
            </a:r>
          </a:p>
          <a:p>
            <a:pPr algn="just"/>
            <a:r>
              <a:rPr lang="en-IN" dirty="0"/>
              <a:t>Assessment is led by the country affected by the disaster and supported by the UN system, EU, World Bank, other participating international donors, financial institutions &amp; NGOs </a:t>
            </a:r>
            <a:r>
              <a:rPr lang="en-IN" b="1" dirty="0"/>
              <a:t>		</a:t>
            </a:r>
            <a:endParaRPr lang="en-IN" sz="1900" b="1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Objectives of PDNA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To support country-led assessments and to initiate a coordinated recovery planning process through an inter-institutional coordinated approach. </a:t>
            </a:r>
          </a:p>
          <a:p>
            <a:pPr algn="just"/>
            <a:r>
              <a:rPr lang="en-IN" dirty="0"/>
              <a:t>To assess the damage and losses from the disaster, particularly to human lives, physical infrastructure, productive sectors and the economy</a:t>
            </a:r>
          </a:p>
          <a:p>
            <a:pPr algn="just"/>
            <a:r>
              <a:rPr lang="en-IN" dirty="0"/>
              <a:t>To evaluate the effect of the disaster on governance, social processes and access to goods  and services </a:t>
            </a:r>
          </a:p>
          <a:p>
            <a:pPr algn="just"/>
            <a:r>
              <a:rPr lang="en-IN" dirty="0"/>
              <a:t>To identify the needs for a comprehensive recovery and reconstruction leading back to a sustainable development process by focusing on risk reduction and build back better.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Objectives of PDNA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en-IN" sz="2800" dirty="0"/>
              <a:t>To define a strategy for recovery, including outlining of priority needs, recovery interventions, expected outputs and the cost of recovery and reconstruction</a:t>
            </a:r>
          </a:p>
          <a:p>
            <a:pPr algn="just"/>
            <a:r>
              <a:rPr lang="en-IN" sz="2800" dirty="0"/>
              <a:t>To estimate the financial resources required for recovery and reconstruction and suggest how such resources can be mobilised through local, national and international sources.</a:t>
            </a:r>
          </a:p>
          <a:p>
            <a:pPr algn="just"/>
            <a:endParaRPr lang="en-IN" sz="2400" i="1" dirty="0"/>
          </a:p>
          <a:p>
            <a:pPr algn="just">
              <a:buNone/>
            </a:pPr>
            <a:r>
              <a:rPr lang="en-IN" sz="2400" i="1" dirty="0"/>
              <a:t>	Following slides on ‘Core Elements’ will explain how a PDNA is carried out and its core elements. </a:t>
            </a:r>
          </a:p>
          <a:p>
            <a:pPr algn="just"/>
            <a:endParaRPr lang="en-IN" sz="2800" dirty="0"/>
          </a:p>
          <a:p>
            <a:pPr algn="just"/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Core elements of PDNA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dirty="0"/>
              <a:t>The core elements of a PDNA are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2800" dirty="0"/>
              <a:t>Collection of pre-disaster baseline data on people, property, infrastructure etc. to compare them with the post-disaster conditions to evaluate the magnitude and scale of disaster.</a:t>
            </a:r>
          </a:p>
          <a:p>
            <a:pPr marL="536575" indent="-536575" algn="just">
              <a:buAutoNum type="arabicPeriod" startAt="2"/>
            </a:pPr>
            <a:r>
              <a:rPr lang="en-IN" sz="2800" dirty="0"/>
              <a:t>Evaluation of the (a) disaster effects and (b) disaster impact in each sector to determine the overall recovery needs.</a:t>
            </a:r>
          </a:p>
          <a:p>
            <a:pPr marL="536575" indent="-536575" algn="just">
              <a:buNone/>
            </a:pPr>
            <a:r>
              <a:rPr lang="en-IN" sz="2000" dirty="0"/>
              <a:t>	</a:t>
            </a:r>
            <a:r>
              <a:rPr lang="en-IN" sz="2000" i="1" dirty="0"/>
              <a:t>(Damage to Postal sector is included under the head ‘Infrastructure – Communications’. Later, slides under ‘PDNA for the postal sector’ give more details on this.) </a:t>
            </a:r>
          </a:p>
          <a:p>
            <a:pPr marL="514350" indent="-514350" algn="just">
              <a:buNone/>
            </a:pPr>
            <a:r>
              <a:rPr lang="en-IN" sz="2000" i="1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Core Elements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sz="3500" dirty="0"/>
              <a:t>(a)  Disaster effects:</a:t>
            </a:r>
          </a:p>
          <a:p>
            <a:pPr marL="571500" indent="-393700" algn="just">
              <a:buFont typeface="+mj-lt"/>
              <a:buAutoNum type="romanLcPeriod"/>
            </a:pPr>
            <a:r>
              <a:rPr lang="en-IN" sz="2800" dirty="0"/>
              <a:t>Damage to infrastructure and physical assets</a:t>
            </a:r>
          </a:p>
          <a:p>
            <a:pPr marL="571500" indent="-393700" algn="just">
              <a:buFont typeface="+mj-lt"/>
              <a:buAutoNum type="romanLcPeriod"/>
            </a:pPr>
            <a:r>
              <a:rPr lang="en-IN" sz="2800" dirty="0"/>
              <a:t>Disruption of access to goods and services like post office counter and delivery services, housing, healthcare, drinking water etc.</a:t>
            </a:r>
          </a:p>
          <a:p>
            <a:pPr marL="571500" indent="-393700" algn="just">
              <a:buFont typeface="+mj-lt"/>
              <a:buAutoNum type="romanLcPeriod"/>
            </a:pPr>
            <a:r>
              <a:rPr lang="en-IN" sz="2800" dirty="0"/>
              <a:t>Governance and decision-making processes like disruption to administrative functioning of Headquarters, basic community life etc.</a:t>
            </a:r>
          </a:p>
          <a:p>
            <a:pPr marL="571500" indent="-393700" algn="just">
              <a:buFont typeface="+mj-lt"/>
              <a:buAutoNum type="romanLcPeriod"/>
            </a:pPr>
            <a:r>
              <a:rPr lang="en-IN" sz="2800" dirty="0"/>
              <a:t>Increased risks and vulnerabilities following the disaster i.e. assessment of what risks increase as a result of the disaster and how and what additional threats increase the vulnerability of people. E.g. fire after earthquake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Core Elements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IN" dirty="0"/>
              <a:t>(b)  Disaster impact:</a:t>
            </a:r>
          </a:p>
          <a:p>
            <a:pPr marL="571500" indent="-393700" algn="just">
              <a:buFont typeface="+mj-lt"/>
              <a:buAutoNum type="romanLcPeriod"/>
            </a:pPr>
            <a:r>
              <a:rPr lang="en-IN" sz="2800" dirty="0"/>
              <a:t>Economic  impact (losses) at macro and micro levels</a:t>
            </a:r>
          </a:p>
          <a:p>
            <a:pPr marL="571500" indent="-393700" algn="just">
              <a:buFont typeface="+mj-lt"/>
              <a:buAutoNum type="romanLcPeriod"/>
            </a:pPr>
            <a:r>
              <a:rPr lang="en-IN" sz="2800" dirty="0"/>
              <a:t>Human development impact – impact on the quality of human life in medium and long term</a:t>
            </a:r>
          </a:p>
          <a:p>
            <a:pPr algn="just">
              <a:buNone/>
            </a:pPr>
            <a:r>
              <a:rPr lang="en-IN" sz="2800" dirty="0"/>
              <a:t>	PDNA follows a ‘human recovery approach’ – which is a people-centred approach, focusing on human development impact of disasters, distinct needs and priorities of women, girls, boys and men of all ages, support to recovery efforts of affected population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5.</a:t>
            </a:r>
            <a:fld id="{162467D1-BD56-4B49-802C-B09A8F1673D0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896</TotalTime>
  <Words>1346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Module 5</vt:lpstr>
      <vt:lpstr>Module 5: Performance Objectives</vt:lpstr>
      <vt:lpstr>Activities in this Module </vt:lpstr>
      <vt:lpstr>What is PDNA?</vt:lpstr>
      <vt:lpstr>Objectives of PDNA</vt:lpstr>
      <vt:lpstr>Objectives of PDNA (contd.)</vt:lpstr>
      <vt:lpstr>Core elements of PDNA</vt:lpstr>
      <vt:lpstr>Core Elements (contd.)</vt:lpstr>
      <vt:lpstr>Core Elements (contd.)</vt:lpstr>
      <vt:lpstr>Core Elements (contd.)</vt:lpstr>
      <vt:lpstr>PDNA for the Postal Sector</vt:lpstr>
      <vt:lpstr>UPU Assistance following a disaster</vt:lpstr>
      <vt:lpstr>UPU Assistance (contd.)</vt:lpstr>
      <vt:lpstr>UPU Assistance (contd.)</vt:lpstr>
      <vt:lpstr>Disaster Recovery Framework (DRF)</vt:lpstr>
      <vt:lpstr>DRF (contd.)</vt:lpstr>
      <vt:lpstr>DRF (contd.)</vt:lpstr>
      <vt:lpstr>Exercise on PDNA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</dc:title>
  <dc:creator>Subhashish Sarkar</dc:creator>
  <cp:lastModifiedBy>NOHARA fumiko</cp:lastModifiedBy>
  <cp:revision>217</cp:revision>
  <dcterms:created xsi:type="dcterms:W3CDTF">2017-08-25T05:39:55Z</dcterms:created>
  <dcterms:modified xsi:type="dcterms:W3CDTF">2023-11-13T15:25:56Z</dcterms:modified>
</cp:coreProperties>
</file>