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1" r:id="rId5"/>
    <p:sldId id="259" r:id="rId6"/>
    <p:sldId id="265" r:id="rId7"/>
    <p:sldId id="262" r:id="rId8"/>
    <p:sldId id="263" r:id="rId9"/>
    <p:sldId id="264" r:id="rId10"/>
    <p:sldId id="266" r:id="rId11"/>
    <p:sldId id="269" r:id="rId12"/>
    <p:sldId id="270"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SEGAWA tetsuo" initials="Ht" lastIdx="5" clrIdx="0"/>
  <p:cmAuthor id="1" name="Subhashish Sarkar" initials="S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33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B9A6AC-BE58-4F22-A491-FC87D1B44AAC}" type="datetimeFigureOut">
              <a:rPr lang="en-IN" smtClean="0"/>
              <a:pPr/>
              <a:t>13-11-2023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9F47BB-8F32-48B2-8AC8-C490B7D86038}" type="slidenum">
              <a:rPr lang="en-IN" smtClean="0"/>
              <a:pPr/>
              <a:t>‹#›</a:t>
            </a:fld>
            <a:endParaRPr lang="en-IN"/>
          </a:p>
        </p:txBody>
      </p:sp>
    </p:spTree>
    <p:extLst>
      <p:ext uri="{BB962C8B-B14F-4D97-AF65-F5344CB8AC3E}">
        <p14:creationId xmlns:p14="http://schemas.microsoft.com/office/powerpoint/2010/main" val="1889835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F47BB-8F32-48B2-8AC8-C490B7D86038}" type="slidenum">
              <a:rPr lang="en-IN" smtClean="0"/>
              <a:pPr/>
              <a:t>1</a:t>
            </a:fld>
            <a:endParaRPr lang="en-IN"/>
          </a:p>
        </p:txBody>
      </p:sp>
    </p:spTree>
    <p:extLst>
      <p:ext uri="{BB962C8B-B14F-4D97-AF65-F5344CB8AC3E}">
        <p14:creationId xmlns:p14="http://schemas.microsoft.com/office/powerpoint/2010/main" val="927510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F9F47BB-8F32-48B2-8AC8-C490B7D86038}" type="slidenum">
              <a:rPr lang="en-IN" smtClean="0"/>
              <a:pPr/>
              <a:t>11</a:t>
            </a:fld>
            <a:endParaRPr lang="en-IN"/>
          </a:p>
        </p:txBody>
      </p:sp>
    </p:spTree>
    <p:extLst>
      <p:ext uri="{BB962C8B-B14F-4D97-AF65-F5344CB8AC3E}">
        <p14:creationId xmlns:p14="http://schemas.microsoft.com/office/powerpoint/2010/main" val="1298090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A83392B3-6F55-424E-B96A-A8BE616C4D80}"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r>
              <a:rPr lang="en-IN" dirty="0"/>
              <a:t>PPT 6.</a:t>
            </a:r>
            <a:fld id="{2145F322-5FF2-41F1-BC0E-52F90222ECE0}"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5A27B4C2-9FFB-4852-88D4-7787B8D697A6}"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45F322-5FF2-41F1-BC0E-52F90222ECE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A9B6DD6-24AE-485A-AED0-B6C02709DB49}"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45F322-5FF2-41F1-BC0E-52F90222ECE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434B374-E548-4756-AAC1-25A988E03264}"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r>
              <a:rPr lang="en-IN" dirty="0"/>
              <a:t>PPT 6.</a:t>
            </a:r>
            <a:fld id="{2145F322-5FF2-41F1-BC0E-52F90222ECE0}"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78F5CA-3761-4B54-A3B0-5B99A508DE6D}"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r>
              <a:rPr lang="en-IN" dirty="0"/>
              <a:t>PPT 6.</a:t>
            </a:r>
            <a:fld id="{2145F322-5FF2-41F1-BC0E-52F90222ECE0}" type="slidenum">
              <a:rPr lang="en-IN" smtClean="0"/>
              <a:pPr/>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3F5A43AA-8A3E-4B36-993F-A555C2D88CB0}" type="datetime1">
              <a:rPr lang="en-IN" smtClean="0"/>
              <a:t>13-11-2023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145F322-5FF2-41F1-BC0E-52F90222ECE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79561E15-1EF7-4216-A737-08A75E297765}" type="datetime1">
              <a:rPr lang="en-IN" smtClean="0"/>
              <a:t>13-11-2023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145F322-5FF2-41F1-BC0E-52F90222ECE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CB0AF654-3975-4A20-B463-87180C000CF2}" type="datetime1">
              <a:rPr lang="en-IN" smtClean="0"/>
              <a:t>13-11-2023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145F322-5FF2-41F1-BC0E-52F90222ECE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53E82E-3331-4E71-9A0A-36BA24494C97}" type="datetime1">
              <a:rPr lang="en-IN" smtClean="0"/>
              <a:t>13-11-2023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145F322-5FF2-41F1-BC0E-52F90222ECE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150982-B26F-4717-8801-7B956D65D813}" type="datetime1">
              <a:rPr lang="en-IN" smtClean="0"/>
              <a:t>13-11-2023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145F322-5FF2-41F1-BC0E-52F90222ECE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E8136B-962A-4AD9-9937-F0CBAA9C03E3}" type="datetime1">
              <a:rPr lang="en-IN" smtClean="0"/>
              <a:t>13-11-2023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145F322-5FF2-41F1-BC0E-52F90222ECE0}"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E74D9-7E53-42F2-A53D-AC5E0508C020}" type="datetime1">
              <a:rPr lang="en-IN" smtClean="0"/>
              <a:t>13-11-2023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45F322-5FF2-41F1-BC0E-52F90222ECE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6"/>
            <a:ext cx="7772400" cy="2187675"/>
          </a:xfrm>
        </p:spPr>
        <p:txBody>
          <a:bodyPr/>
          <a:lstStyle/>
          <a:p>
            <a:r>
              <a:rPr lang="en-IN" dirty="0"/>
              <a:t>Module 6</a:t>
            </a:r>
          </a:p>
        </p:txBody>
      </p:sp>
      <p:sp>
        <p:nvSpPr>
          <p:cNvPr id="3" name="Subtitle 2"/>
          <p:cNvSpPr>
            <a:spLocks noGrp="1"/>
          </p:cNvSpPr>
          <p:nvPr>
            <p:ph type="subTitle" idx="1"/>
          </p:nvPr>
        </p:nvSpPr>
        <p:spPr>
          <a:xfrm>
            <a:off x="1371600" y="3235424"/>
            <a:ext cx="6400800" cy="2569840"/>
          </a:xfrm>
        </p:spPr>
        <p:txBody>
          <a:bodyPr/>
          <a:lstStyle/>
          <a:p>
            <a:r>
              <a:rPr lang="en-IN" b="1" dirty="0"/>
              <a:t>Partners and Resources for DRM</a:t>
            </a:r>
          </a:p>
        </p:txBody>
      </p:sp>
      <p:sp>
        <p:nvSpPr>
          <p:cNvPr id="4" name="Slide Number Placeholder 3"/>
          <p:cNvSpPr>
            <a:spLocks noGrp="1"/>
          </p:cNvSpPr>
          <p:nvPr>
            <p:ph type="sldNum" sz="quarter" idx="12"/>
          </p:nvPr>
        </p:nvSpPr>
        <p:spPr/>
        <p:txBody>
          <a:bodyPr/>
          <a:lstStyle/>
          <a:p>
            <a:r>
              <a:rPr lang="en-IN"/>
              <a:t>PPT 6.</a:t>
            </a:r>
            <a:fld id="{2145F322-5FF2-41F1-BC0E-52F90222ECE0}" type="slidenum">
              <a:rPr lang="en-IN" smtClean="0"/>
              <a:pPr/>
              <a:t>1</a:t>
            </a:fld>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International partnership on DRR – MOU between UPU and WMO</a:t>
            </a:r>
          </a:p>
        </p:txBody>
      </p:sp>
      <p:sp>
        <p:nvSpPr>
          <p:cNvPr id="3" name="Content Placeholder 2"/>
          <p:cNvSpPr>
            <a:spLocks noGrp="1"/>
          </p:cNvSpPr>
          <p:nvPr>
            <p:ph idx="1"/>
          </p:nvPr>
        </p:nvSpPr>
        <p:spPr/>
        <p:txBody>
          <a:bodyPr>
            <a:normAutofit fontScale="92500" lnSpcReduction="20000"/>
          </a:bodyPr>
          <a:lstStyle/>
          <a:p>
            <a:pPr algn="just"/>
            <a:r>
              <a:rPr lang="en-IN" dirty="0"/>
              <a:t>UPU and World Meteorological Organisation (WMO) have recently signed an MOU to get tailored and targeted information about weather and climate, in the face of natural disasters</a:t>
            </a:r>
          </a:p>
          <a:p>
            <a:pPr algn="just"/>
            <a:r>
              <a:rPr lang="en-IN" dirty="0"/>
              <a:t>This will help postal administrations to get advance information about weather and to increase their level of preparedness, take appropriate DRR initiatives and build resiliency</a:t>
            </a:r>
          </a:p>
          <a:p>
            <a:pPr algn="just"/>
            <a:r>
              <a:rPr lang="en-IN" dirty="0"/>
              <a:t>Postal administrations may give access to local communities to such information in developing early warning system.</a:t>
            </a:r>
          </a:p>
        </p:txBody>
      </p:sp>
      <p:sp>
        <p:nvSpPr>
          <p:cNvPr id="4" name="Slide Number Placeholder 3"/>
          <p:cNvSpPr>
            <a:spLocks noGrp="1"/>
          </p:cNvSpPr>
          <p:nvPr>
            <p:ph type="sldNum" sz="quarter" idx="12"/>
          </p:nvPr>
        </p:nvSpPr>
        <p:spPr/>
        <p:txBody>
          <a:bodyPr/>
          <a:lstStyle/>
          <a:p>
            <a:r>
              <a:rPr lang="en-IN"/>
              <a:t>PPT 6.</a:t>
            </a:r>
            <a:fld id="{2145F322-5FF2-41F1-BC0E-52F90222ECE0}" type="slidenum">
              <a:rPr lang="en-IN" smtClean="0"/>
              <a:pPr/>
              <a:t>10</a:t>
            </a:fld>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0146"/>
          </a:xfrm>
        </p:spPr>
        <p:txBody>
          <a:bodyPr>
            <a:noAutofit/>
          </a:bodyPr>
          <a:lstStyle/>
          <a:p>
            <a:pPr algn="just"/>
            <a:r>
              <a:rPr lang="en-IN" sz="3800" dirty="0"/>
              <a:t>International </a:t>
            </a:r>
            <a:r>
              <a:rPr lang="en-IN" sz="4000" dirty="0"/>
              <a:t>partnership</a:t>
            </a:r>
            <a:r>
              <a:rPr lang="en-IN" sz="3800" dirty="0"/>
              <a:t> on DRR to support most vulnerable countries </a:t>
            </a:r>
          </a:p>
        </p:txBody>
      </p:sp>
      <p:sp>
        <p:nvSpPr>
          <p:cNvPr id="3" name="Content Placeholder 2"/>
          <p:cNvSpPr>
            <a:spLocks noGrp="1"/>
          </p:cNvSpPr>
          <p:nvPr>
            <p:ph idx="1"/>
          </p:nvPr>
        </p:nvSpPr>
        <p:spPr>
          <a:xfrm>
            <a:off x="457200" y="1639341"/>
            <a:ext cx="8229600" cy="4525963"/>
          </a:xfrm>
        </p:spPr>
        <p:txBody>
          <a:bodyPr>
            <a:normAutofit/>
          </a:bodyPr>
          <a:lstStyle/>
          <a:p>
            <a:pPr marL="360363" indent="-360363" algn="just"/>
            <a:r>
              <a:rPr lang="en-IN" dirty="0"/>
              <a:t>Following countries have, in general, higher   vulnerability and risk levels and very often they exceed the capacity of these countries to respond to and recover from disasters</a:t>
            </a:r>
          </a:p>
          <a:p>
            <a:pPr marL="0" indent="0" algn="just">
              <a:buNone/>
            </a:pPr>
            <a:r>
              <a:rPr lang="en-IN" dirty="0"/>
              <a:t>	Disaster-prone developing countries</a:t>
            </a:r>
          </a:p>
          <a:p>
            <a:pPr marL="0" indent="0" algn="just">
              <a:buNone/>
            </a:pPr>
            <a:r>
              <a:rPr lang="en-IN" dirty="0"/>
              <a:t>	Small island developing states</a:t>
            </a:r>
          </a:p>
          <a:p>
            <a:pPr marL="0" indent="0" algn="just">
              <a:buNone/>
            </a:pPr>
            <a:r>
              <a:rPr lang="en-IN" dirty="0"/>
              <a:t>	Land-locked developing countries</a:t>
            </a:r>
          </a:p>
          <a:p>
            <a:pPr marL="0" indent="0" algn="just">
              <a:buNone/>
            </a:pPr>
            <a:r>
              <a:rPr lang="en-IN" dirty="0"/>
              <a:t>	African developing countries</a:t>
            </a:r>
          </a:p>
        </p:txBody>
      </p:sp>
      <p:sp>
        <p:nvSpPr>
          <p:cNvPr id="4" name="Slide Number Placeholder 3"/>
          <p:cNvSpPr>
            <a:spLocks noGrp="1"/>
          </p:cNvSpPr>
          <p:nvPr>
            <p:ph type="sldNum" sz="quarter" idx="12"/>
          </p:nvPr>
        </p:nvSpPr>
        <p:spPr/>
        <p:txBody>
          <a:bodyPr/>
          <a:lstStyle/>
          <a:p>
            <a:r>
              <a:rPr lang="en-IN"/>
              <a:t>PPT 6.</a:t>
            </a:r>
            <a:fld id="{2145F322-5FF2-41F1-BC0E-52F90222ECE0}" type="slidenum">
              <a:rPr lang="en-IN" smtClean="0"/>
              <a:pPr/>
              <a:t>11</a:t>
            </a:fld>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International partnership to support most vulnerable countries (contd.) </a:t>
            </a:r>
          </a:p>
        </p:txBody>
      </p:sp>
      <p:sp>
        <p:nvSpPr>
          <p:cNvPr id="3" name="Content Placeholder 2"/>
          <p:cNvSpPr>
            <a:spLocks noGrp="1"/>
          </p:cNvSpPr>
          <p:nvPr>
            <p:ph idx="1"/>
          </p:nvPr>
        </p:nvSpPr>
        <p:spPr>
          <a:xfrm>
            <a:off x="457200" y="1639341"/>
            <a:ext cx="8229600" cy="4525963"/>
          </a:xfrm>
        </p:spPr>
        <p:txBody>
          <a:bodyPr>
            <a:normAutofit fontScale="70000" lnSpcReduction="20000"/>
          </a:bodyPr>
          <a:lstStyle/>
          <a:p>
            <a:pPr marL="401638" indent="-401638" algn="just"/>
            <a:r>
              <a:rPr lang="en-IN" sz="3400" dirty="0"/>
              <a:t>Such countries may need enhanced support and resources   </a:t>
            </a:r>
          </a:p>
          <a:p>
            <a:pPr marL="0" indent="0" algn="just">
              <a:buNone/>
            </a:pPr>
            <a:r>
              <a:rPr lang="en-IN" sz="3400" dirty="0"/>
              <a:t>     from international organisations to face disasters and to   </a:t>
            </a:r>
          </a:p>
          <a:p>
            <a:pPr marL="0" indent="0" algn="just">
              <a:buNone/>
            </a:pPr>
            <a:r>
              <a:rPr lang="en-IN" sz="3400" dirty="0"/>
              <a:t>     strengthen resilience. </a:t>
            </a:r>
          </a:p>
          <a:p>
            <a:pPr algn="just">
              <a:buNone/>
            </a:pPr>
            <a:r>
              <a:rPr lang="en-IN" dirty="0"/>
              <a:t>  </a:t>
            </a:r>
          </a:p>
          <a:p>
            <a:pPr algn="just"/>
            <a:r>
              <a:rPr lang="en-IN" sz="3400" dirty="0"/>
              <a:t>Sendai Framework for DRR 2015-2030  outlines action plan to prevent new and reduce existing disaster risk, increase preparedness for response and recovery and thus strengthen resilience. These action plan are applicable for all countries including the most vulnerable countries.</a:t>
            </a:r>
          </a:p>
          <a:p>
            <a:pPr algn="just"/>
            <a:endParaRPr lang="en-IN" sz="3400" dirty="0"/>
          </a:p>
          <a:p>
            <a:pPr algn="just">
              <a:buNone/>
            </a:pPr>
            <a:r>
              <a:rPr lang="en-IN" dirty="0"/>
              <a:t> 	</a:t>
            </a:r>
            <a:r>
              <a:rPr lang="en-IN" sz="2800" i="1" dirty="0"/>
              <a:t>‘Sendai Framework for Disaster Risk Reduction 2015-2030’ may be gone through for more details on this.  </a:t>
            </a:r>
          </a:p>
          <a:p>
            <a:pPr algn="just">
              <a:buNone/>
            </a:pPr>
            <a:r>
              <a:rPr lang="en-IN" sz="2800" i="1" dirty="0"/>
              <a:t>                                                                                                                 </a:t>
            </a:r>
            <a:endParaRPr lang="en-IN" sz="2800" b="1" i="1" dirty="0"/>
          </a:p>
        </p:txBody>
      </p:sp>
      <p:sp>
        <p:nvSpPr>
          <p:cNvPr id="4" name="Slide Number Placeholder 3"/>
          <p:cNvSpPr>
            <a:spLocks noGrp="1"/>
          </p:cNvSpPr>
          <p:nvPr>
            <p:ph type="sldNum" sz="quarter" idx="12"/>
          </p:nvPr>
        </p:nvSpPr>
        <p:spPr/>
        <p:txBody>
          <a:bodyPr/>
          <a:lstStyle/>
          <a:p>
            <a:r>
              <a:rPr lang="en-IN"/>
              <a:t>PPT 6.</a:t>
            </a:r>
            <a:fld id="{2145F322-5FF2-41F1-BC0E-52F90222ECE0}" type="slidenum">
              <a:rPr lang="en-IN" smtClean="0"/>
              <a:pPr/>
              <a:t>12</a:t>
            </a:fld>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a:p>
            <a:endParaRPr lang="en-IN" dirty="0"/>
          </a:p>
          <a:p>
            <a:pPr>
              <a:buNone/>
            </a:pPr>
            <a:r>
              <a:rPr lang="en-IN" dirty="0"/>
              <a:t>                      Progress Test Q  6.1              </a:t>
            </a:r>
          </a:p>
        </p:txBody>
      </p:sp>
      <p:sp>
        <p:nvSpPr>
          <p:cNvPr id="2" name="Slide Number Placeholder 1"/>
          <p:cNvSpPr>
            <a:spLocks noGrp="1"/>
          </p:cNvSpPr>
          <p:nvPr>
            <p:ph type="sldNum" sz="quarter" idx="12"/>
          </p:nvPr>
        </p:nvSpPr>
        <p:spPr/>
        <p:txBody>
          <a:bodyPr/>
          <a:lstStyle/>
          <a:p>
            <a:r>
              <a:rPr lang="en-IN"/>
              <a:t>PPT 6.</a:t>
            </a:r>
            <a:fld id="{2145F322-5FF2-41F1-BC0E-52F90222ECE0}" type="slidenum">
              <a:rPr lang="en-IN" smtClean="0"/>
              <a:pPr/>
              <a:t>13</a:t>
            </a:fld>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Module 6: Performance Objectives</a:t>
            </a:r>
          </a:p>
        </p:txBody>
      </p:sp>
      <p:sp>
        <p:nvSpPr>
          <p:cNvPr id="3" name="Content Placeholder 2"/>
          <p:cNvSpPr>
            <a:spLocks noGrp="1"/>
          </p:cNvSpPr>
          <p:nvPr>
            <p:ph idx="1"/>
          </p:nvPr>
        </p:nvSpPr>
        <p:spPr/>
        <p:txBody>
          <a:bodyPr>
            <a:normAutofit lnSpcReduction="10000"/>
          </a:bodyPr>
          <a:lstStyle/>
          <a:p>
            <a:pPr marL="0" indent="0" algn="just">
              <a:buNone/>
            </a:pPr>
            <a:r>
              <a:rPr lang="en-IN" dirty="0"/>
              <a:t>At the end of this module, trainees will be able to list:</a:t>
            </a:r>
          </a:p>
          <a:p>
            <a:pPr algn="just"/>
            <a:r>
              <a:rPr lang="en-IN" dirty="0"/>
              <a:t>local partners like police, home guards, health centres/ hospitals, fire brigade, meteorological department etc. from whom immediate assistance can be had following a disaster</a:t>
            </a:r>
          </a:p>
          <a:p>
            <a:pPr algn="just"/>
            <a:r>
              <a:rPr lang="en-IN" dirty="0"/>
              <a:t>various national, regional and global organisations that regularly support in disaster management initiatives</a:t>
            </a:r>
          </a:p>
          <a:p>
            <a:pPr algn="just">
              <a:buNone/>
            </a:pPr>
            <a:endParaRPr lang="en-IN" dirty="0"/>
          </a:p>
        </p:txBody>
      </p:sp>
      <p:sp>
        <p:nvSpPr>
          <p:cNvPr id="4" name="Slide Number Placeholder 3"/>
          <p:cNvSpPr>
            <a:spLocks noGrp="1"/>
          </p:cNvSpPr>
          <p:nvPr>
            <p:ph type="sldNum" sz="quarter" idx="12"/>
          </p:nvPr>
        </p:nvSpPr>
        <p:spPr/>
        <p:txBody>
          <a:bodyPr/>
          <a:lstStyle/>
          <a:p>
            <a:r>
              <a:rPr lang="en-IN"/>
              <a:t>PPT 6.</a:t>
            </a:r>
            <a:fld id="{2145F322-5FF2-41F1-BC0E-52F90222ECE0}" type="slidenum">
              <a:rPr lang="en-IN" smtClean="0"/>
              <a:pPr/>
              <a:t>2</a:t>
            </a:fld>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Activities in this Module</a:t>
            </a:r>
          </a:p>
        </p:txBody>
      </p:sp>
      <p:sp>
        <p:nvSpPr>
          <p:cNvPr id="3" name="Content Placeholder 2"/>
          <p:cNvSpPr>
            <a:spLocks noGrp="1"/>
          </p:cNvSpPr>
          <p:nvPr>
            <p:ph idx="1"/>
          </p:nvPr>
        </p:nvSpPr>
        <p:spPr/>
        <p:txBody>
          <a:bodyPr/>
          <a:lstStyle/>
          <a:p>
            <a:pPr algn="just"/>
            <a:endParaRPr lang="en-IN" dirty="0"/>
          </a:p>
          <a:p>
            <a:pPr algn="just"/>
            <a:r>
              <a:rPr lang="en-IN" dirty="0"/>
              <a:t>Go through the presentations </a:t>
            </a:r>
          </a:p>
          <a:p>
            <a:pPr algn="just"/>
            <a:r>
              <a:rPr lang="en-IN" dirty="0"/>
              <a:t>Complete Progress Test Q 6.1</a:t>
            </a:r>
          </a:p>
          <a:p>
            <a:pPr algn="just">
              <a:buNone/>
            </a:pPr>
            <a:endParaRPr lang="en-IN" dirty="0"/>
          </a:p>
        </p:txBody>
      </p:sp>
      <p:sp>
        <p:nvSpPr>
          <p:cNvPr id="4" name="Slide Number Placeholder 3"/>
          <p:cNvSpPr>
            <a:spLocks noGrp="1"/>
          </p:cNvSpPr>
          <p:nvPr>
            <p:ph type="sldNum" sz="quarter" idx="12"/>
          </p:nvPr>
        </p:nvSpPr>
        <p:spPr/>
        <p:txBody>
          <a:bodyPr/>
          <a:lstStyle/>
          <a:p>
            <a:r>
              <a:rPr lang="en-IN"/>
              <a:t>PPT 6.</a:t>
            </a:r>
            <a:fld id="{2145F322-5FF2-41F1-BC0E-52F90222ECE0}" type="slidenum">
              <a:rPr lang="en-IN" smtClean="0"/>
              <a:pPr/>
              <a:t>3</a:t>
            </a:fld>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1143000"/>
          </a:xfrm>
        </p:spPr>
        <p:txBody>
          <a:bodyPr>
            <a:noAutofit/>
          </a:bodyPr>
          <a:lstStyle/>
          <a:p>
            <a:r>
              <a:rPr lang="en-IN" sz="3600" dirty="0"/>
              <a:t>Why the Post should respond and recover early using partners &amp; resources network</a:t>
            </a:r>
          </a:p>
        </p:txBody>
      </p:sp>
      <p:sp>
        <p:nvSpPr>
          <p:cNvPr id="3" name="Content Placeholder 2"/>
          <p:cNvSpPr>
            <a:spLocks noGrp="1"/>
          </p:cNvSpPr>
          <p:nvPr>
            <p:ph idx="1"/>
          </p:nvPr>
        </p:nvSpPr>
        <p:spPr>
          <a:xfrm>
            <a:off x="457200" y="1988840"/>
            <a:ext cx="8229600" cy="4137323"/>
          </a:xfrm>
        </p:spPr>
        <p:txBody>
          <a:bodyPr>
            <a:noAutofit/>
          </a:bodyPr>
          <a:lstStyle/>
          <a:p>
            <a:pPr algn="just"/>
            <a:r>
              <a:rPr lang="en-IN" sz="2400" dirty="0"/>
              <a:t>Postal sector is generally Government-owned and part of a country’s national infrastructure.</a:t>
            </a:r>
          </a:p>
          <a:p>
            <a:pPr algn="just">
              <a:buNone/>
            </a:pPr>
            <a:r>
              <a:rPr lang="en-IN" sz="2400" dirty="0"/>
              <a:t>	It is expected to protect its assets and build its own resilience by taking risk prevention and risk reduction measures in alignment with government policies on disaster resilience  </a:t>
            </a:r>
          </a:p>
          <a:p>
            <a:pPr algn="just"/>
            <a:r>
              <a:rPr lang="en-IN" sz="2400" dirty="0"/>
              <a:t>Postal sector is also expected to support in all government relief operations following any large scale natural disaster</a:t>
            </a:r>
          </a:p>
          <a:p>
            <a:pPr algn="just"/>
            <a:r>
              <a:rPr lang="en-IN" sz="2400" dirty="0"/>
              <a:t>It is one of the few organisations that can respond and recover quickly</a:t>
            </a:r>
          </a:p>
        </p:txBody>
      </p:sp>
      <p:sp>
        <p:nvSpPr>
          <p:cNvPr id="4" name="Slide Number Placeholder 3"/>
          <p:cNvSpPr>
            <a:spLocks noGrp="1"/>
          </p:cNvSpPr>
          <p:nvPr>
            <p:ph type="sldNum" sz="quarter" idx="12"/>
          </p:nvPr>
        </p:nvSpPr>
        <p:spPr/>
        <p:txBody>
          <a:bodyPr/>
          <a:lstStyle/>
          <a:p>
            <a:r>
              <a:rPr lang="en-IN"/>
              <a:t>PPT 6.</a:t>
            </a:r>
            <a:fld id="{2145F322-5FF2-41F1-BC0E-52F90222ECE0}" type="slidenum">
              <a:rPr lang="en-IN" smtClean="0"/>
              <a:pPr/>
              <a:t>4</a:t>
            </a:fld>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Partners and Resources for the Post</a:t>
            </a:r>
          </a:p>
        </p:txBody>
      </p:sp>
      <p:sp>
        <p:nvSpPr>
          <p:cNvPr id="3" name="Content Placeholder 2"/>
          <p:cNvSpPr>
            <a:spLocks noGrp="1"/>
          </p:cNvSpPr>
          <p:nvPr>
            <p:ph idx="1"/>
          </p:nvPr>
        </p:nvSpPr>
        <p:spPr/>
        <p:txBody>
          <a:bodyPr>
            <a:noAutofit/>
          </a:bodyPr>
          <a:lstStyle/>
          <a:p>
            <a:pPr algn="just">
              <a:buNone/>
            </a:pPr>
            <a:r>
              <a:rPr lang="en-IN" sz="2800" dirty="0"/>
              <a:t>	The Post should incorporate following partners and resources that are available at local, national, regional, international levels in its DRM Plan and utilise their expertise resources to respond and recover quickly.</a:t>
            </a:r>
          </a:p>
          <a:p>
            <a:pPr algn="just"/>
            <a:r>
              <a:rPr lang="en-IN" b="1" dirty="0"/>
              <a:t>Local Partners &amp; Resources:</a:t>
            </a:r>
          </a:p>
          <a:p>
            <a:pPr algn="just">
              <a:buNone/>
            </a:pPr>
            <a:r>
              <a:rPr lang="en-IN" sz="2800" dirty="0"/>
              <a:t>	‘First Responders’ – Police, Fire, Hospitals, Local community centres, NGOs, Meteorological Department, Local NDMA establishment	</a:t>
            </a:r>
          </a:p>
          <a:p>
            <a:pPr algn="just">
              <a:buNone/>
            </a:pPr>
            <a:r>
              <a:rPr lang="en-IN" sz="2800" dirty="0"/>
              <a:t>	</a:t>
            </a:r>
          </a:p>
        </p:txBody>
      </p:sp>
      <p:sp>
        <p:nvSpPr>
          <p:cNvPr id="4" name="Slide Number Placeholder 3"/>
          <p:cNvSpPr>
            <a:spLocks noGrp="1"/>
          </p:cNvSpPr>
          <p:nvPr>
            <p:ph type="sldNum" sz="quarter" idx="12"/>
          </p:nvPr>
        </p:nvSpPr>
        <p:spPr/>
        <p:txBody>
          <a:bodyPr/>
          <a:lstStyle/>
          <a:p>
            <a:r>
              <a:rPr lang="en-IN"/>
              <a:t>PPT 6.</a:t>
            </a:r>
            <a:fld id="{2145F322-5FF2-41F1-BC0E-52F90222ECE0}" type="slidenum">
              <a:rPr lang="en-IN" smtClean="0"/>
              <a:pPr/>
              <a:t>5</a:t>
            </a:fld>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Partners and Resources (contd.)</a:t>
            </a:r>
          </a:p>
        </p:txBody>
      </p:sp>
      <p:sp>
        <p:nvSpPr>
          <p:cNvPr id="3" name="Content Placeholder 2"/>
          <p:cNvSpPr>
            <a:spLocks noGrp="1"/>
          </p:cNvSpPr>
          <p:nvPr>
            <p:ph idx="1"/>
          </p:nvPr>
        </p:nvSpPr>
        <p:spPr/>
        <p:txBody>
          <a:bodyPr/>
          <a:lstStyle/>
          <a:p>
            <a:pPr algn="just">
              <a:buNone/>
            </a:pPr>
            <a:r>
              <a:rPr lang="en-IN" b="1" dirty="0"/>
              <a:t>	Local partners (contd.)</a:t>
            </a:r>
          </a:p>
          <a:p>
            <a:pPr algn="just">
              <a:buNone/>
            </a:pPr>
            <a:r>
              <a:rPr lang="en-IN" dirty="0"/>
              <a:t>	</a:t>
            </a:r>
          </a:p>
          <a:p>
            <a:pPr algn="just"/>
            <a:r>
              <a:rPr lang="en-IN" dirty="0"/>
              <a:t>Local municipal and town authorities, district administration	</a:t>
            </a:r>
          </a:p>
          <a:p>
            <a:pPr algn="just"/>
            <a:r>
              <a:rPr lang="en-IN" dirty="0"/>
              <a:t>These partners help with alert warnings, evacuation, relief and rescue operations</a:t>
            </a:r>
          </a:p>
          <a:p>
            <a:pPr algn="just">
              <a:buNone/>
            </a:pPr>
            <a:r>
              <a:rPr lang="en-IN" dirty="0"/>
              <a:t>	</a:t>
            </a:r>
          </a:p>
          <a:p>
            <a:pPr algn="just"/>
            <a:endParaRPr lang="en-IN" dirty="0"/>
          </a:p>
        </p:txBody>
      </p:sp>
      <p:sp>
        <p:nvSpPr>
          <p:cNvPr id="4" name="Slide Number Placeholder 3"/>
          <p:cNvSpPr>
            <a:spLocks noGrp="1"/>
          </p:cNvSpPr>
          <p:nvPr>
            <p:ph type="sldNum" sz="quarter" idx="12"/>
          </p:nvPr>
        </p:nvSpPr>
        <p:spPr/>
        <p:txBody>
          <a:bodyPr/>
          <a:lstStyle/>
          <a:p>
            <a:r>
              <a:rPr lang="en-IN"/>
              <a:t>PPT 6.</a:t>
            </a:r>
            <a:fld id="{2145F322-5FF2-41F1-BC0E-52F90222ECE0}" type="slidenum">
              <a:rPr lang="en-IN" smtClean="0"/>
              <a:pPr/>
              <a:t>6</a:t>
            </a:fld>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Partners and Resources (contd.)</a:t>
            </a:r>
          </a:p>
        </p:txBody>
      </p:sp>
      <p:sp>
        <p:nvSpPr>
          <p:cNvPr id="3" name="Content Placeholder 2"/>
          <p:cNvSpPr>
            <a:spLocks noGrp="1"/>
          </p:cNvSpPr>
          <p:nvPr>
            <p:ph idx="1"/>
          </p:nvPr>
        </p:nvSpPr>
        <p:spPr/>
        <p:txBody>
          <a:bodyPr>
            <a:normAutofit fontScale="85000" lnSpcReduction="20000"/>
          </a:bodyPr>
          <a:lstStyle/>
          <a:p>
            <a:pPr algn="just"/>
            <a:r>
              <a:rPr lang="en-IN" sz="3800" b="1" dirty="0"/>
              <a:t>National level:</a:t>
            </a:r>
          </a:p>
          <a:p>
            <a:pPr lvl="1" algn="just">
              <a:buFont typeface="Courier New" pitchFamily="49" charset="0"/>
              <a:buChar char="o"/>
            </a:pPr>
            <a:r>
              <a:rPr lang="en-IN" dirty="0"/>
              <a:t>	Concerned Ministries dealing with particular types of   	disasters  </a:t>
            </a:r>
          </a:p>
          <a:p>
            <a:pPr lvl="1" algn="just">
              <a:buFont typeface="Courier New" pitchFamily="49" charset="0"/>
              <a:buChar char="o"/>
            </a:pPr>
            <a:r>
              <a:rPr lang="en-IN" dirty="0"/>
              <a:t>	National Disaster Management Authority</a:t>
            </a:r>
          </a:p>
          <a:p>
            <a:pPr lvl="1" algn="just">
              <a:buFont typeface="Courier New" pitchFamily="49" charset="0"/>
              <a:buChar char="o"/>
            </a:pPr>
            <a:r>
              <a:rPr lang="en-IN" dirty="0"/>
              <a:t>	National Meteorological Department</a:t>
            </a:r>
          </a:p>
          <a:p>
            <a:pPr lvl="1" algn="just">
              <a:buFont typeface="Courier New" pitchFamily="49" charset="0"/>
              <a:buChar char="o"/>
            </a:pPr>
            <a:r>
              <a:rPr lang="en-IN" dirty="0"/>
              <a:t>	National Geological Survey Department etc.</a:t>
            </a:r>
          </a:p>
          <a:p>
            <a:pPr algn="just">
              <a:buNone/>
            </a:pPr>
            <a:r>
              <a:rPr lang="en-IN" dirty="0"/>
              <a:t>	They all help in </a:t>
            </a:r>
          </a:p>
          <a:p>
            <a:pPr algn="just">
              <a:buNone/>
            </a:pPr>
            <a:r>
              <a:rPr lang="en-IN" dirty="0"/>
              <a:t>		-risk assessments  </a:t>
            </a:r>
          </a:p>
          <a:p>
            <a:pPr algn="just">
              <a:buNone/>
            </a:pPr>
            <a:r>
              <a:rPr lang="en-IN" dirty="0"/>
              <a:t>		-taking risk prevention &amp; risk reduction 	measures</a:t>
            </a:r>
          </a:p>
          <a:p>
            <a:pPr algn="just">
              <a:buNone/>
            </a:pPr>
            <a:r>
              <a:rPr lang="en-IN" dirty="0"/>
              <a:t>		-training employees and </a:t>
            </a:r>
          </a:p>
          <a:p>
            <a:pPr algn="just">
              <a:buNone/>
            </a:pPr>
            <a:r>
              <a:rPr lang="en-IN" dirty="0"/>
              <a:t>		-response/recovery operations  </a:t>
            </a:r>
          </a:p>
        </p:txBody>
      </p:sp>
      <p:sp>
        <p:nvSpPr>
          <p:cNvPr id="4" name="Slide Number Placeholder 3"/>
          <p:cNvSpPr>
            <a:spLocks noGrp="1"/>
          </p:cNvSpPr>
          <p:nvPr>
            <p:ph type="sldNum" sz="quarter" idx="12"/>
          </p:nvPr>
        </p:nvSpPr>
        <p:spPr/>
        <p:txBody>
          <a:bodyPr/>
          <a:lstStyle/>
          <a:p>
            <a:r>
              <a:rPr lang="en-IN"/>
              <a:t>PPT 6.</a:t>
            </a:r>
            <a:fld id="{2145F322-5FF2-41F1-BC0E-52F90222ECE0}" type="slidenum">
              <a:rPr lang="en-IN" smtClean="0"/>
              <a:pPr/>
              <a:t>7</a:t>
            </a:fld>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Partners and Resources (contd.)</a:t>
            </a:r>
          </a:p>
        </p:txBody>
      </p:sp>
      <p:sp>
        <p:nvSpPr>
          <p:cNvPr id="3" name="Content Placeholder 2"/>
          <p:cNvSpPr>
            <a:spLocks noGrp="1"/>
          </p:cNvSpPr>
          <p:nvPr>
            <p:ph idx="1"/>
          </p:nvPr>
        </p:nvSpPr>
        <p:spPr/>
        <p:txBody>
          <a:bodyPr>
            <a:noAutofit/>
          </a:bodyPr>
          <a:lstStyle/>
          <a:p>
            <a:pPr algn="just"/>
            <a:r>
              <a:rPr lang="en-IN" b="1" dirty="0"/>
              <a:t>Regional level:</a:t>
            </a:r>
          </a:p>
          <a:p>
            <a:pPr lvl="1" algn="just">
              <a:buFont typeface="Courier New" pitchFamily="49" charset="0"/>
              <a:buChar char="o"/>
            </a:pPr>
            <a:r>
              <a:rPr lang="en-IN" dirty="0"/>
              <a:t>Regional organisations are often an effective bridge between the national and international systems and provide valuable information and local expertise  to deal with disasters. </a:t>
            </a:r>
          </a:p>
          <a:p>
            <a:pPr lvl="1" algn="just">
              <a:buFont typeface="Courier New" pitchFamily="49" charset="0"/>
              <a:buChar char="o"/>
            </a:pPr>
            <a:r>
              <a:rPr lang="en-IN" dirty="0"/>
              <a:t>They organise regional training, workshops to share best practices</a:t>
            </a:r>
          </a:p>
          <a:p>
            <a:pPr algn="just">
              <a:buNone/>
            </a:pPr>
            <a:r>
              <a:rPr lang="en-IN" sz="2800" dirty="0"/>
              <a:t>	List of some regional organisations that can help in disaster management is at Annexure F of the UPU Guide  </a:t>
            </a:r>
          </a:p>
        </p:txBody>
      </p:sp>
      <p:sp>
        <p:nvSpPr>
          <p:cNvPr id="4" name="Slide Number Placeholder 3"/>
          <p:cNvSpPr>
            <a:spLocks noGrp="1"/>
          </p:cNvSpPr>
          <p:nvPr>
            <p:ph type="sldNum" sz="quarter" idx="12"/>
          </p:nvPr>
        </p:nvSpPr>
        <p:spPr/>
        <p:txBody>
          <a:bodyPr/>
          <a:lstStyle/>
          <a:p>
            <a:r>
              <a:rPr lang="en-IN"/>
              <a:t>PPT 6.</a:t>
            </a:r>
            <a:fld id="{2145F322-5FF2-41F1-BC0E-52F90222ECE0}" type="slidenum">
              <a:rPr lang="en-IN" smtClean="0"/>
              <a:pPr/>
              <a:t>8</a:t>
            </a:fld>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Partners and Resources (contd.)</a:t>
            </a:r>
          </a:p>
        </p:txBody>
      </p:sp>
      <p:sp>
        <p:nvSpPr>
          <p:cNvPr id="3" name="Content Placeholder 2"/>
          <p:cNvSpPr>
            <a:spLocks noGrp="1"/>
          </p:cNvSpPr>
          <p:nvPr>
            <p:ph idx="1"/>
          </p:nvPr>
        </p:nvSpPr>
        <p:spPr/>
        <p:txBody>
          <a:bodyPr>
            <a:noAutofit/>
          </a:bodyPr>
          <a:lstStyle/>
          <a:p>
            <a:pPr algn="just"/>
            <a:r>
              <a:rPr lang="en-IN" b="1" dirty="0"/>
              <a:t>International level</a:t>
            </a:r>
          </a:p>
          <a:p>
            <a:pPr algn="just">
              <a:buNone/>
            </a:pPr>
            <a:r>
              <a:rPr lang="en-IN" sz="2800" dirty="0"/>
              <a:t>	Some organisations that are most active in providing DRM awareness, training programmes and disaster relief support are:</a:t>
            </a:r>
          </a:p>
          <a:p>
            <a:pPr marL="719138" indent="-358775" algn="just">
              <a:buFont typeface="Courier New" pitchFamily="49" charset="0"/>
              <a:buChar char="o"/>
            </a:pPr>
            <a:r>
              <a:rPr lang="en-IN" sz="2600" dirty="0"/>
              <a:t>UN Office for Disaster Risk Reduction (UNISDR)</a:t>
            </a:r>
          </a:p>
          <a:p>
            <a:pPr marL="719138" indent="-358775" algn="just">
              <a:buFont typeface="Courier New" pitchFamily="49" charset="0"/>
              <a:buChar char="o"/>
            </a:pPr>
            <a:r>
              <a:rPr lang="en-IN" sz="2600" dirty="0"/>
              <a:t>World Bank</a:t>
            </a:r>
          </a:p>
          <a:p>
            <a:pPr marL="719138" indent="-358775" algn="just">
              <a:buFont typeface="Courier New" pitchFamily="49" charset="0"/>
              <a:buChar char="o"/>
            </a:pPr>
            <a:r>
              <a:rPr lang="en-IN" sz="2600" dirty="0"/>
              <a:t>Global Facility for Disaster Risk and Reconstruction (GFDRR)</a:t>
            </a:r>
          </a:p>
          <a:p>
            <a:pPr marL="719138" indent="-358775" algn="just">
              <a:buFont typeface="Courier New" pitchFamily="49" charset="0"/>
              <a:buChar char="o"/>
            </a:pPr>
            <a:r>
              <a:rPr lang="en-IN" sz="2600" dirty="0"/>
              <a:t>International Federation of Red Cross and Red Crescent Societies (IFRC)</a:t>
            </a:r>
          </a:p>
        </p:txBody>
      </p:sp>
      <p:sp>
        <p:nvSpPr>
          <p:cNvPr id="4" name="Slide Number Placeholder 3"/>
          <p:cNvSpPr>
            <a:spLocks noGrp="1"/>
          </p:cNvSpPr>
          <p:nvPr>
            <p:ph type="sldNum" sz="quarter" idx="12"/>
          </p:nvPr>
        </p:nvSpPr>
        <p:spPr/>
        <p:txBody>
          <a:bodyPr/>
          <a:lstStyle/>
          <a:p>
            <a:r>
              <a:rPr lang="en-IN"/>
              <a:t>PPT 6.</a:t>
            </a:r>
            <a:fld id="{2145F322-5FF2-41F1-BC0E-52F90222ECE0}" type="slidenum">
              <a:rPr lang="en-IN" smtClean="0"/>
              <a:pPr/>
              <a:t>9</a:t>
            </a:fld>
            <a:endParaRPr lang="en-IN" dirty="0"/>
          </a:p>
        </p:txBody>
      </p:sp>
    </p:spTree>
  </p:cSld>
  <p:clrMapOvr>
    <a:masterClrMapping/>
  </p:clrMapOvr>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TotalTime>
  <Words>739</Words>
  <Application>Microsoft Office PowerPoint</Application>
  <PresentationFormat>On-screen Show (4:3)</PresentationFormat>
  <Paragraphs>86</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Courier New</vt:lpstr>
      <vt:lpstr>Office Theme</vt:lpstr>
      <vt:lpstr>Module 6</vt:lpstr>
      <vt:lpstr>Module 6: Performance Objectives</vt:lpstr>
      <vt:lpstr>Activities in this Module</vt:lpstr>
      <vt:lpstr>Why the Post should respond and recover early using partners &amp; resources network</vt:lpstr>
      <vt:lpstr>Partners and Resources for the Post</vt:lpstr>
      <vt:lpstr>Partners and Resources (contd.)</vt:lpstr>
      <vt:lpstr>Partners and Resources (contd.)</vt:lpstr>
      <vt:lpstr>Partners and Resources (contd.)</vt:lpstr>
      <vt:lpstr>Partners and Resources (contd.)</vt:lpstr>
      <vt:lpstr>International partnership on DRR – MOU between UPU and WMO</vt:lpstr>
      <vt:lpstr>International partnership on DRR to support most vulnerable countries </vt:lpstr>
      <vt:lpstr>International partnership to support most vulnerable countries (contd.) </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6</dc:title>
  <dc:creator>Subhashish Sarkar</dc:creator>
  <cp:lastModifiedBy>NOHARA fumiko</cp:lastModifiedBy>
  <cp:revision>124</cp:revision>
  <dcterms:created xsi:type="dcterms:W3CDTF">2017-08-26T11:10:03Z</dcterms:created>
  <dcterms:modified xsi:type="dcterms:W3CDTF">2023-11-13T15:26:42Z</dcterms:modified>
</cp:coreProperties>
</file>