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89" r:id="rId6"/>
    <p:sldId id="260" r:id="rId7"/>
    <p:sldId id="287" r:id="rId8"/>
    <p:sldId id="308" r:id="rId9"/>
    <p:sldId id="261" r:id="rId10"/>
    <p:sldId id="262" r:id="rId11"/>
    <p:sldId id="288" r:id="rId12"/>
    <p:sldId id="263" r:id="rId13"/>
    <p:sldId id="264" r:id="rId14"/>
    <p:sldId id="265" r:id="rId15"/>
    <p:sldId id="291" r:id="rId16"/>
    <p:sldId id="277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2" r:id="rId29"/>
    <p:sldId id="293" r:id="rId30"/>
    <p:sldId id="294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295" r:id="rId40"/>
    <p:sldId id="305" r:id="rId41"/>
    <p:sldId id="306" r:id="rId42"/>
    <p:sldId id="307" r:id="rId43"/>
    <p:sldId id="270" r:id="rId44"/>
    <p:sldId id="266" r:id="rId45"/>
    <p:sldId id="267" r:id="rId46"/>
    <p:sldId id="309" r:id="rId47"/>
    <p:sldId id="272" r:id="rId48"/>
    <p:sldId id="273" r:id="rId49"/>
    <p:sldId id="286" r:id="rId50"/>
    <p:sldId id="271" r:id="rId51"/>
    <p:sldId id="268" r:id="rId52"/>
    <p:sldId id="26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60"/>
  </p:normalViewPr>
  <p:slideViewPr>
    <p:cSldViewPr>
      <p:cViewPr varScale="1">
        <p:scale>
          <a:sx n="66" d="100"/>
          <a:sy n="66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ACB7-E5B4-4520-BE2F-DB79E078703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BFE4E-D650-4995-9A97-192334EB5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BFE4E-D650-4995-9A97-192334EB5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BFE4E-D650-4995-9A97-192334EB5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0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4253-FB4A-4672-86D8-5155D8389B97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/>
              <a:t>PPT 7.</a:t>
            </a:r>
            <a:fld id="{8CC7B6D1-6F9A-41A7-A923-48377FB07E3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3CEA-C20D-44F9-B065-96DEF3F51588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482A-B84A-499A-B36E-E9AF00491407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5378-1B26-4E49-A993-4A5E6EA2003E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 dirty="0"/>
              <a:t>PPT 7.</a:t>
            </a:r>
            <a:fld id="{8CC7B6D1-6F9A-41A7-A923-48377FB07E3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2D20-B889-48F7-9AD8-99D416E8A8EF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112-D878-4A83-B7C5-FD2C09AE45E2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549D-767D-4BD2-9E6D-3B5C61FADEDB}" type="datetime1">
              <a:rPr lang="en-IN" smtClean="0"/>
              <a:t>13-11-2023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698D-369F-42DD-A7C7-2DA13E039347}" type="datetime1">
              <a:rPr lang="en-IN" smtClean="0"/>
              <a:t>13-11-2023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F248-0478-4B2B-8C8B-36CD1576B892}" type="datetime1">
              <a:rPr lang="en-IN" smtClean="0"/>
              <a:t>13-11-2023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3FDB-1E35-42DD-ACF3-F5AAAE24F695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B522-9822-464F-8136-1A1052172DF5}" type="datetime1">
              <a:rPr lang="en-IN" smtClean="0"/>
              <a:t>13-11-2023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7B6D1-6F9A-41A7-A923-48377FB07E3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F8F4-B63F-4A1B-B28F-6FAEDC35453D}" type="datetime1">
              <a:rPr lang="en-IN" smtClean="0"/>
              <a:t>13-11-2023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/>
              <a:t>PPT 7.</a:t>
            </a:r>
            <a:fld id="{8CC7B6D1-6F9A-41A7-A923-48377FB07E3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Module 7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r>
              <a:rPr lang="en-IN" dirty="0"/>
              <a:t>Characters of Major Natural Disasters and Checklists for Each Disaster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Emergency Procedures – common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b="1" dirty="0"/>
              <a:t>Checklists for Field Units</a:t>
            </a:r>
          </a:p>
          <a:p>
            <a:pPr marL="363537" indent="0" algn="just">
              <a:lnSpc>
                <a:spcPct val="110000"/>
              </a:lnSpc>
              <a:buNone/>
            </a:pPr>
            <a:r>
              <a:rPr lang="en-IN" sz="2900" dirty="0"/>
              <a:t>All points in the checklists as mentioned for HQ (PPT 7.7 -  7.9) </a:t>
            </a:r>
            <a:r>
              <a:rPr lang="en-IN" sz="2900" b="1" i="1" dirty="0"/>
              <a:t>plus the following: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900" dirty="0"/>
              <a:t>Take action to ensure that mail and postal assets are secured and there is minimum damage to mail or assets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900" dirty="0"/>
              <a:t>Similarly check if postal vehicles are in safe location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900" dirty="0"/>
              <a:t>Consider diversion of mail to other facilities not affected by disaster 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900" dirty="0"/>
              <a:t>Communicate situation and impacts to next level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Emergency Procedures - common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b="1" dirty="0"/>
              <a:t>Checklists for Field Units (contd.)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Send 3P Reports regularly to HQ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Consider shifting to an alternate site, if present one is not safe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Activate Business Continuity Plan as needed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Account for any customer that may have been in the facility at the time of disaster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Communicate with customers if any operation is shifted to an alternate site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2200" dirty="0"/>
              <a:t>Contact HQ safety staff for any assistance or guidance</a:t>
            </a:r>
          </a:p>
          <a:p>
            <a:pPr algn="just">
              <a:buNone/>
            </a:pPr>
            <a:r>
              <a:rPr lang="en-IN" sz="2200" dirty="0"/>
              <a:t>	To go through Appendix B 1.1 – B 1.8 and B 2.2 – B 2.8 for more details.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753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Procedures Checklists for Hazard-Specific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Hazard-specific disasters are like Hurricane, Cyclone, Earthquake, Flood, Tsunami etc. </a:t>
            </a:r>
          </a:p>
          <a:p>
            <a:pPr algn="just"/>
            <a:r>
              <a:rPr lang="en-IN" dirty="0"/>
              <a:t>Checklists are made for each disaster individually</a:t>
            </a:r>
          </a:p>
          <a:p>
            <a:pPr algn="just"/>
            <a:r>
              <a:rPr lang="en-IN" dirty="0"/>
              <a:t>Again for each disaster, checklists are made for Headquarters and Field units separately</a:t>
            </a:r>
          </a:p>
          <a:p>
            <a:pPr algn="just">
              <a:buNone/>
            </a:pPr>
            <a:r>
              <a:rPr lang="en-IN" dirty="0"/>
              <a:t>	</a:t>
            </a:r>
            <a:r>
              <a:rPr lang="en-IN" sz="2800" i="1" dirty="0"/>
              <a:t>(Refer to Appendix B of UPU Guide for the checklists)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Procedures Checklists – Hazard-Specific Disasters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Further, each such checklist (either for HQ or for Field Units) is required to spell out emergency procedures to be followed in the three phases of the disaster, namely for: </a:t>
            </a:r>
          </a:p>
          <a:p>
            <a:pPr lvl="1" algn="just"/>
            <a:r>
              <a:rPr lang="en-IN" sz="3100" dirty="0"/>
              <a:t>Prior to and  during the disaster (prior to &amp; during 0 hours)</a:t>
            </a:r>
          </a:p>
          <a:p>
            <a:pPr lvl="1" algn="just"/>
            <a:r>
              <a:rPr lang="en-IN" sz="3100" dirty="0"/>
              <a:t>Immediately after the disaster (0-48 hours)</a:t>
            </a:r>
          </a:p>
          <a:p>
            <a:pPr lvl="1" algn="just"/>
            <a:r>
              <a:rPr lang="en-IN" sz="3100" dirty="0"/>
              <a:t>Post-disaster Recovery phase (48+ hours)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Thus, 6 comprehensive checklists need to be prepared</a:t>
            </a:r>
          </a:p>
          <a:p>
            <a:pPr algn="just">
              <a:buNone/>
            </a:pPr>
            <a:r>
              <a:rPr lang="en-IN" dirty="0"/>
              <a:t>	for each Disaster. 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Procedures Checklists – Hazard-Specific Disasters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/>
              <a:t>Appendix B lists the Emergency Procedures Checklists (also known as Tasks) for a number of specific disasters. </a:t>
            </a:r>
          </a:p>
          <a:p>
            <a:pPr algn="just"/>
            <a:r>
              <a:rPr lang="en-IN" sz="2400" dirty="0"/>
              <a:t>The Checklists have been prepared out of industry best practices in various countries that faced disasters effectively.</a:t>
            </a:r>
          </a:p>
          <a:p>
            <a:pPr algn="just"/>
            <a:r>
              <a:rPr lang="en-IN" sz="2400" dirty="0"/>
              <a:t>Many checklists or tasks are common to be followed in most hazard-specific disaster situations</a:t>
            </a:r>
          </a:p>
          <a:p>
            <a:pPr algn="just"/>
            <a:r>
              <a:rPr lang="en-IN" sz="2400" dirty="0"/>
              <a:t>Checklists for two specific disasters viz. Earthquake and Hurricane/ Cyclone/ Typhoon have been explained in the following slides as examples</a:t>
            </a:r>
          </a:p>
          <a:p>
            <a:pPr algn="just"/>
            <a:r>
              <a:rPr lang="en-IN" sz="2400" dirty="0"/>
              <a:t>Trainees should, however, go through all the checklists as provided in Appendix B applicable for various hazard-specific disaster situations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14</a:t>
            </a:fld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Emergency Procedure Checklists </a:t>
            </a:r>
          </a:p>
          <a:p>
            <a:pPr marL="0" indent="0" algn="ctr">
              <a:buNone/>
            </a:pPr>
            <a:r>
              <a:rPr lang="en-US" sz="4000" dirty="0"/>
              <a:t>for </a:t>
            </a:r>
          </a:p>
          <a:p>
            <a:pPr marL="0" indent="0" algn="ctr">
              <a:buNone/>
            </a:pPr>
            <a:r>
              <a:rPr lang="en-US" sz="4000" dirty="0"/>
              <a:t>Earthquake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989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IN" dirty="0"/>
              <a:t>	</a:t>
            </a:r>
          </a:p>
          <a:p>
            <a:pPr algn="just">
              <a:buNone/>
            </a:pPr>
            <a:r>
              <a:rPr lang="en-IN" sz="3600" b="1" dirty="0"/>
              <a:t>	</a:t>
            </a:r>
            <a:r>
              <a:rPr lang="en-IN" sz="3600" dirty="0"/>
              <a:t>Earthquake Emergency Procedure Checklists are prepared for (</a:t>
            </a:r>
            <a:r>
              <a:rPr lang="en-IN" sz="3600" dirty="0" err="1"/>
              <a:t>i</a:t>
            </a:r>
            <a:r>
              <a:rPr lang="en-IN" sz="3600" dirty="0"/>
              <a:t>) Headquarters and (ii) Field Units separately for following three phases, namely</a:t>
            </a:r>
            <a:endParaRPr lang="en-IN" dirty="0"/>
          </a:p>
          <a:p>
            <a:pPr marL="742950" indent="-742950" algn="just">
              <a:buNone/>
            </a:pPr>
            <a:r>
              <a:rPr lang="en-IN" sz="3000" dirty="0"/>
              <a:t>             	</a:t>
            </a:r>
          </a:p>
          <a:p>
            <a:pPr marL="742950" indent="-742950" algn="just">
              <a:buNone/>
            </a:pPr>
            <a:r>
              <a:rPr lang="en-IN" sz="3000" dirty="0"/>
              <a:t>		   A. Actions prior to and during earthquake</a:t>
            </a:r>
          </a:p>
          <a:p>
            <a:pPr marL="742950" indent="-742950" algn="just">
              <a:buNone/>
            </a:pPr>
            <a:r>
              <a:rPr lang="en-IN" sz="3000" dirty="0"/>
              <a:t>		   B. Response Procedures (0-48 hours)</a:t>
            </a:r>
          </a:p>
          <a:p>
            <a:pPr marL="742950" indent="-742950" algn="just">
              <a:buNone/>
            </a:pPr>
            <a:r>
              <a:rPr lang="en-IN" sz="3000" dirty="0"/>
              <a:t>	     C. Recovery Actions (48+ hours)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6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HQ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55365"/>
            <a:ext cx="7704856" cy="4525963"/>
          </a:xfrm>
        </p:spPr>
        <p:txBody>
          <a:bodyPr/>
          <a:lstStyle/>
          <a:p>
            <a:pPr>
              <a:buNone/>
            </a:pPr>
            <a:r>
              <a:rPr lang="en-IN" sz="2800" dirty="0"/>
              <a:t>A. Initial Critical Actions prior to and during earthquake (i.e. prior to &amp; during 0 hours)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983320"/>
              </p:ext>
            </p:extLst>
          </p:nvPr>
        </p:nvGraphicFramePr>
        <p:xfrm>
          <a:off x="791580" y="2924944"/>
          <a:ext cx="756084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1289">
                <a:tc>
                  <a:txBody>
                    <a:bodyPr/>
                    <a:lstStyle/>
                    <a:p>
                      <a:r>
                        <a:rPr lang="en-IN" sz="2400" dirty="0"/>
                        <a:t>1. Ensure all corrective actions from previous season’s after action reports are implemented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716">
                <a:tc>
                  <a:txBody>
                    <a:bodyPr/>
                    <a:lstStyle/>
                    <a:p>
                      <a:r>
                        <a:rPr lang="en-IN" sz="2400" dirty="0"/>
                        <a:t>2. Activate EMT, EOC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16">
                <a:tc>
                  <a:txBody>
                    <a:bodyPr/>
                    <a:lstStyle/>
                    <a:p>
                      <a:r>
                        <a:rPr lang="en-IN" sz="2400" dirty="0"/>
                        <a:t>3. Update emergency contact numbers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289">
                <a:tc>
                  <a:txBody>
                    <a:bodyPr/>
                    <a:lstStyle/>
                    <a:p>
                      <a:r>
                        <a:rPr lang="en-IN" sz="2400" dirty="0"/>
                        <a:t>4. Instruct employees to move to Shelter In Place and to Drop, Cover and Hold 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716">
                <a:tc>
                  <a:txBody>
                    <a:bodyPr/>
                    <a:lstStyle/>
                    <a:p>
                      <a:r>
                        <a:rPr lang="en-IN" sz="2400" dirty="0"/>
                        <a:t>5. Evacuate employees, customers through safe routes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HQ (contd.)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52881"/>
              </p:ext>
            </p:extLst>
          </p:nvPr>
        </p:nvGraphicFramePr>
        <p:xfrm>
          <a:off x="755576" y="2564904"/>
          <a:ext cx="7632848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055">
                <a:tc>
                  <a:txBody>
                    <a:bodyPr/>
                    <a:lstStyle/>
                    <a:p>
                      <a:r>
                        <a:rPr lang="en-IN" sz="2400" dirty="0"/>
                        <a:t>6. Headcount employees to find missing and injured</a:t>
                      </a:r>
                      <a:r>
                        <a:rPr lang="en-IN" sz="2400" baseline="0" dirty="0"/>
                        <a:t> ones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r>
                        <a:rPr lang="en-IN" sz="2400" dirty="0"/>
                        <a:t>7. Monitor TV, Radio and Local news for latest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r>
                        <a:rPr lang="en-IN" sz="2400" dirty="0"/>
                        <a:t>8. Turn off damaged utilities like gas, electricity, water etc.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99">
                <a:tc>
                  <a:txBody>
                    <a:bodyPr/>
                    <a:lstStyle/>
                    <a:p>
                      <a:r>
                        <a:rPr lang="en-IN" sz="2400" dirty="0"/>
                        <a:t>9. Communicate with field units about the situation and provide assistance as required and possible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99">
                <a:tc>
                  <a:txBody>
                    <a:bodyPr/>
                    <a:lstStyle/>
                    <a:p>
                      <a:r>
                        <a:rPr lang="en-IN" sz="2400" dirty="0"/>
                        <a:t>10. Ensure field units have plans in place to migrate their sorting programmes to alternate</a:t>
                      </a:r>
                      <a:r>
                        <a:rPr lang="en-IN" sz="2400" baseline="0" dirty="0"/>
                        <a:t> facilities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99">
                <a:tc>
                  <a:txBody>
                    <a:bodyPr/>
                    <a:lstStyle/>
                    <a:p>
                      <a:r>
                        <a:rPr lang="en-IN" sz="2400" dirty="0"/>
                        <a:t>11. Document all decisions and communications for future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1556792"/>
            <a:ext cx="7704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N" sz="2800"/>
              <a:t>A. Initial Critical Actions prior to and during earthquake (i.e. prior to &amp; during 0 hours)</a:t>
            </a:r>
          </a:p>
          <a:p>
            <a:pPr>
              <a:buFont typeface="Arial" pitchFamily="34" charset="0"/>
              <a:buNone/>
            </a:pPr>
            <a:r>
              <a:rPr lang="en-IN"/>
              <a:t>	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HQ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B.  Response Procedures (0 – 48 Hours)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65406"/>
              </p:ext>
            </p:extLst>
          </p:nvPr>
        </p:nvGraphicFramePr>
        <p:xfrm>
          <a:off x="899592" y="2348880"/>
          <a:ext cx="734481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1. Activate EMT, EOC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2. Activate Business Continuity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3. Provide</a:t>
                      </a:r>
                      <a:r>
                        <a:rPr lang="en-IN" sz="2400" baseline="0" dirty="0"/>
                        <a:t> emergency medical assistance to  the injured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4. Prepare situational reports regularly and provide 3P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5. Following last of after shocks, conduct initial damage assessment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6. If required, relocate to a safe 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7: Performance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400" dirty="0"/>
              <a:t>At the end of this module, trainees will be able to:</a:t>
            </a:r>
          </a:p>
          <a:p>
            <a:pPr algn="just"/>
            <a:r>
              <a:rPr lang="en-IN" sz="2400" dirty="0"/>
              <a:t>describe various common natural disasters, their causes and characters</a:t>
            </a:r>
          </a:p>
          <a:p>
            <a:pPr algn="just"/>
            <a:r>
              <a:rPr lang="en-IN" sz="2400" dirty="0"/>
              <a:t>prepare emergency procedures checklists, for headquarters and field units separately, that should be followed </a:t>
            </a:r>
            <a:r>
              <a:rPr lang="en-IN" sz="2400" i="1" dirty="0"/>
              <a:t>in general</a:t>
            </a:r>
            <a:r>
              <a:rPr lang="en-IN" sz="2400" dirty="0"/>
              <a:t> to face all kinds of disasters</a:t>
            </a:r>
          </a:p>
          <a:p>
            <a:pPr algn="just"/>
            <a:r>
              <a:rPr lang="en-IN" sz="2400" dirty="0"/>
              <a:t>prepare similar emergency checklists to be followed in hazard-specific disaster cases like flood, tsunami, earthquake, hurricane, cyclone etc  </a:t>
            </a:r>
          </a:p>
          <a:p>
            <a:pPr algn="just"/>
            <a:r>
              <a:rPr lang="en-IN" sz="2400" dirty="0"/>
              <a:t>customise above emergency procedures checklists for their respective postal administrations keeping in mind the specific needs of such administrations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HQ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284184"/>
              </p:ext>
            </p:extLst>
          </p:nvPr>
        </p:nvGraphicFramePr>
        <p:xfrm>
          <a:off x="755576" y="2348880"/>
          <a:ext cx="7776864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5465">
                <a:tc>
                  <a:txBody>
                    <a:bodyPr/>
                    <a:lstStyle/>
                    <a:p>
                      <a:r>
                        <a:rPr lang="en-IN" sz="2400" dirty="0"/>
                        <a:t>7.  Determine</a:t>
                      </a:r>
                      <a:r>
                        <a:rPr lang="en-IN" sz="2400" baseline="0" dirty="0"/>
                        <a:t> extent of power outages and identify need for emergency generator/ fuel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37">
                <a:tc>
                  <a:txBody>
                    <a:bodyPr/>
                    <a:lstStyle/>
                    <a:p>
                      <a:r>
                        <a:rPr lang="en-IN" sz="2400" dirty="0"/>
                        <a:t>8. Check for any gas leak, electrical</a:t>
                      </a:r>
                      <a:r>
                        <a:rPr lang="en-IN" sz="2400" baseline="0" dirty="0"/>
                        <a:t> malfunctioning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37">
                <a:tc>
                  <a:txBody>
                    <a:bodyPr/>
                    <a:lstStyle/>
                    <a:p>
                      <a:r>
                        <a:rPr lang="en-IN" sz="2400" dirty="0"/>
                        <a:t>9. Consider supplying Ready </a:t>
                      </a:r>
                      <a:r>
                        <a:rPr lang="en-IN" sz="2400" baseline="0" dirty="0"/>
                        <a:t>To Eat Meals and Drinking Water</a:t>
                      </a:r>
                      <a:endParaRPr lang="en-IN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37">
                <a:tc>
                  <a:txBody>
                    <a:bodyPr/>
                    <a:lstStyle/>
                    <a:p>
                      <a:r>
                        <a:rPr lang="en-IN" sz="2400" dirty="0"/>
                        <a:t>10. Secure HQ building and postal assets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837">
                <a:tc>
                  <a:txBody>
                    <a:bodyPr/>
                    <a:lstStyle/>
                    <a:p>
                      <a:r>
                        <a:rPr lang="en-IN" sz="2400" dirty="0"/>
                        <a:t>11. Keep employees informed about the situation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37">
                <a:tc>
                  <a:txBody>
                    <a:bodyPr/>
                    <a:lstStyle/>
                    <a:p>
                      <a:r>
                        <a:rPr lang="en-IN" sz="2400" dirty="0"/>
                        <a:t>12. Monitor TV, radio and local news and follow local emergency guidance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20</a:t>
            </a:fld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6551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N" dirty="0"/>
              <a:t>	B.  Response Procedures (0 – 48 Hours)</a:t>
            </a:r>
          </a:p>
          <a:p>
            <a:pPr>
              <a:buFont typeface="Arial" pitchFamily="34" charset="0"/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HQ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dirty="0"/>
              <a:t>	C. Recovery Actions (48+ hours)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91960"/>
              </p:ext>
            </p:extLst>
          </p:nvPr>
        </p:nvGraphicFramePr>
        <p:xfrm>
          <a:off x="971600" y="2348880"/>
          <a:ext cx="7416824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1. Make a structural assessment of the HQ building before re-occupying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2. Focus initially on debris removal and repairs to damaged portions of the 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3. Shift to an alternate</a:t>
                      </a:r>
                      <a:r>
                        <a:rPr lang="en-IN" sz="2000" baseline="0" dirty="0"/>
                        <a:t> building if present one is not safe to occupy</a:t>
                      </a:r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4. Provide all support to</a:t>
                      </a:r>
                      <a:r>
                        <a:rPr lang="en-IN" sz="2000" baseline="0" dirty="0"/>
                        <a:t> field units for processing mails, change of address issues etc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5. Inform all employees about termination of emergency incident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6. Hold after action meeting with EMT staff to determine if plans, checklists, contacts etc need to be changed/ updated.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21</a:t>
            </a:fld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27266"/>
            <a:ext cx="7859216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IN" sz="2800" dirty="0"/>
              <a:t>Initial Critical Actions prior to and during earthquake (i.e. prior to &amp; during 0 hours)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53473"/>
              </p:ext>
            </p:extLst>
          </p:nvPr>
        </p:nvGraphicFramePr>
        <p:xfrm>
          <a:off x="755576" y="2492896"/>
          <a:ext cx="7848872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9381">
                <a:tc>
                  <a:txBody>
                    <a:bodyPr/>
                    <a:lstStyle/>
                    <a:p>
                      <a:r>
                        <a:rPr lang="en-IN" sz="2400" dirty="0"/>
                        <a:t>1. Ensure completion of all preparatory actions and inform next level management of any gap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80">
                <a:tc>
                  <a:txBody>
                    <a:bodyPr/>
                    <a:lstStyle/>
                    <a:p>
                      <a:r>
                        <a:rPr lang="en-IN" sz="2400" dirty="0"/>
                        <a:t>2. Update all emergency</a:t>
                      </a:r>
                      <a:r>
                        <a:rPr lang="en-IN" sz="2400" baseline="0" dirty="0"/>
                        <a:t> contact numbers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381">
                <a:tc>
                  <a:txBody>
                    <a:bodyPr/>
                    <a:lstStyle/>
                    <a:p>
                      <a:r>
                        <a:rPr lang="en-IN" sz="2400" dirty="0"/>
                        <a:t>3. Direct all employees to Shelter In Place and to Drop, Cover and Hold 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381">
                <a:tc>
                  <a:txBody>
                    <a:bodyPr/>
                    <a:lstStyle/>
                    <a:p>
                      <a:r>
                        <a:rPr lang="en-IN" sz="2400" dirty="0"/>
                        <a:t>4. Account for</a:t>
                      </a:r>
                      <a:r>
                        <a:rPr lang="en-IN" sz="2400" baseline="0" dirty="0"/>
                        <a:t> all employees, both on-site and off-site, and of customers who may have been in the facility during the incident</a:t>
                      </a:r>
                      <a:r>
                        <a:rPr lang="en-IN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5. Contact local authorities to know evacuation plan and follow to evacuate to a safe location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22</a:t>
            </a:fld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 (contd.)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23</a:t>
            </a:fld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65755"/>
              </p:ext>
            </p:extLst>
          </p:nvPr>
        </p:nvGraphicFramePr>
        <p:xfrm>
          <a:off x="611560" y="2599144"/>
          <a:ext cx="82296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6. Refresh current plant</a:t>
                      </a:r>
                      <a:r>
                        <a:rPr lang="en-IN" sz="2400" baseline="0" dirty="0"/>
                        <a:t> equipment inventory</a:t>
                      </a:r>
                      <a:r>
                        <a:rPr lang="en-IN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7. Identify alternative facilities to migrate sorting programmes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8. Keep all generators ready and fuelled.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9. Park vehicles close side-by-side and front-to-rear to minimise damage, if</a:t>
                      </a:r>
                      <a:r>
                        <a:rPr lang="en-IN" sz="2400" baseline="0" dirty="0"/>
                        <a:t> possible</a:t>
                      </a:r>
                      <a:endParaRPr lang="en-IN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10. Follow TV, radio and local media for disaster updates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11. Contact local emergency to treat injuries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12. Document all meetings for subsequent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567333"/>
            <a:ext cx="78592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lphaUcPeriod"/>
            </a:pPr>
            <a:r>
              <a:rPr lang="en-IN" sz="2800" dirty="0"/>
              <a:t>Initial Critical Actions prior to and during earthquake (i.e. prior to &amp; during 0 hours)</a:t>
            </a:r>
          </a:p>
          <a:p>
            <a:pPr marL="0" indent="0">
              <a:buFont typeface="Arial" pitchFamily="34" charset="0"/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dirty="0"/>
              <a:t>	B.  Response Procedures (0-48 hours)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97964"/>
              </p:ext>
            </p:extLst>
          </p:nvPr>
        </p:nvGraphicFramePr>
        <p:xfrm>
          <a:off x="971600" y="2636912"/>
          <a:ext cx="741682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2858">
                <a:tc>
                  <a:txBody>
                    <a:bodyPr/>
                    <a:lstStyle/>
                    <a:p>
                      <a:r>
                        <a:rPr lang="en-IN" sz="2400" dirty="0"/>
                        <a:t>1. Ensure safety of employees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r>
                        <a:rPr lang="en-IN" sz="2400" dirty="0"/>
                        <a:t>2.</a:t>
                      </a:r>
                      <a:r>
                        <a:rPr lang="en-IN" sz="2400" baseline="0" dirty="0"/>
                        <a:t> Secure all postal assets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r>
                        <a:rPr lang="en-IN" sz="2400" dirty="0"/>
                        <a:t>3. Monitor national weather radios, TV, local news for updated information about the earthquake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r>
                        <a:rPr lang="en-IN" sz="2400" dirty="0"/>
                        <a:t>4. Contact local maintenance for repairs to any damage in utilities like gas, water,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r>
                        <a:rPr lang="en-IN" sz="2400" dirty="0"/>
                        <a:t>5. Evacuate employees from damaged facilities to a safer place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24</a:t>
            </a:fld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95338"/>
              </p:ext>
            </p:extLst>
          </p:nvPr>
        </p:nvGraphicFramePr>
        <p:xfrm>
          <a:off x="827584" y="2423795"/>
          <a:ext cx="7488831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6. Activate EMT to support assessment and communicate efforts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7. Check if mails need to be diverted to alternative facilities. Coordinate with next level on this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8. Perform initial</a:t>
                      </a:r>
                      <a:r>
                        <a:rPr lang="en-IN" sz="2400" baseline="0" dirty="0"/>
                        <a:t> damage assessment of the facility</a:t>
                      </a:r>
                      <a:endParaRPr lang="en-IN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9. Keep employees updated about the situation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10. Notify employees and customers of damaged and closed facilities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25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N" dirty="0"/>
              <a:t>	B.  Response Procedures (0 – 48 Hours)</a:t>
            </a:r>
          </a:p>
          <a:p>
            <a:pPr>
              <a:buFont typeface="Arial" pitchFamily="34" charset="0"/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8335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N" dirty="0"/>
              <a:t>	C.  Recovery actions (48+ hours) 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23802"/>
              </p:ext>
            </p:extLst>
          </p:nvPr>
        </p:nvGraphicFramePr>
        <p:xfrm>
          <a:off x="971600" y="2564904"/>
          <a:ext cx="7344815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1. Coordinate with local authorities, maintenance department to know if it is safe to return to the damaged facility. Take up repairs before re-entry, if required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2. Contact next level to expedite repairs to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3. If need be, shift operations to an alternate building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4. If  mail was diverted or off-loaded to an alternative office, take action for their return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26</a:t>
            </a:fld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Earthquake Emergency Procedures Checklists for Field Units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664922"/>
              </p:ext>
            </p:extLst>
          </p:nvPr>
        </p:nvGraphicFramePr>
        <p:xfrm>
          <a:off x="899592" y="2471896"/>
          <a:ext cx="748883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63">
                <a:tc>
                  <a:txBody>
                    <a:bodyPr/>
                    <a:lstStyle/>
                    <a:p>
                      <a:r>
                        <a:rPr lang="en-IN" sz="2400" dirty="0"/>
                        <a:t>5. Update customers about the current service delivery status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963">
                <a:tc>
                  <a:txBody>
                    <a:bodyPr/>
                    <a:lstStyle/>
                    <a:p>
                      <a:r>
                        <a:rPr lang="en-IN" sz="2400" dirty="0"/>
                        <a:t>6. Communicate termination of emergency to all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910">
                <a:tc>
                  <a:txBody>
                    <a:bodyPr/>
                    <a:lstStyle/>
                    <a:p>
                      <a:r>
                        <a:rPr lang="en-IN" sz="2400" dirty="0"/>
                        <a:t>7. Hold meeting with EMT staff to determine</a:t>
                      </a:r>
                      <a:r>
                        <a:rPr lang="en-IN" sz="2400" baseline="0" dirty="0"/>
                        <a:t> if any change in plan, procedures necessary to face such emergency in future </a:t>
                      </a:r>
                      <a:endParaRPr lang="en-IN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27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864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N"/>
              <a:t>	C.  Recovery actions (48+ hours) </a:t>
            </a:r>
          </a:p>
          <a:p>
            <a:pPr>
              <a:buFont typeface="Arial" pitchFamily="34" charset="0"/>
              <a:buNone/>
            </a:pPr>
            <a:r>
              <a:rPr lang="en-IN"/>
              <a:t>	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Emergency Procedures Checklists </a:t>
            </a:r>
          </a:p>
          <a:p>
            <a:pPr marL="0" indent="0" algn="ctr">
              <a:buNone/>
            </a:pPr>
            <a:r>
              <a:rPr lang="en-US" sz="4000" dirty="0"/>
              <a:t>for</a:t>
            </a:r>
          </a:p>
          <a:p>
            <a:pPr marL="0" indent="0" algn="ctr">
              <a:buNone/>
            </a:pPr>
            <a:r>
              <a:rPr lang="en-US" sz="4000" dirty="0"/>
              <a:t>Hurricane/ Cyclone/ Typhoon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i="1" dirty="0"/>
              <a:t>Like in Earthquake case, separate checklists are prepared for HQ &amp; Field Units and for the three different phases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5323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Initial Critical actions prior to and during Hurricane (i.e. prior to &amp; during 0 hours)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60868"/>
              </p:ext>
            </p:extLst>
          </p:nvPr>
        </p:nvGraphicFramePr>
        <p:xfrm>
          <a:off x="457200" y="2780928"/>
          <a:ext cx="8219256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9911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1.</a:t>
                      </a:r>
                      <a:r>
                        <a:rPr lang="en-US" sz="2400" baseline="0" dirty="0"/>
                        <a:t> Take all corrective actions as recommended in previous seasons after-action reports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298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en-US" sz="2400" dirty="0"/>
                        <a:t>Monitor weather alerts,</a:t>
                      </a:r>
                      <a:r>
                        <a:rPr lang="en-US" sz="2400" baseline="0" dirty="0"/>
                        <a:t> media reports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911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3.  Activate EMT/ EOC</a:t>
                      </a:r>
                      <a:r>
                        <a:rPr lang="en-US" sz="2400" baseline="0" dirty="0"/>
                        <a:t> as required.  Record all decisions/ communications made for subsequent review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298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4.  Update HQ contact directory and all emergency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911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5.  Notify employees of evacuation routes, road closures,</a:t>
                      </a:r>
                      <a:r>
                        <a:rPr lang="en-US" sz="2400" baseline="0" dirty="0"/>
                        <a:t> etc. Keep in touch with local authorities on these.                        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29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522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Activities in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Go through the presentations  </a:t>
            </a:r>
          </a:p>
          <a:p>
            <a:pPr algn="just"/>
            <a:r>
              <a:rPr lang="en-IN" dirty="0"/>
              <a:t>Go through Appendix A &amp; B of UPU Guide </a:t>
            </a:r>
          </a:p>
          <a:p>
            <a:pPr algn="just"/>
            <a:r>
              <a:rPr lang="en-IN" dirty="0"/>
              <a:t>Prepare Emergency Procedures Checklists to face one hazard-specific disaster most likely to happen in respective administrations of the trainees</a:t>
            </a:r>
          </a:p>
          <a:p>
            <a:pPr algn="just"/>
            <a:r>
              <a:rPr lang="en-IN" dirty="0"/>
              <a:t>Consolidate and compile various exercises carried on in last three days to prepare a draft DRM Plan (to face the above hazard-specific disaster) for   respective administrations of the trainees</a:t>
            </a:r>
          </a:p>
          <a:p>
            <a:pPr algn="just"/>
            <a:r>
              <a:rPr lang="en-IN" dirty="0"/>
              <a:t>Complete the Caribbean Region Hurricane and Flooding Exercise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215812"/>
              </p:ext>
            </p:extLst>
          </p:nvPr>
        </p:nvGraphicFramePr>
        <p:xfrm>
          <a:off x="611560" y="2490936"/>
          <a:ext cx="82296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4602">
                <a:tc>
                  <a:txBody>
                    <a:bodyPr/>
                    <a:lstStyle/>
                    <a:p>
                      <a:r>
                        <a:rPr lang="en-US" sz="2300" dirty="0"/>
                        <a:t>6. Depending on the track of hurricane, consider issuing a  notice of HQ closure in</a:t>
                      </a:r>
                      <a:r>
                        <a:rPr lang="en-US" sz="2300" baseline="0" dirty="0"/>
                        <a:t> advance as storm surge, heavy rainfall, flooding etc. may take place</a:t>
                      </a:r>
                      <a:endParaRPr lang="en-US" sz="23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7. </a:t>
                      </a:r>
                      <a:r>
                        <a:rPr lang="en-US" sz="2300" baseline="0" dirty="0"/>
                        <a:t>Consider putting up barriers (sand bags, gravel bags etc.) if flood water, debris are likely to flow inside or around the building</a:t>
                      </a:r>
                      <a:endParaRPr lang="en-US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232">
                <a:tc>
                  <a:txBody>
                    <a:bodyPr/>
                    <a:lstStyle/>
                    <a:p>
                      <a:r>
                        <a:rPr lang="en-US" sz="2300" dirty="0"/>
                        <a:t>8. Assist</a:t>
                      </a:r>
                      <a:r>
                        <a:rPr lang="en-US" sz="2300" baseline="0" dirty="0"/>
                        <a:t> field units to shift to alternate sites as necessary</a:t>
                      </a:r>
                      <a:endParaRPr lang="en-US" sz="23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417">
                <a:tc>
                  <a:txBody>
                    <a:bodyPr/>
                    <a:lstStyle/>
                    <a:p>
                      <a:r>
                        <a:rPr lang="en-US" sz="2300" dirty="0"/>
                        <a:t>9. Refuel vehicles and park them on pre-defined higher ground 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417">
                <a:tc>
                  <a:txBody>
                    <a:bodyPr/>
                    <a:lstStyle/>
                    <a:p>
                      <a:r>
                        <a:rPr lang="en-US" sz="2300" dirty="0"/>
                        <a:t>10. Secure assets including mail, stamps, money, records, electronic equipment to limit damage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30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86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Initial Critical actions prior to and during Hurricane (i.e. prior to &amp; during 0 hours)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2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190310"/>
              </p:ext>
            </p:extLst>
          </p:nvPr>
        </p:nvGraphicFramePr>
        <p:xfrm>
          <a:off x="539552" y="2435696"/>
          <a:ext cx="8229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6788">
                <a:tc>
                  <a:txBody>
                    <a:bodyPr/>
                    <a:lstStyle/>
                    <a:p>
                      <a:r>
                        <a:rPr lang="en-US" sz="2400" dirty="0"/>
                        <a:t>11.  Advise field units of the situation</a:t>
                      </a:r>
                      <a:r>
                        <a:rPr lang="en-US" sz="2400" baseline="0" dirty="0"/>
                        <a:t> and provide status as required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7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12.  Ensure</a:t>
                      </a:r>
                      <a:r>
                        <a:rPr lang="en-US" sz="2400" baseline="0" dirty="0"/>
                        <a:t> there is a process to take collection boxes out of service in areas likely to be impacted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82">
                <a:tc>
                  <a:txBody>
                    <a:bodyPr/>
                    <a:lstStyle/>
                    <a:p>
                      <a:r>
                        <a:rPr lang="en-US" sz="2400" dirty="0"/>
                        <a:t>13.</a:t>
                      </a:r>
                      <a:r>
                        <a:rPr lang="en-US" sz="2400" baseline="0" dirty="0"/>
                        <a:t>  Ensure field units have plans for emergency refueling of vehicles, emergency generators, parking of vehicles on higher ground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82">
                <a:tc>
                  <a:txBody>
                    <a:bodyPr/>
                    <a:lstStyle/>
                    <a:p>
                      <a:r>
                        <a:rPr lang="en-US" sz="2400" dirty="0"/>
                        <a:t>14. Ensure</a:t>
                      </a:r>
                      <a:r>
                        <a:rPr lang="en-US" sz="2400" baseline="0" dirty="0"/>
                        <a:t> field units have plans in place to migrate their sorting </a:t>
                      </a:r>
                      <a:r>
                        <a:rPr lang="en-US" sz="2400" baseline="0" dirty="0" err="1"/>
                        <a:t>programmes</a:t>
                      </a:r>
                      <a:r>
                        <a:rPr lang="en-US" sz="2400" baseline="0" dirty="0"/>
                        <a:t> to alternate facilities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31</a:t>
            </a:fld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886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lphaUcPeriod"/>
            </a:pPr>
            <a:r>
              <a:rPr lang="en-US" sz="2800" dirty="0"/>
              <a:t>Initial Critical actions prior to and during Hurricane (i.e. prior to &amp; during 0 hours)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4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" y="1988840"/>
            <a:ext cx="713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B. Response Procedures (0-48 hours)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516247"/>
              </p:ext>
            </p:extLst>
          </p:nvPr>
        </p:nvGraphicFramePr>
        <p:xfrm>
          <a:off x="434533" y="2780928"/>
          <a:ext cx="82296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HQ (EMT)</a:t>
                      </a:r>
                      <a:r>
                        <a:rPr lang="en-US" sz="2400" baseline="0" dirty="0"/>
                        <a:t> should determine the boundaries of affected areas to focus on them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0" dirty="0"/>
                        <a:t>. Ensure safety of employees including those involved with response procedures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Consider supplies of meals, drinking</a:t>
                      </a:r>
                      <a:r>
                        <a:rPr lang="en-US" sz="2400" baseline="0" dirty="0"/>
                        <a:t> water to EMT initially, and for employees if sheltered in place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Secure postal assets</a:t>
                      </a:r>
                      <a:r>
                        <a:rPr lang="en-US" sz="2400" baseline="0" dirty="0"/>
                        <a:t> (mail, vehicles, stamps, money)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Follow</a:t>
                      </a:r>
                      <a:r>
                        <a:rPr lang="en-US" sz="2400" baseline="0" dirty="0"/>
                        <a:t> local emergency guidance, radio/television reports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2186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" y="1700808"/>
            <a:ext cx="713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B. Response Procedures (0-48 hours)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510700"/>
              </p:ext>
            </p:extLst>
          </p:nvPr>
        </p:nvGraphicFramePr>
        <p:xfrm>
          <a:off x="434533" y="2276872"/>
          <a:ext cx="8229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Prepare situational reports regularly and provide 3P status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If damage to HQ building is </a:t>
                      </a:r>
                      <a:r>
                        <a:rPr lang="en-US" sz="2400" baseline="0" dirty="0"/>
                        <a:t>severe, shift to alternative site. Inform field units, stakeholders.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 Activate</a:t>
                      </a:r>
                      <a:r>
                        <a:rPr lang="en-US" sz="2400" baseline="0" dirty="0"/>
                        <a:t> Business Continuity Plan (BCP) 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9.</a:t>
                      </a:r>
                      <a:r>
                        <a:rPr lang="en-US" sz="2400" baseline="0" dirty="0"/>
                        <a:t> Establish communications with field units through mobile/ telephone/ SMS/ satellite phones. Share emergency hotline numbers.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10.</a:t>
                      </a:r>
                      <a:r>
                        <a:rPr lang="en-US" sz="2400" baseline="0" dirty="0"/>
                        <a:t> Conduct initial damage assessment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11. Identify need for emergency generators/</a:t>
                      </a:r>
                      <a:r>
                        <a:rPr lang="en-US" sz="2400" baseline="0" dirty="0"/>
                        <a:t> fuel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8825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" y="1700808"/>
            <a:ext cx="713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C. Recovery Actions (48+ hours)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51016"/>
              </p:ext>
            </p:extLst>
          </p:nvPr>
        </p:nvGraphicFramePr>
        <p:xfrm>
          <a:off x="434533" y="2276872"/>
          <a:ext cx="82296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Coordinate</a:t>
                      </a:r>
                      <a:r>
                        <a:rPr lang="en-US" sz="2400" baseline="0" dirty="0"/>
                        <a:t> with local authorities, structural engineers, facilities maintenance, postal police, etc. if HQ building is safe to return to service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Cover</a:t>
                      </a:r>
                      <a:r>
                        <a:rPr lang="en-US" sz="2400" baseline="0" dirty="0"/>
                        <a:t> broken windows, torn roofs as required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</a:t>
                      </a:r>
                      <a:r>
                        <a:rPr lang="en-US" sz="2400" baseline="0" dirty="0"/>
                        <a:t> Clean up/ decontaminate/ dehumidify HQ building before re-entry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</a:t>
                      </a:r>
                      <a:r>
                        <a:rPr lang="en-US" sz="2400" baseline="0" dirty="0"/>
                        <a:t> Develop a plan for return of HQ employees from alternate sites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Maintain accurate records of all recovery costs for insurance purposes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02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HQ</a:t>
            </a:r>
            <a:br>
              <a:rPr lang="en-US" dirty="0"/>
            </a:br>
            <a:r>
              <a:rPr lang="en-US" dirty="0"/>
              <a:t>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" y="1700808"/>
            <a:ext cx="713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C. Recovery Actions (48+ hours)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88405"/>
              </p:ext>
            </p:extLst>
          </p:nvPr>
        </p:nvGraphicFramePr>
        <p:xfrm>
          <a:off x="434533" y="2276872"/>
          <a:ext cx="82296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Provide support to field units in processing</a:t>
                      </a:r>
                      <a:r>
                        <a:rPr lang="en-US" sz="2400" baseline="0" dirty="0"/>
                        <a:t> of mails and delivery, processing change-of-address requests, and in all restoration efforts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</a:t>
                      </a:r>
                      <a:r>
                        <a:rPr lang="en-US" sz="2400" baseline="0" dirty="0"/>
                        <a:t> Mobilize mobile units for collection and delivery of mail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</a:t>
                      </a:r>
                      <a:r>
                        <a:rPr lang="en-US" sz="2400" baseline="0" dirty="0"/>
                        <a:t> EOC (Emergency Operations Center) staff to coordinate all recovery actions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9. Ensure</a:t>
                      </a:r>
                      <a:r>
                        <a:rPr lang="en-US" sz="2400" baseline="0" dirty="0"/>
                        <a:t> termination of emergency incident is communicated to all staff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10. Coordinate</a:t>
                      </a:r>
                      <a:r>
                        <a:rPr lang="en-US" sz="2400" baseline="0" dirty="0"/>
                        <a:t> after-action meeting(s) with EMT to determine if plans, procedures, contacts need to be updated or changed.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2854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921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A. Initial Critical Actions Prior to and During Hurricane Event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441456"/>
              </p:ext>
            </p:extLst>
          </p:nvPr>
        </p:nvGraphicFramePr>
        <p:xfrm>
          <a:off x="434533" y="2276872"/>
          <a:ext cx="8229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Monitor weather alerts</a:t>
                      </a:r>
                      <a:r>
                        <a:rPr lang="en-US" sz="2400" baseline="0" dirty="0"/>
                        <a:t> and media reports about the situation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 Ensure completion of relevant preparedness</a:t>
                      </a:r>
                      <a:r>
                        <a:rPr lang="en-US" sz="2400" baseline="0" dirty="0"/>
                        <a:t> activities and inform HQ of any gap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Keep</a:t>
                      </a:r>
                      <a:r>
                        <a:rPr lang="en-US" sz="2400" baseline="0" dirty="0"/>
                        <a:t> in touch with local authorities about evacuation plan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Update all emergency contact</a:t>
                      </a:r>
                      <a:r>
                        <a:rPr lang="en-US" sz="2400" baseline="0" dirty="0"/>
                        <a:t> numbers, including power and utilities. Call them for any assistance.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Refresh current plant equipment inventory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Review equipment power down and support system procedures. Power down equipment, etc. when necessary.  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16416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921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A. Initial Critical Actions Prior to and During Hurricane Event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972002"/>
              </p:ext>
            </p:extLst>
          </p:nvPr>
        </p:nvGraphicFramePr>
        <p:xfrm>
          <a:off x="434533" y="2132856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</a:t>
                      </a:r>
                      <a:r>
                        <a:rPr lang="en-US" sz="2400" baseline="0" dirty="0"/>
                        <a:t>  Park vehicles (close side to side and front to rear) to minimize damage.  If necessary relocate vehicles to higher ground from flood prone areas.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</a:t>
                      </a:r>
                      <a:r>
                        <a:rPr lang="en-US" sz="2400" baseline="0" dirty="0"/>
                        <a:t>  Ensure all generators are operational and fuel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9.</a:t>
                      </a:r>
                      <a:r>
                        <a:rPr lang="en-US" sz="2400" baseline="0" dirty="0"/>
                        <a:t>  Ensure there is a process to take collection boxes out of service in areas likely to be impacted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10.</a:t>
                      </a:r>
                      <a:r>
                        <a:rPr lang="en-US" sz="2400" baseline="0" dirty="0"/>
                        <a:t>  Secure loose outdoor items and move them to elevated areas, if needed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11.</a:t>
                      </a:r>
                      <a:r>
                        <a:rPr lang="en-US" sz="2400" baseline="0" dirty="0"/>
                        <a:t>  Identify alternative facilitates to migrate sorting </a:t>
                      </a:r>
                      <a:r>
                        <a:rPr lang="en-US" sz="2400" baseline="0" dirty="0" err="1"/>
                        <a:t>programmes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12.</a:t>
                      </a:r>
                      <a:r>
                        <a:rPr lang="en-US" sz="2400" baseline="0" dirty="0"/>
                        <a:t> Move mail transport equipment from forecasted impact areas to neutral territory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9963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9217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/>
              <a:t>Initial Critical Actions Prior to and During Hurricane Event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92426"/>
              </p:ext>
            </p:extLst>
          </p:nvPr>
        </p:nvGraphicFramePr>
        <p:xfrm>
          <a:off x="434533" y="2188800"/>
          <a:ext cx="82296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13.  Ensure mail processing</a:t>
                      </a:r>
                      <a:r>
                        <a:rPr lang="en-US" sz="2400" baseline="0" dirty="0"/>
                        <a:t> centers have a plan for emergency fueling, if fuel is not available at local outlets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14.</a:t>
                      </a:r>
                      <a:r>
                        <a:rPr lang="en-US" sz="2400" baseline="0" dirty="0"/>
                        <a:t>  Headcount all employees onsite and consider methods to contact off-duty employees about their well-being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15.  Instruct</a:t>
                      </a:r>
                      <a:r>
                        <a:rPr lang="en-US" sz="2400" baseline="0" dirty="0"/>
                        <a:t> all employees to stay clear of any window and exterior doorways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16.</a:t>
                      </a:r>
                      <a:r>
                        <a:rPr lang="en-US" sz="2400" baseline="0" dirty="0"/>
                        <a:t>  If facility damage occurs, have emergency evacuation team check for safe exits before releasing employees from Shelter In Place (SIP) location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17.</a:t>
                      </a:r>
                      <a:r>
                        <a:rPr lang="en-US" sz="2400" baseline="0" dirty="0"/>
                        <a:t>  Ensure decisions in all EMT/EOC are documented from subsequent reviews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1044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B. Response Procedures (0-48 hours)</a:t>
            </a:r>
          </a:p>
          <a:p>
            <a:pPr marL="0" indent="0" fontAlgn="t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237031"/>
              </p:ext>
            </p:extLst>
          </p:nvPr>
        </p:nvGraphicFramePr>
        <p:xfrm>
          <a:off x="434533" y="2204864"/>
          <a:ext cx="82296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Monitor radio/local news, other resources for updated information,</a:t>
                      </a:r>
                      <a:r>
                        <a:rPr lang="en-US" sz="2400" baseline="0" dirty="0"/>
                        <a:t> e.g., on mandatory evacuation, road closure, local shelters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  <a:r>
                        <a:rPr lang="en-US" sz="2400" baseline="0" dirty="0"/>
                        <a:t> Ensure safety of employees in all locations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Secure Postal assets (mail, vehicles, stamps, money)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Activate EMT. Assign a person to</a:t>
                      </a:r>
                      <a:r>
                        <a:rPr lang="en-US" sz="2400" baseline="0" dirty="0"/>
                        <a:t> record and track all decisions.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Keep employees informed about the situation and</a:t>
                      </a:r>
                      <a:r>
                        <a:rPr lang="en-US" sz="2400" baseline="0" dirty="0"/>
                        <a:t> direct them to report to alternate facilities, if necessary</a:t>
                      </a:r>
                      <a:r>
                        <a:rPr lang="en-US" sz="1200" baseline="0" dirty="0"/>
                        <a:t>                                                            </a:t>
                      </a:r>
                      <a:r>
                        <a:rPr lang="en-US" sz="1200" baseline="0" dirty="0" err="1"/>
                        <a:t>ppt</a:t>
                      </a:r>
                      <a:r>
                        <a:rPr lang="en-US" sz="1200" baseline="0" dirty="0"/>
                        <a:t> 7.39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39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740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Various Natural Disasters: their Causes and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dirty="0"/>
              <a:t>UPU DRM Guide Appendix A states in detail the causes and characters of following natural disasters</a:t>
            </a:r>
          </a:p>
          <a:p>
            <a:pPr marL="0" indent="0" algn="just">
              <a:buNone/>
            </a:pPr>
            <a:endParaRPr lang="en-IN" sz="2400" dirty="0"/>
          </a:p>
          <a:p>
            <a:pPr algn="just">
              <a:buNone/>
            </a:pPr>
            <a:r>
              <a:rPr lang="en-IN" sz="2400" dirty="0"/>
              <a:t>	</a:t>
            </a:r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r>
              <a:rPr lang="en-IN" sz="2400" dirty="0"/>
              <a:t>Trainees should go through Appendix A.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</a:t>
            </a:fld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75928"/>
              </p:ext>
            </p:extLst>
          </p:nvPr>
        </p:nvGraphicFramePr>
        <p:xfrm>
          <a:off x="683568" y="2564904"/>
          <a:ext cx="7859217" cy="2209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Hurricane/ Cyclone/ Typhoon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Flood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Tropical Strom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3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Tornado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Earthquake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Wildfire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3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Tsunami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Winter</a:t>
                      </a:r>
                      <a:r>
                        <a:rPr lang="en-US" sz="2400" baseline="0" dirty="0"/>
                        <a:t> Storm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Volcanic Eruption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B. Response Procedures (0-48 hours)</a:t>
            </a:r>
          </a:p>
          <a:p>
            <a:pPr marL="0" indent="0" fontAlgn="t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113219"/>
              </p:ext>
            </p:extLst>
          </p:nvPr>
        </p:nvGraphicFramePr>
        <p:xfrm>
          <a:off x="434533" y="2204864"/>
          <a:ext cx="82296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Ensure sending</a:t>
                      </a:r>
                      <a:r>
                        <a:rPr lang="en-US" sz="2400" baseline="0" dirty="0"/>
                        <a:t> situational reports to HQ regularly and provide 3P status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Request large-facility generator support from HQ as necessary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 Consider diversion of mail and staff to alternate operating</a:t>
                      </a:r>
                      <a:r>
                        <a:rPr lang="en-US" sz="2400" baseline="0" dirty="0"/>
                        <a:t> facility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9. Conduct initial damage assessment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10. Notify employees and customers of</a:t>
                      </a:r>
                      <a:r>
                        <a:rPr lang="en-US" sz="2400" baseline="0" dirty="0"/>
                        <a:t> closed </a:t>
                      </a:r>
                      <a:r>
                        <a:rPr lang="en-US" sz="2400" baseline="0" dirty="0" err="1"/>
                        <a:t>facilties</a:t>
                      </a:r>
                      <a:r>
                        <a:rPr lang="en-US" sz="2400" baseline="0" dirty="0"/>
                        <a:t>            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102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C. Recovery Actions (48+ hours)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507806"/>
              </p:ext>
            </p:extLst>
          </p:nvPr>
        </p:nvGraphicFramePr>
        <p:xfrm>
          <a:off x="434533" y="2204864"/>
          <a:ext cx="8229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Coordinate with local authorities, facility maintenance</a:t>
                      </a:r>
                      <a:r>
                        <a:rPr lang="en-US" sz="2400" baseline="0" dirty="0"/>
                        <a:t> staff, postal police, etc. if the postal facility is safe to return to service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2.</a:t>
                      </a:r>
                      <a:r>
                        <a:rPr lang="en-US" sz="2400" baseline="0" dirty="0"/>
                        <a:t> Clean-up, repair the facility prior to re-entry. Request support from local resources and next level of management as needed.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Inform employees, unions of alternate</a:t>
                      </a:r>
                      <a:r>
                        <a:rPr lang="en-US" sz="2400" baseline="0" dirty="0"/>
                        <a:t> operations plans and instruct them to report to alternate facilities as necessary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Track status</a:t>
                      </a:r>
                      <a:r>
                        <a:rPr lang="en-US" sz="2400" baseline="0" dirty="0"/>
                        <a:t> and restoration efforts in respect of all essential mail processing and retailing operations. Maintain accurate records of restoration and recovery costs for insurance purposes.</a:t>
                      </a:r>
                    </a:p>
                    <a:p>
                      <a:r>
                        <a:rPr lang="en-US" sz="2400" baseline="0" dirty="0"/>
                        <a:t>                                                                                                        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755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Emergency Checklists for Field Units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B. Response Procedures (0-48 hours)</a:t>
            </a:r>
          </a:p>
          <a:p>
            <a:pPr marL="0" indent="0" fontAlgn="t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465260"/>
              </p:ext>
            </p:extLst>
          </p:nvPr>
        </p:nvGraphicFramePr>
        <p:xfrm>
          <a:off x="434533" y="2204864"/>
          <a:ext cx="822960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If mail was offloaded</a:t>
                      </a:r>
                      <a:r>
                        <a:rPr lang="en-US" sz="2400" baseline="0" dirty="0"/>
                        <a:t> to alternate operating facility, develop plan for return of service to facility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</a:t>
                      </a:r>
                      <a:r>
                        <a:rPr lang="en-US" sz="2400" baseline="0" dirty="0"/>
                        <a:t> Ensure termination of the emergency incident is communicated to all staff.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Coordinate after action meeting</a:t>
                      </a:r>
                      <a:r>
                        <a:rPr lang="en-US" sz="2400" baseline="0" dirty="0"/>
                        <a:t>(s) and report with EMT to determine if plan, procedures, or contacts need to be updated or changed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37321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more details on above checklists, refer to Appendix B of UPU DRM Guide.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30397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Checklists for Man-made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Postal sector also faces various man-made threats like terrorism, civil unrest, chemical spills, pandemic breaks etc.</a:t>
            </a:r>
          </a:p>
          <a:p>
            <a:pPr algn="just"/>
            <a:r>
              <a:rPr lang="en-IN" dirty="0"/>
              <a:t>Applying the knowledge on disaster risk management for natural disasters and also about the emergency procedures checklists, trainees will be able to prepare emergency checklists for any man-made disaster as well.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43</a:t>
            </a:fld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98" y="33265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IN" sz="3200" dirty="0"/>
              <a:t>Exercise on Preparation of Emergency Procedures Checklists for a Specific Disaster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00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542925" algn="l"/>
              </a:tabLst>
            </a:pPr>
            <a:r>
              <a:rPr lang="en-IN" dirty="0"/>
              <a:t>Trainees will now carry out an exercise to prepare checklists for a specific natural disaster. </a:t>
            </a:r>
          </a:p>
          <a:p>
            <a:pPr marL="0" indent="0" algn="just">
              <a:buNone/>
              <a:tabLst>
                <a:tab pos="542925" algn="l"/>
              </a:tabLst>
            </a:pPr>
            <a:r>
              <a:rPr lang="en-IN" dirty="0"/>
              <a:t>The steps are:</a:t>
            </a:r>
          </a:p>
          <a:p>
            <a:pPr algn="just">
              <a:tabLst>
                <a:tab pos="542925" algn="l"/>
              </a:tabLst>
            </a:pPr>
            <a:r>
              <a:rPr lang="en-IN" dirty="0"/>
              <a:t>Identify the highest-risk threat (disaster) of their  respective administrations from the Risk Grid. </a:t>
            </a:r>
          </a:p>
          <a:p>
            <a:pPr algn="just">
              <a:tabLst>
                <a:tab pos="542925" algn="l"/>
              </a:tabLst>
            </a:pPr>
            <a:r>
              <a:rPr lang="en-IN" dirty="0"/>
              <a:t>Prepare six checklists to face this disaster</a:t>
            </a:r>
          </a:p>
          <a:p>
            <a:pPr indent="17463" algn="just" defTabSz="360363">
              <a:buFont typeface="Courier New" pitchFamily="49" charset="0"/>
              <a:buChar char="o"/>
              <a:tabLst>
                <a:tab pos="360363" algn="l"/>
              </a:tabLst>
            </a:pPr>
            <a:r>
              <a:rPr lang="en-IN" dirty="0"/>
              <a:t>	3 checklists for HQ for (</a:t>
            </a:r>
            <a:r>
              <a:rPr lang="en-IN" dirty="0" err="1"/>
              <a:t>i</a:t>
            </a:r>
            <a:r>
              <a:rPr lang="en-IN" dirty="0"/>
              <a:t>) prior to and during disaster phase, (ii) response phase and (iii) recovery phase</a:t>
            </a:r>
          </a:p>
          <a:p>
            <a:pPr indent="17463" algn="just" defTabSz="360363">
              <a:buFont typeface="Courier New" pitchFamily="49" charset="0"/>
              <a:buChar char="o"/>
              <a:tabLst>
                <a:tab pos="360363" algn="l"/>
              </a:tabLst>
            </a:pPr>
            <a:r>
              <a:rPr lang="en-IN" dirty="0"/>
              <a:t>	3 checklists for field units for (</a:t>
            </a:r>
            <a:r>
              <a:rPr lang="en-IN" dirty="0" err="1"/>
              <a:t>i</a:t>
            </a:r>
            <a:r>
              <a:rPr lang="en-IN" dirty="0"/>
              <a:t>) prior to and during disaster phase, (ii) response phase and (iii) recovery phase</a:t>
            </a:r>
          </a:p>
          <a:p>
            <a:pPr algn="just">
              <a:buNone/>
            </a:pPr>
            <a:r>
              <a:rPr lang="en-IN" sz="3000" dirty="0"/>
              <a:t>  	Handout H 7.1 can be used to write down the checklists.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44</a:t>
            </a:fld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dirty="0"/>
              <a:t>Preparing a basic DRM Plan by consolidating results of various exercises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268760"/>
            <a:ext cx="8373616" cy="52658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IN" sz="3800" dirty="0"/>
          </a:p>
          <a:p>
            <a:pPr algn="just"/>
            <a:r>
              <a:rPr lang="en-IN" sz="9600" dirty="0"/>
              <a:t>Based on knowledge and skills learnt in this programme, trainees can also prepare a very basic DRM Plan for their administrations</a:t>
            </a:r>
          </a:p>
          <a:p>
            <a:pPr algn="just"/>
            <a:r>
              <a:rPr lang="en-IN" sz="9600" dirty="0"/>
              <a:t>For this, they need to consolidate and compile results of following exercises carried out by them in last 3 days namely,</a:t>
            </a:r>
          </a:p>
          <a:p>
            <a:pPr lvl="1" algn="just"/>
            <a:r>
              <a:rPr lang="en-IN" sz="9600" dirty="0"/>
              <a:t>Articulation of clear mission &amp; objectives of DRM Plan (H 2.1)</a:t>
            </a:r>
          </a:p>
          <a:p>
            <a:pPr lvl="1" algn="just"/>
            <a:r>
              <a:rPr lang="en-IN" sz="9600" dirty="0"/>
              <a:t>Vulnerability and Risk assessments, Risk Grid &amp; identification of the highest-risk threat (H 3.1)</a:t>
            </a:r>
          </a:p>
          <a:p>
            <a:pPr lvl="1" algn="just"/>
            <a:r>
              <a:rPr lang="en-IN" sz="9600" dirty="0"/>
              <a:t>Activities to be carried out in 5 phases of DRM to face the highest-risk  threat (H 4.2) </a:t>
            </a:r>
          </a:p>
          <a:p>
            <a:pPr lvl="1" algn="just"/>
            <a:r>
              <a:rPr lang="en-IN" sz="9600" dirty="0"/>
              <a:t>Emergency Procedures Checklists (H 7.1), and </a:t>
            </a:r>
          </a:p>
          <a:p>
            <a:pPr lvl="1" algn="just"/>
            <a:r>
              <a:rPr lang="en-IN" sz="9600" dirty="0"/>
              <a:t>The PDNA for a resilient recovery (H 5.1)</a:t>
            </a:r>
          </a:p>
          <a:p>
            <a:pPr lvl="1" algn="just">
              <a:buNone/>
            </a:pPr>
            <a:endParaRPr lang="en-IN" sz="9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45</a:t>
            </a:fld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dirty="0"/>
              <a:t>Preparing a basic DRM Plan by consolidating results of various exercises (contd.)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lvl="1" indent="7938" algn="just">
              <a:buNone/>
            </a:pPr>
            <a:endParaRPr lang="en-IN" dirty="0"/>
          </a:p>
          <a:p>
            <a:pPr marL="449263" lvl="1" indent="7938" algn="just">
              <a:buNone/>
            </a:pPr>
            <a:r>
              <a:rPr lang="en-IN" dirty="0"/>
              <a:t>The draft Plan will, however, need further development with inputs from country’s senior postal managers &amp; subject-matter experts. </a:t>
            </a:r>
          </a:p>
          <a:p>
            <a:pPr marL="449263" lvl="1" indent="7938" algn="just">
              <a:buNone/>
            </a:pPr>
            <a:endParaRPr lang="en-IN" dirty="0"/>
          </a:p>
          <a:p>
            <a:pPr marL="449263" lvl="1" indent="7938" algn="just">
              <a:buNone/>
            </a:pPr>
            <a:r>
              <a:rPr lang="en-IN" dirty="0"/>
              <a:t>Following two slides explain the core elements of a proper DRM Plan.</a:t>
            </a:r>
          </a:p>
          <a:p>
            <a:pPr marL="449263" lvl="1" indent="7938" algn="just">
              <a:buNone/>
            </a:pPr>
            <a:endParaRPr lang="en-IN" dirty="0"/>
          </a:p>
          <a:p>
            <a:pPr algn="just">
              <a:buNone/>
            </a:pPr>
            <a:endParaRPr lang="en-IN" sz="5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06620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 Preparing a DRM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/>
              <a:t>The core elements of a DRM Plan are:</a:t>
            </a:r>
          </a:p>
          <a:p>
            <a:pPr algn="just"/>
            <a:r>
              <a:rPr lang="en-IN" dirty="0"/>
              <a:t>Writing down clear mission, goals and objectives of  the DRM Plan</a:t>
            </a:r>
          </a:p>
          <a:p>
            <a:pPr algn="just"/>
            <a:r>
              <a:rPr lang="en-IN" dirty="0"/>
              <a:t>Vulnerability and risk analysis</a:t>
            </a:r>
          </a:p>
          <a:p>
            <a:pPr algn="just"/>
            <a:r>
              <a:rPr lang="en-IN" dirty="0"/>
              <a:t>Assessment of capabilities of the organisation</a:t>
            </a:r>
          </a:p>
          <a:p>
            <a:pPr algn="just"/>
            <a:r>
              <a:rPr lang="en-IN" dirty="0"/>
              <a:t>Engagement of senior management</a:t>
            </a:r>
          </a:p>
          <a:p>
            <a:pPr algn="just"/>
            <a:r>
              <a:rPr lang="en-IN" dirty="0"/>
              <a:t>Making a realistic, flexible and adaptable programme</a:t>
            </a:r>
          </a:p>
          <a:p>
            <a:pPr algn="just"/>
            <a:r>
              <a:rPr lang="en-IN" dirty="0"/>
              <a:t>Standard policies and activities to deal with the disasters in the five phases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47</a:t>
            </a:fld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Preparing a DRM Plan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Integration of DRM with Business Continuity Plan</a:t>
            </a:r>
          </a:p>
          <a:p>
            <a:r>
              <a:rPr lang="en-IN" dirty="0"/>
              <a:t>Preparing a (continuous) Training and Exercise Plan</a:t>
            </a:r>
          </a:p>
          <a:p>
            <a:r>
              <a:rPr lang="en-IN"/>
              <a:t>Emergency Procedures </a:t>
            </a:r>
            <a:r>
              <a:rPr lang="en-IN" dirty="0"/>
              <a:t>checklists</a:t>
            </a:r>
          </a:p>
          <a:p>
            <a:r>
              <a:rPr lang="en-IN" dirty="0"/>
              <a:t>Carrying out an accurate &amp; reliable PDNA for rehabilitation and recovery</a:t>
            </a:r>
          </a:p>
          <a:p>
            <a:r>
              <a:rPr lang="en-IN" dirty="0"/>
              <a:t>Preparing a framework for continual improvement and corrective action process.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48</a:t>
            </a:fld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                        Progress Test Q 7.1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49</a:t>
            </a:fld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Emergency Procedure Checklists to face natural disasters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IN" dirty="0"/>
          </a:p>
          <a:p>
            <a:pPr algn="just">
              <a:buNone/>
            </a:pPr>
            <a:r>
              <a:rPr lang="en-IN" dirty="0"/>
              <a:t>	</a:t>
            </a:r>
            <a:r>
              <a:rPr lang="en-IN" sz="8000" dirty="0"/>
              <a:t>In UPU DRM Guide at Appendix B, separate checklists have been provided for following two types of cases </a:t>
            </a:r>
          </a:p>
          <a:p>
            <a:pPr algn="just">
              <a:buNone/>
            </a:pPr>
            <a:endParaRPr lang="en-IN" sz="8000" dirty="0"/>
          </a:p>
          <a:p>
            <a:pPr algn="just">
              <a:buNone/>
            </a:pPr>
            <a:r>
              <a:rPr lang="en-IN" sz="8000" dirty="0"/>
              <a:t>	(a) checklists common for all disasters (i.e. non-hazard specific)</a:t>
            </a:r>
          </a:p>
          <a:p>
            <a:pPr algn="just">
              <a:buNone/>
            </a:pPr>
            <a:endParaRPr lang="en-IN" sz="8000" dirty="0"/>
          </a:p>
          <a:p>
            <a:pPr algn="just">
              <a:buNone/>
            </a:pPr>
            <a:r>
              <a:rPr lang="en-IN" sz="8000" dirty="0"/>
              <a:t>	(b) checklists for hazard-specific disasters (flood, hurricane etc)</a:t>
            </a:r>
          </a:p>
          <a:p>
            <a:pPr algn="ctr">
              <a:buNone/>
            </a:pPr>
            <a:r>
              <a:rPr lang="en-IN" sz="8000" dirty="0"/>
              <a:t>	</a:t>
            </a:r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endParaRPr lang="en-IN" dirty="0"/>
          </a:p>
          <a:p>
            <a:pPr algn="ctr">
              <a:buNone/>
            </a:pPr>
            <a:r>
              <a:rPr lang="en-IN" dirty="0"/>
              <a:t>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The Caribbean Region Hurricane and Flooding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7481"/>
            <a:ext cx="8229600" cy="4277072"/>
          </a:xfrm>
        </p:spPr>
        <p:txBody>
          <a:bodyPr>
            <a:noAutofit/>
          </a:bodyPr>
          <a:lstStyle/>
          <a:p>
            <a:pPr algn="just">
              <a:tabLst>
                <a:tab pos="542925" algn="l"/>
              </a:tabLst>
            </a:pPr>
            <a:r>
              <a:rPr lang="en-IN" sz="2400" dirty="0"/>
              <a:t>Trainees should now go through Handout H 7.2 and complete the exercise. Checklists at Appendix B can be used as job aid.</a:t>
            </a:r>
          </a:p>
          <a:p>
            <a:pPr algn="just">
              <a:tabLst>
                <a:tab pos="542925" algn="l"/>
              </a:tabLst>
            </a:pPr>
            <a:r>
              <a:rPr lang="en-IN" sz="2400" dirty="0"/>
              <a:t>This exercise will give them a very practical knowledge and exposure about disruptions that take place during a natural disaster and the activities that should be planned to face such a disaster.	</a:t>
            </a:r>
          </a:p>
          <a:p>
            <a:pPr algn="just"/>
            <a:r>
              <a:rPr lang="en-IN" sz="2400" dirty="0"/>
              <a:t>This exercise is a kind of Mastery Test &amp; successful completion of this exercise will mean that trainees have understood the basics of DRM Plan and also learnt to use DRM tools successfully if a disaster </a:t>
            </a:r>
            <a:r>
              <a:rPr lang="en-IN" sz="2400"/>
              <a:t>takes place.</a:t>
            </a:r>
            <a:endParaRPr lang="en-IN" sz="2400" dirty="0"/>
          </a:p>
          <a:p>
            <a:pPr algn="just">
              <a:buNone/>
            </a:pPr>
            <a:endParaRPr lang="en-IN" sz="2400" dirty="0"/>
          </a:p>
          <a:p>
            <a:pPr algn="just">
              <a:buNone/>
            </a:pPr>
            <a:r>
              <a:rPr lang="en-IN" sz="2400" dirty="0"/>
              <a:t>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50</a:t>
            </a:fld>
            <a:endParaRPr lang="en-IN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pPr>
              <a:buNone/>
            </a:pPr>
            <a:r>
              <a:rPr lang="en-IN" sz="4000"/>
              <a:t>              Feedback </a:t>
            </a:r>
            <a:r>
              <a:rPr lang="en-IN" sz="4000" dirty="0"/>
              <a:t>and valediction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51</a:t>
            </a:fld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pPr>
              <a:buNone/>
            </a:pPr>
            <a:r>
              <a:rPr lang="en-IN" dirty="0"/>
              <a:t>                                 </a:t>
            </a:r>
            <a:r>
              <a:rPr lang="en-IN" sz="4000" dirty="0"/>
              <a:t>Thank you</a:t>
            </a:r>
          </a:p>
          <a:p>
            <a:endParaRPr lang="en-IN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52</a:t>
            </a:fld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 Checklists common for all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IN" sz="9600" dirty="0"/>
              <a:t>	</a:t>
            </a:r>
          </a:p>
          <a:p>
            <a:pPr algn="just"/>
            <a:r>
              <a:rPr lang="en-IN" sz="9600" dirty="0"/>
              <a:t>Checklists which are common for all disasters are also known as Critical Action Checklists. They are prepared for Headquarters and Field Units separately (Ref slides 7.6 to 7.9)</a:t>
            </a:r>
          </a:p>
          <a:p>
            <a:pPr algn="just"/>
            <a:r>
              <a:rPr lang="en-IN" sz="9600" dirty="0"/>
              <a:t>These checklists have been prepared on the basis of industry best practices. </a:t>
            </a:r>
          </a:p>
          <a:p>
            <a:pPr algn="just"/>
            <a:r>
              <a:rPr lang="en-IN" sz="9600" dirty="0"/>
              <a:t>Postal administrations should customise these checklists to suit their specific needs before adopting them.</a:t>
            </a:r>
            <a:endParaRPr lang="en-IN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 Checklists common for all Disasters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sz="3600" b="1" dirty="0"/>
              <a:t>    Checklists for Headquarters:</a:t>
            </a:r>
          </a:p>
          <a:p>
            <a:pPr algn="just">
              <a:buNone/>
            </a:pPr>
            <a:r>
              <a:rPr lang="en-IN" sz="2400" dirty="0"/>
              <a:t>	</a:t>
            </a:r>
          </a:p>
          <a:p>
            <a:pPr algn="just">
              <a:buNone/>
            </a:pPr>
            <a:r>
              <a:rPr lang="en-IN" sz="2400" dirty="0"/>
              <a:t>	</a:t>
            </a:r>
            <a:r>
              <a:rPr lang="en-IN" sz="3300" dirty="0"/>
              <a:t>Should cover procedures for: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sz="3300" dirty="0"/>
              <a:t>Contact/coordination with First Responders for assistance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sz="3300" dirty="0"/>
              <a:t>Evacuation of employees, rescue operations 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sz="3300" dirty="0"/>
              <a:t>Accounting of all employees, both on-site and off-site, and injuries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sz="3300" dirty="0"/>
              <a:t>Checking damage to the structure of the HQ building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sz="3300" dirty="0"/>
              <a:t>Relocation of facilities, if required</a:t>
            </a:r>
          </a:p>
          <a:p>
            <a:pPr algn="just">
              <a:buNone/>
            </a:pPr>
            <a:r>
              <a:rPr lang="en-IN" sz="3300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330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Emergency Procedure Checklists common for all Disasters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3537" indent="0" algn="just">
              <a:buNone/>
            </a:pPr>
            <a:endParaRPr lang="en-IN" b="1" dirty="0"/>
          </a:p>
          <a:p>
            <a:pPr marL="363537" indent="0" algn="just">
              <a:buNone/>
            </a:pPr>
            <a:r>
              <a:rPr lang="en-IN" b="1" dirty="0"/>
              <a:t>Checklists for Headquarters (contd.):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dirty="0"/>
              <a:t>Activation of EMT, EOC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dirty="0"/>
              <a:t>Checking if the event can escalate and cause further impacts</a:t>
            </a:r>
          </a:p>
          <a:p>
            <a:pPr marL="711200" indent="-347663" algn="just">
              <a:buFont typeface="Wingdings" pitchFamily="2" charset="2"/>
              <a:buChar char="§"/>
            </a:pPr>
            <a:r>
              <a:rPr lang="en-IN" dirty="0"/>
              <a:t>Assessment of damages to infrastructure, equipment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dirty="0"/>
              <a:t>Checking of main systems like water, power, gas, fuel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dirty="0"/>
              <a:t>Contact with facilities department for damage assessment and repairs                           </a:t>
            </a:r>
          </a:p>
          <a:p>
            <a:pPr marL="711200" indent="-347663" algn="just">
              <a:buFont typeface="Wingdings" pitchFamily="2" charset="2"/>
              <a:buChar char="§"/>
            </a:pPr>
            <a:endParaRPr lang="en-IN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592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IN" sz="4000" dirty="0"/>
              <a:t>Emergency Procedures - common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dirty="0"/>
              <a:t>	</a:t>
            </a:r>
            <a:r>
              <a:rPr lang="en-IN" sz="3800" b="1" dirty="0"/>
              <a:t>Checklists for Headquarters (contd.)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Continuous monitoring of media reports and weather reports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Checking impact of the disaster on field units	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Communication with employees, vendors and providing them updates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Updating key customers about the disruption in service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Recording of all decisions and communications for future review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Securing the HQ building and its assets</a:t>
            </a:r>
          </a:p>
          <a:p>
            <a:pPr marL="711200" indent="-347663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IN" sz="3800" dirty="0"/>
              <a:t>Liaison with local/ postal police and law enforcement agencies as would be necessary</a:t>
            </a:r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PPT 7.</a:t>
            </a:r>
            <a:fld id="{8CC7B6D1-6F9A-41A7-A923-48377FB07E3C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4162</Words>
  <Application>Microsoft Office PowerPoint</Application>
  <PresentationFormat>On-screen Show (4:3)</PresentationFormat>
  <Paragraphs>440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Courier New</vt:lpstr>
      <vt:lpstr>Wingdings</vt:lpstr>
      <vt:lpstr>Office Theme</vt:lpstr>
      <vt:lpstr>Module 7 </vt:lpstr>
      <vt:lpstr>Module 7: Performance Objectives</vt:lpstr>
      <vt:lpstr>Activities in this Module</vt:lpstr>
      <vt:lpstr>Various Natural Disasters: their Causes and Characters</vt:lpstr>
      <vt:lpstr> Emergency Procedure Checklists to face natural disasters </vt:lpstr>
      <vt:lpstr>Emergency Procedure Checklists common for all Disasters</vt:lpstr>
      <vt:lpstr>Emergency Procedure Checklists common for all Disasters (contd.)</vt:lpstr>
      <vt:lpstr>Emergency Procedure Checklists common for all Disasters (contd.)</vt:lpstr>
      <vt:lpstr>Emergency Procedures - common (contd.)</vt:lpstr>
      <vt:lpstr>Emergency Procedures – common (contd.)</vt:lpstr>
      <vt:lpstr>Emergency Procedures - common (contd.)</vt:lpstr>
      <vt:lpstr>Emergency Procedures Checklists for Hazard-Specific Disasters</vt:lpstr>
      <vt:lpstr>Emergency Procedures Checklists – Hazard-Specific Disasters (contd.)</vt:lpstr>
      <vt:lpstr>Emergency Procedures Checklists – Hazard-Specific Disasters (contd.)</vt:lpstr>
      <vt:lpstr>PowerPoint Presentation</vt:lpstr>
      <vt:lpstr>PowerPoint Presentation</vt:lpstr>
      <vt:lpstr>Earthquake Emergency Procedures Checklists for HQ</vt:lpstr>
      <vt:lpstr>Earthquake Emergency Procedures Checklists for HQ (contd.) </vt:lpstr>
      <vt:lpstr>Earthquake Emergency Procedures Checklists for HQ (contd.)</vt:lpstr>
      <vt:lpstr>Earthquake Emergency Procedures Checklists for HQ (contd.)</vt:lpstr>
      <vt:lpstr>Earthquake Emergency Procedures Checklists for HQ (contd.)</vt:lpstr>
      <vt:lpstr>Earthquake Emergency Procedures Checklists for Field Units</vt:lpstr>
      <vt:lpstr>Earthquake Emergency Procedures Checklists for Field Units (contd.)</vt:lpstr>
      <vt:lpstr>Earthquake Emergency Procedures Checklists for Field Units(contd.)</vt:lpstr>
      <vt:lpstr>Earthquake Emergency Procedures Checklists for Field Units (contd.)</vt:lpstr>
      <vt:lpstr>Earthquake Emergency Procedures Checklists for Field Units (contd.)</vt:lpstr>
      <vt:lpstr>Earthquake Emergency Procedures Checklists for Field Units (contd.)</vt:lpstr>
      <vt:lpstr>PowerPoint Presentation</vt:lpstr>
      <vt:lpstr>Hurricane Emergency Checklists for HQ </vt:lpstr>
      <vt:lpstr>Hurricane Emergency Checklists for HQ (contd.)</vt:lpstr>
      <vt:lpstr>Hurricane Emergency Checklists for HQ (contd.)</vt:lpstr>
      <vt:lpstr>Hurricane Emergency Checklists for HQ (contd.)</vt:lpstr>
      <vt:lpstr>Hurricane Emergency Checklists for HQ (contd.)</vt:lpstr>
      <vt:lpstr>Hurricane Emergency Checklists for HQ (contd.)</vt:lpstr>
      <vt:lpstr>Hurricane Emergency Checklists for HQ (contd.)</vt:lpstr>
      <vt:lpstr>Hurricane Emergency Checklists for Field Units</vt:lpstr>
      <vt:lpstr>Hurricane Emergency Checklists for Field Units (contd.)</vt:lpstr>
      <vt:lpstr>Hurricane Emergency Checklists for Field Units (contd.)</vt:lpstr>
      <vt:lpstr>Hurricane Emergency Checklists for Field Units (contd.)</vt:lpstr>
      <vt:lpstr>Hurricane Emergency Checklists for Field Units (contd.)</vt:lpstr>
      <vt:lpstr>Hurricane Emergency Checklists for Field Units (contd.)</vt:lpstr>
      <vt:lpstr>Hurricane Emergency Checklists for Field Units (contd.)</vt:lpstr>
      <vt:lpstr>Checklists for Man-made disasters</vt:lpstr>
      <vt:lpstr>Exercise on Preparation of Emergency Procedures Checklists for a Specific Disaster</vt:lpstr>
      <vt:lpstr>Preparing a basic DRM Plan by consolidating results of various exercises </vt:lpstr>
      <vt:lpstr>Preparing a basic DRM Plan by consolidating results of various exercises (contd.)</vt:lpstr>
      <vt:lpstr> Preparing a DRM Plan</vt:lpstr>
      <vt:lpstr>Preparing a DRM Plan (contd.)</vt:lpstr>
      <vt:lpstr>PowerPoint Presentation</vt:lpstr>
      <vt:lpstr>The Caribbean Region Hurricane and Flooding Exercise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</dc:title>
  <dc:creator>Subhashish Sarkar</dc:creator>
  <cp:lastModifiedBy>NOHARA fumiko</cp:lastModifiedBy>
  <cp:revision>278</cp:revision>
  <dcterms:created xsi:type="dcterms:W3CDTF">2017-08-26T12:43:01Z</dcterms:created>
  <dcterms:modified xsi:type="dcterms:W3CDTF">2023-11-13T15:27:28Z</dcterms:modified>
</cp:coreProperties>
</file>