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13"/>
  </p:notesMasterIdLst>
  <p:handoutMasterIdLst>
    <p:handoutMasterId r:id="rId14"/>
  </p:handoutMasterIdLst>
  <p:sldIdLst>
    <p:sldId id="256" r:id="rId6"/>
    <p:sldId id="257" r:id="rId7"/>
    <p:sldId id="258" r:id="rId8"/>
    <p:sldId id="259" r:id="rId9"/>
    <p:sldId id="260" r:id="rId10"/>
    <p:sldId id="261" r:id="rId11"/>
    <p:sldId id="262" r:id="rId12"/>
  </p:sldIdLst>
  <p:sldSz cx="9144000" cy="6858000" type="screen4x3"/>
  <p:notesSz cx="6808788" cy="9940925"/>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29D"/>
    <a:srgbClr val="FF9900"/>
    <a:srgbClr val="FFCC00"/>
    <a:srgbClr val="3A4D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93" autoAdjust="0"/>
    <p:restoredTop sz="83113" autoAdjust="0"/>
  </p:normalViewPr>
  <p:slideViewPr>
    <p:cSldViewPr>
      <p:cViewPr>
        <p:scale>
          <a:sx n="75" d="100"/>
          <a:sy n="75" d="100"/>
        </p:scale>
        <p:origin x="-1176"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8" d="100"/>
          <a:sy n="98" d="100"/>
        </p:scale>
        <p:origin x="-3564"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1" y="0"/>
            <a:ext cx="2950475"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4" rIns="91430" bIns="45714" numCol="1" anchor="t" anchorCtr="0" compatLnSpc="1">
            <a:prstTxWarp prst="textNoShape">
              <a:avLst/>
            </a:prstTxWarp>
          </a:bodyPr>
          <a:lstStyle>
            <a:lvl1pPr eaLnBrk="0" hangingPunct="0">
              <a:defRPr sz="1200"/>
            </a:lvl1pPr>
          </a:lstStyle>
          <a:p>
            <a:endParaRPr lang="fr-FR"/>
          </a:p>
        </p:txBody>
      </p:sp>
      <p:sp>
        <p:nvSpPr>
          <p:cNvPr id="36867" name="Rectangle 3"/>
          <p:cNvSpPr>
            <a:spLocks noGrp="1" noChangeArrowheads="1"/>
          </p:cNvSpPr>
          <p:nvPr>
            <p:ph type="dt" sz="quarter" idx="1"/>
          </p:nvPr>
        </p:nvSpPr>
        <p:spPr bwMode="auto">
          <a:xfrm>
            <a:off x="3856738" y="0"/>
            <a:ext cx="2950475"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4" rIns="91430" bIns="45714" numCol="1" anchor="t" anchorCtr="0" compatLnSpc="1">
            <a:prstTxWarp prst="textNoShape">
              <a:avLst/>
            </a:prstTxWarp>
          </a:bodyPr>
          <a:lstStyle>
            <a:lvl1pPr algn="r" eaLnBrk="0" hangingPunct="0">
              <a:defRPr sz="1200"/>
            </a:lvl1pPr>
          </a:lstStyle>
          <a:p>
            <a:fld id="{C39C6119-7BF9-4C3D-8FA2-D23F58AE5F55}" type="datetime1">
              <a:rPr lang="fr-FR"/>
              <a:pPr/>
              <a:t>28/06/2016</a:t>
            </a:fld>
            <a:endParaRPr lang="fr-FR"/>
          </a:p>
        </p:txBody>
      </p:sp>
      <p:sp>
        <p:nvSpPr>
          <p:cNvPr id="36868" name="Rectangle 4"/>
          <p:cNvSpPr>
            <a:spLocks noGrp="1" noChangeArrowheads="1"/>
          </p:cNvSpPr>
          <p:nvPr>
            <p:ph type="ftr" sz="quarter" idx="2"/>
          </p:nvPr>
        </p:nvSpPr>
        <p:spPr bwMode="auto">
          <a:xfrm>
            <a:off x="1" y="9442154"/>
            <a:ext cx="2950475"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4" rIns="91430" bIns="45714" numCol="1" anchor="b" anchorCtr="0" compatLnSpc="1">
            <a:prstTxWarp prst="textNoShape">
              <a:avLst/>
            </a:prstTxWarp>
          </a:bodyPr>
          <a:lstStyle>
            <a:lvl1pPr eaLnBrk="0" hangingPunct="0">
              <a:defRPr sz="1200"/>
            </a:lvl1pPr>
          </a:lstStyle>
          <a:p>
            <a:endParaRPr lang="fr-FR"/>
          </a:p>
        </p:txBody>
      </p:sp>
      <p:sp>
        <p:nvSpPr>
          <p:cNvPr id="36869" name="Rectangle 5"/>
          <p:cNvSpPr>
            <a:spLocks noGrp="1" noChangeArrowheads="1"/>
          </p:cNvSpPr>
          <p:nvPr>
            <p:ph type="sldNum" sz="quarter" idx="3"/>
          </p:nvPr>
        </p:nvSpPr>
        <p:spPr bwMode="auto">
          <a:xfrm>
            <a:off x="3856738" y="9442154"/>
            <a:ext cx="2950475"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4" rIns="91430" bIns="45714" numCol="1" anchor="b" anchorCtr="0" compatLnSpc="1">
            <a:prstTxWarp prst="textNoShape">
              <a:avLst/>
            </a:prstTxWarp>
          </a:bodyPr>
          <a:lstStyle>
            <a:lvl1pPr algn="r" eaLnBrk="0" hangingPunct="0">
              <a:defRPr sz="1200"/>
            </a:lvl1pPr>
          </a:lstStyle>
          <a:p>
            <a:fld id="{9C1279A6-D4CE-4F07-93DA-C7B441F8A0BE}" type="slidenum">
              <a:rPr lang="fr-FR"/>
              <a:pPr/>
              <a:t>‹N°›</a:t>
            </a:fld>
            <a:endParaRPr lang="fr-FR"/>
          </a:p>
        </p:txBody>
      </p:sp>
    </p:spTree>
    <p:extLst>
      <p:ext uri="{BB962C8B-B14F-4D97-AF65-F5344CB8AC3E}">
        <p14:creationId xmlns:p14="http://schemas.microsoft.com/office/powerpoint/2010/main" val="37175817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1163" cy="496888"/>
          </a:xfrm>
          <a:prstGeom prst="rect">
            <a:avLst/>
          </a:prstGeom>
        </p:spPr>
        <p:txBody>
          <a:bodyPr vert="horz" lIns="91430" tIns="45714" rIns="91430" bIns="45714" rtlCol="0"/>
          <a:lstStyle>
            <a:lvl1pPr algn="l">
              <a:defRPr sz="1200"/>
            </a:lvl1pPr>
          </a:lstStyle>
          <a:p>
            <a:endParaRPr lang="en-GB"/>
          </a:p>
        </p:txBody>
      </p:sp>
      <p:sp>
        <p:nvSpPr>
          <p:cNvPr id="3" name="Date Placeholder 2"/>
          <p:cNvSpPr>
            <a:spLocks noGrp="1"/>
          </p:cNvSpPr>
          <p:nvPr>
            <p:ph type="dt" idx="1"/>
          </p:nvPr>
        </p:nvSpPr>
        <p:spPr>
          <a:xfrm>
            <a:off x="3856038" y="0"/>
            <a:ext cx="2951162" cy="496888"/>
          </a:xfrm>
          <a:prstGeom prst="rect">
            <a:avLst/>
          </a:prstGeom>
        </p:spPr>
        <p:txBody>
          <a:bodyPr vert="horz" lIns="91430" tIns="45714" rIns="91430" bIns="45714" rtlCol="0"/>
          <a:lstStyle>
            <a:lvl1pPr algn="r">
              <a:defRPr sz="1200"/>
            </a:lvl1pPr>
          </a:lstStyle>
          <a:p>
            <a:fld id="{76D18564-3D2C-472B-9A68-B03CB9DA7DF3}" type="datetimeFigureOut">
              <a:rPr lang="en-GB" smtClean="0"/>
              <a:t>28/06/2016</a:t>
            </a:fld>
            <a:endParaRPr lang="en-GB"/>
          </a:p>
        </p:txBody>
      </p:sp>
      <p:sp>
        <p:nvSpPr>
          <p:cNvPr id="4" name="Slide Image Placeholder 3"/>
          <p:cNvSpPr>
            <a:spLocks noGrp="1" noRot="1" noChangeAspect="1"/>
          </p:cNvSpPr>
          <p:nvPr>
            <p:ph type="sldImg" idx="2"/>
          </p:nvPr>
        </p:nvSpPr>
        <p:spPr>
          <a:xfrm>
            <a:off x="919163" y="746125"/>
            <a:ext cx="4970462" cy="3727450"/>
          </a:xfrm>
          <a:prstGeom prst="rect">
            <a:avLst/>
          </a:prstGeom>
          <a:noFill/>
          <a:ln w="12700">
            <a:solidFill>
              <a:prstClr val="black"/>
            </a:solidFill>
          </a:ln>
        </p:spPr>
        <p:txBody>
          <a:bodyPr vert="horz" lIns="91430" tIns="45714" rIns="91430" bIns="45714" rtlCol="0" anchor="ctr"/>
          <a:lstStyle/>
          <a:p>
            <a:endParaRPr lang="en-GB"/>
          </a:p>
        </p:txBody>
      </p:sp>
      <p:sp>
        <p:nvSpPr>
          <p:cNvPr id="5" name="Notes Placeholder 4"/>
          <p:cNvSpPr>
            <a:spLocks noGrp="1"/>
          </p:cNvSpPr>
          <p:nvPr>
            <p:ph type="body" sz="quarter" idx="3"/>
          </p:nvPr>
        </p:nvSpPr>
        <p:spPr>
          <a:xfrm>
            <a:off x="681039" y="4721226"/>
            <a:ext cx="5446712" cy="4473575"/>
          </a:xfrm>
          <a:prstGeom prst="rect">
            <a:avLst/>
          </a:prstGeom>
        </p:spPr>
        <p:txBody>
          <a:bodyPr vert="horz" lIns="91430" tIns="45714" rIns="91430" bIns="457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42450"/>
            <a:ext cx="2951163" cy="496888"/>
          </a:xfrm>
          <a:prstGeom prst="rect">
            <a:avLst/>
          </a:prstGeom>
        </p:spPr>
        <p:txBody>
          <a:bodyPr vert="horz" lIns="91430" tIns="45714" rIns="91430" bIns="45714" rtlCol="0" anchor="b"/>
          <a:lstStyle>
            <a:lvl1pPr algn="l">
              <a:defRPr sz="1200"/>
            </a:lvl1pPr>
          </a:lstStyle>
          <a:p>
            <a:endParaRPr lang="en-GB"/>
          </a:p>
        </p:txBody>
      </p:sp>
      <p:sp>
        <p:nvSpPr>
          <p:cNvPr id="7" name="Slide Number Placeholder 6"/>
          <p:cNvSpPr>
            <a:spLocks noGrp="1"/>
          </p:cNvSpPr>
          <p:nvPr>
            <p:ph type="sldNum" sz="quarter" idx="5"/>
          </p:nvPr>
        </p:nvSpPr>
        <p:spPr>
          <a:xfrm>
            <a:off x="3856038" y="9442450"/>
            <a:ext cx="2951162" cy="496888"/>
          </a:xfrm>
          <a:prstGeom prst="rect">
            <a:avLst/>
          </a:prstGeom>
        </p:spPr>
        <p:txBody>
          <a:bodyPr vert="horz" lIns="91430" tIns="45714" rIns="91430" bIns="45714" rtlCol="0" anchor="b"/>
          <a:lstStyle>
            <a:lvl1pPr algn="r">
              <a:defRPr sz="1200"/>
            </a:lvl1pPr>
          </a:lstStyle>
          <a:p>
            <a:fld id="{AB8DE5F1-642C-4813-B1F2-B529D564648C}" type="slidenum">
              <a:rPr lang="en-GB" smtClean="0"/>
              <a:t>‹N°›</a:t>
            </a:fld>
            <a:endParaRPr lang="en-GB"/>
          </a:p>
        </p:txBody>
      </p:sp>
    </p:spTree>
    <p:extLst>
      <p:ext uri="{BB962C8B-B14F-4D97-AF65-F5344CB8AC3E}">
        <p14:creationId xmlns:p14="http://schemas.microsoft.com/office/powerpoint/2010/main" val="3364026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B8DE5F1-642C-4813-B1F2-B529D564648C}" type="slidenum">
              <a:rPr lang="en-GB" smtClean="0"/>
              <a:t>1</a:t>
            </a:fld>
            <a:endParaRPr lang="en-GB"/>
          </a:p>
        </p:txBody>
      </p:sp>
    </p:spTree>
    <p:extLst>
      <p:ext uri="{BB962C8B-B14F-4D97-AF65-F5344CB8AC3E}">
        <p14:creationId xmlns:p14="http://schemas.microsoft.com/office/powerpoint/2010/main" val="558670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dirty="0">
                <a:latin typeface="Verdana" panose="020B0604030504040204" pitchFamily="34" charset="0"/>
                <a:ea typeface="Verdana" panose="020B0604030504040204" pitchFamily="34" charset="0"/>
                <a:cs typeface="Verdana" panose="020B0604030504040204" pitchFamily="34" charset="0"/>
              </a:rPr>
              <a:t>Transmission time means the difference between the actual date and time of an EDI event and the time that the EDI message containing this event is prepared to be sent to your partners (this time is indicated in the header section of the interchange, or "envelope", in which the EDI message is enclosed).</a:t>
            </a:r>
          </a:p>
          <a:p>
            <a:endParaRPr lang="en-GB" sz="1100" dirty="0">
              <a:latin typeface="Verdana" panose="020B0604030504040204" pitchFamily="34" charset="0"/>
              <a:ea typeface="Verdana" panose="020B0604030504040204" pitchFamily="34" charset="0"/>
              <a:cs typeface="Verdana" panose="020B0604030504040204" pitchFamily="34" charset="0"/>
            </a:endParaRPr>
          </a:p>
          <a:p>
            <a:r>
              <a:rPr lang="en-GB" sz="1100" dirty="0">
                <a:latin typeface="Verdana" panose="020B0604030504040204" pitchFamily="34" charset="0"/>
                <a:ea typeface="Verdana" panose="020B0604030504040204" pitchFamily="34" charset="0"/>
                <a:cs typeface="Verdana" panose="020B0604030504040204" pitchFamily="34" charset="0"/>
              </a:rPr>
              <a:t>See example of an H event sent from Switzerland to Belgium. Note that date and time are expressed in the following format: </a:t>
            </a:r>
            <a:r>
              <a:rPr lang="en-GB" sz="1100" dirty="0" err="1">
                <a:latin typeface="Verdana" panose="020B0604030504040204" pitchFamily="34" charset="0"/>
                <a:ea typeface="Verdana" panose="020B0604030504040204" pitchFamily="34" charset="0"/>
                <a:cs typeface="Verdana" panose="020B0604030504040204" pitchFamily="34" charset="0"/>
              </a:rPr>
              <a:t>YYMMDDhhmm</a:t>
            </a:r>
            <a:r>
              <a:rPr lang="en-GB" sz="1100" dirty="0">
                <a:latin typeface="Verdana" panose="020B0604030504040204" pitchFamily="34" charset="0"/>
                <a:ea typeface="Verdana" panose="020B0604030504040204" pitchFamily="34" charset="0"/>
                <a:cs typeface="Verdana" panose="020B0604030504040204" pitchFamily="34" charset="0"/>
              </a:rPr>
              <a:t>, where Y=Year; M=Month; D=Day; h=hour; and m=minutes.</a:t>
            </a:r>
          </a:p>
          <a:p>
            <a:endParaRPr lang="en-GB" sz="1100" dirty="0">
              <a:latin typeface="Verdana" panose="020B0604030504040204" pitchFamily="34" charset="0"/>
              <a:ea typeface="Verdana" panose="020B0604030504040204" pitchFamily="34" charset="0"/>
              <a:cs typeface="Verdana" panose="020B0604030504040204" pitchFamily="34" charset="0"/>
            </a:endParaRPr>
          </a:p>
          <a:p>
            <a:r>
              <a:rPr lang="en-GB" sz="1100" dirty="0">
                <a:latin typeface="Verdana" panose="020B0604030504040204" pitchFamily="34" charset="0"/>
                <a:ea typeface="Verdana" panose="020B0604030504040204" pitchFamily="34" charset="0"/>
                <a:cs typeface="Verdana" panose="020B0604030504040204" pitchFamily="34" charset="0"/>
              </a:rPr>
              <a:t>In the first line (in bold): </a:t>
            </a:r>
            <a:r>
              <a:rPr lang="en-GB" sz="1100" b="1" dirty="0">
                <a:latin typeface="Verdana" panose="020B0604030504040204" pitchFamily="34" charset="0"/>
                <a:ea typeface="Verdana" panose="020B0604030504040204" pitchFamily="34" charset="0"/>
                <a:cs typeface="Verdana" panose="020B0604030504040204" pitchFamily="34" charset="0"/>
              </a:rPr>
              <a:t>160202:1730</a:t>
            </a:r>
            <a:r>
              <a:rPr lang="en-GB" sz="1100" dirty="0">
                <a:latin typeface="Verdana" panose="020B0604030504040204" pitchFamily="34" charset="0"/>
                <a:ea typeface="Verdana" panose="020B0604030504040204" pitchFamily="34" charset="0"/>
                <a:cs typeface="Verdana" panose="020B0604030504040204" pitchFamily="34" charset="0"/>
              </a:rPr>
              <a:t> is the date and time of the interchange.</a:t>
            </a:r>
          </a:p>
          <a:p>
            <a:r>
              <a:rPr lang="en-GB" sz="1100" dirty="0">
                <a:latin typeface="Verdana" panose="020B0604030504040204" pitchFamily="34" charset="0"/>
                <a:ea typeface="Verdana" panose="020B0604030504040204" pitchFamily="34" charset="0"/>
                <a:cs typeface="Verdana" panose="020B0604030504040204" pitchFamily="34" charset="0"/>
              </a:rPr>
              <a:t>In the fourth line (in bold): </a:t>
            </a:r>
            <a:r>
              <a:rPr lang="en-GB" sz="1100" b="1" dirty="0">
                <a:latin typeface="Verdana" panose="020B0604030504040204" pitchFamily="34" charset="0"/>
                <a:ea typeface="Verdana" panose="020B0604030504040204" pitchFamily="34" charset="0"/>
                <a:cs typeface="Verdana" panose="020B0604030504040204" pitchFamily="34" charset="0"/>
              </a:rPr>
              <a:t>1602021430</a:t>
            </a:r>
            <a:r>
              <a:rPr lang="en-GB" sz="1100" dirty="0">
                <a:latin typeface="Verdana" panose="020B0604030504040204" pitchFamily="34" charset="0"/>
                <a:ea typeface="Verdana" panose="020B0604030504040204" pitchFamily="34" charset="0"/>
                <a:cs typeface="Verdana" panose="020B0604030504040204" pitchFamily="34" charset="0"/>
              </a:rPr>
              <a:t> is the H event date and time.</a:t>
            </a:r>
          </a:p>
          <a:p>
            <a:endParaRPr lang="en-GB" sz="1100" dirty="0">
              <a:latin typeface="Verdana" panose="020B0604030504040204" pitchFamily="34" charset="0"/>
              <a:ea typeface="Verdana" panose="020B0604030504040204" pitchFamily="34" charset="0"/>
              <a:cs typeface="Verdana" panose="020B0604030504040204" pitchFamily="34" charset="0"/>
            </a:endParaRPr>
          </a:p>
          <a:p>
            <a:r>
              <a:rPr lang="en-GB" sz="1100" dirty="0">
                <a:latin typeface="Verdana" panose="020B0604030504040204" pitchFamily="34" charset="0"/>
                <a:ea typeface="Verdana" panose="020B0604030504040204" pitchFamily="34" charset="0"/>
                <a:cs typeface="Verdana" panose="020B0604030504040204" pitchFamily="34" charset="0"/>
              </a:rPr>
              <a:t>As the difference between the above times (3 hours) is less than 72 hours, this H event transmission time is considered to meet the minimum performance required. </a:t>
            </a:r>
          </a:p>
          <a:p>
            <a:endParaRPr lang="en-GB" sz="1100" dirty="0">
              <a:latin typeface="Verdana" panose="020B0604030504040204" pitchFamily="34" charset="0"/>
              <a:ea typeface="Verdana" panose="020B0604030504040204" pitchFamily="34" charset="0"/>
              <a:cs typeface="Verdana" panose="020B0604030504040204" pitchFamily="34" charset="0"/>
            </a:endParaRPr>
          </a:p>
          <a:p>
            <a:r>
              <a:rPr lang="en-GB" sz="1100" dirty="0">
                <a:latin typeface="Verdana" panose="020B0604030504040204" pitchFamily="34" charset="0"/>
                <a:ea typeface="Verdana" panose="020B0604030504040204" pitchFamily="34" charset="0"/>
                <a:cs typeface="Verdana" panose="020B0604030504040204" pitchFamily="34" charset="0"/>
              </a:rPr>
              <a:t>UNB+UNOA:1+CH001+BE001+</a:t>
            </a:r>
            <a:r>
              <a:rPr lang="en-GB" sz="1100" b="1" dirty="0">
                <a:latin typeface="Verdana" panose="020B0604030504040204" pitchFamily="34" charset="0"/>
                <a:ea typeface="Verdana" panose="020B0604030504040204" pitchFamily="34" charset="0"/>
                <a:cs typeface="Verdana" panose="020B0604030504040204" pitchFamily="34" charset="0"/>
              </a:rPr>
              <a:t>160202:1730</a:t>
            </a:r>
            <a:r>
              <a:rPr lang="en-GB" sz="1100" dirty="0">
                <a:latin typeface="Verdana" panose="020B0604030504040204" pitchFamily="34" charset="0"/>
                <a:ea typeface="Verdana" panose="020B0604030504040204" pitchFamily="34" charset="0"/>
                <a:cs typeface="Verdana" panose="020B0604030504040204" pitchFamily="34" charset="0"/>
              </a:rPr>
              <a:t>+INTREF102"</a:t>
            </a:r>
          </a:p>
          <a:p>
            <a:r>
              <a:rPr lang="en-GB" sz="1100" dirty="0">
                <a:latin typeface="Verdana" panose="020B0604030504040204" pitchFamily="34" charset="0"/>
                <a:ea typeface="Verdana" panose="020B0604030504040204" pitchFamily="34" charset="0"/>
                <a:cs typeface="Verdana" panose="020B0604030504040204" pitchFamily="34" charset="0"/>
              </a:rPr>
              <a:t>UNH+MESREF875+EMSEVT:2:0:IP:EMS'</a:t>
            </a:r>
          </a:p>
          <a:p>
            <a:r>
              <a:rPr lang="en-GB" sz="1100" dirty="0">
                <a:latin typeface="Verdana" panose="020B0604030504040204" pitchFamily="34" charset="0"/>
                <a:ea typeface="Verdana" panose="020B0604030504040204" pitchFamily="34" charset="0"/>
                <a:cs typeface="Verdana" panose="020B0604030504040204" pitchFamily="34" charset="0"/>
              </a:rPr>
              <a:t>EMD+EE349279408BECH1602021030+CHBSLA+BEBRUA+248'</a:t>
            </a:r>
          </a:p>
          <a:p>
            <a:r>
              <a:rPr lang="en-GB" sz="1100" dirty="0">
                <a:latin typeface="Verdana" panose="020B0604030504040204" pitchFamily="34" charset="0"/>
                <a:ea typeface="Verdana" panose="020B0604030504040204" pitchFamily="34" charset="0"/>
                <a:cs typeface="Verdana" panose="020B0604030504040204" pitchFamily="34" charset="0"/>
              </a:rPr>
              <a:t>EMH+EE349279408BECH</a:t>
            </a:r>
            <a:r>
              <a:rPr lang="en-GB" sz="1100" b="1" dirty="0">
                <a:latin typeface="Verdana" panose="020B0604030504040204" pitchFamily="34" charset="0"/>
                <a:ea typeface="Verdana" panose="020B0604030504040204" pitchFamily="34" charset="0"/>
                <a:cs typeface="Verdana" panose="020B0604030504040204" pitchFamily="34" charset="0"/>
              </a:rPr>
              <a:t>1602021430</a:t>
            </a:r>
            <a:r>
              <a:rPr lang="en-GB" sz="1100" dirty="0">
                <a:latin typeface="Verdana" panose="020B0604030504040204" pitchFamily="34" charset="0"/>
                <a:ea typeface="Verdana" panose="020B0604030504040204" pitchFamily="34" charset="0"/>
                <a:cs typeface="Verdana" panose="020B0604030504040204" pitchFamily="34" charset="0"/>
              </a:rPr>
              <a:t>+102072+A10'</a:t>
            </a:r>
          </a:p>
          <a:p>
            <a:r>
              <a:rPr lang="en-GB" sz="1100" dirty="0">
                <a:latin typeface="Verdana" panose="020B0604030504040204" pitchFamily="34" charset="0"/>
                <a:ea typeface="Verdana" panose="020B0604030504040204" pitchFamily="34" charset="0"/>
                <a:cs typeface="Verdana" panose="020B0604030504040204" pitchFamily="34" charset="0"/>
              </a:rPr>
              <a:t>UNT+8+MESREF875'</a:t>
            </a:r>
          </a:p>
          <a:p>
            <a:r>
              <a:rPr lang="en-GB" sz="1100" dirty="0">
                <a:latin typeface="Verdana" panose="020B0604030504040204" pitchFamily="34" charset="0"/>
                <a:ea typeface="Verdana" panose="020B0604030504040204" pitchFamily="34" charset="0"/>
                <a:cs typeface="Verdana" panose="020B0604030504040204" pitchFamily="34" charset="0"/>
              </a:rPr>
              <a:t>UNZ+1+INTREF102'</a:t>
            </a:r>
          </a:p>
          <a:p>
            <a:endParaRPr lang="en-GB" sz="1100" dirty="0">
              <a:latin typeface="Verdana" panose="020B0604030504040204" pitchFamily="34" charset="0"/>
              <a:ea typeface="Verdana" panose="020B0604030504040204" pitchFamily="34" charset="0"/>
              <a:cs typeface="Verdana" panose="020B0604030504040204" pitchFamily="34" charset="0"/>
            </a:endParaRPr>
          </a:p>
          <a:p>
            <a:r>
              <a:rPr lang="en-GB" sz="1100" dirty="0">
                <a:latin typeface="Verdana" panose="020B0604030504040204" pitchFamily="34" charset="0"/>
                <a:ea typeface="Verdana" panose="020B0604030504040204" pitchFamily="34" charset="0"/>
                <a:cs typeface="Verdana" panose="020B0604030504040204" pitchFamily="34" charset="0"/>
              </a:rPr>
              <a:t>For further reference, see the brochure "An introduction to postal EDI exchanges" published at the following link: </a:t>
            </a:r>
          </a:p>
          <a:p>
            <a:endParaRPr lang="en-GB" sz="1100" dirty="0">
              <a:latin typeface="Verdana" panose="020B0604030504040204" pitchFamily="34" charset="0"/>
              <a:ea typeface="Verdana" panose="020B0604030504040204" pitchFamily="34" charset="0"/>
              <a:cs typeface="Verdana" panose="020B0604030504040204" pitchFamily="34" charset="0"/>
            </a:endParaRPr>
          </a:p>
          <a:p>
            <a:r>
              <a:rPr lang="en-GB" sz="1100" dirty="0">
                <a:latin typeface="Verdana" panose="020B0604030504040204" pitchFamily="34" charset="0"/>
                <a:ea typeface="Verdana" panose="020B0604030504040204" pitchFamily="34" charset="0"/>
                <a:cs typeface="Verdana" panose="020B0604030504040204" pitchFamily="34" charset="0"/>
              </a:rPr>
              <a:t>www.upu.int/en/activities/standards/upu-edi-messaging-standards.html</a:t>
            </a:r>
          </a:p>
          <a:p>
            <a:endParaRPr lang="en-GB" sz="1100" dirty="0"/>
          </a:p>
          <a:p>
            <a:endParaRPr lang="en-GB" sz="1100" dirty="0"/>
          </a:p>
        </p:txBody>
      </p:sp>
      <p:sp>
        <p:nvSpPr>
          <p:cNvPr id="4" name="Slide Number Placeholder 3"/>
          <p:cNvSpPr>
            <a:spLocks noGrp="1"/>
          </p:cNvSpPr>
          <p:nvPr>
            <p:ph type="sldNum" sz="quarter" idx="10"/>
          </p:nvPr>
        </p:nvSpPr>
        <p:spPr/>
        <p:txBody>
          <a:bodyPr/>
          <a:lstStyle/>
          <a:p>
            <a:fld id="{AB8DE5F1-642C-4813-B1F2-B529D564648C}" type="slidenum">
              <a:rPr lang="en-GB" smtClean="0"/>
              <a:t>2</a:t>
            </a:fld>
            <a:endParaRPr lang="en-GB"/>
          </a:p>
        </p:txBody>
      </p:sp>
    </p:spTree>
    <p:extLst>
      <p:ext uri="{BB962C8B-B14F-4D97-AF65-F5344CB8AC3E}">
        <p14:creationId xmlns:p14="http://schemas.microsoft.com/office/powerpoint/2010/main" val="33334192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000" dirty="0"/>
              <a:t>Message volume drop: </a:t>
            </a:r>
            <a:r>
              <a:rPr lang="en-US" sz="1000" dirty="0">
                <a:latin typeface="Arial" charset="0"/>
                <a:cs typeface="Arial" charset="0"/>
              </a:rPr>
              <a:t>An alert should be sent out in the case of a percentage drop in the number of parcel messages equal to or above 20%, based on a rolling 30-day period. </a:t>
            </a:r>
          </a:p>
          <a:p>
            <a:endParaRPr lang="en-US" sz="1000" dirty="0">
              <a:latin typeface="Arial" charset="0"/>
              <a:cs typeface="Arial" charset="0"/>
            </a:endParaRPr>
          </a:p>
          <a:p>
            <a:r>
              <a:rPr lang="en-US" sz="1000" dirty="0">
                <a:latin typeface="Arial" charset="0"/>
                <a:cs typeface="Arial" charset="0"/>
              </a:rPr>
              <a:t>Performance ratio drop:</a:t>
            </a:r>
          </a:p>
          <a:p>
            <a:r>
              <a:rPr lang="en-US" sz="1000" dirty="0">
                <a:latin typeface="Arial" charset="0"/>
                <a:cs typeface="Arial" charset="0"/>
              </a:rPr>
              <a:t>– </a:t>
            </a:r>
            <a:r>
              <a:rPr lang="en-US" sz="1000" dirty="0">
                <a:solidFill>
                  <a:srgbClr val="00B050"/>
                </a:solidFill>
                <a:latin typeface="Arial" charset="0"/>
                <a:cs typeface="Arial" charset="0"/>
              </a:rPr>
              <a:t>Absolute performance ratio values below the targets indicated for ILRs.</a:t>
            </a:r>
          </a:p>
          <a:p>
            <a:r>
              <a:rPr lang="en-US" sz="1000" dirty="0">
                <a:latin typeface="Arial" charset="0"/>
                <a:cs typeface="Arial" charset="0"/>
              </a:rPr>
              <a:t>– </a:t>
            </a:r>
            <a:r>
              <a:rPr lang="en-US" sz="1000" dirty="0">
                <a:solidFill>
                  <a:srgbClr val="00B050"/>
                </a:solidFill>
                <a:latin typeface="Arial" charset="0"/>
                <a:cs typeface="Arial" charset="0"/>
              </a:rPr>
              <a:t>An alert should be sent every time this target is below the minimum required to have ILR bonuses.</a:t>
            </a:r>
          </a:p>
          <a:p>
            <a:endParaRPr lang="en-US" sz="1000" dirty="0">
              <a:latin typeface="Arial" charset="0"/>
              <a:cs typeface="Arial" charset="0"/>
            </a:endParaRPr>
          </a:p>
          <a:p>
            <a:r>
              <a:rPr lang="en-US" sz="1000" dirty="0">
                <a:latin typeface="Arial" charset="0"/>
                <a:cs typeface="Arial" charset="0"/>
              </a:rPr>
              <a:t>Irregularities: An alert should be sent in each of the following cases:</a:t>
            </a:r>
          </a:p>
          <a:p>
            <a:r>
              <a:rPr lang="en-US" sz="1000" dirty="0">
                <a:latin typeface="Arial" charset="0"/>
                <a:cs typeface="Arial" charset="0"/>
              </a:rPr>
              <a:t>– Seven or more days without message transmission for operators with a volume less than or equal to 2,000 messages per month.</a:t>
            </a:r>
          </a:p>
          <a:p>
            <a:r>
              <a:rPr lang="en-US" sz="1000" dirty="0">
                <a:latin typeface="Arial" charset="0"/>
                <a:cs typeface="Arial" charset="0"/>
              </a:rPr>
              <a:t>– Three or more days without message transmission for operators with a volume greater than 2,000 messages per month.</a:t>
            </a:r>
          </a:p>
          <a:p>
            <a:endParaRPr lang="en-GB" sz="1000" dirty="0"/>
          </a:p>
        </p:txBody>
      </p:sp>
      <p:sp>
        <p:nvSpPr>
          <p:cNvPr id="4" name="Slide Number Placeholder 3"/>
          <p:cNvSpPr>
            <a:spLocks noGrp="1"/>
          </p:cNvSpPr>
          <p:nvPr>
            <p:ph type="sldNum" sz="quarter" idx="10"/>
          </p:nvPr>
        </p:nvSpPr>
        <p:spPr/>
        <p:txBody>
          <a:bodyPr/>
          <a:lstStyle/>
          <a:p>
            <a:fld id="{AB8DE5F1-642C-4813-B1F2-B529D564648C}" type="slidenum">
              <a:rPr lang="en-GB" smtClean="0"/>
              <a:t>3</a:t>
            </a:fld>
            <a:endParaRPr lang="en-GB"/>
          </a:p>
        </p:txBody>
      </p:sp>
    </p:spTree>
    <p:extLst>
      <p:ext uri="{BB962C8B-B14F-4D97-AF65-F5344CB8AC3E}">
        <p14:creationId xmlns:p14="http://schemas.microsoft.com/office/powerpoint/2010/main" val="693775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Window 2 can't be used to monitor absolute thresholds on performance ratios, as the measured events (D in D/C, RESDES in RESDES/PREDES) may have not yet been sent.</a:t>
            </a:r>
          </a:p>
          <a:p>
            <a:endParaRPr lang="en-GB" dirty="0" smtClean="0"/>
          </a:p>
          <a:p>
            <a:r>
              <a:rPr lang="en-GB" dirty="0" smtClean="0"/>
              <a:t>Window: length in No. days of a given time period (window 1 = previous, window 2 = current)</a:t>
            </a:r>
          </a:p>
          <a:p>
            <a:r>
              <a:rPr lang="en-GB" dirty="0" smtClean="0"/>
              <a:t>Gap: No. days from window 1 end until current date (window 2 end)</a:t>
            </a:r>
          </a:p>
          <a:p>
            <a:r>
              <a:rPr lang="en-GB" dirty="0" smtClean="0"/>
              <a:t>Delta thresholds (message volumes): window 2/window 1 ≥ 20% </a:t>
            </a:r>
          </a:p>
          <a:p>
            <a:endParaRPr lang="en-GB" dirty="0" smtClean="0"/>
          </a:p>
          <a:p>
            <a:r>
              <a:rPr lang="en-GB" dirty="0" smtClean="0"/>
              <a:t>Absolute threshold for performance and transmission ratios</a:t>
            </a:r>
          </a:p>
          <a:p>
            <a:r>
              <a:rPr lang="en-GB" dirty="0" smtClean="0"/>
              <a:t>Window 1 &lt; 80%</a:t>
            </a:r>
            <a:endParaRPr lang="en-GB" dirty="0"/>
          </a:p>
        </p:txBody>
      </p:sp>
      <p:sp>
        <p:nvSpPr>
          <p:cNvPr id="4" name="Slide Number Placeholder 3"/>
          <p:cNvSpPr>
            <a:spLocks noGrp="1"/>
          </p:cNvSpPr>
          <p:nvPr>
            <p:ph type="sldNum" sz="quarter" idx="10"/>
          </p:nvPr>
        </p:nvSpPr>
        <p:spPr/>
        <p:txBody>
          <a:bodyPr/>
          <a:lstStyle/>
          <a:p>
            <a:fld id="{AB8DE5F1-642C-4813-B1F2-B529D564648C}" type="slidenum">
              <a:rPr lang="en-GB" smtClean="0"/>
              <a:t>4</a:t>
            </a:fld>
            <a:endParaRPr lang="en-GB"/>
          </a:p>
        </p:txBody>
      </p:sp>
    </p:spTree>
    <p:extLst>
      <p:ext uri="{BB962C8B-B14F-4D97-AF65-F5344CB8AC3E}">
        <p14:creationId xmlns:p14="http://schemas.microsoft.com/office/powerpoint/2010/main" val="1322617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pPr algn="just"/>
            <a:r>
              <a:rPr lang="en-GB" dirty="0" smtClean="0"/>
              <a:t>First messages are expected to be sent </a:t>
            </a:r>
            <a:r>
              <a:rPr lang="en-GB" dirty="0" smtClean="0">
                <a:solidFill>
                  <a:srgbClr val="00B050"/>
                </a:solidFill>
              </a:rPr>
              <a:t>on Sunday, 7 August 2016 with data relating</a:t>
            </a:r>
            <a:r>
              <a:rPr lang="en-GB" baseline="0" dirty="0" smtClean="0">
                <a:solidFill>
                  <a:srgbClr val="00B050"/>
                </a:solidFill>
              </a:rPr>
              <a:t> to the period from 1 to 30 July for the absolute thresholds.</a:t>
            </a:r>
            <a:endParaRPr lang="en-GB" dirty="0" smtClean="0">
              <a:solidFill>
                <a:srgbClr val="00B050"/>
              </a:solidFill>
            </a:endParaRPr>
          </a:p>
          <a:p>
            <a:endParaRPr lang="en-GB" dirty="0"/>
          </a:p>
        </p:txBody>
      </p:sp>
      <p:sp>
        <p:nvSpPr>
          <p:cNvPr id="4" name="Slide Number Placeholder 3"/>
          <p:cNvSpPr>
            <a:spLocks noGrp="1"/>
          </p:cNvSpPr>
          <p:nvPr>
            <p:ph type="sldNum" sz="quarter" idx="10"/>
          </p:nvPr>
        </p:nvSpPr>
        <p:spPr/>
        <p:txBody>
          <a:bodyPr/>
          <a:lstStyle/>
          <a:p>
            <a:fld id="{AB8DE5F1-642C-4813-B1F2-B529D564648C}" type="slidenum">
              <a:rPr lang="en-GB" smtClean="0"/>
              <a:t>5</a:t>
            </a:fld>
            <a:endParaRPr lang="en-GB"/>
          </a:p>
        </p:txBody>
      </p:sp>
    </p:spTree>
    <p:extLst>
      <p:ext uri="{BB962C8B-B14F-4D97-AF65-F5344CB8AC3E}">
        <p14:creationId xmlns:p14="http://schemas.microsoft.com/office/powerpoint/2010/main" val="3609925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For the implementation from 1 August 2016 onwards:</a:t>
            </a:r>
          </a:p>
          <a:p>
            <a:endParaRPr lang="en-GB" dirty="0" smtClean="0"/>
          </a:p>
          <a:p>
            <a:r>
              <a:rPr lang="en-GB" dirty="0" smtClean="0"/>
              <a:t>First messages are expected to be sent on Sunday, 7 August 2016 with data related</a:t>
            </a:r>
            <a:r>
              <a:rPr lang="en-GB" baseline="0" dirty="0" smtClean="0"/>
              <a:t> to the period:</a:t>
            </a:r>
          </a:p>
          <a:p>
            <a:endParaRPr lang="en-GB" baseline="0" dirty="0" smtClean="0"/>
          </a:p>
          <a:p>
            <a:pPr marL="171429" indent="-171429">
              <a:buFont typeface="Wingdings"/>
              <a:buChar char="à"/>
            </a:pPr>
            <a:r>
              <a:rPr lang="en-GB" baseline="0" dirty="0" smtClean="0"/>
              <a:t>1 to 30 July 2016 for window 1</a:t>
            </a:r>
          </a:p>
          <a:p>
            <a:pPr marL="171429" indent="-171429">
              <a:buFont typeface="Wingdings"/>
              <a:buChar char="à"/>
            </a:pPr>
            <a:r>
              <a:rPr lang="en-GB" baseline="0" dirty="0" smtClean="0"/>
              <a:t> 8 July to 6 August 2016 for window 2</a:t>
            </a:r>
            <a:endParaRPr lang="en-GB" dirty="0" smtClean="0"/>
          </a:p>
        </p:txBody>
      </p:sp>
      <p:sp>
        <p:nvSpPr>
          <p:cNvPr id="4" name="Slide Number Placeholder 3"/>
          <p:cNvSpPr>
            <a:spLocks noGrp="1"/>
          </p:cNvSpPr>
          <p:nvPr>
            <p:ph type="sldNum" sz="quarter" idx="10"/>
          </p:nvPr>
        </p:nvSpPr>
        <p:spPr/>
        <p:txBody>
          <a:bodyPr/>
          <a:lstStyle/>
          <a:p>
            <a:fld id="{AB8DE5F1-642C-4813-B1F2-B529D564648C}" type="slidenum">
              <a:rPr lang="en-GB" smtClean="0"/>
              <a:t>6</a:t>
            </a:fld>
            <a:endParaRPr lang="en-GB"/>
          </a:p>
        </p:txBody>
      </p:sp>
    </p:spTree>
    <p:extLst>
      <p:ext uri="{BB962C8B-B14F-4D97-AF65-F5344CB8AC3E}">
        <p14:creationId xmlns:p14="http://schemas.microsoft.com/office/powerpoint/2010/main" val="17338141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B8DE5F1-642C-4813-B1F2-B529D564648C}" type="slidenum">
              <a:rPr lang="en-GB" smtClean="0"/>
              <a:t>7</a:t>
            </a:fld>
            <a:endParaRPr lang="en-GB"/>
          </a:p>
        </p:txBody>
      </p:sp>
    </p:spTree>
    <p:extLst>
      <p:ext uri="{BB962C8B-B14F-4D97-AF65-F5344CB8AC3E}">
        <p14:creationId xmlns:p14="http://schemas.microsoft.com/office/powerpoint/2010/main" val="11641693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Text Box 8"/>
          <p:cNvSpPr txBox="1">
            <a:spLocks noChangeArrowheads="1"/>
          </p:cNvSpPr>
          <p:nvPr userDrawn="1"/>
        </p:nvSpPr>
        <p:spPr bwMode="auto">
          <a:xfrm>
            <a:off x="2916238" y="6524625"/>
            <a:ext cx="6048375" cy="244475"/>
          </a:xfrm>
          <a:prstGeom prst="rect">
            <a:avLst/>
          </a:prstGeom>
          <a:noFill/>
          <a:ln w="9525">
            <a:noFill/>
            <a:miter lim="800000"/>
            <a:headEnd/>
            <a:tailEnd/>
          </a:ln>
          <a:effec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r" eaLnBrk="1" hangingPunct="1">
              <a:spcBef>
                <a:spcPct val="50000"/>
              </a:spcBef>
            </a:pPr>
            <a:r>
              <a:rPr lang="en-GB" sz="1000" noProof="0" dirty="0">
                <a:solidFill>
                  <a:schemeClr val="bg1"/>
                </a:solidFill>
              </a:rPr>
              <a:t>© UPU 2011 – Tous droits réservés</a:t>
            </a:r>
          </a:p>
        </p:txBody>
      </p:sp>
      <p:pic>
        <p:nvPicPr>
          <p:cNvPr id="5" name="Picture 1042" descr="fond_page_titre_ppt_e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64350"/>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1040"/>
          <p:cNvSpPr txBox="1">
            <a:spLocks noChangeArrowheads="1"/>
          </p:cNvSpPr>
          <p:nvPr userDrawn="1"/>
        </p:nvSpPr>
        <p:spPr bwMode="auto">
          <a:xfrm>
            <a:off x="2914650" y="6451600"/>
            <a:ext cx="60483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sz="1000" noProof="0" dirty="0" smtClean="0">
                <a:solidFill>
                  <a:schemeClr val="bg1"/>
                </a:solidFill>
                <a:latin typeface="Verdana" pitchFamily="34" charset="0"/>
              </a:rPr>
              <a:t>© UPU 2016 – All rights reserved</a:t>
            </a:r>
            <a:endParaRPr lang="en-GB" sz="1000" noProof="0" dirty="0">
              <a:solidFill>
                <a:schemeClr val="bg1"/>
              </a:solidFill>
              <a:latin typeface="Verdana" pitchFamily="34" charset="0"/>
            </a:endParaRPr>
          </a:p>
        </p:txBody>
      </p:sp>
      <p:sp>
        <p:nvSpPr>
          <p:cNvPr id="3074" name="Rectangle 2"/>
          <p:cNvSpPr>
            <a:spLocks noGrp="1" noChangeArrowheads="1"/>
          </p:cNvSpPr>
          <p:nvPr>
            <p:ph type="ctrTitle"/>
          </p:nvPr>
        </p:nvSpPr>
        <p:spPr bwMode="auto">
          <a:xfrm>
            <a:off x="685800" y="2130425"/>
            <a:ext cx="7772400" cy="1470025"/>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a:lvl1pPr>
          </a:lstStyle>
          <a:p>
            <a:r>
              <a:rPr lang="en-US" noProof="0" smtClean="0"/>
              <a:t>Click to edit Master title style</a:t>
            </a:r>
            <a:endParaRPr lang="en-GB" noProof="0" dirty="0"/>
          </a:p>
        </p:txBody>
      </p:sp>
      <p:sp>
        <p:nvSpPr>
          <p:cNvPr id="3075" name="Rectangle 3"/>
          <p:cNvSpPr>
            <a:spLocks noGrp="1" noChangeArrowheads="1"/>
          </p:cNvSpPr>
          <p:nvPr>
            <p:ph type="subTitle" idx="1"/>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Tx/>
              <a:buNone/>
              <a:defRPr/>
            </a:lvl1pPr>
          </a:lstStyle>
          <a:p>
            <a:r>
              <a:rPr lang="en-US" noProof="0" smtClean="0"/>
              <a:t>Click to edit Master subtitle style</a:t>
            </a:r>
            <a:endParaRPr lang="en-GB" noProof="0" dirty="0"/>
          </a:p>
        </p:txBody>
      </p:sp>
      <p:sp>
        <p:nvSpPr>
          <p:cNvPr id="7" name="Rectangle 4"/>
          <p:cNvSpPr>
            <a:spLocks noGrp="1" noChangeArrowheads="1"/>
          </p:cNvSpPr>
          <p:nvPr>
            <p:ph type="dt" sz="half" idx="10"/>
          </p:nvPr>
        </p:nvSpPr>
        <p:spPr/>
        <p:txBody>
          <a:bodyPr/>
          <a:lstStyle>
            <a:lvl1pPr>
              <a:defRPr/>
            </a:lvl1pPr>
          </a:lstStyle>
          <a:p>
            <a:pPr>
              <a:defRPr/>
            </a:pPr>
            <a:endParaRPr lang="en-GB" noProof="0" dirty="0"/>
          </a:p>
        </p:txBody>
      </p:sp>
      <p:sp>
        <p:nvSpPr>
          <p:cNvPr id="8" name="Rectangle 5"/>
          <p:cNvSpPr>
            <a:spLocks noGrp="1" noChangeArrowheads="1"/>
          </p:cNvSpPr>
          <p:nvPr>
            <p:ph type="ftr" sz="quarter" idx="11"/>
          </p:nvPr>
        </p:nvSpPr>
        <p:spPr/>
        <p:txBody>
          <a:bodyPr/>
          <a:lstStyle>
            <a:lvl1pPr>
              <a:defRPr/>
            </a:lvl1pPr>
          </a:lstStyle>
          <a:p>
            <a:pPr>
              <a:defRPr/>
            </a:pPr>
            <a:endParaRPr lang="en-GB" noProof="0" dirty="0"/>
          </a:p>
        </p:txBody>
      </p:sp>
    </p:spTree>
    <p:extLst>
      <p:ext uri="{BB962C8B-B14F-4D97-AF65-F5344CB8AC3E}">
        <p14:creationId xmlns:p14="http://schemas.microsoft.com/office/powerpoint/2010/main" val="3555264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vert="horz"/>
          <a:lstStyle/>
          <a:p>
            <a:r>
              <a:rPr lang="en-US" noProof="0" smtClean="0"/>
              <a:t>Click to edit Master title style</a:t>
            </a:r>
            <a:endParaRPr lang="en-GB" noProof="0" dirty="0"/>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noProof="0"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noProof="0" dirty="0"/>
          </a:p>
        </p:txBody>
      </p:sp>
      <p:sp>
        <p:nvSpPr>
          <p:cNvPr id="6" name="Rectangle 6"/>
          <p:cNvSpPr>
            <a:spLocks noGrp="1" noChangeArrowheads="1"/>
          </p:cNvSpPr>
          <p:nvPr>
            <p:ph type="sldNum" sz="quarter" idx="12"/>
          </p:nvPr>
        </p:nvSpPr>
        <p:spPr>
          <a:ln/>
        </p:spPr>
        <p:txBody>
          <a:bodyPr/>
          <a:lstStyle>
            <a:lvl1pPr>
              <a:defRPr/>
            </a:lvl1pPr>
          </a:lstStyle>
          <a:p>
            <a:fld id="{C37398B5-DE63-4692-84EF-E003238CCE2E}" type="slidenum">
              <a:rPr lang="en-GB" noProof="0" smtClean="0"/>
              <a:pPr/>
              <a:t>‹N°›</a:t>
            </a:fld>
            <a:endParaRPr lang="en-GB" noProof="0" dirty="0"/>
          </a:p>
        </p:txBody>
      </p:sp>
    </p:spTree>
    <p:extLst>
      <p:ext uri="{BB962C8B-B14F-4D97-AF65-F5344CB8AC3E}">
        <p14:creationId xmlns:p14="http://schemas.microsoft.com/office/powerpoint/2010/main" val="83762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en-US" noProof="0" smtClean="0"/>
              <a:t>Click to edit Master title style</a:t>
            </a:r>
            <a:endParaRPr lang="en-GB" noProof="0" dirty="0"/>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noProof="0"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noProof="0" dirty="0"/>
          </a:p>
        </p:txBody>
      </p:sp>
      <p:sp>
        <p:nvSpPr>
          <p:cNvPr id="6" name="Rectangle 6"/>
          <p:cNvSpPr>
            <a:spLocks noGrp="1" noChangeArrowheads="1"/>
          </p:cNvSpPr>
          <p:nvPr>
            <p:ph type="sldNum" sz="quarter" idx="12"/>
          </p:nvPr>
        </p:nvSpPr>
        <p:spPr>
          <a:ln/>
        </p:spPr>
        <p:txBody>
          <a:bodyPr/>
          <a:lstStyle>
            <a:lvl1pPr>
              <a:defRPr/>
            </a:lvl1pPr>
          </a:lstStyle>
          <a:p>
            <a:fld id="{1FA750F7-736B-48F8-98FF-F1C66D5F26FA}" type="slidenum">
              <a:rPr lang="en-GB" noProof="0" smtClean="0"/>
              <a:pPr/>
              <a:t>‹N°›</a:t>
            </a:fld>
            <a:endParaRPr lang="en-GB" noProof="0" dirty="0"/>
          </a:p>
        </p:txBody>
      </p:sp>
    </p:spTree>
    <p:extLst>
      <p:ext uri="{BB962C8B-B14F-4D97-AF65-F5344CB8AC3E}">
        <p14:creationId xmlns:p14="http://schemas.microsoft.com/office/powerpoint/2010/main" val="3291338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fr-FR"/>
          </a:p>
        </p:txBody>
      </p:sp>
      <p:sp>
        <p:nvSpPr>
          <p:cNvPr id="3" name="Espace réservé du contenu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fld id="{BCFC56B2-FB3C-4D9B-9CFD-F271B5F42A4E}" type="slidenum">
              <a:rPr lang="fr-FR"/>
              <a:pPr/>
              <a:t>‹N°›</a:t>
            </a:fld>
            <a:endParaRPr lang="fr-FR"/>
          </a:p>
        </p:txBody>
      </p:sp>
    </p:spTree>
    <p:extLst>
      <p:ext uri="{BB962C8B-B14F-4D97-AF65-F5344CB8AC3E}">
        <p14:creationId xmlns:p14="http://schemas.microsoft.com/office/powerpoint/2010/main" val="3830231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noProof="0" smtClean="0"/>
              <a:t>Click to edit Master title style</a:t>
            </a:r>
            <a:endParaRPr lang="en-GB" noProof="0" dirty="0"/>
          </a:p>
        </p:txBody>
      </p:sp>
      <p:sp>
        <p:nvSpPr>
          <p:cNvPr id="3" name="Espace réservé du texte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0"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noProof="0"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noProof="0" dirty="0"/>
          </a:p>
        </p:txBody>
      </p:sp>
      <p:sp>
        <p:nvSpPr>
          <p:cNvPr id="6" name="Rectangle 6"/>
          <p:cNvSpPr>
            <a:spLocks noGrp="1" noChangeArrowheads="1"/>
          </p:cNvSpPr>
          <p:nvPr>
            <p:ph type="sldNum" sz="quarter" idx="12"/>
          </p:nvPr>
        </p:nvSpPr>
        <p:spPr>
          <a:ln/>
        </p:spPr>
        <p:txBody>
          <a:bodyPr/>
          <a:lstStyle>
            <a:lvl1pPr>
              <a:defRPr/>
            </a:lvl1pPr>
          </a:lstStyle>
          <a:p>
            <a:fld id="{E695B031-1097-4349-BB6D-C93EC6334B52}" type="slidenum">
              <a:rPr lang="en-GB" noProof="0" smtClean="0"/>
              <a:pPr/>
              <a:t>‹N°›</a:t>
            </a:fld>
            <a:endParaRPr lang="en-GB" noProof="0" dirty="0"/>
          </a:p>
        </p:txBody>
      </p:sp>
    </p:spTree>
    <p:extLst>
      <p:ext uri="{BB962C8B-B14F-4D97-AF65-F5344CB8AC3E}">
        <p14:creationId xmlns:p14="http://schemas.microsoft.com/office/powerpoint/2010/main" val="190472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vert="horz"/>
          <a:lstStyle/>
          <a:p>
            <a:r>
              <a:rPr lang="en-US" noProof="0" smtClean="0"/>
              <a:t>Click to edit Master title style</a:t>
            </a:r>
            <a:endParaRPr lang="en-GB" noProof="0" dirty="0"/>
          </a:p>
        </p:txBody>
      </p:sp>
      <p:sp>
        <p:nvSpPr>
          <p:cNvPr id="3" name="Espace réservé du contenu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Espace réservé du contenu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5" name="Rectangle 4"/>
          <p:cNvSpPr>
            <a:spLocks noGrp="1" noChangeArrowheads="1"/>
          </p:cNvSpPr>
          <p:nvPr>
            <p:ph type="dt" sz="half" idx="10"/>
          </p:nvPr>
        </p:nvSpPr>
        <p:spPr>
          <a:ln/>
        </p:spPr>
        <p:txBody>
          <a:bodyPr/>
          <a:lstStyle>
            <a:lvl1pPr>
              <a:defRPr/>
            </a:lvl1pPr>
          </a:lstStyle>
          <a:p>
            <a:pPr>
              <a:defRPr/>
            </a:pPr>
            <a:endParaRPr lang="en-GB" noProof="0"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noProof="0" dirty="0"/>
          </a:p>
        </p:txBody>
      </p:sp>
      <p:sp>
        <p:nvSpPr>
          <p:cNvPr id="7" name="Rectangle 6"/>
          <p:cNvSpPr>
            <a:spLocks noGrp="1" noChangeArrowheads="1"/>
          </p:cNvSpPr>
          <p:nvPr>
            <p:ph type="sldNum" sz="quarter" idx="12"/>
          </p:nvPr>
        </p:nvSpPr>
        <p:spPr>
          <a:ln/>
        </p:spPr>
        <p:txBody>
          <a:bodyPr/>
          <a:lstStyle>
            <a:lvl1pPr>
              <a:defRPr/>
            </a:lvl1pPr>
          </a:lstStyle>
          <a:p>
            <a:fld id="{0C08BA54-7E8D-45FE-915A-B9DB70AACB50}" type="slidenum">
              <a:rPr lang="en-GB" noProof="0" smtClean="0"/>
              <a:pPr/>
              <a:t>‹N°›</a:t>
            </a:fld>
            <a:endParaRPr lang="en-GB" noProof="0" dirty="0"/>
          </a:p>
        </p:txBody>
      </p:sp>
    </p:spTree>
    <p:extLst>
      <p:ext uri="{BB962C8B-B14F-4D97-AF65-F5344CB8AC3E}">
        <p14:creationId xmlns:p14="http://schemas.microsoft.com/office/powerpoint/2010/main" val="3215742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vert="horz"/>
          <a:lstStyle>
            <a:lvl1pPr>
              <a:defRPr/>
            </a:lvl1pPr>
          </a:lstStyle>
          <a:p>
            <a:r>
              <a:rPr lang="en-US" noProof="0" smtClean="0"/>
              <a:t>Click to edit Master title style</a:t>
            </a:r>
            <a:endParaRPr lang="en-GB" noProof="0" dirty="0"/>
          </a:p>
        </p:txBody>
      </p:sp>
      <p:sp>
        <p:nvSpPr>
          <p:cNvPr id="3" name="Espace réservé du texte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4" name="Espace réservé du contenu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5" name="Espace réservé du texte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Espace réservé du contenu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7" name="Rectangle 4"/>
          <p:cNvSpPr>
            <a:spLocks noGrp="1" noChangeArrowheads="1"/>
          </p:cNvSpPr>
          <p:nvPr>
            <p:ph type="dt" sz="half" idx="10"/>
          </p:nvPr>
        </p:nvSpPr>
        <p:spPr>
          <a:ln/>
        </p:spPr>
        <p:txBody>
          <a:bodyPr/>
          <a:lstStyle>
            <a:lvl1pPr>
              <a:defRPr/>
            </a:lvl1pPr>
          </a:lstStyle>
          <a:p>
            <a:pPr>
              <a:defRPr/>
            </a:pPr>
            <a:endParaRPr lang="en-GB" noProof="0"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noProof="0" dirty="0"/>
          </a:p>
        </p:txBody>
      </p:sp>
      <p:sp>
        <p:nvSpPr>
          <p:cNvPr id="9" name="Rectangle 6"/>
          <p:cNvSpPr>
            <a:spLocks noGrp="1" noChangeArrowheads="1"/>
          </p:cNvSpPr>
          <p:nvPr>
            <p:ph type="sldNum" sz="quarter" idx="12"/>
          </p:nvPr>
        </p:nvSpPr>
        <p:spPr>
          <a:ln/>
        </p:spPr>
        <p:txBody>
          <a:bodyPr/>
          <a:lstStyle>
            <a:lvl1pPr>
              <a:defRPr/>
            </a:lvl1pPr>
          </a:lstStyle>
          <a:p>
            <a:fld id="{B0238201-2D82-41C4-83ED-60DD84E2B994}" type="slidenum">
              <a:rPr lang="en-GB" noProof="0" smtClean="0"/>
              <a:pPr/>
              <a:t>‹N°›</a:t>
            </a:fld>
            <a:endParaRPr lang="en-GB" noProof="0" dirty="0"/>
          </a:p>
        </p:txBody>
      </p:sp>
    </p:spTree>
    <p:extLst>
      <p:ext uri="{BB962C8B-B14F-4D97-AF65-F5344CB8AC3E}">
        <p14:creationId xmlns:p14="http://schemas.microsoft.com/office/powerpoint/2010/main" val="174309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vert="horz"/>
          <a:lstStyle/>
          <a:p>
            <a:r>
              <a:rPr lang="en-US" noProof="0" smtClean="0"/>
              <a:t>Click to edit Master title style</a:t>
            </a:r>
            <a:endParaRPr lang="en-GB" noProof="0" dirty="0"/>
          </a:p>
        </p:txBody>
      </p:sp>
      <p:sp>
        <p:nvSpPr>
          <p:cNvPr id="3" name="Rectangle 4"/>
          <p:cNvSpPr>
            <a:spLocks noGrp="1" noChangeArrowheads="1"/>
          </p:cNvSpPr>
          <p:nvPr>
            <p:ph type="dt" sz="half" idx="10"/>
          </p:nvPr>
        </p:nvSpPr>
        <p:spPr>
          <a:ln/>
        </p:spPr>
        <p:txBody>
          <a:bodyPr/>
          <a:lstStyle>
            <a:lvl1pPr>
              <a:defRPr/>
            </a:lvl1pPr>
          </a:lstStyle>
          <a:p>
            <a:pPr>
              <a:defRPr/>
            </a:pPr>
            <a:endParaRPr lang="en-GB" noProof="0"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noProof="0" dirty="0"/>
          </a:p>
        </p:txBody>
      </p:sp>
      <p:sp>
        <p:nvSpPr>
          <p:cNvPr id="5" name="Rectangle 6"/>
          <p:cNvSpPr>
            <a:spLocks noGrp="1" noChangeArrowheads="1"/>
          </p:cNvSpPr>
          <p:nvPr>
            <p:ph type="sldNum" sz="quarter" idx="12"/>
          </p:nvPr>
        </p:nvSpPr>
        <p:spPr>
          <a:ln/>
        </p:spPr>
        <p:txBody>
          <a:bodyPr/>
          <a:lstStyle>
            <a:lvl1pPr>
              <a:defRPr/>
            </a:lvl1pPr>
          </a:lstStyle>
          <a:p>
            <a:fld id="{F6114903-CA80-463B-A361-685D9BB97F0D}" type="slidenum">
              <a:rPr lang="en-GB" noProof="0" smtClean="0"/>
              <a:pPr/>
              <a:t>‹N°›</a:t>
            </a:fld>
            <a:endParaRPr lang="en-GB" noProof="0" dirty="0"/>
          </a:p>
        </p:txBody>
      </p:sp>
    </p:spTree>
    <p:extLst>
      <p:ext uri="{BB962C8B-B14F-4D97-AF65-F5344CB8AC3E}">
        <p14:creationId xmlns:p14="http://schemas.microsoft.com/office/powerpoint/2010/main" val="1307847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noProof="0"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noProof="0" dirty="0"/>
          </a:p>
        </p:txBody>
      </p:sp>
      <p:sp>
        <p:nvSpPr>
          <p:cNvPr id="4" name="Rectangle 6"/>
          <p:cNvSpPr>
            <a:spLocks noGrp="1" noChangeArrowheads="1"/>
          </p:cNvSpPr>
          <p:nvPr>
            <p:ph type="sldNum" sz="quarter" idx="12"/>
          </p:nvPr>
        </p:nvSpPr>
        <p:spPr>
          <a:ln/>
        </p:spPr>
        <p:txBody>
          <a:bodyPr/>
          <a:lstStyle>
            <a:lvl1pPr>
              <a:defRPr/>
            </a:lvl1pPr>
          </a:lstStyle>
          <a:p>
            <a:fld id="{E185B6A8-5C5A-4462-8C4C-8E505D443C79}" type="slidenum">
              <a:rPr lang="en-GB" noProof="0" smtClean="0"/>
              <a:pPr/>
              <a:t>‹N°›</a:t>
            </a:fld>
            <a:endParaRPr lang="en-GB" noProof="0" dirty="0"/>
          </a:p>
        </p:txBody>
      </p:sp>
    </p:spTree>
    <p:extLst>
      <p:ext uri="{BB962C8B-B14F-4D97-AF65-F5344CB8AC3E}">
        <p14:creationId xmlns:p14="http://schemas.microsoft.com/office/powerpoint/2010/main" val="258854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noProof="0" smtClean="0"/>
              <a:t>Click to edit Master title style</a:t>
            </a:r>
            <a:endParaRPr lang="en-GB" noProof="0" dirty="0"/>
          </a:p>
        </p:txBody>
      </p:sp>
      <p:sp>
        <p:nvSpPr>
          <p:cNvPr id="3" name="Espace réservé du contenu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Espace réservé du texte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noProof="0"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noProof="0" dirty="0"/>
          </a:p>
        </p:txBody>
      </p:sp>
      <p:sp>
        <p:nvSpPr>
          <p:cNvPr id="7" name="Rectangle 6"/>
          <p:cNvSpPr>
            <a:spLocks noGrp="1" noChangeArrowheads="1"/>
          </p:cNvSpPr>
          <p:nvPr>
            <p:ph type="sldNum" sz="quarter" idx="12"/>
          </p:nvPr>
        </p:nvSpPr>
        <p:spPr>
          <a:ln/>
        </p:spPr>
        <p:txBody>
          <a:bodyPr/>
          <a:lstStyle>
            <a:lvl1pPr>
              <a:defRPr/>
            </a:lvl1pPr>
          </a:lstStyle>
          <a:p>
            <a:fld id="{AA4B1E0B-C208-4B8F-9BBF-92E35AB80399}" type="slidenum">
              <a:rPr lang="en-GB" noProof="0" smtClean="0"/>
              <a:pPr/>
              <a:t>‹N°›</a:t>
            </a:fld>
            <a:endParaRPr lang="en-GB" noProof="0" dirty="0"/>
          </a:p>
        </p:txBody>
      </p:sp>
    </p:spTree>
    <p:extLst>
      <p:ext uri="{BB962C8B-B14F-4D97-AF65-F5344CB8AC3E}">
        <p14:creationId xmlns:p14="http://schemas.microsoft.com/office/powerpoint/2010/main" val="3791959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noProof="0" smtClean="0"/>
              <a:t>Click to edit Master title style</a:t>
            </a:r>
            <a:endParaRPr lang="en-GB" noProof="0" dirty="0"/>
          </a:p>
        </p:txBody>
      </p:sp>
      <p:sp>
        <p:nvSpPr>
          <p:cNvPr id="3" name="Espace réservé pour une image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dirty="0" smtClean="0"/>
          </a:p>
        </p:txBody>
      </p:sp>
      <p:sp>
        <p:nvSpPr>
          <p:cNvPr id="4" name="Espace réservé du texte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noProof="0"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noProof="0" dirty="0"/>
          </a:p>
        </p:txBody>
      </p:sp>
      <p:sp>
        <p:nvSpPr>
          <p:cNvPr id="7" name="Rectangle 6"/>
          <p:cNvSpPr>
            <a:spLocks noGrp="1" noChangeArrowheads="1"/>
          </p:cNvSpPr>
          <p:nvPr>
            <p:ph type="sldNum" sz="quarter" idx="12"/>
          </p:nvPr>
        </p:nvSpPr>
        <p:spPr>
          <a:ln/>
        </p:spPr>
        <p:txBody>
          <a:bodyPr/>
          <a:lstStyle>
            <a:lvl1pPr>
              <a:defRPr/>
            </a:lvl1pPr>
          </a:lstStyle>
          <a:p>
            <a:fld id="{85A979A2-F3F6-423E-9463-67538D07F993}" type="slidenum">
              <a:rPr lang="en-GB" noProof="0" smtClean="0"/>
              <a:pPr/>
              <a:t>‹N°›</a:t>
            </a:fld>
            <a:endParaRPr lang="en-GB" noProof="0" dirty="0"/>
          </a:p>
        </p:txBody>
      </p:sp>
    </p:spTree>
    <p:extLst>
      <p:ext uri="{BB962C8B-B14F-4D97-AF65-F5344CB8AC3E}">
        <p14:creationId xmlns:p14="http://schemas.microsoft.com/office/powerpoint/2010/main" val="868453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5" charset="0"/>
                <a:cs typeface="Arial" pitchFamily="-105" charset="0"/>
              </a:defRPr>
            </a:lvl1pPr>
          </a:lstStyle>
          <a:p>
            <a:pPr>
              <a:defRPr/>
            </a:pPr>
            <a:endParaRPr 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5" charset="0"/>
                <a:cs typeface="Arial" pitchFamily="-105" charset="0"/>
              </a:defRPr>
            </a:lvl1pPr>
          </a:lstStyle>
          <a:p>
            <a:pPr>
              <a:defRPr/>
            </a:pPr>
            <a:endParaRPr lang="fr-F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6F8BF7A-4403-4F96-B072-52C25A3A1B19}" type="slidenum">
              <a:rPr lang="fr-FR"/>
              <a:pPr/>
              <a:t>‹N°›</a:t>
            </a:fld>
            <a:endParaRPr lang="fr-FR"/>
          </a:p>
        </p:txBody>
      </p:sp>
      <p:pic>
        <p:nvPicPr>
          <p:cNvPr id="1041" name="Picture 17" descr="fond_page_courante_ppt_en"/>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64350"/>
          </a:xfrm>
          <a:prstGeom prst="rect">
            <a:avLst/>
          </a:prstGeom>
          <a:noFill/>
          <a:extLst>
            <a:ext uri="{909E8E84-426E-40DD-AFC4-6F175D3DCCD1}">
              <a14:hiddenFill xmlns:a14="http://schemas.microsoft.com/office/drawing/2010/main">
                <a:solidFill>
                  <a:srgbClr val="FFFFFF"/>
                </a:solidFill>
              </a14:hiddenFill>
            </a:ext>
          </a:extLst>
        </p:spPr>
      </p:pic>
      <p:sp>
        <p:nvSpPr>
          <p:cNvPr id="1039" name="Text Box 15"/>
          <p:cNvSpPr txBox="1">
            <a:spLocks noChangeArrowheads="1"/>
          </p:cNvSpPr>
          <p:nvPr/>
        </p:nvSpPr>
        <p:spPr bwMode="auto">
          <a:xfrm>
            <a:off x="8388424" y="6451600"/>
            <a:ext cx="576189"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fld id="{85FA967D-BEC8-4685-9D4F-ED47006DE66D}" type="slidenum">
              <a:rPr lang="fr-FR" sz="1000" smtClean="0">
                <a:solidFill>
                  <a:srgbClr val="3A4D98"/>
                </a:solidFill>
                <a:latin typeface="Verdana" pitchFamily="34" charset="0"/>
              </a:rPr>
              <a:t>‹N°›</a:t>
            </a:fld>
            <a:endParaRPr lang="fr-FR" sz="1000" dirty="0">
              <a:solidFill>
                <a:srgbClr val="3A4D98"/>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itchFamily="-105" charset="0"/>
          <a:ea typeface="Arial" pitchFamily="-105" charset="0"/>
          <a:cs typeface="Arial" pitchFamily="-105" charset="0"/>
        </a:defRPr>
      </a:lvl2pPr>
      <a:lvl3pPr algn="ctr" rtl="0" eaLnBrk="1" fontAlgn="base" hangingPunct="1">
        <a:spcBef>
          <a:spcPct val="0"/>
        </a:spcBef>
        <a:spcAft>
          <a:spcPct val="0"/>
        </a:spcAft>
        <a:defRPr sz="4400">
          <a:solidFill>
            <a:schemeClr val="tx2"/>
          </a:solidFill>
          <a:latin typeface="Arial" pitchFamily="-105" charset="0"/>
          <a:ea typeface="Arial" pitchFamily="-105" charset="0"/>
          <a:cs typeface="Arial" pitchFamily="-105" charset="0"/>
        </a:defRPr>
      </a:lvl3pPr>
      <a:lvl4pPr algn="ctr" rtl="0" eaLnBrk="1" fontAlgn="base" hangingPunct="1">
        <a:spcBef>
          <a:spcPct val="0"/>
        </a:spcBef>
        <a:spcAft>
          <a:spcPct val="0"/>
        </a:spcAft>
        <a:defRPr sz="4400">
          <a:solidFill>
            <a:schemeClr val="tx2"/>
          </a:solidFill>
          <a:latin typeface="Arial" pitchFamily="-105" charset="0"/>
          <a:ea typeface="Arial" pitchFamily="-105" charset="0"/>
          <a:cs typeface="Arial" pitchFamily="-105" charset="0"/>
        </a:defRPr>
      </a:lvl4pPr>
      <a:lvl5pPr algn="ctr" rtl="0" eaLnBrk="1" fontAlgn="base" hangingPunct="1">
        <a:spcBef>
          <a:spcPct val="0"/>
        </a:spcBef>
        <a:spcAft>
          <a:spcPct val="0"/>
        </a:spcAft>
        <a:defRPr sz="4400">
          <a:solidFill>
            <a:schemeClr val="tx2"/>
          </a:solidFill>
          <a:latin typeface="Arial" pitchFamily="-105" charset="0"/>
          <a:ea typeface="Arial" pitchFamily="-105" charset="0"/>
          <a:cs typeface="Arial" pitchFamily="-105" charset="0"/>
        </a:defRPr>
      </a:lvl5pPr>
      <a:lvl6pPr marL="457200" algn="ctr" rtl="0" eaLnBrk="1" fontAlgn="base" hangingPunct="1">
        <a:spcBef>
          <a:spcPct val="0"/>
        </a:spcBef>
        <a:spcAft>
          <a:spcPct val="0"/>
        </a:spcAft>
        <a:defRPr sz="4400">
          <a:solidFill>
            <a:schemeClr val="tx2"/>
          </a:solidFill>
          <a:latin typeface="Arial" pitchFamily="-105" charset="0"/>
          <a:ea typeface="Arial" pitchFamily="-105" charset="0"/>
          <a:cs typeface="Arial" pitchFamily="-105" charset="0"/>
        </a:defRPr>
      </a:lvl6pPr>
      <a:lvl7pPr marL="914400" algn="ctr" rtl="0" eaLnBrk="1" fontAlgn="base" hangingPunct="1">
        <a:spcBef>
          <a:spcPct val="0"/>
        </a:spcBef>
        <a:spcAft>
          <a:spcPct val="0"/>
        </a:spcAft>
        <a:defRPr sz="4400">
          <a:solidFill>
            <a:schemeClr val="tx2"/>
          </a:solidFill>
          <a:latin typeface="Arial" pitchFamily="-105" charset="0"/>
          <a:ea typeface="Arial" pitchFamily="-105" charset="0"/>
          <a:cs typeface="Arial" pitchFamily="-105" charset="0"/>
        </a:defRPr>
      </a:lvl7pPr>
      <a:lvl8pPr marL="1371600" algn="ctr" rtl="0" eaLnBrk="1" fontAlgn="base" hangingPunct="1">
        <a:spcBef>
          <a:spcPct val="0"/>
        </a:spcBef>
        <a:spcAft>
          <a:spcPct val="0"/>
        </a:spcAft>
        <a:defRPr sz="4400">
          <a:solidFill>
            <a:schemeClr val="tx2"/>
          </a:solidFill>
          <a:latin typeface="Arial" pitchFamily="-105" charset="0"/>
          <a:ea typeface="Arial" pitchFamily="-105" charset="0"/>
          <a:cs typeface="Arial" pitchFamily="-105" charset="0"/>
        </a:defRPr>
      </a:lvl8pPr>
      <a:lvl9pPr marL="1828800" algn="ctr" rtl="0" eaLnBrk="1" fontAlgn="base" hangingPunct="1">
        <a:spcBef>
          <a:spcPct val="0"/>
        </a:spcBef>
        <a:spcAft>
          <a:spcPct val="0"/>
        </a:spcAft>
        <a:defRPr sz="4400">
          <a:solidFill>
            <a:schemeClr val="tx2"/>
          </a:solidFill>
          <a:latin typeface="Arial" pitchFamily="-105" charset="0"/>
          <a:ea typeface="Arial" pitchFamily="-105" charset="0"/>
          <a:cs typeface="Arial" pitchFamily="-105"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a:solidFill>
            <a:schemeClr val="tx1"/>
          </a:solidFill>
          <a:latin typeface="+mn-lt"/>
          <a:ea typeface="+mn-ea"/>
          <a:cs typeface="+mn-cs"/>
        </a:defRPr>
      </a:lvl5pPr>
      <a:lvl6pPr marL="2514600" indent="-228600" algn="l" rtl="0" eaLnBrk="1" fontAlgn="base" hangingPunct="1">
        <a:spcBef>
          <a:spcPct val="20000"/>
        </a:spcBef>
        <a:spcAft>
          <a:spcPct val="0"/>
        </a:spcAft>
        <a:buChar char="»"/>
        <a:defRPr sz="2000">
          <a:solidFill>
            <a:schemeClr val="tx1"/>
          </a:solidFill>
          <a:latin typeface="+mn-lt"/>
          <a:ea typeface="+mn-ea"/>
          <a:cs typeface="+mn-cs"/>
        </a:defRPr>
      </a:lvl6pPr>
      <a:lvl7pPr marL="2971800" indent="-228600" algn="l" rtl="0" eaLnBrk="1" fontAlgn="base" hangingPunct="1">
        <a:spcBef>
          <a:spcPct val="20000"/>
        </a:spcBef>
        <a:spcAft>
          <a:spcPct val="0"/>
        </a:spcAft>
        <a:buChar char="»"/>
        <a:defRPr sz="2000">
          <a:solidFill>
            <a:schemeClr val="tx1"/>
          </a:solidFill>
          <a:latin typeface="+mn-lt"/>
          <a:ea typeface="+mn-ea"/>
          <a:cs typeface="+mn-cs"/>
        </a:defRPr>
      </a:lvl7pPr>
      <a:lvl8pPr marL="3429000" indent="-228600" algn="l" rtl="0" eaLnBrk="1" fontAlgn="base" hangingPunct="1">
        <a:spcBef>
          <a:spcPct val="20000"/>
        </a:spcBef>
        <a:spcAft>
          <a:spcPct val="0"/>
        </a:spcAft>
        <a:buChar char="»"/>
        <a:defRPr sz="2000">
          <a:solidFill>
            <a:schemeClr val="tx1"/>
          </a:solidFill>
          <a:latin typeface="+mn-lt"/>
          <a:ea typeface="+mn-ea"/>
          <a:cs typeface="+mn-cs"/>
        </a:defRPr>
      </a:lvl8pPr>
      <a:lvl9pPr marL="3886200" indent="-228600" algn="l" rtl="0" eaLnBrk="1" fontAlgn="base" hangingPunct="1">
        <a:spcBef>
          <a:spcPct val="20000"/>
        </a:spcBef>
        <a:spcAft>
          <a:spcPct val="0"/>
        </a:spcAft>
        <a:buChar char="»"/>
        <a:defRPr sz="20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mailto:parcels@upu.int"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mailto:ptc.support@upu.i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8" name="Rectangle 6"/>
          <p:cNvSpPr>
            <a:spLocks noChangeArrowheads="1"/>
          </p:cNvSpPr>
          <p:nvPr/>
        </p:nvSpPr>
        <p:spPr bwMode="auto">
          <a:xfrm>
            <a:off x="1474788" y="2159000"/>
            <a:ext cx="7777732" cy="163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eaLnBrk="0" hangingPunct="0"/>
            <a:r>
              <a:rPr lang="en-GB" sz="3600" b="1" dirty="0">
                <a:solidFill>
                  <a:schemeClr val="bg1"/>
                </a:solidFill>
                <a:latin typeface="Verdana" pitchFamily="34" charset="0"/>
              </a:rPr>
              <a:t>Parcels </a:t>
            </a:r>
            <a:r>
              <a:rPr lang="en-GB" sz="3600" b="1" dirty="0" smtClean="0">
                <a:solidFill>
                  <a:schemeClr val="bg1"/>
                </a:solidFill>
                <a:latin typeface="Verdana" pitchFamily="34" charset="0"/>
              </a:rPr>
              <a:t>performance monitoring with </a:t>
            </a:r>
            <a:br>
              <a:rPr lang="en-GB" sz="3600" b="1" dirty="0" smtClean="0">
                <a:solidFill>
                  <a:schemeClr val="bg1"/>
                </a:solidFill>
                <a:latin typeface="Verdana" pitchFamily="34" charset="0"/>
              </a:rPr>
            </a:br>
            <a:r>
              <a:rPr lang="en-GB" sz="3600" b="1" dirty="0" smtClean="0">
                <a:solidFill>
                  <a:schemeClr val="bg1"/>
                </a:solidFill>
                <a:latin typeface="Verdana" pitchFamily="34" charset="0"/>
              </a:rPr>
              <a:t>exception </a:t>
            </a:r>
            <a:r>
              <a:rPr lang="en-GB" sz="3600" b="1" dirty="0">
                <a:solidFill>
                  <a:schemeClr val="bg1"/>
                </a:solidFill>
                <a:latin typeface="Verdana" pitchFamily="34" charset="0"/>
              </a:rPr>
              <a:t>reports</a:t>
            </a:r>
          </a:p>
        </p:txBody>
      </p:sp>
      <p:sp>
        <p:nvSpPr>
          <p:cNvPr id="13321" name="Rectangle 9"/>
          <p:cNvSpPr>
            <a:spLocks noChangeArrowheads="1"/>
          </p:cNvSpPr>
          <p:nvPr/>
        </p:nvSpPr>
        <p:spPr bwMode="auto">
          <a:xfrm>
            <a:off x="404813" y="6503988"/>
            <a:ext cx="6118225" cy="144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eaLnBrk="0" hangingPunct="0"/>
            <a:r>
              <a:rPr lang="en-GB" sz="1000" b="1" dirty="0" smtClean="0">
                <a:solidFill>
                  <a:schemeClr val="bg1"/>
                </a:solidFill>
                <a:ea typeface="ＭＳ Ｐゴシック" pitchFamily="34" charset="-128"/>
              </a:rPr>
              <a:t>DOT.PQI</a:t>
            </a:r>
            <a:endParaRPr lang="en-GB" sz="1000" b="1" dirty="0">
              <a:solidFill>
                <a:schemeClr val="bg1"/>
              </a:solidFill>
              <a:ea typeface="ＭＳ Ｐゴシック"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2" name="Rectangle 4"/>
          <p:cNvSpPr>
            <a:spLocks noChangeArrowheads="1"/>
          </p:cNvSpPr>
          <p:nvPr/>
        </p:nvSpPr>
        <p:spPr bwMode="auto">
          <a:xfrm>
            <a:off x="1457325" y="1438275"/>
            <a:ext cx="7413625"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r>
              <a:rPr lang="en-GB" b="1" dirty="0">
                <a:solidFill>
                  <a:srgbClr val="00529D"/>
                </a:solidFill>
                <a:latin typeface="Verdana" pitchFamily="34" charset="0"/>
              </a:rPr>
              <a:t>What and why?</a:t>
            </a:r>
          </a:p>
        </p:txBody>
      </p:sp>
      <p:sp>
        <p:nvSpPr>
          <p:cNvPr id="14345" name="Rectangle 9"/>
          <p:cNvSpPr>
            <a:spLocks noChangeArrowheads="1"/>
          </p:cNvSpPr>
          <p:nvPr/>
        </p:nvSpPr>
        <p:spPr bwMode="auto">
          <a:xfrm>
            <a:off x="1457325" y="2338388"/>
            <a:ext cx="7795195" cy="395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eaLnBrk="0" hangingPunct="0">
              <a:spcBef>
                <a:spcPct val="20000"/>
              </a:spcBef>
              <a:buClr>
                <a:srgbClr val="00529D"/>
              </a:buClr>
            </a:pPr>
            <a:r>
              <a:rPr lang="en-GB" sz="1400" b="1" dirty="0" smtClean="0">
                <a:latin typeface="Verdana" pitchFamily="34" charset="0"/>
              </a:rPr>
              <a:t>What is an exception report?</a:t>
            </a:r>
          </a:p>
          <a:p>
            <a:pPr eaLnBrk="0" hangingPunct="0">
              <a:spcBef>
                <a:spcPts val="0"/>
              </a:spcBef>
              <a:buClr>
                <a:srgbClr val="00529D"/>
              </a:buClr>
            </a:pPr>
            <a:endParaRPr lang="en-GB" sz="1400" dirty="0" smtClean="0">
              <a:latin typeface="Verdana" pitchFamily="34" charset="0"/>
            </a:endParaRPr>
          </a:p>
          <a:p>
            <a:pPr eaLnBrk="0" hangingPunct="0">
              <a:spcBef>
                <a:spcPts val="0"/>
              </a:spcBef>
              <a:buClr>
                <a:srgbClr val="00529D"/>
              </a:buClr>
            </a:pPr>
            <a:r>
              <a:rPr lang="en-GB" sz="1400" dirty="0" smtClean="0">
                <a:latin typeface="Verdana" pitchFamily="34" charset="0"/>
              </a:rPr>
              <a:t>A mechanism in QCS sends automatic e-mail alerts when certain indicators for </a:t>
            </a:r>
            <a:br>
              <a:rPr lang="en-GB" sz="1400" dirty="0" smtClean="0">
                <a:latin typeface="Verdana" pitchFamily="34" charset="0"/>
              </a:rPr>
            </a:br>
            <a:r>
              <a:rPr lang="en-GB" sz="1400" dirty="0" smtClean="0">
                <a:latin typeface="Verdana" pitchFamily="34" charset="0"/>
              </a:rPr>
              <a:t>parcels reach a pre-defined threshold with respect to:</a:t>
            </a:r>
          </a:p>
          <a:p>
            <a:pPr eaLnBrk="0" hangingPunct="0">
              <a:spcBef>
                <a:spcPts val="600"/>
              </a:spcBef>
              <a:buClr>
                <a:srgbClr val="00529D"/>
              </a:buClr>
              <a:tabLst>
                <a:tab pos="355600" algn="l"/>
              </a:tabLst>
            </a:pPr>
            <a:r>
              <a:rPr lang="en-GB" sz="1400" dirty="0" smtClean="0">
                <a:latin typeface="Verdana" pitchFamily="34" charset="0"/>
              </a:rPr>
              <a:t>–	volumes </a:t>
            </a:r>
          </a:p>
          <a:p>
            <a:pPr eaLnBrk="0" hangingPunct="0">
              <a:spcBef>
                <a:spcPts val="600"/>
              </a:spcBef>
              <a:buClr>
                <a:srgbClr val="00529D"/>
              </a:buClr>
              <a:tabLst>
                <a:tab pos="355600" algn="l"/>
              </a:tabLst>
            </a:pPr>
            <a:r>
              <a:rPr lang="en-GB" sz="1400" dirty="0" smtClean="0">
                <a:latin typeface="Verdana" pitchFamily="34" charset="0"/>
              </a:rPr>
              <a:t>–	scanning performance ratios and transmission time</a:t>
            </a:r>
            <a:r>
              <a:rPr lang="en-GB" sz="1400" baseline="30000" dirty="0" smtClean="0">
                <a:latin typeface="Verdana" pitchFamily="34" charset="0"/>
              </a:rPr>
              <a:t>1</a:t>
            </a:r>
            <a:r>
              <a:rPr lang="en-GB" sz="1400" dirty="0" smtClean="0">
                <a:latin typeface="Verdana" pitchFamily="34" charset="0"/>
              </a:rPr>
              <a:t> performance ratios</a:t>
            </a:r>
          </a:p>
          <a:p>
            <a:pPr eaLnBrk="0" hangingPunct="0">
              <a:spcBef>
                <a:spcPts val="600"/>
              </a:spcBef>
              <a:buClr>
                <a:srgbClr val="00529D"/>
              </a:buClr>
              <a:tabLst>
                <a:tab pos="355600" algn="l"/>
              </a:tabLst>
            </a:pPr>
            <a:r>
              <a:rPr lang="en-GB" sz="1400" dirty="0" smtClean="0">
                <a:latin typeface="Verdana" pitchFamily="34" charset="0"/>
              </a:rPr>
              <a:t>–	irregularities in transmission of EDI messages</a:t>
            </a:r>
            <a:r>
              <a:rPr lang="en-GB" sz="1400" baseline="30000" dirty="0" smtClean="0">
                <a:latin typeface="Verdana" pitchFamily="34" charset="0"/>
              </a:rPr>
              <a:t>2</a:t>
            </a:r>
          </a:p>
          <a:p>
            <a:pPr eaLnBrk="0" hangingPunct="0">
              <a:spcBef>
                <a:spcPts val="0"/>
              </a:spcBef>
              <a:buClr>
                <a:srgbClr val="00529D"/>
              </a:buClr>
            </a:pPr>
            <a:endParaRPr lang="en-GB" sz="1400" baseline="30000" dirty="0" smtClean="0">
              <a:latin typeface="Verdana" pitchFamily="34" charset="0"/>
            </a:endParaRPr>
          </a:p>
          <a:p>
            <a:pPr eaLnBrk="0" hangingPunct="0">
              <a:spcBef>
                <a:spcPts val="0"/>
              </a:spcBef>
              <a:buClr>
                <a:srgbClr val="00529D"/>
              </a:buClr>
            </a:pPr>
            <a:endParaRPr lang="en-GB" sz="1400" b="1" dirty="0" smtClean="0">
              <a:latin typeface="Verdana" pitchFamily="34" charset="0"/>
            </a:endParaRPr>
          </a:p>
          <a:p>
            <a:pPr eaLnBrk="0" hangingPunct="0">
              <a:spcBef>
                <a:spcPts val="0"/>
              </a:spcBef>
              <a:buClr>
                <a:srgbClr val="00529D"/>
              </a:buClr>
            </a:pPr>
            <a:r>
              <a:rPr lang="en-GB" sz="1400" b="1" dirty="0" smtClean="0">
                <a:latin typeface="Verdana" pitchFamily="34" charset="0"/>
              </a:rPr>
              <a:t>Why use exception reports?</a:t>
            </a:r>
            <a:br>
              <a:rPr lang="en-GB" sz="1400" b="1" dirty="0" smtClean="0">
                <a:latin typeface="Verdana" pitchFamily="34" charset="0"/>
              </a:rPr>
            </a:br>
            <a:endParaRPr lang="en-GB" sz="1400" dirty="0">
              <a:latin typeface="Verdana" pitchFamily="34" charset="0"/>
            </a:endParaRPr>
          </a:p>
          <a:p>
            <a:pPr eaLnBrk="0" hangingPunct="0">
              <a:spcBef>
                <a:spcPct val="20000"/>
              </a:spcBef>
              <a:buClr>
                <a:srgbClr val="00529D"/>
              </a:buClr>
            </a:pPr>
            <a:r>
              <a:rPr lang="en-GB" sz="1400" dirty="0" smtClean="0">
                <a:latin typeface="Verdana" pitchFamily="34" charset="0"/>
              </a:rPr>
              <a:t>This system was developed to help operators monitor key performance indicators </a:t>
            </a:r>
            <a:br>
              <a:rPr lang="en-GB" sz="1400" dirty="0" smtClean="0">
                <a:latin typeface="Verdana" pitchFamily="34" charset="0"/>
              </a:rPr>
            </a:br>
            <a:r>
              <a:rPr lang="en-GB" sz="1400" dirty="0" smtClean="0">
                <a:latin typeface="Verdana" pitchFamily="34" charset="0"/>
              </a:rPr>
              <a:t>of their parcel service</a:t>
            </a:r>
          </a:p>
          <a:p>
            <a:pPr eaLnBrk="0" hangingPunct="0">
              <a:spcBef>
                <a:spcPct val="20000"/>
              </a:spcBef>
              <a:buClr>
                <a:srgbClr val="00529D"/>
              </a:buClr>
            </a:pPr>
            <a:endParaRPr lang="en-GB" sz="1400" dirty="0">
              <a:latin typeface="Verdana" pitchFamily="34" charset="0"/>
            </a:endParaRPr>
          </a:p>
        </p:txBody>
      </p:sp>
      <p:cxnSp>
        <p:nvCxnSpPr>
          <p:cNvPr id="5" name="Connecteur droit 4"/>
          <p:cNvCxnSpPr>
            <a:cxnSpLocks noChangeShapeType="1"/>
          </p:cNvCxnSpPr>
          <p:nvPr/>
        </p:nvCxnSpPr>
        <p:spPr bwMode="auto">
          <a:xfrm>
            <a:off x="1366838" y="2058988"/>
            <a:ext cx="7485062" cy="1587"/>
          </a:xfrm>
          <a:prstGeom prst="line">
            <a:avLst/>
          </a:prstGeom>
          <a:noFill/>
          <a:ln w="25400">
            <a:solidFill>
              <a:srgbClr val="22226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40000" dist="20000" dir="5400000" rotWithShape="0">
                    <a:srgbClr val="808080">
                      <a:alpha val="37999"/>
                    </a:srgbClr>
                  </a:outerShdw>
                </a:effectLst>
              </a14:hiddenEffects>
            </a:ext>
          </a:extLst>
        </p:spPr>
      </p:cxnSp>
      <p:sp>
        <p:nvSpPr>
          <p:cNvPr id="2" name="Footer Placeholder 1"/>
          <p:cNvSpPr>
            <a:spLocks noGrp="1"/>
          </p:cNvSpPr>
          <p:nvPr>
            <p:ph type="ftr" sz="quarter" idx="11"/>
          </p:nvPr>
        </p:nvSpPr>
        <p:spPr>
          <a:xfrm>
            <a:off x="1301204" y="5733256"/>
            <a:ext cx="7956376" cy="864096"/>
          </a:xfrm>
        </p:spPr>
        <p:txBody>
          <a:bodyPr/>
          <a:lstStyle/>
          <a:p>
            <a:pPr algn="l"/>
            <a:r>
              <a:rPr lang="en-GB" sz="1000" noProof="0" dirty="0" smtClean="0"/>
              <a:t>1</a:t>
            </a:r>
            <a:r>
              <a:rPr lang="en-GB" dirty="0"/>
              <a:t> </a:t>
            </a:r>
            <a:r>
              <a:rPr lang="en-GB" sz="1000" dirty="0" smtClean="0"/>
              <a:t>"Transmission time" means </a:t>
            </a:r>
            <a:r>
              <a:rPr lang="en-GB" sz="1000" dirty="0"/>
              <a:t>the difference between the actual date and time of an EDI event and the </a:t>
            </a:r>
            <a:r>
              <a:rPr lang="en-GB" sz="1000" dirty="0" smtClean="0"/>
              <a:t>time that </a:t>
            </a:r>
            <a:r>
              <a:rPr lang="en-GB" sz="1000" dirty="0"/>
              <a:t>the EDI </a:t>
            </a:r>
            <a:r>
              <a:rPr lang="en-GB" sz="1000" dirty="0" smtClean="0"/>
              <a:t>message containing </a:t>
            </a:r>
            <a:r>
              <a:rPr lang="en-GB" sz="1000" dirty="0"/>
              <a:t>this event is prepared to be sent to your partners (this time is indicated in </a:t>
            </a:r>
            <a:r>
              <a:rPr lang="en-GB" sz="1000" dirty="0" smtClean="0"/>
              <a:t>the header </a:t>
            </a:r>
            <a:r>
              <a:rPr lang="en-GB" sz="1000" dirty="0"/>
              <a:t>section of the interchange, or </a:t>
            </a:r>
            <a:r>
              <a:rPr lang="en-GB" sz="1000" dirty="0" smtClean="0"/>
              <a:t/>
            </a:r>
            <a:br>
              <a:rPr lang="en-GB" sz="1000" dirty="0" smtClean="0"/>
            </a:br>
            <a:r>
              <a:rPr lang="en-GB" sz="1000" dirty="0" smtClean="0"/>
              <a:t>“</a:t>
            </a:r>
            <a:r>
              <a:rPr lang="en-GB" sz="1000" dirty="0"/>
              <a:t>envelope”, in which the EDI message is enclosed</a:t>
            </a:r>
            <a:r>
              <a:rPr lang="en-GB" sz="1000" dirty="0" smtClean="0"/>
              <a:t>).</a:t>
            </a:r>
          </a:p>
          <a:p>
            <a:pPr algn="l">
              <a:spcBef>
                <a:spcPts val="600"/>
              </a:spcBef>
            </a:pPr>
            <a:r>
              <a:rPr lang="en-GB" sz="1000" noProof="0" dirty="0" smtClean="0"/>
              <a:t>2 "</a:t>
            </a:r>
            <a:r>
              <a:rPr lang="en-GB" sz="1000" dirty="0" smtClean="0"/>
              <a:t>Transmission </a:t>
            </a:r>
            <a:r>
              <a:rPr lang="en-GB" sz="1000" dirty="0"/>
              <a:t>of EDI </a:t>
            </a:r>
            <a:r>
              <a:rPr lang="en-GB" sz="1000" dirty="0" smtClean="0"/>
              <a:t>messages" </a:t>
            </a:r>
            <a:r>
              <a:rPr lang="en-GB" sz="1000" dirty="0"/>
              <a:t>is the transfer of the EDI message from your server/web to the IB/PTC.</a:t>
            </a:r>
            <a:endParaRPr lang="en-GB" sz="1000" noProof="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4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4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4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34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345">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34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ChangeArrowheads="1"/>
          </p:cNvSpPr>
          <p:nvPr/>
        </p:nvSpPr>
        <p:spPr bwMode="auto">
          <a:xfrm>
            <a:off x="1457325" y="1438275"/>
            <a:ext cx="7413625"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r>
              <a:rPr lang="en-GB" b="1" dirty="0">
                <a:solidFill>
                  <a:srgbClr val="00529D"/>
                </a:solidFill>
                <a:latin typeface="Verdana" pitchFamily="34" charset="0"/>
              </a:rPr>
              <a:t>Types of indicators</a:t>
            </a:r>
          </a:p>
        </p:txBody>
      </p:sp>
      <p:sp>
        <p:nvSpPr>
          <p:cNvPr id="17414" name="Rectangle 6"/>
          <p:cNvSpPr>
            <a:spLocks noChangeArrowheads="1"/>
          </p:cNvSpPr>
          <p:nvPr/>
        </p:nvSpPr>
        <p:spPr bwMode="auto">
          <a:xfrm>
            <a:off x="1436613" y="2204864"/>
            <a:ext cx="7579171" cy="395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355600" lvl="1" indent="-355600">
              <a:spcAft>
                <a:spcPts val="600"/>
              </a:spcAft>
              <a:tabLst>
                <a:tab pos="355600" algn="l"/>
              </a:tabLst>
            </a:pPr>
            <a:r>
              <a:rPr lang="en-US" sz="1400" dirty="0" smtClean="0">
                <a:latin typeface="Verdana" panose="020B0604030504040204" pitchFamily="34" charset="0"/>
                <a:ea typeface="Verdana" panose="020B0604030504040204" pitchFamily="34" charset="0"/>
                <a:cs typeface="Verdana" panose="020B0604030504040204" pitchFamily="34" charset="0"/>
              </a:rPr>
              <a:t>–	Message</a:t>
            </a:r>
            <a:r>
              <a:rPr lang="en-US" sz="1400" b="1" dirty="0" smtClean="0">
                <a:latin typeface="Verdana" panose="020B0604030504040204" pitchFamily="34" charset="0"/>
                <a:ea typeface="Verdana" panose="020B0604030504040204" pitchFamily="34" charset="0"/>
                <a:cs typeface="Verdana" panose="020B0604030504040204" pitchFamily="34" charset="0"/>
              </a:rPr>
              <a:t> </a:t>
            </a:r>
            <a:r>
              <a:rPr lang="en-US" sz="1400" b="1" dirty="0">
                <a:latin typeface="Verdana" panose="020B0604030504040204" pitchFamily="34" charset="0"/>
                <a:ea typeface="Verdana" panose="020B0604030504040204" pitchFamily="34" charset="0"/>
                <a:cs typeface="Verdana" panose="020B0604030504040204" pitchFamily="34" charset="0"/>
              </a:rPr>
              <a:t>volume</a:t>
            </a:r>
            <a:r>
              <a:rPr lang="en-US" sz="1400" dirty="0">
                <a:latin typeface="Verdana" panose="020B0604030504040204" pitchFamily="34" charset="0"/>
                <a:ea typeface="Verdana" panose="020B0604030504040204" pitchFamily="34" charset="0"/>
                <a:cs typeface="Verdana" panose="020B0604030504040204" pitchFamily="34" charset="0"/>
              </a:rPr>
              <a:t> drop filtered by parcels (PREDES, RESDES, EMSEVT): </a:t>
            </a:r>
            <a:r>
              <a:rPr lang="en-US" sz="1400" dirty="0" smtClean="0">
                <a:latin typeface="Verdana" panose="020B0604030504040204" pitchFamily="34" charset="0"/>
                <a:ea typeface="Verdana" panose="020B0604030504040204" pitchFamily="34" charset="0"/>
                <a:cs typeface="Verdana" panose="020B0604030504040204" pitchFamily="34" charset="0"/>
              </a:rPr>
              <a:t/>
            </a:r>
            <a:br>
              <a:rPr lang="en-US" sz="1400" dirty="0" smtClean="0">
                <a:latin typeface="Verdana" panose="020B0604030504040204" pitchFamily="34" charset="0"/>
                <a:ea typeface="Verdana" panose="020B0604030504040204" pitchFamily="34" charset="0"/>
                <a:cs typeface="Verdana" panose="020B0604030504040204" pitchFamily="34" charset="0"/>
              </a:rPr>
            </a:br>
            <a:r>
              <a:rPr lang="en-US" sz="1400" dirty="0" smtClean="0">
                <a:latin typeface="Verdana" panose="020B0604030504040204" pitchFamily="34" charset="0"/>
                <a:ea typeface="Verdana" panose="020B0604030504040204" pitchFamily="34" charset="0"/>
                <a:cs typeface="Verdana" panose="020B0604030504040204" pitchFamily="34" charset="0"/>
              </a:rPr>
              <a:t>A </a:t>
            </a:r>
            <a:r>
              <a:rPr lang="en-US" sz="1400" dirty="0">
                <a:latin typeface="Verdana" panose="020B0604030504040204" pitchFamily="34" charset="0"/>
                <a:ea typeface="Verdana" panose="020B0604030504040204" pitchFamily="34" charset="0"/>
                <a:cs typeface="Verdana" panose="020B0604030504040204" pitchFamily="34" charset="0"/>
              </a:rPr>
              <a:t>percentage drop in the number of parcel messages equal to or above 20% </a:t>
            </a:r>
          </a:p>
          <a:p>
            <a:pPr marL="355600" lvl="1" indent="-355600">
              <a:spcBef>
                <a:spcPts val="600"/>
              </a:spcBef>
              <a:tabLst>
                <a:tab pos="355600" algn="l"/>
              </a:tabLst>
            </a:pPr>
            <a:r>
              <a:rPr lang="en-US" sz="1400" dirty="0">
                <a:latin typeface="Verdana" panose="020B0604030504040204" pitchFamily="34" charset="0"/>
                <a:ea typeface="Verdana" panose="020B0604030504040204" pitchFamily="34" charset="0"/>
                <a:cs typeface="Verdana" panose="020B0604030504040204" pitchFamily="34" charset="0"/>
              </a:rPr>
              <a:t>– </a:t>
            </a:r>
            <a:r>
              <a:rPr lang="en-US" sz="1400" dirty="0" smtClean="0">
                <a:latin typeface="Verdana" panose="020B0604030504040204" pitchFamily="34" charset="0"/>
                <a:ea typeface="Verdana" panose="020B0604030504040204" pitchFamily="34" charset="0"/>
                <a:cs typeface="Verdana" panose="020B0604030504040204" pitchFamily="34" charset="0"/>
              </a:rPr>
              <a:t>	Performance </a:t>
            </a:r>
            <a:r>
              <a:rPr lang="en-US" sz="1400" b="1" dirty="0">
                <a:latin typeface="Verdana" panose="020B0604030504040204" pitchFamily="34" charset="0"/>
                <a:ea typeface="Verdana" panose="020B0604030504040204" pitchFamily="34" charset="0"/>
                <a:cs typeface="Verdana" panose="020B0604030504040204" pitchFamily="34" charset="0"/>
              </a:rPr>
              <a:t>ratio</a:t>
            </a:r>
            <a:r>
              <a:rPr lang="en-US" sz="1400" dirty="0">
                <a:latin typeface="Verdana" panose="020B0604030504040204" pitchFamily="34" charset="0"/>
                <a:ea typeface="Verdana" panose="020B0604030504040204" pitchFamily="34" charset="0"/>
                <a:cs typeface="Verdana" panose="020B0604030504040204" pitchFamily="34" charset="0"/>
              </a:rPr>
              <a:t> drop (PREDES, EMSEVT) by operator: If any of the following performance and on-time transmission ratios are below the indicated target:</a:t>
            </a:r>
          </a:p>
          <a:p>
            <a:pPr marL="355600" lvl="3">
              <a:spcBef>
                <a:spcPts val="600"/>
              </a:spcBef>
              <a:tabLst>
                <a:tab pos="723900" algn="l"/>
              </a:tabLst>
            </a:pPr>
            <a:r>
              <a:rPr lang="en-US" sz="1400" dirty="0" smtClean="0">
                <a:latin typeface="Verdana" panose="020B0604030504040204" pitchFamily="34" charset="0"/>
                <a:ea typeface="Verdana" panose="020B0604030504040204" pitchFamily="34" charset="0"/>
                <a:cs typeface="Verdana" panose="020B0604030504040204" pitchFamily="34" charset="0"/>
              </a:rPr>
              <a:t>•	EMA over EMC ratio + EMA on-time transmission ratio (outbound)</a:t>
            </a:r>
            <a:r>
              <a:rPr lang="en-US" sz="1400" baseline="30000" dirty="0" smtClean="0">
                <a:latin typeface="Verdana" panose="020B0604030504040204" pitchFamily="34" charset="0"/>
                <a:ea typeface="Verdana" panose="020B0604030504040204" pitchFamily="34" charset="0"/>
                <a:cs typeface="Verdana" panose="020B0604030504040204" pitchFamily="34" charset="0"/>
              </a:rPr>
              <a:t>*</a:t>
            </a:r>
          </a:p>
          <a:p>
            <a:pPr marL="355600" lvl="3">
              <a:spcBef>
                <a:spcPts val="600"/>
              </a:spcBef>
              <a:tabLst>
                <a:tab pos="723900" algn="l"/>
              </a:tabLst>
            </a:pPr>
            <a:r>
              <a:rPr lang="en-US" sz="1400" dirty="0">
                <a:latin typeface="Verdana" panose="020B0604030504040204" pitchFamily="34" charset="0"/>
                <a:ea typeface="Verdana" panose="020B0604030504040204" pitchFamily="34" charset="0"/>
                <a:cs typeface="Verdana" panose="020B0604030504040204" pitchFamily="34" charset="0"/>
              </a:rPr>
              <a:t>•	</a:t>
            </a:r>
            <a:r>
              <a:rPr lang="en-US" sz="1400" dirty="0" smtClean="0">
                <a:latin typeface="Verdana" panose="020B0604030504040204" pitchFamily="34" charset="0"/>
                <a:ea typeface="Verdana" panose="020B0604030504040204" pitchFamily="34" charset="0"/>
                <a:cs typeface="Verdana" panose="020B0604030504040204" pitchFamily="34" charset="0"/>
              </a:rPr>
              <a:t>EMC over EMD ratio + EMC on-time transmission ratio (outbound) &lt; 80%</a:t>
            </a:r>
          </a:p>
          <a:p>
            <a:pPr marL="0" lvl="3" indent="355600">
              <a:spcBef>
                <a:spcPts val="600"/>
              </a:spcBef>
              <a:tabLst>
                <a:tab pos="723900" algn="l"/>
              </a:tabLst>
            </a:pPr>
            <a:r>
              <a:rPr lang="en-US" sz="1400" dirty="0">
                <a:latin typeface="Verdana" panose="020B0604030504040204" pitchFamily="34" charset="0"/>
                <a:ea typeface="Verdana" panose="020B0604030504040204" pitchFamily="34" charset="0"/>
                <a:cs typeface="Verdana" panose="020B0604030504040204" pitchFamily="34" charset="0"/>
              </a:rPr>
              <a:t>•	</a:t>
            </a:r>
            <a:r>
              <a:rPr lang="en-US" sz="1400" dirty="0" smtClean="0">
                <a:latin typeface="Verdana" panose="020B0604030504040204" pitchFamily="34" charset="0"/>
                <a:ea typeface="Verdana" panose="020B0604030504040204" pitchFamily="34" charset="0"/>
                <a:cs typeface="Verdana" panose="020B0604030504040204" pitchFamily="34" charset="0"/>
              </a:rPr>
              <a:t>EMD over EMC ratio + EMD on-time transmission ratio (inbound) &lt; 60%</a:t>
            </a:r>
          </a:p>
          <a:p>
            <a:pPr marL="0" lvl="3" indent="355600">
              <a:spcBef>
                <a:spcPts val="600"/>
              </a:spcBef>
              <a:tabLst>
                <a:tab pos="723900" algn="l"/>
              </a:tabLst>
            </a:pPr>
            <a:r>
              <a:rPr lang="en-US" sz="1400" dirty="0">
                <a:latin typeface="Verdana" panose="020B0604030504040204" pitchFamily="34" charset="0"/>
                <a:ea typeface="Verdana" panose="020B0604030504040204" pitchFamily="34" charset="0"/>
                <a:cs typeface="Verdana" panose="020B0604030504040204" pitchFamily="34" charset="0"/>
              </a:rPr>
              <a:t>•	</a:t>
            </a:r>
            <a:r>
              <a:rPr lang="en-US" sz="1400" dirty="0" smtClean="0">
                <a:latin typeface="Verdana" panose="020B0604030504040204" pitchFamily="34" charset="0"/>
                <a:ea typeface="Verdana" panose="020B0604030504040204" pitchFamily="34" charset="0"/>
                <a:cs typeface="Verdana" panose="020B0604030504040204" pitchFamily="34" charset="0"/>
              </a:rPr>
              <a:t>EMF over EME ratio + EMF on-time transmission ratio (inbound) &lt; 80%</a:t>
            </a:r>
          </a:p>
          <a:p>
            <a:pPr marL="723900" lvl="3" indent="-368300">
              <a:spcBef>
                <a:spcPts val="600"/>
              </a:spcBef>
              <a:tabLst>
                <a:tab pos="723900" algn="l"/>
              </a:tabLst>
            </a:pPr>
            <a:r>
              <a:rPr lang="en-US" sz="1400" dirty="0">
                <a:latin typeface="Verdana" panose="020B0604030504040204" pitchFamily="34" charset="0"/>
                <a:ea typeface="Verdana" panose="020B0604030504040204" pitchFamily="34" charset="0"/>
                <a:cs typeface="Verdana" panose="020B0604030504040204" pitchFamily="34" charset="0"/>
              </a:rPr>
              <a:t>•	</a:t>
            </a:r>
            <a:r>
              <a:rPr lang="en-US" sz="1400" dirty="0" smtClean="0">
                <a:latin typeface="Verdana" panose="020B0604030504040204" pitchFamily="34" charset="0"/>
                <a:ea typeface="Verdana" panose="020B0604030504040204" pitchFamily="34" charset="0"/>
                <a:cs typeface="Verdana" panose="020B0604030504040204" pitchFamily="34" charset="0"/>
              </a:rPr>
              <a:t>EMH/EMI over EMD ratio + on-time EMH/EMI transmission ratio </a:t>
            </a:r>
            <a:br>
              <a:rPr lang="en-US" sz="1400" dirty="0" smtClean="0">
                <a:latin typeface="Verdana" panose="020B0604030504040204" pitchFamily="34" charset="0"/>
                <a:ea typeface="Verdana" panose="020B0604030504040204" pitchFamily="34" charset="0"/>
                <a:cs typeface="Verdana" panose="020B0604030504040204" pitchFamily="34" charset="0"/>
              </a:rPr>
            </a:br>
            <a:r>
              <a:rPr lang="en-US" sz="1400" dirty="0" smtClean="0">
                <a:latin typeface="Verdana" panose="020B0604030504040204" pitchFamily="34" charset="0"/>
                <a:ea typeface="Verdana" panose="020B0604030504040204" pitchFamily="34" charset="0"/>
                <a:cs typeface="Verdana" panose="020B0604030504040204" pitchFamily="34" charset="0"/>
              </a:rPr>
              <a:t>(inbound) &lt; 80%</a:t>
            </a:r>
          </a:p>
          <a:p>
            <a:pPr marL="723900" lvl="3" indent="-368300">
              <a:spcBef>
                <a:spcPts val="600"/>
              </a:spcBef>
              <a:spcAft>
                <a:spcPts val="0"/>
              </a:spcAft>
              <a:tabLst>
                <a:tab pos="723900" algn="l"/>
              </a:tabLst>
            </a:pPr>
            <a:r>
              <a:rPr lang="en-US" sz="1400" dirty="0">
                <a:latin typeface="Verdana" panose="020B0604030504040204" pitchFamily="34" charset="0"/>
                <a:ea typeface="Verdana" panose="020B0604030504040204" pitchFamily="34" charset="0"/>
                <a:cs typeface="Verdana" panose="020B0604030504040204" pitchFamily="34" charset="0"/>
              </a:rPr>
              <a:t>•	</a:t>
            </a:r>
            <a:r>
              <a:rPr lang="en-US" sz="1400" dirty="0" smtClean="0">
                <a:latin typeface="Verdana" panose="020B0604030504040204" pitchFamily="34" charset="0"/>
                <a:ea typeface="Verdana" panose="020B0604030504040204" pitchFamily="34" charset="0"/>
                <a:cs typeface="Verdana" panose="020B0604030504040204" pitchFamily="34" charset="0"/>
              </a:rPr>
              <a:t>RESDES over PREDES + on-time PREDES and RESDES transmission ratios (outbound/inbound) &lt; 80%</a:t>
            </a:r>
          </a:p>
          <a:p>
            <a:pPr marL="0" lvl="3" indent="355600">
              <a:spcAft>
                <a:spcPts val="0"/>
              </a:spcAft>
            </a:pPr>
            <a:endParaRPr lang="en-US" sz="1400" dirty="0" smtClean="0">
              <a:latin typeface="Verdana" panose="020B0604030504040204" pitchFamily="34" charset="0"/>
              <a:ea typeface="Verdana" panose="020B0604030504040204" pitchFamily="34" charset="0"/>
              <a:cs typeface="Verdana" panose="020B0604030504040204" pitchFamily="34" charset="0"/>
            </a:endParaRPr>
          </a:p>
          <a:p>
            <a:pPr marL="355600" lvl="1" indent="-355600">
              <a:tabLst>
                <a:tab pos="355600" algn="l"/>
              </a:tabLst>
            </a:pPr>
            <a:r>
              <a:rPr lang="en-US" sz="1400" dirty="0">
                <a:latin typeface="Verdana" panose="020B0604030504040204" pitchFamily="34" charset="0"/>
                <a:ea typeface="Verdana" panose="020B0604030504040204" pitchFamily="34" charset="0"/>
                <a:cs typeface="Verdana" panose="020B0604030504040204" pitchFamily="34" charset="0"/>
              </a:rPr>
              <a:t>– </a:t>
            </a:r>
            <a:r>
              <a:rPr lang="en-US" sz="1400" dirty="0" smtClean="0">
                <a:latin typeface="Verdana" panose="020B0604030504040204" pitchFamily="34" charset="0"/>
                <a:ea typeface="Verdana" panose="020B0604030504040204" pitchFamily="34" charset="0"/>
                <a:cs typeface="Verdana" panose="020B0604030504040204" pitchFamily="34" charset="0"/>
              </a:rPr>
              <a:t>	Irregularities in message transmission, i.e. number of days without message transmission (PREDES, RESDES or EMSEVT): 3 days for operators with more than 2,000 messages/month (7 days for those with fewer messages)</a:t>
            </a:r>
          </a:p>
          <a:p>
            <a:pPr eaLnBrk="0" hangingPunct="0">
              <a:spcBef>
                <a:spcPct val="20000"/>
              </a:spcBef>
              <a:buClr>
                <a:srgbClr val="00529D"/>
              </a:buClr>
            </a:pPr>
            <a:endParaRPr lang="en-GB" sz="1600" dirty="0">
              <a:latin typeface="Verdana" pitchFamily="34" charset="0"/>
            </a:endParaRPr>
          </a:p>
        </p:txBody>
      </p:sp>
      <p:cxnSp>
        <p:nvCxnSpPr>
          <p:cNvPr id="5" name="Connecteur droit 4"/>
          <p:cNvCxnSpPr>
            <a:cxnSpLocks noChangeShapeType="1"/>
          </p:cNvCxnSpPr>
          <p:nvPr/>
        </p:nvCxnSpPr>
        <p:spPr bwMode="auto">
          <a:xfrm>
            <a:off x="1366838" y="2058988"/>
            <a:ext cx="7485062" cy="1587"/>
          </a:xfrm>
          <a:prstGeom prst="line">
            <a:avLst/>
          </a:prstGeom>
          <a:noFill/>
          <a:ln w="25400">
            <a:solidFill>
              <a:srgbClr val="22226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40000" dist="20000" dir="5400000" rotWithShape="0">
                    <a:srgbClr val="808080">
                      <a:alpha val="37999"/>
                    </a:srgbClr>
                  </a:outerShdw>
                </a:effectLst>
              </a14:hiddenEffects>
            </a:ext>
          </a:extLst>
        </p:spPr>
      </p:cxnSp>
      <p:sp>
        <p:nvSpPr>
          <p:cNvPr id="2" name="Footer Placeholder 1"/>
          <p:cNvSpPr>
            <a:spLocks noGrp="1"/>
          </p:cNvSpPr>
          <p:nvPr>
            <p:ph type="ftr" sz="quarter" idx="11"/>
          </p:nvPr>
        </p:nvSpPr>
        <p:spPr>
          <a:xfrm>
            <a:off x="1451645" y="6237312"/>
            <a:ext cx="7239843" cy="476250"/>
          </a:xfrm>
        </p:spPr>
        <p:txBody>
          <a:bodyPr/>
          <a:lstStyle/>
          <a:p>
            <a:pPr marL="114300" indent="-114300" algn="l">
              <a:defRPr/>
            </a:pPr>
            <a:r>
              <a:rPr lang="en-GB" dirty="0" smtClean="0"/>
              <a:t>* </a:t>
            </a:r>
            <a:r>
              <a:rPr lang="en-GB" sz="1000" dirty="0" smtClean="0"/>
              <a:t>Please </a:t>
            </a:r>
            <a:r>
              <a:rPr lang="en-GB" sz="1000" dirty="0"/>
              <a:t>note that these ratios will not be included until they become mandatory and have a target associated with ILR </a:t>
            </a:r>
            <a:r>
              <a:rPr lang="en-GB" sz="1000" dirty="0" smtClean="0"/>
              <a:t> bonuses</a:t>
            </a:r>
            <a:r>
              <a:rPr lang="en-GB" sz="1000" dirty="0"/>
              <a:t>.</a:t>
            </a:r>
          </a:p>
          <a:p>
            <a:pPr algn="l">
              <a:defRPr/>
            </a:pPr>
            <a:endParaRPr lang="en-GB" noProof="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41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41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41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414">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414">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414">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414">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41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ChangeArrowheads="1"/>
          </p:cNvSpPr>
          <p:nvPr/>
        </p:nvSpPr>
        <p:spPr bwMode="auto">
          <a:xfrm>
            <a:off x="1457325" y="1447800"/>
            <a:ext cx="7413625"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r>
              <a:rPr lang="en-GB" b="1" dirty="0">
                <a:solidFill>
                  <a:srgbClr val="00529D"/>
                </a:solidFill>
                <a:latin typeface="Verdana" pitchFamily="34" charset="0"/>
              </a:rPr>
              <a:t>Concepts/terminology</a:t>
            </a:r>
          </a:p>
        </p:txBody>
      </p:sp>
      <p:cxnSp>
        <p:nvCxnSpPr>
          <p:cNvPr id="5" name="Connecteur droit 4"/>
          <p:cNvCxnSpPr>
            <a:cxnSpLocks noChangeShapeType="1"/>
          </p:cNvCxnSpPr>
          <p:nvPr/>
        </p:nvCxnSpPr>
        <p:spPr bwMode="auto">
          <a:xfrm>
            <a:off x="1366838" y="2058988"/>
            <a:ext cx="7485062" cy="1587"/>
          </a:xfrm>
          <a:prstGeom prst="line">
            <a:avLst/>
          </a:prstGeom>
          <a:noFill/>
          <a:ln w="25400">
            <a:solidFill>
              <a:srgbClr val="22226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40000" dist="20000" dir="5400000" rotWithShape="0">
                    <a:srgbClr val="808080">
                      <a:alpha val="37999"/>
                    </a:srgbClr>
                  </a:outerShdw>
                </a:effectLst>
              </a14:hiddenEffects>
            </a:ext>
          </a:extLst>
        </p:spPr>
      </p:cxnSp>
      <p:sp>
        <p:nvSpPr>
          <p:cNvPr id="13" name="Rectangle 12"/>
          <p:cNvSpPr/>
          <p:nvPr/>
        </p:nvSpPr>
        <p:spPr>
          <a:xfrm>
            <a:off x="1366838" y="4797152"/>
            <a:ext cx="7237610" cy="1512168"/>
          </a:xfrm>
          <a:prstGeom prst="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1366838" y="3395836"/>
            <a:ext cx="7237610" cy="1401316"/>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1366838" y="2204863"/>
            <a:ext cx="7237610" cy="1296143"/>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1422301" y="2276872"/>
            <a:ext cx="7038131" cy="1178892"/>
          </a:xfrm>
          <a:prstGeom prst="rect">
            <a:avLst/>
          </a:prstGeom>
          <a:noFill/>
        </p:spPr>
        <p:txBody>
          <a:bodyPr wrap="square" rtlCol="0">
            <a:spAutoFit/>
          </a:bodyPr>
          <a:lstStyle/>
          <a:p>
            <a:pPr marL="355600" indent="-355600">
              <a:buFont typeface="Verdana" panose="020B0604030504040204" pitchFamily="34" charset="0"/>
              <a:buChar char="–"/>
            </a:pPr>
            <a:r>
              <a:rPr lang="en-GB" sz="1400" dirty="0" smtClean="0">
                <a:latin typeface="Verdana" panose="020B0604030504040204" pitchFamily="34" charset="0"/>
                <a:ea typeface="Verdana" panose="020B0604030504040204" pitchFamily="34" charset="0"/>
                <a:cs typeface="Verdana" panose="020B0604030504040204" pitchFamily="34" charset="0"/>
              </a:rPr>
              <a:t>Window</a:t>
            </a:r>
          </a:p>
          <a:p>
            <a:pPr marL="719138" indent="-363538">
              <a:spcBef>
                <a:spcPts val="600"/>
              </a:spcBef>
              <a:buFont typeface="Verdana" panose="020B0604030504040204" pitchFamily="34" charset="0"/>
              <a:buChar char="•"/>
            </a:pPr>
            <a:r>
              <a:rPr lang="en-GB" sz="1400" dirty="0">
                <a:latin typeface="Verdana" panose="020B0604030504040204" pitchFamily="34" charset="0"/>
                <a:ea typeface="Verdana" panose="020B0604030504040204" pitchFamily="34" charset="0"/>
                <a:cs typeface="Verdana" panose="020B0604030504040204" pitchFamily="34" charset="0"/>
              </a:rPr>
              <a:t>A rolling time period, typically 30 days, with a gap of 7 </a:t>
            </a:r>
            <a:r>
              <a:rPr lang="en-GB" sz="1400" dirty="0" smtClean="0">
                <a:latin typeface="Verdana" panose="020B0604030504040204" pitchFamily="34" charset="0"/>
                <a:ea typeface="Verdana" panose="020B0604030504040204" pitchFamily="34" charset="0"/>
                <a:cs typeface="Verdana" panose="020B0604030504040204" pitchFamily="34" charset="0"/>
              </a:rPr>
              <a:t>days</a:t>
            </a:r>
            <a:endParaRPr lang="en-GB" sz="1400" dirty="0">
              <a:latin typeface="Verdana" panose="020B0604030504040204" pitchFamily="34" charset="0"/>
              <a:ea typeface="Verdana" panose="020B0604030504040204" pitchFamily="34" charset="0"/>
              <a:cs typeface="Verdana" panose="020B0604030504040204" pitchFamily="34" charset="0"/>
            </a:endParaRPr>
          </a:p>
          <a:p>
            <a:pPr marL="355600" indent="-355600">
              <a:spcBef>
                <a:spcPts val="600"/>
              </a:spcBef>
              <a:buFont typeface="Verdana" panose="020B0604030504040204" pitchFamily="34" charset="0"/>
              <a:buChar char="–"/>
            </a:pPr>
            <a:r>
              <a:rPr lang="en-GB" sz="1400" dirty="0">
                <a:latin typeface="Verdana" panose="020B0604030504040204" pitchFamily="34" charset="0"/>
                <a:ea typeface="Verdana" panose="020B0604030504040204" pitchFamily="34" charset="0"/>
                <a:cs typeface="Verdana" panose="020B0604030504040204" pitchFamily="34" charset="0"/>
              </a:rPr>
              <a:t>Gap</a:t>
            </a:r>
          </a:p>
          <a:p>
            <a:pPr marL="719138" indent="-363538">
              <a:spcBef>
                <a:spcPts val="600"/>
              </a:spcBef>
              <a:buFont typeface="Verdana" panose="020B0604030504040204" pitchFamily="34" charset="0"/>
              <a:buChar char="•"/>
            </a:pPr>
            <a:r>
              <a:rPr lang="en-GB" sz="1400" dirty="0">
                <a:latin typeface="Verdana" panose="020B0604030504040204" pitchFamily="34" charset="0"/>
                <a:ea typeface="Verdana" panose="020B0604030504040204" pitchFamily="34" charset="0"/>
                <a:cs typeface="Verdana" panose="020B0604030504040204" pitchFamily="34" charset="0"/>
              </a:rPr>
              <a:t>The elapsed time between 2 windows, typically 7 days</a:t>
            </a:r>
          </a:p>
        </p:txBody>
      </p:sp>
      <p:sp>
        <p:nvSpPr>
          <p:cNvPr id="3" name="TextBox 2"/>
          <p:cNvSpPr txBox="1"/>
          <p:nvPr/>
        </p:nvSpPr>
        <p:spPr>
          <a:xfrm>
            <a:off x="1457325" y="3628181"/>
            <a:ext cx="6912768" cy="1384995"/>
          </a:xfrm>
          <a:prstGeom prst="rect">
            <a:avLst/>
          </a:prstGeom>
          <a:noFill/>
        </p:spPr>
        <p:txBody>
          <a:bodyPr wrap="square" rtlCol="0">
            <a:spAutoFit/>
          </a:bodyPr>
          <a:lstStyle/>
          <a:p>
            <a:pPr marL="355600" indent="-355600">
              <a:buFont typeface="Verdana" panose="020B0604030504040204" pitchFamily="34" charset="0"/>
              <a:buChar char="–"/>
            </a:pPr>
            <a:r>
              <a:rPr lang="en-GB" sz="1400" dirty="0">
                <a:latin typeface="Verdana" panose="020B0604030504040204" pitchFamily="34" charset="0"/>
                <a:ea typeface="Verdana" panose="020B0604030504040204" pitchFamily="34" charset="0"/>
                <a:cs typeface="Verdana" panose="020B0604030504040204" pitchFamily="34" charset="0"/>
              </a:rPr>
              <a:t>Absolute indicator/threshold</a:t>
            </a:r>
          </a:p>
          <a:p>
            <a:pPr marL="719138" indent="-363538">
              <a:spcBef>
                <a:spcPts val="600"/>
              </a:spcBef>
              <a:buFont typeface="Verdana" panose="020B0604030504040204" pitchFamily="34" charset="0"/>
              <a:buChar char="•"/>
            </a:pPr>
            <a:r>
              <a:rPr lang="en-GB" sz="1400" dirty="0">
                <a:latin typeface="Verdana" panose="020B0604030504040204" pitchFamily="34" charset="0"/>
                <a:ea typeface="Verdana" panose="020B0604030504040204" pitchFamily="34" charset="0"/>
                <a:cs typeface="Verdana" panose="020B0604030504040204" pitchFamily="34" charset="0"/>
              </a:rPr>
              <a:t>Indicator or threshold that relates to 1 window</a:t>
            </a:r>
          </a:p>
          <a:p>
            <a:pPr marL="719138" indent="-363538">
              <a:spcBef>
                <a:spcPts val="600"/>
              </a:spcBef>
              <a:buFont typeface="Verdana" panose="020B0604030504040204" pitchFamily="34" charset="0"/>
              <a:buChar char="•"/>
            </a:pPr>
            <a:r>
              <a:rPr lang="en-GB" sz="1400" dirty="0">
                <a:latin typeface="Verdana" panose="020B0604030504040204" pitchFamily="34" charset="0"/>
                <a:ea typeface="Verdana" panose="020B0604030504040204" pitchFamily="34" charset="0"/>
                <a:cs typeface="Verdana" panose="020B0604030504040204" pitchFamily="34" charset="0"/>
              </a:rPr>
              <a:t>e.g. absolute threshold for performance and transmission ratios in window 1 &lt; 80%</a:t>
            </a:r>
          </a:p>
          <a:p>
            <a:endParaRPr lang="en-GB" dirty="0"/>
          </a:p>
        </p:txBody>
      </p:sp>
      <p:sp>
        <p:nvSpPr>
          <p:cNvPr id="4" name="TextBox 3"/>
          <p:cNvSpPr txBox="1"/>
          <p:nvPr/>
        </p:nvSpPr>
        <p:spPr>
          <a:xfrm>
            <a:off x="1457325" y="4869160"/>
            <a:ext cx="6912768" cy="1600438"/>
          </a:xfrm>
          <a:prstGeom prst="rect">
            <a:avLst/>
          </a:prstGeom>
          <a:noFill/>
        </p:spPr>
        <p:txBody>
          <a:bodyPr wrap="square" rtlCol="0">
            <a:spAutoFit/>
          </a:bodyPr>
          <a:lstStyle/>
          <a:p>
            <a:pPr marL="355600" indent="-355600">
              <a:buFont typeface="Verdana" panose="020B0604030504040204" pitchFamily="34" charset="0"/>
              <a:buChar char="–"/>
            </a:pPr>
            <a:r>
              <a:rPr lang="en-GB" sz="1400" dirty="0">
                <a:latin typeface="Verdana" panose="020B0604030504040204" pitchFamily="34" charset="0"/>
                <a:ea typeface="Verdana" panose="020B0604030504040204" pitchFamily="34" charset="0"/>
                <a:cs typeface="Verdana" panose="020B0604030504040204" pitchFamily="34" charset="0"/>
              </a:rPr>
              <a:t>Delta indicator/threshold</a:t>
            </a:r>
          </a:p>
          <a:p>
            <a:pPr marL="719138" indent="-363538">
              <a:spcBef>
                <a:spcPts val="600"/>
              </a:spcBef>
              <a:buFont typeface="Verdana" panose="020B0604030504040204" pitchFamily="34" charset="0"/>
              <a:buChar char="•"/>
            </a:pPr>
            <a:r>
              <a:rPr lang="en-GB" sz="1400" dirty="0">
                <a:latin typeface="Verdana" panose="020B0604030504040204" pitchFamily="34" charset="0"/>
                <a:ea typeface="Verdana" panose="020B0604030504040204" pitchFamily="34" charset="0"/>
                <a:cs typeface="Verdana" panose="020B0604030504040204" pitchFamily="34" charset="0"/>
              </a:rPr>
              <a:t>Compares measurements between 2 windows </a:t>
            </a:r>
          </a:p>
          <a:p>
            <a:pPr marL="719138" indent="-363538">
              <a:spcBef>
                <a:spcPts val="600"/>
              </a:spcBef>
              <a:buFont typeface="Verdana" panose="020B0604030504040204" pitchFamily="34" charset="0"/>
              <a:buChar char="•"/>
            </a:pPr>
            <a:r>
              <a:rPr lang="en-GB" sz="1400" dirty="0">
                <a:latin typeface="Verdana" panose="020B0604030504040204" pitchFamily="34" charset="0"/>
                <a:ea typeface="Verdana" panose="020B0604030504040204" pitchFamily="34" charset="0"/>
                <a:cs typeface="Verdana" panose="020B0604030504040204" pitchFamily="34" charset="0"/>
              </a:rPr>
              <a:t>E.g. delta thresholds for message volume ratio: (volume in window </a:t>
            </a:r>
            <a:r>
              <a:rPr lang="en-GB" sz="1400" dirty="0" smtClean="0">
                <a:latin typeface="Verdana" panose="020B0604030504040204" pitchFamily="34" charset="0"/>
                <a:ea typeface="Verdana" panose="020B0604030504040204" pitchFamily="34" charset="0"/>
                <a:cs typeface="Verdana" panose="020B0604030504040204" pitchFamily="34" charset="0"/>
              </a:rPr>
              <a:t/>
            </a:r>
            <a:br>
              <a:rPr lang="en-GB" sz="1400" dirty="0" smtClean="0">
                <a:latin typeface="Verdana" panose="020B0604030504040204" pitchFamily="34" charset="0"/>
                <a:ea typeface="Verdana" panose="020B0604030504040204" pitchFamily="34" charset="0"/>
                <a:cs typeface="Verdana" panose="020B0604030504040204" pitchFamily="34" charset="0"/>
              </a:rPr>
            </a:br>
            <a:r>
              <a:rPr lang="en-GB" sz="1400" dirty="0" smtClean="0">
                <a:latin typeface="Verdana" panose="020B0604030504040204" pitchFamily="34" charset="0"/>
                <a:ea typeface="Verdana" panose="020B0604030504040204" pitchFamily="34" charset="0"/>
                <a:cs typeface="Verdana" panose="020B0604030504040204" pitchFamily="34" charset="0"/>
              </a:rPr>
              <a:t>2 </a:t>
            </a:r>
            <a:r>
              <a:rPr lang="en-GB" sz="1400" dirty="0">
                <a:latin typeface="Verdana" panose="020B0604030504040204" pitchFamily="34" charset="0"/>
                <a:ea typeface="Verdana" panose="020B0604030504040204" pitchFamily="34" charset="0"/>
                <a:cs typeface="Verdana" panose="020B0604030504040204" pitchFamily="34" charset="0"/>
              </a:rPr>
              <a:t>– volume in window 1</a:t>
            </a:r>
            <a:r>
              <a:rPr lang="en-GB" sz="1400" dirty="0" smtClean="0">
                <a:latin typeface="Verdana" panose="020B0604030504040204" pitchFamily="34" charset="0"/>
                <a:ea typeface="Verdana" panose="020B0604030504040204" pitchFamily="34" charset="0"/>
                <a:cs typeface="Verdana" panose="020B0604030504040204" pitchFamily="34" charset="0"/>
              </a:rPr>
              <a:t>)/volume </a:t>
            </a:r>
            <a:r>
              <a:rPr lang="en-GB" sz="1400" dirty="0">
                <a:latin typeface="Verdana" panose="020B0604030504040204" pitchFamily="34" charset="0"/>
                <a:ea typeface="Verdana" panose="020B0604030504040204" pitchFamily="34" charset="0"/>
                <a:cs typeface="Verdana" panose="020B0604030504040204" pitchFamily="34" charset="0"/>
              </a:rPr>
              <a:t>in window 1 ≥  20% </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animBg="1"/>
      <p:bldP spid="17" grpId="0" animBg="1"/>
      <p:bldP spid="2" grpId="0" build="p"/>
      <p:bldP spid="3" grpId="0" build="p"/>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ChangeArrowheads="1"/>
          </p:cNvSpPr>
          <p:nvPr/>
        </p:nvSpPr>
        <p:spPr bwMode="auto">
          <a:xfrm>
            <a:off x="1457325" y="1447800"/>
            <a:ext cx="7413625"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r>
              <a:rPr lang="en-GB" b="1" dirty="0">
                <a:solidFill>
                  <a:srgbClr val="00529D"/>
                </a:solidFill>
                <a:latin typeface="Verdana" pitchFamily="34" charset="0"/>
              </a:rPr>
              <a:t>Illustration of concepts – Absolute threshold </a:t>
            </a:r>
          </a:p>
        </p:txBody>
      </p:sp>
      <p:sp>
        <p:nvSpPr>
          <p:cNvPr id="19462" name="Rectangle 6"/>
          <p:cNvSpPr>
            <a:spLocks noChangeArrowheads="1"/>
          </p:cNvSpPr>
          <p:nvPr/>
        </p:nvSpPr>
        <p:spPr bwMode="auto">
          <a:xfrm>
            <a:off x="1457325" y="4318001"/>
            <a:ext cx="7413625" cy="1487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eaLnBrk="0" hangingPunct="0">
              <a:spcBef>
                <a:spcPct val="20000"/>
              </a:spcBef>
              <a:buClr>
                <a:srgbClr val="00529D"/>
              </a:buClr>
            </a:pPr>
            <a:r>
              <a:rPr lang="en-GB" sz="1600" dirty="0">
                <a:latin typeface="Verdana" pitchFamily="34" charset="0"/>
              </a:rPr>
              <a:t>On Sunday, 11 Jan 2015 an e-mail alert was generated as the H/I </a:t>
            </a:r>
            <a:r>
              <a:rPr lang="en-GB" sz="1600" dirty="0" smtClean="0">
                <a:latin typeface="Verdana" pitchFamily="34" charset="0"/>
              </a:rPr>
              <a:t/>
            </a:r>
            <a:br>
              <a:rPr lang="en-GB" sz="1600" dirty="0" smtClean="0">
                <a:latin typeface="Verdana" pitchFamily="34" charset="0"/>
              </a:rPr>
            </a:br>
            <a:r>
              <a:rPr lang="en-GB" sz="1600" dirty="0" smtClean="0">
                <a:latin typeface="Verdana" pitchFamily="34" charset="0"/>
              </a:rPr>
              <a:t>over </a:t>
            </a:r>
            <a:r>
              <a:rPr lang="en-GB" sz="1600" dirty="0">
                <a:latin typeface="Verdana" pitchFamily="34" charset="0"/>
              </a:rPr>
              <a:t>D ratio obtained from 4 Dec 2014 to 3 Jan 2015 is below 80%</a:t>
            </a:r>
          </a:p>
          <a:p>
            <a:pPr eaLnBrk="0" hangingPunct="0">
              <a:spcBef>
                <a:spcPct val="20000"/>
              </a:spcBef>
              <a:buClr>
                <a:srgbClr val="00529D"/>
              </a:buClr>
            </a:pPr>
            <a:endParaRPr lang="en-GB" sz="1600" dirty="0">
              <a:latin typeface="Verdana" pitchFamily="34" charset="0"/>
            </a:endParaRPr>
          </a:p>
          <a:p>
            <a:pPr eaLnBrk="0" hangingPunct="0">
              <a:spcBef>
                <a:spcPct val="20000"/>
              </a:spcBef>
              <a:buClr>
                <a:srgbClr val="00529D"/>
              </a:buClr>
            </a:pPr>
            <a:r>
              <a:rPr lang="en-GB" sz="1600" dirty="0">
                <a:latin typeface="Verdana" pitchFamily="34" charset="0"/>
              </a:rPr>
              <a:t>On Sunday, 18 Jan 2015 no e-mail alert was generated as the </a:t>
            </a:r>
            <a:r>
              <a:rPr lang="en-GB" sz="1600">
                <a:latin typeface="Verdana" pitchFamily="34" charset="0"/>
              </a:rPr>
              <a:t>H/I </a:t>
            </a:r>
            <a:r>
              <a:rPr lang="en-GB" sz="1600" smtClean="0">
                <a:latin typeface="Verdana" pitchFamily="34" charset="0"/>
              </a:rPr>
              <a:t/>
            </a:r>
            <a:br>
              <a:rPr lang="en-GB" sz="1600" smtClean="0">
                <a:latin typeface="Verdana" pitchFamily="34" charset="0"/>
              </a:rPr>
            </a:br>
            <a:r>
              <a:rPr lang="en-GB" sz="1600" smtClean="0">
                <a:latin typeface="Verdana" pitchFamily="34" charset="0"/>
              </a:rPr>
              <a:t>over </a:t>
            </a:r>
            <a:r>
              <a:rPr lang="en-GB" sz="1600" dirty="0">
                <a:latin typeface="Verdana" pitchFamily="34" charset="0"/>
              </a:rPr>
              <a:t>D ratio obtained from 11 Dec 2014 to 10 Jan 2015 is above 80%</a:t>
            </a:r>
          </a:p>
          <a:p>
            <a:pPr eaLnBrk="0" hangingPunct="0">
              <a:spcBef>
                <a:spcPct val="20000"/>
              </a:spcBef>
              <a:buClr>
                <a:srgbClr val="00529D"/>
              </a:buClr>
            </a:pPr>
            <a:endParaRPr lang="en-GB" sz="1600" dirty="0">
              <a:latin typeface="Verdana" pitchFamily="34" charset="0"/>
            </a:endParaRPr>
          </a:p>
        </p:txBody>
      </p:sp>
      <p:cxnSp>
        <p:nvCxnSpPr>
          <p:cNvPr id="5" name="Connecteur droit 4"/>
          <p:cNvCxnSpPr>
            <a:cxnSpLocks noChangeShapeType="1"/>
          </p:cNvCxnSpPr>
          <p:nvPr/>
        </p:nvCxnSpPr>
        <p:spPr bwMode="auto">
          <a:xfrm>
            <a:off x="1366838" y="2058988"/>
            <a:ext cx="7485062" cy="1587"/>
          </a:xfrm>
          <a:prstGeom prst="line">
            <a:avLst/>
          </a:prstGeom>
          <a:noFill/>
          <a:ln w="25400">
            <a:solidFill>
              <a:srgbClr val="22226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40000" dist="20000" dir="5400000" rotWithShape="0">
                    <a:srgbClr val="808080">
                      <a:alpha val="37999"/>
                    </a:srgbClr>
                  </a:outerShdw>
                </a:effectLst>
              </a14:hiddenEffects>
            </a:ext>
          </a:extLst>
        </p:spPr>
      </p:cxn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6838" y="2276872"/>
            <a:ext cx="7468746" cy="1656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6" name="Rectangle 4"/>
          <p:cNvSpPr>
            <a:spLocks noChangeArrowheads="1"/>
          </p:cNvSpPr>
          <p:nvPr/>
        </p:nvSpPr>
        <p:spPr bwMode="auto">
          <a:xfrm>
            <a:off x="1457325" y="1447800"/>
            <a:ext cx="7413625"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r>
              <a:rPr lang="en-GB" b="1" dirty="0">
                <a:solidFill>
                  <a:srgbClr val="00529D"/>
                </a:solidFill>
                <a:latin typeface="Verdana" pitchFamily="34" charset="0"/>
              </a:rPr>
              <a:t>Illustration of concepts – Delta threshold </a:t>
            </a:r>
          </a:p>
        </p:txBody>
      </p:sp>
      <p:sp>
        <p:nvSpPr>
          <p:cNvPr id="20487" name="Rectangle 7"/>
          <p:cNvSpPr>
            <a:spLocks noChangeArrowheads="1"/>
          </p:cNvSpPr>
          <p:nvPr/>
        </p:nvSpPr>
        <p:spPr bwMode="auto">
          <a:xfrm>
            <a:off x="1457325" y="4437113"/>
            <a:ext cx="7413625"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eaLnBrk="0" hangingPunct="0">
              <a:spcBef>
                <a:spcPct val="20000"/>
              </a:spcBef>
              <a:buClr>
                <a:srgbClr val="00529D"/>
              </a:buClr>
            </a:pPr>
            <a:r>
              <a:rPr lang="en-GB" sz="1400" dirty="0">
                <a:latin typeface="Verdana" pitchFamily="34" charset="0"/>
              </a:rPr>
              <a:t>% volume = (9,880‒13,113</a:t>
            </a:r>
            <a:r>
              <a:rPr lang="en-GB" sz="1400" dirty="0" smtClean="0">
                <a:latin typeface="Verdana" pitchFamily="34" charset="0"/>
              </a:rPr>
              <a:t>)/13,113 </a:t>
            </a:r>
            <a:r>
              <a:rPr lang="en-GB" sz="1400" dirty="0">
                <a:latin typeface="Verdana" pitchFamily="34" charset="0"/>
              </a:rPr>
              <a:t>= ‒25%</a:t>
            </a:r>
          </a:p>
          <a:p>
            <a:pPr eaLnBrk="0" hangingPunct="0">
              <a:spcBef>
                <a:spcPct val="20000"/>
              </a:spcBef>
              <a:buClr>
                <a:srgbClr val="00529D"/>
              </a:buClr>
            </a:pPr>
            <a:endParaRPr lang="en-GB" sz="1400" dirty="0">
              <a:latin typeface="Verdana" pitchFamily="34" charset="0"/>
            </a:endParaRPr>
          </a:p>
          <a:p>
            <a:pPr eaLnBrk="0" hangingPunct="0">
              <a:spcBef>
                <a:spcPct val="20000"/>
              </a:spcBef>
              <a:buClr>
                <a:srgbClr val="00529D"/>
              </a:buClr>
            </a:pPr>
            <a:r>
              <a:rPr lang="en-GB" sz="1400" dirty="0">
                <a:latin typeface="Verdana" pitchFamily="34" charset="0"/>
              </a:rPr>
              <a:t>Conclusion: On Sunday, 11 Jan 2015 an e-mail alert was generated because of the 25% message volume drop (threshold of 20%). </a:t>
            </a:r>
          </a:p>
          <a:p>
            <a:pPr eaLnBrk="0" hangingPunct="0">
              <a:spcBef>
                <a:spcPct val="20000"/>
              </a:spcBef>
              <a:buClr>
                <a:srgbClr val="00529D"/>
              </a:buClr>
            </a:pPr>
            <a:endParaRPr lang="fr-FR" sz="1400" dirty="0">
              <a:latin typeface="Verdana" pitchFamily="34" charset="0"/>
            </a:endParaRPr>
          </a:p>
        </p:txBody>
      </p:sp>
      <p:cxnSp>
        <p:nvCxnSpPr>
          <p:cNvPr id="5" name="Connecteur droit 4"/>
          <p:cNvCxnSpPr>
            <a:cxnSpLocks noChangeShapeType="1"/>
          </p:cNvCxnSpPr>
          <p:nvPr/>
        </p:nvCxnSpPr>
        <p:spPr bwMode="auto">
          <a:xfrm>
            <a:off x="1366838" y="2058988"/>
            <a:ext cx="7485062" cy="1587"/>
          </a:xfrm>
          <a:prstGeom prst="line">
            <a:avLst/>
          </a:prstGeom>
          <a:noFill/>
          <a:ln w="25400">
            <a:solidFill>
              <a:srgbClr val="22226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40000" dist="20000" dir="5400000" rotWithShape="0">
                    <a:srgbClr val="808080">
                      <a:alpha val="37999"/>
                    </a:srgbClr>
                  </a:outerShdw>
                </a:effectLst>
              </a14:hiddenEffects>
            </a:ext>
          </a:extLst>
        </p:spPr>
      </p:cxnSp>
      <p:pic>
        <p:nvPicPr>
          <p:cNvPr id="8"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6838" y="2162771"/>
            <a:ext cx="7504112" cy="17708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 name="Group 1"/>
          <p:cNvGrpSpPr/>
          <p:nvPr/>
        </p:nvGrpSpPr>
        <p:grpSpPr>
          <a:xfrm>
            <a:off x="7516324" y="2599701"/>
            <a:ext cx="1335576" cy="821063"/>
            <a:chOff x="7438223" y="2735011"/>
            <a:chExt cx="1290301" cy="821063"/>
          </a:xfrm>
        </p:grpSpPr>
        <p:grpSp>
          <p:nvGrpSpPr>
            <p:cNvPr id="9" name="Group 8"/>
            <p:cNvGrpSpPr/>
            <p:nvPr/>
          </p:nvGrpSpPr>
          <p:grpSpPr>
            <a:xfrm>
              <a:off x="7438223" y="2852936"/>
              <a:ext cx="1238233" cy="703138"/>
              <a:chOff x="7438223" y="2852936"/>
              <a:chExt cx="1238233" cy="703138"/>
            </a:xfrm>
          </p:grpSpPr>
          <p:cxnSp>
            <p:nvCxnSpPr>
              <p:cNvPr id="10" name="Straight Arrow Connector 9"/>
              <p:cNvCxnSpPr/>
              <p:nvPr/>
            </p:nvCxnSpPr>
            <p:spPr>
              <a:xfrm>
                <a:off x="7438223" y="3128590"/>
                <a:ext cx="950201" cy="427484"/>
              </a:xfrm>
              <a:prstGeom prst="straightConnector1">
                <a:avLst/>
              </a:prstGeom>
              <a:ln w="571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7913324" y="2852936"/>
                <a:ext cx="763132" cy="489396"/>
              </a:xfrm>
              <a:prstGeom prst="straightConnector1">
                <a:avLst/>
              </a:prstGeom>
              <a:ln w="5715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2" name="TextBox 11"/>
            <p:cNvSpPr txBox="1"/>
            <p:nvPr/>
          </p:nvSpPr>
          <p:spPr>
            <a:xfrm rot="19516770">
              <a:off x="7926701" y="2735011"/>
              <a:ext cx="801823" cy="615553"/>
            </a:xfrm>
            <a:prstGeom prst="rect">
              <a:avLst/>
            </a:prstGeom>
            <a:noFill/>
          </p:spPr>
          <p:txBody>
            <a:bodyPr wrap="none" rtlCol="0">
              <a:spAutoFit/>
            </a:bodyPr>
            <a:lstStyle/>
            <a:p>
              <a:r>
                <a:rPr lang="en-GB" sz="1700" smtClean="0"/>
                <a:t>E-mail</a:t>
              </a:r>
              <a:endParaRPr lang="en-GB" sz="1700" dirty="0" smtClean="0"/>
            </a:p>
            <a:p>
              <a:r>
                <a:rPr lang="en-GB" sz="1700" dirty="0" smtClean="0"/>
                <a:t>alert</a:t>
              </a:r>
              <a:endParaRPr lang="en-GB" sz="1700" dirty="0"/>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Rectangle 4"/>
          <p:cNvSpPr>
            <a:spLocks noChangeArrowheads="1"/>
          </p:cNvSpPr>
          <p:nvPr/>
        </p:nvSpPr>
        <p:spPr bwMode="auto">
          <a:xfrm>
            <a:off x="1457325" y="1447800"/>
            <a:ext cx="7413625"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r>
              <a:rPr lang="en-GB" b="1" dirty="0">
                <a:solidFill>
                  <a:srgbClr val="00529D"/>
                </a:solidFill>
                <a:latin typeface="Verdana" pitchFamily="34" charset="0"/>
              </a:rPr>
              <a:t>What the e-mail alerts look like:</a:t>
            </a:r>
          </a:p>
        </p:txBody>
      </p:sp>
      <p:sp>
        <p:nvSpPr>
          <p:cNvPr id="21511" name="Rectangle 7"/>
          <p:cNvSpPr>
            <a:spLocks noChangeArrowheads="1"/>
          </p:cNvSpPr>
          <p:nvPr/>
        </p:nvSpPr>
        <p:spPr bwMode="auto">
          <a:xfrm>
            <a:off x="1366837" y="2204864"/>
            <a:ext cx="7413625" cy="874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eaLnBrk="0" hangingPunct="0">
              <a:spcBef>
                <a:spcPct val="20000"/>
              </a:spcBef>
              <a:buClr>
                <a:srgbClr val="00529D"/>
              </a:buClr>
            </a:pPr>
            <a:r>
              <a:rPr lang="en-GB" sz="1400" dirty="0" smtClean="0">
                <a:latin typeface="Verdana" pitchFamily="34" charset="0"/>
              </a:rPr>
              <a:t>One </a:t>
            </a:r>
            <a:r>
              <a:rPr lang="en-GB" sz="1400" dirty="0">
                <a:latin typeface="Verdana" pitchFamily="34" charset="0"/>
              </a:rPr>
              <a:t>e-mail message every 7 days including alerts for all types of indicators (volume, ratios, irregularities) that are below the respective thresholds</a:t>
            </a:r>
            <a:r>
              <a:rPr lang="en-GB" sz="1400" dirty="0" smtClean="0">
                <a:latin typeface="Verdana" pitchFamily="34" charset="0"/>
              </a:rPr>
              <a:t>.</a:t>
            </a:r>
            <a:endParaRPr lang="en-GB" sz="1400" dirty="0">
              <a:latin typeface="Verdana" pitchFamily="34" charset="0"/>
            </a:endParaRPr>
          </a:p>
        </p:txBody>
      </p:sp>
      <p:cxnSp>
        <p:nvCxnSpPr>
          <p:cNvPr id="5" name="Connecteur droit 4"/>
          <p:cNvCxnSpPr>
            <a:cxnSpLocks noChangeShapeType="1"/>
          </p:cNvCxnSpPr>
          <p:nvPr/>
        </p:nvCxnSpPr>
        <p:spPr bwMode="auto">
          <a:xfrm>
            <a:off x="1366838" y="2058988"/>
            <a:ext cx="7485062" cy="1587"/>
          </a:xfrm>
          <a:prstGeom prst="line">
            <a:avLst/>
          </a:prstGeom>
          <a:noFill/>
          <a:ln w="25400">
            <a:solidFill>
              <a:srgbClr val="22226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40000" dist="20000" dir="5400000" rotWithShape="0">
                    <a:srgbClr val="808080">
                      <a:alpha val="37999"/>
                    </a:srgbClr>
                  </a:outerShdw>
                </a:effectLst>
              </a14:hiddenEffects>
            </a:ext>
          </a:extLst>
        </p:spPr>
      </p:cxnSp>
      <p:sp>
        <p:nvSpPr>
          <p:cNvPr id="8" name="Rectangle 7"/>
          <p:cNvSpPr/>
          <p:nvPr/>
        </p:nvSpPr>
        <p:spPr>
          <a:xfrm>
            <a:off x="1366839" y="2852936"/>
            <a:ext cx="3997249" cy="3046988"/>
          </a:xfrm>
          <a:prstGeom prst="rect">
            <a:avLst/>
          </a:prstGeom>
          <a:solidFill>
            <a:schemeClr val="bg1"/>
          </a:solidFill>
          <a:ln>
            <a:solidFill>
              <a:schemeClr val="tx1"/>
            </a:solidFill>
          </a:ln>
        </p:spPr>
        <p:txBody>
          <a:bodyPr wrap="square">
            <a:spAutoFit/>
          </a:bodyPr>
          <a:lstStyle/>
          <a:p>
            <a:pPr fontAlgn="base">
              <a:spcBef>
                <a:spcPct val="0"/>
              </a:spcBef>
              <a:spcAft>
                <a:spcPct val="0"/>
              </a:spcAft>
            </a:pPr>
            <a:r>
              <a:rPr lang="en-US" sz="800" dirty="0">
                <a:solidFill>
                  <a:srgbClr val="000000"/>
                </a:solidFill>
                <a:latin typeface="Verdana" pitchFamily="34" charset="0"/>
              </a:rPr>
              <a:t>Dear </a:t>
            </a:r>
            <a:r>
              <a:rPr lang="en-US" sz="800" dirty="0" smtClean="0">
                <a:solidFill>
                  <a:srgbClr val="000000"/>
                </a:solidFill>
                <a:latin typeface="Verdana" pitchFamily="34" charset="0"/>
              </a:rPr>
              <a:t>Customer,</a:t>
            </a:r>
            <a:r>
              <a:rPr lang="en-US" sz="800" dirty="0">
                <a:solidFill>
                  <a:srgbClr val="000000"/>
                </a:solidFill>
                <a:latin typeface="Verdana" pitchFamily="34" charset="0"/>
              </a:rPr>
              <a:t/>
            </a:r>
            <a:br>
              <a:rPr lang="en-US" sz="800" dirty="0">
                <a:solidFill>
                  <a:srgbClr val="000000"/>
                </a:solidFill>
                <a:latin typeface="Verdana" pitchFamily="34" charset="0"/>
              </a:rPr>
            </a:br>
            <a:r>
              <a:rPr lang="en-US" sz="800" dirty="0">
                <a:solidFill>
                  <a:srgbClr val="000000"/>
                </a:solidFill>
                <a:latin typeface="Verdana" pitchFamily="34" charset="0"/>
              </a:rPr>
              <a:t/>
            </a:r>
            <a:br>
              <a:rPr lang="en-US" sz="800" dirty="0">
                <a:solidFill>
                  <a:srgbClr val="000000"/>
                </a:solidFill>
                <a:latin typeface="Verdana" pitchFamily="34" charset="0"/>
              </a:rPr>
            </a:br>
            <a:r>
              <a:rPr lang="en-US" sz="800" dirty="0">
                <a:solidFill>
                  <a:srgbClr val="000000"/>
                </a:solidFill>
                <a:latin typeface="Verdana" pitchFamily="34" charset="0"/>
              </a:rPr>
              <a:t>This is an automatic </a:t>
            </a:r>
            <a:r>
              <a:rPr lang="en-US" sz="800" dirty="0" smtClean="0">
                <a:solidFill>
                  <a:srgbClr val="000000"/>
                </a:solidFill>
                <a:latin typeface="Verdana" pitchFamily="34" charset="0"/>
              </a:rPr>
              <a:t>e-mail </a:t>
            </a:r>
            <a:r>
              <a:rPr lang="en-US" sz="800" dirty="0">
                <a:solidFill>
                  <a:srgbClr val="000000"/>
                </a:solidFill>
                <a:latin typeface="Verdana" pitchFamily="34" charset="0"/>
              </a:rPr>
              <a:t>generated by QCS mail because one of the indicators monitored for parcel items has reached its threshold for your designated operator </a:t>
            </a:r>
            <a:r>
              <a:rPr lang="en-US" sz="800" dirty="0" smtClean="0">
                <a:solidFill>
                  <a:srgbClr val="000000"/>
                </a:solidFill>
                <a:latin typeface="Verdana" pitchFamily="34" charset="0"/>
              </a:rPr>
              <a:t>XXA</a:t>
            </a:r>
            <a:r>
              <a:rPr lang="en-US" sz="800" dirty="0">
                <a:solidFill>
                  <a:srgbClr val="000000"/>
                </a:solidFill>
                <a:latin typeface="Verdana" pitchFamily="34" charset="0"/>
              </a:rPr>
              <a:t>. </a:t>
            </a:r>
            <a:br>
              <a:rPr lang="en-US" sz="800" dirty="0">
                <a:solidFill>
                  <a:srgbClr val="000000"/>
                </a:solidFill>
                <a:latin typeface="Verdana" pitchFamily="34" charset="0"/>
              </a:rPr>
            </a:br>
            <a:r>
              <a:rPr lang="en-US" sz="800" dirty="0">
                <a:solidFill>
                  <a:srgbClr val="000000"/>
                </a:solidFill>
                <a:latin typeface="Verdana" pitchFamily="34" charset="0"/>
              </a:rPr>
              <a:t/>
            </a:r>
            <a:br>
              <a:rPr lang="en-US" sz="800" dirty="0">
                <a:solidFill>
                  <a:srgbClr val="000000"/>
                </a:solidFill>
                <a:latin typeface="Verdana" pitchFamily="34" charset="0"/>
              </a:rPr>
            </a:br>
            <a:r>
              <a:rPr lang="en-US" sz="800" b="1" dirty="0" smtClean="0">
                <a:solidFill>
                  <a:srgbClr val="000000"/>
                </a:solidFill>
                <a:latin typeface="Verdana" pitchFamily="34" charset="0"/>
              </a:rPr>
              <a:t>MESSAGE VOLUME </a:t>
            </a:r>
            <a:r>
              <a:rPr lang="en-US" sz="800" dirty="0">
                <a:solidFill>
                  <a:srgbClr val="000000"/>
                </a:solidFill>
                <a:latin typeface="Verdana" pitchFamily="34" charset="0"/>
              </a:rPr>
              <a:t/>
            </a:r>
            <a:br>
              <a:rPr lang="en-US" sz="800" dirty="0">
                <a:solidFill>
                  <a:srgbClr val="000000"/>
                </a:solidFill>
                <a:latin typeface="Verdana" pitchFamily="34" charset="0"/>
              </a:rPr>
            </a:br>
            <a:r>
              <a:rPr lang="en-US" sz="800" dirty="0">
                <a:solidFill>
                  <a:srgbClr val="000000"/>
                </a:solidFill>
                <a:latin typeface="Verdana" pitchFamily="34" charset="0"/>
              </a:rPr>
              <a:t>Value on the previous window of time (from date </a:t>
            </a:r>
            <a:r>
              <a:rPr lang="en-US" sz="800" dirty="0" smtClean="0">
                <a:solidFill>
                  <a:srgbClr val="000000"/>
                </a:solidFill>
                <a:latin typeface="Verdana" pitchFamily="34" charset="0"/>
              </a:rPr>
              <a:t>2015-12-04, </a:t>
            </a:r>
            <a:r>
              <a:rPr lang="en-US" sz="800" dirty="0">
                <a:solidFill>
                  <a:srgbClr val="000000"/>
                </a:solidFill>
                <a:latin typeface="Verdana" pitchFamily="34" charset="0"/>
              </a:rPr>
              <a:t>to date </a:t>
            </a:r>
            <a:r>
              <a:rPr lang="en-US" sz="800" dirty="0" smtClean="0">
                <a:solidFill>
                  <a:srgbClr val="000000"/>
                </a:solidFill>
                <a:latin typeface="Verdana" pitchFamily="34" charset="0"/>
              </a:rPr>
              <a:t>2016-01-03): </a:t>
            </a:r>
            <a:r>
              <a:rPr lang="en-US" sz="800" b="1" dirty="0">
                <a:solidFill>
                  <a:srgbClr val="000000"/>
                </a:solidFill>
                <a:latin typeface="Verdana" pitchFamily="34" charset="0"/>
              </a:rPr>
              <a:t>751</a:t>
            </a:r>
            <a:r>
              <a:rPr lang="en-US" sz="800" dirty="0">
                <a:solidFill>
                  <a:srgbClr val="000000"/>
                </a:solidFill>
                <a:latin typeface="Verdana" pitchFamily="34" charset="0"/>
              </a:rPr>
              <a:t> </a:t>
            </a:r>
            <a:br>
              <a:rPr lang="en-US" sz="800" dirty="0">
                <a:solidFill>
                  <a:srgbClr val="000000"/>
                </a:solidFill>
                <a:latin typeface="Verdana" pitchFamily="34" charset="0"/>
              </a:rPr>
            </a:br>
            <a:r>
              <a:rPr lang="en-US" sz="800" dirty="0">
                <a:solidFill>
                  <a:srgbClr val="000000"/>
                </a:solidFill>
                <a:latin typeface="Verdana" pitchFamily="34" charset="0"/>
              </a:rPr>
              <a:t>Value on the current window of time (from date </a:t>
            </a:r>
            <a:r>
              <a:rPr lang="en-US" sz="800" dirty="0" smtClean="0">
                <a:solidFill>
                  <a:srgbClr val="000000"/>
                </a:solidFill>
                <a:latin typeface="Verdana" pitchFamily="34" charset="0"/>
              </a:rPr>
              <a:t>2015-12-11, </a:t>
            </a:r>
            <a:r>
              <a:rPr lang="en-US" sz="800" dirty="0">
                <a:solidFill>
                  <a:srgbClr val="000000"/>
                </a:solidFill>
                <a:latin typeface="Verdana" pitchFamily="34" charset="0"/>
              </a:rPr>
              <a:t>to date </a:t>
            </a:r>
            <a:r>
              <a:rPr lang="en-US" sz="800" dirty="0" smtClean="0">
                <a:solidFill>
                  <a:srgbClr val="000000"/>
                </a:solidFill>
                <a:latin typeface="Verdana" pitchFamily="34" charset="0"/>
              </a:rPr>
              <a:t>2016-01-10): </a:t>
            </a:r>
            <a:r>
              <a:rPr lang="en-US" sz="800" b="1" dirty="0">
                <a:solidFill>
                  <a:srgbClr val="000000"/>
                </a:solidFill>
                <a:latin typeface="Verdana" pitchFamily="34" charset="0"/>
              </a:rPr>
              <a:t>130</a:t>
            </a:r>
            <a:r>
              <a:rPr lang="en-US" sz="800" dirty="0">
                <a:solidFill>
                  <a:srgbClr val="000000"/>
                </a:solidFill>
                <a:latin typeface="Verdana" pitchFamily="34" charset="0"/>
              </a:rPr>
              <a:t> </a:t>
            </a:r>
            <a:br>
              <a:rPr lang="en-US" sz="800" dirty="0">
                <a:solidFill>
                  <a:srgbClr val="000000"/>
                </a:solidFill>
                <a:latin typeface="Verdana" pitchFamily="34" charset="0"/>
              </a:rPr>
            </a:br>
            <a:r>
              <a:rPr lang="en-US" sz="800" dirty="0">
                <a:solidFill>
                  <a:srgbClr val="000000"/>
                </a:solidFill>
                <a:latin typeface="Verdana" pitchFamily="34" charset="0"/>
              </a:rPr>
              <a:t>There is a drop of </a:t>
            </a:r>
            <a:r>
              <a:rPr lang="en-US" sz="800" b="1" dirty="0" smtClean="0">
                <a:solidFill>
                  <a:srgbClr val="000000"/>
                </a:solidFill>
                <a:latin typeface="Verdana" pitchFamily="34" charset="0"/>
              </a:rPr>
              <a:t>82.7%</a:t>
            </a:r>
            <a:r>
              <a:rPr lang="en-US" sz="800" dirty="0" smtClean="0">
                <a:solidFill>
                  <a:srgbClr val="000000"/>
                </a:solidFill>
                <a:latin typeface="Verdana" pitchFamily="34" charset="0"/>
              </a:rPr>
              <a:t> which is above the threshold of 20%</a:t>
            </a:r>
          </a:p>
          <a:p>
            <a:pPr fontAlgn="base">
              <a:spcBef>
                <a:spcPct val="0"/>
              </a:spcBef>
              <a:spcAft>
                <a:spcPct val="0"/>
              </a:spcAft>
            </a:pPr>
            <a:endParaRPr lang="en-US" sz="800" b="1" dirty="0" smtClean="0">
              <a:solidFill>
                <a:srgbClr val="000000"/>
              </a:solidFill>
              <a:latin typeface="Verdana" pitchFamily="34" charset="0"/>
            </a:endParaRPr>
          </a:p>
          <a:p>
            <a:pPr fontAlgn="base">
              <a:spcBef>
                <a:spcPct val="0"/>
              </a:spcBef>
              <a:spcAft>
                <a:spcPct val="0"/>
              </a:spcAft>
            </a:pPr>
            <a:r>
              <a:rPr lang="en-US" sz="800" b="1" dirty="0" smtClean="0">
                <a:solidFill>
                  <a:srgbClr val="000000"/>
                </a:solidFill>
                <a:latin typeface="Verdana" pitchFamily="34" charset="0"/>
              </a:rPr>
              <a:t>PERFORMANCE RATIO</a:t>
            </a:r>
          </a:p>
          <a:p>
            <a:pPr fontAlgn="base">
              <a:spcBef>
                <a:spcPct val="0"/>
              </a:spcBef>
              <a:spcAft>
                <a:spcPct val="0"/>
              </a:spcAft>
            </a:pPr>
            <a:r>
              <a:rPr lang="en-US" sz="800" dirty="0" smtClean="0">
                <a:solidFill>
                  <a:srgbClr val="000000"/>
                </a:solidFill>
                <a:latin typeface="Verdana" pitchFamily="34" charset="0"/>
              </a:rPr>
              <a:t>Ratio: </a:t>
            </a:r>
            <a:r>
              <a:rPr lang="en-US" sz="800" dirty="0">
                <a:solidFill>
                  <a:srgbClr val="000000"/>
                </a:solidFill>
                <a:latin typeface="Verdana" pitchFamily="34" charset="0"/>
              </a:rPr>
              <a:t>RESDES/PREDES </a:t>
            </a:r>
          </a:p>
          <a:p>
            <a:pPr fontAlgn="base">
              <a:spcBef>
                <a:spcPct val="0"/>
              </a:spcBef>
              <a:spcAft>
                <a:spcPct val="0"/>
              </a:spcAft>
            </a:pPr>
            <a:r>
              <a:rPr lang="en-US" sz="800" dirty="0">
                <a:solidFill>
                  <a:srgbClr val="000000"/>
                </a:solidFill>
                <a:latin typeface="Verdana" pitchFamily="34" charset="0"/>
              </a:rPr>
              <a:t>Value on the target window of time (from date </a:t>
            </a:r>
            <a:r>
              <a:rPr lang="en-US" sz="800" dirty="0" smtClean="0">
                <a:solidFill>
                  <a:srgbClr val="000000"/>
                </a:solidFill>
                <a:latin typeface="Verdana" pitchFamily="34" charset="0"/>
              </a:rPr>
              <a:t>2015-12-04, </a:t>
            </a:r>
            <a:r>
              <a:rPr lang="en-US" sz="800" dirty="0">
                <a:solidFill>
                  <a:srgbClr val="000000"/>
                </a:solidFill>
                <a:latin typeface="Verdana" pitchFamily="34" charset="0"/>
              </a:rPr>
              <a:t>to </a:t>
            </a:r>
            <a:r>
              <a:rPr lang="en-US" sz="800" dirty="0" smtClean="0">
                <a:solidFill>
                  <a:srgbClr val="000000"/>
                </a:solidFill>
                <a:latin typeface="Verdana" pitchFamily="34" charset="0"/>
              </a:rPr>
              <a:t>date</a:t>
            </a:r>
          </a:p>
          <a:p>
            <a:pPr fontAlgn="base">
              <a:spcBef>
                <a:spcPct val="0"/>
              </a:spcBef>
              <a:spcAft>
                <a:spcPct val="0"/>
              </a:spcAft>
            </a:pPr>
            <a:r>
              <a:rPr lang="en-US" sz="800" dirty="0" smtClean="0">
                <a:solidFill>
                  <a:srgbClr val="000000"/>
                </a:solidFill>
                <a:latin typeface="Verdana" pitchFamily="34" charset="0"/>
              </a:rPr>
              <a:t>2016-01-03): </a:t>
            </a:r>
            <a:r>
              <a:rPr lang="en-US" sz="800" b="1" dirty="0" smtClean="0">
                <a:solidFill>
                  <a:srgbClr val="000000"/>
                </a:solidFill>
                <a:latin typeface="Verdana" pitchFamily="34" charset="0"/>
              </a:rPr>
              <a:t>53.1% </a:t>
            </a:r>
            <a:r>
              <a:rPr lang="en-US" sz="800" dirty="0">
                <a:solidFill>
                  <a:srgbClr val="000000"/>
                </a:solidFill>
                <a:latin typeface="Verdana" pitchFamily="34" charset="0"/>
              </a:rPr>
              <a:t/>
            </a:r>
            <a:br>
              <a:rPr lang="en-US" sz="800" dirty="0">
                <a:solidFill>
                  <a:srgbClr val="000000"/>
                </a:solidFill>
                <a:latin typeface="Verdana" pitchFamily="34" charset="0"/>
              </a:rPr>
            </a:br>
            <a:r>
              <a:rPr lang="en-US" sz="800" dirty="0">
                <a:solidFill>
                  <a:srgbClr val="000000"/>
                </a:solidFill>
                <a:latin typeface="Verdana" pitchFamily="34" charset="0"/>
              </a:rPr>
              <a:t>Is below threshold </a:t>
            </a:r>
            <a:r>
              <a:rPr lang="en-US" sz="800" dirty="0">
                <a:latin typeface="Verdana" pitchFamily="34" charset="0"/>
              </a:rPr>
              <a:t>of </a:t>
            </a:r>
            <a:r>
              <a:rPr lang="en-US" sz="800" b="1" dirty="0" smtClean="0">
                <a:latin typeface="Verdana" pitchFamily="34" charset="0"/>
              </a:rPr>
              <a:t>80%</a:t>
            </a:r>
            <a:endParaRPr lang="en-US" sz="800" dirty="0">
              <a:latin typeface="Verdana" pitchFamily="34" charset="0"/>
            </a:endParaRPr>
          </a:p>
          <a:p>
            <a:pPr fontAlgn="base">
              <a:spcBef>
                <a:spcPct val="0"/>
              </a:spcBef>
              <a:spcAft>
                <a:spcPct val="0"/>
              </a:spcAft>
            </a:pPr>
            <a:endParaRPr lang="en-US" sz="800" dirty="0" smtClean="0">
              <a:latin typeface="Verdana" pitchFamily="34" charset="0"/>
            </a:endParaRPr>
          </a:p>
          <a:p>
            <a:pPr fontAlgn="base">
              <a:spcBef>
                <a:spcPct val="0"/>
              </a:spcBef>
              <a:spcAft>
                <a:spcPct val="0"/>
              </a:spcAft>
            </a:pPr>
            <a:r>
              <a:rPr lang="en-US" sz="800" b="1" dirty="0" smtClean="0">
                <a:latin typeface="Verdana" pitchFamily="34" charset="0"/>
              </a:rPr>
              <a:t>TRANSMISSION RATIO</a:t>
            </a:r>
          </a:p>
          <a:p>
            <a:pPr fontAlgn="base">
              <a:spcBef>
                <a:spcPct val="0"/>
              </a:spcBef>
              <a:spcAft>
                <a:spcPct val="0"/>
              </a:spcAft>
            </a:pPr>
            <a:r>
              <a:rPr lang="en-US" sz="800" dirty="0" smtClean="0">
                <a:latin typeface="Verdana" pitchFamily="34" charset="0"/>
              </a:rPr>
              <a:t>Ratio: PREDES messages transmitted within 24 elapsed hours</a:t>
            </a:r>
          </a:p>
          <a:p>
            <a:pPr fontAlgn="base">
              <a:spcBef>
                <a:spcPct val="0"/>
              </a:spcBef>
              <a:spcAft>
                <a:spcPct val="0"/>
              </a:spcAft>
            </a:pPr>
            <a:r>
              <a:rPr lang="en-US" sz="800" dirty="0" smtClean="0">
                <a:latin typeface="Verdana" pitchFamily="34" charset="0"/>
              </a:rPr>
              <a:t>Value on the target window of time </a:t>
            </a:r>
            <a:r>
              <a:rPr lang="en-US" sz="800" dirty="0">
                <a:latin typeface="Verdana" pitchFamily="34" charset="0"/>
              </a:rPr>
              <a:t>(from date </a:t>
            </a:r>
            <a:r>
              <a:rPr lang="en-US" sz="800" dirty="0" smtClean="0">
                <a:latin typeface="Verdana" pitchFamily="34" charset="0"/>
              </a:rPr>
              <a:t>2015-12-04, </a:t>
            </a:r>
            <a:r>
              <a:rPr lang="en-US" sz="800" dirty="0">
                <a:latin typeface="Verdana" pitchFamily="34" charset="0"/>
              </a:rPr>
              <a:t>to </a:t>
            </a:r>
            <a:r>
              <a:rPr lang="en-US" sz="800" dirty="0" smtClean="0">
                <a:latin typeface="Verdana" pitchFamily="34" charset="0"/>
              </a:rPr>
              <a:t>date</a:t>
            </a:r>
          </a:p>
          <a:p>
            <a:pPr fontAlgn="base">
              <a:spcBef>
                <a:spcPct val="0"/>
              </a:spcBef>
              <a:spcAft>
                <a:spcPct val="0"/>
              </a:spcAft>
            </a:pPr>
            <a:r>
              <a:rPr lang="en-US" sz="800" dirty="0" smtClean="0">
                <a:latin typeface="Verdana" pitchFamily="34" charset="0"/>
              </a:rPr>
              <a:t>2016-01-03</a:t>
            </a:r>
            <a:r>
              <a:rPr lang="en-US" sz="800" dirty="0">
                <a:latin typeface="Verdana" pitchFamily="34" charset="0"/>
              </a:rPr>
              <a:t>): </a:t>
            </a:r>
            <a:r>
              <a:rPr lang="en-US" sz="800" b="1" dirty="0" smtClean="0">
                <a:latin typeface="Verdana" pitchFamily="34" charset="0"/>
              </a:rPr>
              <a:t>47.2% </a:t>
            </a:r>
            <a:r>
              <a:rPr lang="en-US" sz="800" dirty="0">
                <a:latin typeface="Verdana" pitchFamily="34" charset="0"/>
              </a:rPr>
              <a:t/>
            </a:r>
            <a:br>
              <a:rPr lang="en-US" sz="800" dirty="0">
                <a:latin typeface="Verdana" pitchFamily="34" charset="0"/>
              </a:rPr>
            </a:br>
            <a:r>
              <a:rPr lang="en-US" sz="800" dirty="0">
                <a:latin typeface="Verdana" pitchFamily="34" charset="0"/>
              </a:rPr>
              <a:t>Is below threshold of </a:t>
            </a:r>
            <a:r>
              <a:rPr lang="en-US" sz="800" b="1" dirty="0" smtClean="0">
                <a:latin typeface="Verdana" pitchFamily="34" charset="0"/>
              </a:rPr>
              <a:t>80%</a:t>
            </a:r>
            <a:endParaRPr lang="en-US" sz="800" b="1" dirty="0">
              <a:latin typeface="Verdana" pitchFamily="34" charset="0"/>
            </a:endParaRPr>
          </a:p>
        </p:txBody>
      </p:sp>
      <p:sp>
        <p:nvSpPr>
          <p:cNvPr id="9" name="Rectangle 8"/>
          <p:cNvSpPr/>
          <p:nvPr/>
        </p:nvSpPr>
        <p:spPr>
          <a:xfrm>
            <a:off x="5486574" y="3406934"/>
            <a:ext cx="3384376" cy="2492990"/>
          </a:xfrm>
          <a:prstGeom prst="rect">
            <a:avLst/>
          </a:prstGeom>
          <a:solidFill>
            <a:schemeClr val="bg1"/>
          </a:solidFill>
          <a:ln>
            <a:solidFill>
              <a:schemeClr val="tx1"/>
            </a:solidFill>
          </a:ln>
        </p:spPr>
        <p:txBody>
          <a:bodyPr wrap="square">
            <a:spAutoFit/>
          </a:bodyPr>
          <a:lstStyle/>
          <a:p>
            <a:pPr fontAlgn="base">
              <a:spcBef>
                <a:spcPct val="0"/>
              </a:spcBef>
              <a:spcAft>
                <a:spcPct val="0"/>
              </a:spcAft>
            </a:pPr>
            <a:r>
              <a:rPr lang="en-US" sz="1000" dirty="0">
                <a:solidFill>
                  <a:srgbClr val="000000"/>
                </a:solidFill>
                <a:latin typeface="Verdana" pitchFamily="34" charset="0"/>
              </a:rPr>
              <a:t/>
            </a:r>
            <a:br>
              <a:rPr lang="en-US" sz="1000" dirty="0">
                <a:solidFill>
                  <a:srgbClr val="000000"/>
                </a:solidFill>
                <a:latin typeface="Verdana" pitchFamily="34" charset="0"/>
              </a:rPr>
            </a:br>
            <a:r>
              <a:rPr lang="en-US" sz="1000" dirty="0">
                <a:solidFill>
                  <a:srgbClr val="000000"/>
                </a:solidFill>
                <a:latin typeface="Verdana" pitchFamily="34" charset="0"/>
              </a:rPr>
              <a:t/>
            </a:r>
            <a:br>
              <a:rPr lang="en-US" sz="1000" dirty="0">
                <a:solidFill>
                  <a:srgbClr val="000000"/>
                </a:solidFill>
                <a:latin typeface="Verdana" pitchFamily="34" charset="0"/>
              </a:rPr>
            </a:br>
            <a:r>
              <a:rPr lang="en-US" sz="800" b="1" dirty="0" smtClean="0">
                <a:solidFill>
                  <a:srgbClr val="000000"/>
                </a:solidFill>
                <a:latin typeface="Verdana" pitchFamily="34" charset="0"/>
              </a:rPr>
              <a:t>MESSAGE TRANSMISSION</a:t>
            </a:r>
          </a:p>
          <a:p>
            <a:pPr fontAlgn="base">
              <a:spcBef>
                <a:spcPct val="0"/>
              </a:spcBef>
              <a:spcAft>
                <a:spcPct val="0"/>
              </a:spcAft>
            </a:pPr>
            <a:r>
              <a:rPr lang="en-US" sz="800" dirty="0">
                <a:solidFill>
                  <a:srgbClr val="000000"/>
                </a:solidFill>
                <a:latin typeface="Verdana" pitchFamily="34" charset="0"/>
              </a:rPr>
              <a:t>M</a:t>
            </a:r>
            <a:r>
              <a:rPr lang="en-US" sz="800" dirty="0" smtClean="0">
                <a:solidFill>
                  <a:srgbClr val="000000"/>
                </a:solidFill>
                <a:latin typeface="Verdana" pitchFamily="34" charset="0"/>
              </a:rPr>
              <a:t>essage </a:t>
            </a:r>
            <a:r>
              <a:rPr lang="en-US" sz="800" dirty="0">
                <a:solidFill>
                  <a:srgbClr val="000000"/>
                </a:solidFill>
                <a:latin typeface="Verdana" pitchFamily="34" charset="0"/>
              </a:rPr>
              <a:t>type is EMSEVT </a:t>
            </a:r>
            <a:br>
              <a:rPr lang="en-US" sz="800" dirty="0">
                <a:solidFill>
                  <a:srgbClr val="000000"/>
                </a:solidFill>
                <a:latin typeface="Verdana" pitchFamily="34" charset="0"/>
              </a:rPr>
            </a:br>
            <a:r>
              <a:rPr lang="en-US" sz="800" dirty="0" smtClean="0">
                <a:solidFill>
                  <a:srgbClr val="000000"/>
                </a:solidFill>
                <a:latin typeface="Verdana" pitchFamily="34" charset="0"/>
              </a:rPr>
              <a:t>Volume 38517</a:t>
            </a:r>
          </a:p>
          <a:p>
            <a:pPr fontAlgn="base">
              <a:spcBef>
                <a:spcPct val="0"/>
              </a:spcBef>
              <a:spcAft>
                <a:spcPct val="0"/>
              </a:spcAft>
            </a:pPr>
            <a:r>
              <a:rPr lang="en-US" sz="800" dirty="0" smtClean="0">
                <a:solidFill>
                  <a:srgbClr val="000000"/>
                </a:solidFill>
                <a:latin typeface="Verdana" pitchFamily="34" charset="0"/>
              </a:rPr>
              <a:t>Last </a:t>
            </a:r>
            <a:r>
              <a:rPr lang="en-US" sz="800" dirty="0">
                <a:solidFill>
                  <a:srgbClr val="000000"/>
                </a:solidFill>
                <a:latin typeface="Verdana" pitchFamily="34" charset="0"/>
              </a:rPr>
              <a:t>message sent date 2015-08-20 13:33:09 </a:t>
            </a:r>
            <a:br>
              <a:rPr lang="en-US" sz="800" dirty="0">
                <a:solidFill>
                  <a:srgbClr val="000000"/>
                </a:solidFill>
                <a:latin typeface="Verdana" pitchFamily="34" charset="0"/>
              </a:rPr>
            </a:br>
            <a:r>
              <a:rPr lang="en-US" sz="800" dirty="0">
                <a:solidFill>
                  <a:srgbClr val="000000"/>
                </a:solidFill>
                <a:latin typeface="Verdana" pitchFamily="34" charset="0"/>
              </a:rPr>
              <a:t>Delay in number of days is </a:t>
            </a:r>
            <a:r>
              <a:rPr lang="en-US" sz="800" b="1" dirty="0" smtClean="0">
                <a:latin typeface="Verdana" pitchFamily="34" charset="0"/>
              </a:rPr>
              <a:t>7</a:t>
            </a:r>
            <a:r>
              <a:rPr lang="en-US" sz="800" dirty="0">
                <a:solidFill>
                  <a:srgbClr val="000000"/>
                </a:solidFill>
                <a:latin typeface="Verdana" pitchFamily="34" charset="0"/>
              </a:rPr>
              <a:t/>
            </a:r>
            <a:br>
              <a:rPr lang="en-US" sz="800" dirty="0">
                <a:solidFill>
                  <a:srgbClr val="000000"/>
                </a:solidFill>
                <a:latin typeface="Verdana" pitchFamily="34" charset="0"/>
              </a:rPr>
            </a:br>
            <a:r>
              <a:rPr lang="en-US" sz="800" dirty="0">
                <a:solidFill>
                  <a:srgbClr val="000000"/>
                </a:solidFill>
                <a:latin typeface="Verdana" pitchFamily="34" charset="0"/>
              </a:rPr>
              <a:t/>
            </a:r>
            <a:br>
              <a:rPr lang="en-US" sz="800" dirty="0">
                <a:solidFill>
                  <a:srgbClr val="000000"/>
                </a:solidFill>
                <a:latin typeface="Verdana" pitchFamily="34" charset="0"/>
              </a:rPr>
            </a:br>
            <a:r>
              <a:rPr lang="en-US" sz="800" dirty="0">
                <a:solidFill>
                  <a:srgbClr val="000000"/>
                </a:solidFill>
                <a:latin typeface="Verdana" pitchFamily="34" charset="0"/>
              </a:rPr>
              <a:t>Message type is </a:t>
            </a:r>
            <a:r>
              <a:rPr lang="en-US" sz="800" dirty="0" smtClean="0">
                <a:solidFill>
                  <a:srgbClr val="000000"/>
                </a:solidFill>
                <a:latin typeface="Verdana" pitchFamily="34" charset="0"/>
              </a:rPr>
              <a:t>PREDES</a:t>
            </a:r>
          </a:p>
          <a:p>
            <a:pPr fontAlgn="base">
              <a:spcBef>
                <a:spcPct val="0"/>
              </a:spcBef>
              <a:spcAft>
                <a:spcPct val="0"/>
              </a:spcAft>
            </a:pPr>
            <a:r>
              <a:rPr lang="en-US" sz="800" dirty="0" smtClean="0">
                <a:solidFill>
                  <a:srgbClr val="000000"/>
                </a:solidFill>
                <a:latin typeface="Verdana" pitchFamily="34" charset="0"/>
              </a:rPr>
              <a:t>Volume 17500 </a:t>
            </a:r>
            <a:r>
              <a:rPr lang="en-US" sz="800" dirty="0">
                <a:solidFill>
                  <a:srgbClr val="000000"/>
                </a:solidFill>
                <a:latin typeface="Verdana" pitchFamily="34" charset="0"/>
              </a:rPr>
              <a:t/>
            </a:r>
            <a:br>
              <a:rPr lang="en-US" sz="800" dirty="0">
                <a:solidFill>
                  <a:srgbClr val="000000"/>
                </a:solidFill>
                <a:latin typeface="Verdana" pitchFamily="34" charset="0"/>
              </a:rPr>
            </a:br>
            <a:r>
              <a:rPr lang="en-US" sz="800" dirty="0">
                <a:solidFill>
                  <a:srgbClr val="000000"/>
                </a:solidFill>
                <a:latin typeface="Verdana" pitchFamily="34" charset="0"/>
              </a:rPr>
              <a:t>Last message sent date 2015-08-20 13:24:18 </a:t>
            </a:r>
            <a:br>
              <a:rPr lang="en-US" sz="800" dirty="0">
                <a:solidFill>
                  <a:srgbClr val="000000"/>
                </a:solidFill>
                <a:latin typeface="Verdana" pitchFamily="34" charset="0"/>
              </a:rPr>
            </a:br>
            <a:r>
              <a:rPr lang="en-US" sz="800" dirty="0">
                <a:solidFill>
                  <a:srgbClr val="000000"/>
                </a:solidFill>
                <a:latin typeface="Verdana" pitchFamily="34" charset="0"/>
              </a:rPr>
              <a:t>Delay in number of days is </a:t>
            </a:r>
            <a:r>
              <a:rPr lang="en-US" sz="800" b="1" dirty="0">
                <a:latin typeface="Verdana" pitchFamily="34" charset="0"/>
              </a:rPr>
              <a:t>9</a:t>
            </a:r>
            <a:r>
              <a:rPr lang="en-US" sz="800" dirty="0" smtClean="0">
                <a:latin typeface="Verdana" pitchFamily="34" charset="0"/>
              </a:rPr>
              <a:t> </a:t>
            </a:r>
            <a:r>
              <a:rPr lang="en-US" sz="800" dirty="0">
                <a:solidFill>
                  <a:srgbClr val="000000"/>
                </a:solidFill>
                <a:latin typeface="Verdana" pitchFamily="34" charset="0"/>
              </a:rPr>
              <a:t/>
            </a:r>
            <a:br>
              <a:rPr lang="en-US" sz="800" dirty="0">
                <a:solidFill>
                  <a:srgbClr val="000000"/>
                </a:solidFill>
                <a:latin typeface="Verdana" pitchFamily="34" charset="0"/>
              </a:rPr>
            </a:br>
            <a:r>
              <a:rPr lang="en-US" sz="800" dirty="0">
                <a:solidFill>
                  <a:srgbClr val="000000"/>
                </a:solidFill>
                <a:latin typeface="Verdana" pitchFamily="34" charset="0"/>
              </a:rPr>
              <a:t/>
            </a:r>
            <a:br>
              <a:rPr lang="en-US" sz="800" dirty="0">
                <a:solidFill>
                  <a:srgbClr val="000000"/>
                </a:solidFill>
                <a:latin typeface="Verdana" pitchFamily="34" charset="0"/>
              </a:rPr>
            </a:br>
            <a:r>
              <a:rPr lang="en-US" sz="800" dirty="0">
                <a:solidFill>
                  <a:srgbClr val="000000"/>
                </a:solidFill>
                <a:latin typeface="Verdana" pitchFamily="34" charset="0"/>
              </a:rPr>
              <a:t>Message type is RESDES </a:t>
            </a:r>
            <a:br>
              <a:rPr lang="en-US" sz="800" dirty="0">
                <a:solidFill>
                  <a:srgbClr val="000000"/>
                </a:solidFill>
                <a:latin typeface="Verdana" pitchFamily="34" charset="0"/>
              </a:rPr>
            </a:br>
            <a:r>
              <a:rPr lang="en-US" sz="800" dirty="0">
                <a:solidFill>
                  <a:srgbClr val="000000"/>
                </a:solidFill>
                <a:latin typeface="Verdana" pitchFamily="34" charset="0"/>
              </a:rPr>
              <a:t>Last message sent date 2015-08-20 14:11:09 </a:t>
            </a:r>
            <a:br>
              <a:rPr lang="en-US" sz="800" dirty="0">
                <a:solidFill>
                  <a:srgbClr val="000000"/>
                </a:solidFill>
                <a:latin typeface="Verdana" pitchFamily="34" charset="0"/>
              </a:rPr>
            </a:br>
            <a:r>
              <a:rPr lang="en-US" sz="800" dirty="0">
                <a:solidFill>
                  <a:srgbClr val="000000"/>
                </a:solidFill>
                <a:latin typeface="Verdana" pitchFamily="34" charset="0"/>
              </a:rPr>
              <a:t>Delay in number of days is </a:t>
            </a:r>
            <a:r>
              <a:rPr lang="en-US" sz="800" b="1" dirty="0" smtClean="0">
                <a:latin typeface="Verdana" pitchFamily="34" charset="0"/>
              </a:rPr>
              <a:t>13</a:t>
            </a:r>
            <a:r>
              <a:rPr lang="en-US" sz="800" dirty="0" smtClean="0">
                <a:latin typeface="Verdana" pitchFamily="34" charset="0"/>
              </a:rPr>
              <a:t> </a:t>
            </a:r>
            <a:r>
              <a:rPr lang="en-US" sz="800" dirty="0">
                <a:solidFill>
                  <a:srgbClr val="000000"/>
                </a:solidFill>
                <a:latin typeface="Verdana" pitchFamily="34" charset="0"/>
              </a:rPr>
              <a:t/>
            </a:r>
            <a:br>
              <a:rPr lang="en-US" sz="800" dirty="0">
                <a:solidFill>
                  <a:srgbClr val="000000"/>
                </a:solidFill>
                <a:latin typeface="Verdana" pitchFamily="34" charset="0"/>
              </a:rPr>
            </a:br>
            <a:r>
              <a:rPr lang="en-US" sz="800" dirty="0">
                <a:solidFill>
                  <a:srgbClr val="000000"/>
                </a:solidFill>
                <a:latin typeface="Verdana" pitchFamily="34" charset="0"/>
              </a:rPr>
              <a:t/>
            </a:r>
            <a:br>
              <a:rPr lang="en-US" sz="800" dirty="0">
                <a:solidFill>
                  <a:srgbClr val="000000"/>
                </a:solidFill>
                <a:latin typeface="Verdana" pitchFamily="34" charset="0"/>
              </a:rPr>
            </a:br>
            <a:r>
              <a:rPr lang="en-US" sz="800" i="1" dirty="0">
                <a:solidFill>
                  <a:srgbClr val="000000"/>
                </a:solidFill>
                <a:latin typeface="Verdana" pitchFamily="34" charset="0"/>
              </a:rPr>
              <a:t>If you have any </a:t>
            </a:r>
            <a:r>
              <a:rPr lang="en-US" sz="800" i="1" dirty="0" smtClean="0">
                <a:solidFill>
                  <a:srgbClr val="000000"/>
                </a:solidFill>
                <a:latin typeface="Verdana" pitchFamily="34" charset="0"/>
              </a:rPr>
              <a:t>questions, </a:t>
            </a:r>
            <a:r>
              <a:rPr lang="en-US" sz="800" i="1" dirty="0">
                <a:solidFill>
                  <a:srgbClr val="000000"/>
                </a:solidFill>
                <a:latin typeface="Verdana" pitchFamily="34" charset="0"/>
              </a:rPr>
              <a:t>please contact the </a:t>
            </a:r>
            <a:r>
              <a:rPr lang="en-US" sz="800" i="1" dirty="0" smtClean="0">
                <a:solidFill>
                  <a:srgbClr val="000000"/>
                </a:solidFill>
                <a:latin typeface="Verdana" pitchFamily="34" charset="0"/>
              </a:rPr>
              <a:t>parcel </a:t>
            </a:r>
            <a:r>
              <a:rPr lang="en-US" sz="800" i="1" dirty="0">
                <a:solidFill>
                  <a:srgbClr val="000000"/>
                </a:solidFill>
                <a:latin typeface="Verdana" pitchFamily="34" charset="0"/>
              </a:rPr>
              <a:t>team (</a:t>
            </a:r>
            <a:r>
              <a:rPr lang="en-US" sz="800" i="1" u="sng" dirty="0" smtClean="0">
                <a:solidFill>
                  <a:srgbClr val="000000"/>
                </a:solidFill>
                <a:latin typeface="Verdana" pitchFamily="34" charset="0"/>
                <a:hlinkClick r:id="rId3"/>
              </a:rPr>
              <a:t>parcels@upu.int</a:t>
            </a:r>
            <a:r>
              <a:rPr lang="en-US" sz="800" i="1" dirty="0">
                <a:solidFill>
                  <a:srgbClr val="000000"/>
                </a:solidFill>
                <a:latin typeface="Verdana" pitchFamily="34" charset="0"/>
              </a:rPr>
              <a:t>) or QCS mail support (</a:t>
            </a:r>
            <a:r>
              <a:rPr lang="en-US" sz="800" i="1" u="sng" dirty="0">
                <a:solidFill>
                  <a:srgbClr val="000000"/>
                </a:solidFill>
                <a:latin typeface="Verdana" pitchFamily="34" charset="0"/>
                <a:hlinkClick r:id="rId4"/>
              </a:rPr>
              <a:t>ptc.support@upu.int</a:t>
            </a:r>
            <a:r>
              <a:rPr lang="en-US" sz="800" i="1" dirty="0">
                <a:solidFill>
                  <a:srgbClr val="000000"/>
                </a:solidFill>
                <a:latin typeface="Verdana" pitchFamily="34" charset="0"/>
              </a:rPr>
              <a:t>)</a:t>
            </a:r>
            <a:endParaRPr lang="en-US" sz="800" dirty="0">
              <a:solidFill>
                <a:srgbClr val="000000"/>
              </a:solidFill>
              <a:latin typeface="Verdan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N UPU Storyboard_EN_1.1">
  <a:themeElements>
    <a:clrScheme name="Thème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hème Office">
      <a:majorFont>
        <a:latin typeface="Arial"/>
        <a:ea typeface="Arial"/>
        <a:cs typeface="Arial"/>
      </a:majorFont>
      <a:minorFont>
        <a:latin typeface="Arial"/>
        <a:ea typeface="Arial"/>
        <a:cs typeface="Arial"/>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Thème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hème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hème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hème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hème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hème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hème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hème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hème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b4ec4095-9810-4e60-b964-3161185fe897">PEGASE-7-362326</_dlc_DocId>
    <_dlc_DocIdUrl xmlns="b4ec4095-9810-4e60-b964-3161185fe897">
      <Url>https://pegase.upu.int/_layouts/DocIdRedir.aspx?ID=PEGASE-7-362326</Url>
      <Description>PEGASE-7-362326</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4F13AF0A9C6414096C36E821BFD7664" ma:contentTypeVersion="6" ma:contentTypeDescription="Create a new document." ma:contentTypeScope="" ma:versionID="b3b9c1e6a8cdf9a749f8078fe72245b1">
  <xsd:schema xmlns:xsd="http://www.w3.org/2001/XMLSchema" xmlns:xs="http://www.w3.org/2001/XMLSchema" xmlns:p="http://schemas.microsoft.com/office/2006/metadata/properties" xmlns:ns2="b4ec4095-9810-4e60-b964-3161185fe897" targetNamespace="http://schemas.microsoft.com/office/2006/metadata/properties" ma:root="true" ma:fieldsID="4317285b1bbc2b5b82265a0019b26c8f" ns2:_="">
    <xsd:import namespace="b4ec4095-9810-4e60-b964-3161185fe897"/>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ec4095-9810-4e60-b964-3161185fe89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1D0166F-32DE-4242-892F-1AA5873B2301}">
  <ds:schemaRefs>
    <ds:schemaRef ds:uri="http://www.w3.org/XML/1998/namespace"/>
    <ds:schemaRef ds:uri="http://purl.org/dc/dcmitype/"/>
    <ds:schemaRef ds:uri="http://schemas.microsoft.com/office/2006/metadata/properties"/>
    <ds:schemaRef ds:uri="http://purl.org/dc/elements/1.1/"/>
    <ds:schemaRef ds:uri="http://schemas.openxmlformats.org/package/2006/metadata/core-properties"/>
    <ds:schemaRef ds:uri="http://schemas.microsoft.com/office/2006/documentManagement/types"/>
    <ds:schemaRef ds:uri="http://purl.org/dc/terms/"/>
    <ds:schemaRef ds:uri="b4ec4095-9810-4e60-b964-3161185fe897"/>
    <ds:schemaRef ds:uri="http://schemas.microsoft.com/office/infopath/2007/PartnerControls"/>
  </ds:schemaRefs>
</ds:datastoreItem>
</file>

<file path=customXml/itemProps2.xml><?xml version="1.0" encoding="utf-8"?>
<ds:datastoreItem xmlns:ds="http://schemas.openxmlformats.org/officeDocument/2006/customXml" ds:itemID="{45482254-EB5A-4A52-B90D-796E4DC718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ec4095-9810-4e60-b964-3161185fe8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5D77C94-2464-45BE-85E7-4B638E353F75}">
  <ds:schemaRefs>
    <ds:schemaRef ds:uri="http://schemas.microsoft.com/sharepoint/events"/>
  </ds:schemaRefs>
</ds:datastoreItem>
</file>

<file path=customXml/itemProps4.xml><?xml version="1.0" encoding="utf-8"?>
<ds:datastoreItem xmlns:ds="http://schemas.openxmlformats.org/officeDocument/2006/customXml" ds:itemID="{29EBAE10-838A-4346-9041-642D64E9CED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EN UPU Storyboard_EN_1.1</Template>
  <TotalTime>124</TotalTime>
  <Words>784</Words>
  <Application>Microsoft Office PowerPoint</Application>
  <PresentationFormat>Affichage à l'écran (4:3)</PresentationFormat>
  <Paragraphs>116</Paragraphs>
  <Slides>7</Slides>
  <Notes>7</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EN UPU Storyboard_EN_1.1</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WARKENTIN tatiana</dc:creator>
  <cp:lastModifiedBy>D'APICE matteo</cp:lastModifiedBy>
  <cp:revision>12</cp:revision>
  <cp:lastPrinted>2016-06-28T08:11:05Z</cp:lastPrinted>
  <dcterms:created xsi:type="dcterms:W3CDTF">2016-06-22T08:33:19Z</dcterms:created>
  <dcterms:modified xsi:type="dcterms:W3CDTF">2016-06-28T08:25:44Z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0x01010054F13AF0A9C6414096C36E821BFD7664</vt:lpwstr>
  </property>
  <property fmtid="{D5CDD505-2E9C-101B-9397-08002B2CF9AE}" pid="3" name="_dlc_DocIdItemGuid">
    <vt:lpwstr>4d66d3ea-1e2a-4d17-9b34-d547cb5cb011</vt:lpwstr>
  </property>
</Properties>
</file>