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55" autoAdjust="0"/>
  </p:normalViewPr>
  <p:slideViewPr>
    <p:cSldViewPr>
      <p:cViewPr>
        <p:scale>
          <a:sx n="100" d="100"/>
          <a:sy n="100" d="100"/>
        </p:scale>
        <p:origin x="-72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928" y="-8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B3D31A-4B8C-45D7-BBED-C0195F7AD590}" type="datetimeFigureOut">
              <a:rPr lang="fr-CH" smtClean="0"/>
              <a:t>30.06.2016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08D2D-5033-41F4-8654-ECC2FFCFCB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030696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4C6CD-3B8F-483E-B43F-6B68FC255B6C}" type="datetimeFigureOut">
              <a:rPr lang="fr-CH" smtClean="0"/>
              <a:t>30.06.2016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BC6AF-75B2-49AC-8F2E-779E36802DAE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14001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dirty="0" smtClean="0"/>
              <a:t>Le </a:t>
            </a:r>
            <a:r>
              <a:rPr lang="fr-FR" sz="1200" b="1" noProof="0" dirty="0" smtClean="0">
                <a:solidFill>
                  <a:srgbClr val="FF0000"/>
                </a:solidFill>
              </a:rPr>
              <a:t>délai de transmission</a:t>
            </a:r>
            <a:r>
              <a:rPr lang="fr-FR" sz="1200" noProof="0" dirty="0" smtClean="0"/>
              <a:t> correspond à la différence entre la date et l’heure effectives d’un événement EDI et l’heure à laquelle le message EDI contenant les données relatives à cet événement est préparé pour envoi à vos partenaires (cette heure figure dans l’en-tête de l’échange/l’enveloppe où figure le message EDI).</a:t>
            </a:r>
          </a:p>
          <a:p>
            <a:pPr eaLnBrk="1" hangingPunct="1">
              <a:lnSpc>
                <a:spcPct val="90000"/>
              </a:lnSpc>
            </a:pPr>
            <a:endParaRPr lang="fr-FR" sz="1200" baseline="0" noProof="0" dirty="0" smtClean="0"/>
          </a:p>
          <a:p>
            <a:pPr eaLnBrk="1" hangingPunct="1">
              <a:lnSpc>
                <a:spcPct val="90000"/>
              </a:lnSpc>
            </a:pPr>
            <a:r>
              <a:rPr lang="fr-FR" sz="1200" baseline="0" noProof="0" dirty="0" smtClean="0"/>
              <a:t>Voir exemple d’un événement H envoyé </a:t>
            </a:r>
            <a:r>
              <a:rPr lang="fr-FR" sz="1200" baseline="0" noProof="0" dirty="0" smtClean="0">
                <a:solidFill>
                  <a:srgbClr val="0070C0"/>
                </a:solidFill>
              </a:rPr>
              <a:t>depuis la</a:t>
            </a:r>
            <a:r>
              <a:rPr lang="fr-FR" dirty="0" smtClean="0"/>
              <a:t> </a:t>
            </a:r>
            <a:r>
              <a:rPr lang="fr-FR" sz="1200" baseline="0" noProof="0" dirty="0" smtClean="0"/>
              <a:t>Suisse vers la Belgique. Veuillez noter que la date et l’heure sont exprimées selon le format suivant: </a:t>
            </a:r>
            <a:r>
              <a:rPr lang="fr-FR" sz="1200" baseline="0" noProof="0" dirty="0" err="1" smtClean="0"/>
              <a:t>YYMMDDhhmm</a:t>
            </a:r>
            <a:r>
              <a:rPr lang="fr-FR" sz="1200" baseline="0" noProof="0" dirty="0" smtClean="0"/>
              <a:t> (Y=année; M=mois; D=jour; h=heure; m=minutes).</a:t>
            </a:r>
          </a:p>
          <a:p>
            <a:pPr eaLnBrk="1" hangingPunct="1">
              <a:lnSpc>
                <a:spcPct val="90000"/>
              </a:lnSpc>
            </a:pPr>
            <a:endParaRPr lang="fr-FR" sz="1200" baseline="0" noProof="0" dirty="0" smtClean="0"/>
          </a:p>
          <a:p>
            <a:pPr eaLnBrk="1" hangingPunct="1">
              <a:lnSpc>
                <a:spcPct val="90000"/>
              </a:lnSpc>
            </a:pPr>
            <a:r>
              <a:rPr lang="fr-FR" sz="1200" baseline="0" noProof="0" dirty="0" smtClean="0"/>
              <a:t>Première ligne (en gras): </a:t>
            </a:r>
            <a:r>
              <a:rPr lang="fr-FR" sz="1200" b="1" baseline="0" noProof="0" dirty="0" smtClean="0"/>
              <a:t>160202:1730 </a:t>
            </a:r>
            <a:r>
              <a:rPr lang="fr-FR" sz="1200" baseline="0" noProof="0" dirty="0" smtClean="0"/>
              <a:t>correspond à la date et l’heure de l’échange.</a:t>
            </a:r>
          </a:p>
          <a:p>
            <a:pPr eaLnBrk="1" hangingPunct="1">
              <a:lnSpc>
                <a:spcPct val="90000"/>
              </a:lnSpc>
            </a:pPr>
            <a:r>
              <a:rPr lang="fr-FR" sz="1200" baseline="0" noProof="0" dirty="0" smtClean="0"/>
              <a:t>Quatrième ligne (en gras): 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/>
              </a:rPr>
              <a:t>1602021430 </a:t>
            </a:r>
            <a:r>
              <a:rPr lang="fr-FR" sz="1200" baseline="0" noProof="0" dirty="0" smtClean="0"/>
              <a:t>correspond à la date et l’heure de l’événement H.</a:t>
            </a:r>
          </a:p>
          <a:p>
            <a:pPr eaLnBrk="1" hangingPunct="1">
              <a:lnSpc>
                <a:spcPct val="90000"/>
              </a:lnSpc>
            </a:pPr>
            <a:endParaRPr lang="fr-FR" sz="1200" baseline="0" noProof="0" dirty="0" smtClean="0"/>
          </a:p>
          <a:p>
            <a:pPr eaLnBrk="1" hangingPunct="1">
              <a:lnSpc>
                <a:spcPct val="90000"/>
              </a:lnSpc>
            </a:pPr>
            <a:r>
              <a:rPr lang="fr-FR" sz="1200" baseline="0" noProof="0" dirty="0" smtClean="0"/>
              <a:t>Puisque la différence entre les deux horaires (trois heures) est de moins de soixante-douze heures, cette heure de transmission de l’événement H répond aux exigences minimales en terme de performance. </a:t>
            </a:r>
          </a:p>
          <a:p>
            <a:pPr eaLnBrk="1" hangingPunct="1">
              <a:lnSpc>
                <a:spcPct val="90000"/>
              </a:lnSpc>
            </a:pPr>
            <a:endParaRPr lang="fr-FR" sz="1200" baseline="0" noProof="0" dirty="0" smtClean="0"/>
          </a:p>
          <a:p>
            <a:pPr algn="l"/>
            <a:r>
              <a:rPr lang="fr-FR" sz="1800" b="0" i="0" u="none" strike="noStrike" kern="1200" baseline="0" dirty="0" smtClean="0">
                <a:solidFill>
                  <a:schemeClr val="tx1"/>
                </a:solidFill>
                <a:latin typeface="+mn-lt"/>
              </a:rPr>
              <a:t>UNB+UNOA:1+CH001+BE001+</a:t>
            </a:r>
            <a:r>
              <a:rPr lang="fr-FR" sz="1800" b="1" i="0" u="none" strike="noStrike" kern="1200" baseline="0" dirty="0" smtClean="0">
                <a:solidFill>
                  <a:schemeClr val="tx1"/>
                </a:solidFill>
                <a:latin typeface="+mn-lt"/>
              </a:rPr>
              <a:t>160202:1730</a:t>
            </a:r>
            <a:r>
              <a:rPr lang="fr-FR" sz="1800" b="0" i="0" u="none" strike="noStrike" kern="1200" baseline="0" dirty="0" smtClean="0">
                <a:solidFill>
                  <a:schemeClr val="tx1"/>
                </a:solidFill>
                <a:latin typeface="+mn-lt"/>
              </a:rPr>
              <a:t>+INTREF102’</a:t>
            </a:r>
            <a:r>
              <a:rPr lang="fr-FR" sz="1800" b="0" i="0" u="none" strike="noStrike" baseline="0" dirty="0" smtClean="0">
                <a:latin typeface="Courier New"/>
              </a:rPr>
              <a:t>’</a:t>
            </a:r>
          </a:p>
          <a:p>
            <a:pPr algn="l"/>
            <a:r>
              <a:rPr lang="fr-FR" sz="1800" b="0" i="0" u="none" strike="noStrike" baseline="0" dirty="0" smtClean="0">
                <a:latin typeface="Courier New"/>
              </a:rPr>
              <a:t>UNH+MESREF875+EMSEVT:2:0:IP:EMS’</a:t>
            </a:r>
          </a:p>
          <a:p>
            <a:pPr algn="l"/>
            <a:r>
              <a:rPr lang="fr-FR" sz="1800" b="0" i="0" u="none" strike="noStrike" baseline="0" dirty="0" smtClean="0">
                <a:latin typeface="Courier New"/>
              </a:rPr>
              <a:t>EMD+EE349279408BECH1602021030+CHBSLA+BEBRUA+248’</a:t>
            </a:r>
          </a:p>
          <a:p>
            <a:pPr algn="l"/>
            <a:r>
              <a:rPr lang="fr-FR" sz="1800" b="0" i="0" u="none" strike="noStrike" baseline="0" dirty="0" smtClean="0">
                <a:latin typeface="Courier New"/>
              </a:rPr>
              <a:t>EMH+EE349279408BECH</a:t>
            </a:r>
            <a:r>
              <a:rPr lang="fr-FR" sz="1800" b="1" i="0" u="none" strike="noStrike" baseline="0" dirty="0" smtClean="0">
                <a:latin typeface="Courier New"/>
              </a:rPr>
              <a:t>1602021430</a:t>
            </a:r>
            <a:r>
              <a:rPr lang="fr-FR" sz="1800" b="0" i="0" u="none" strike="noStrike" baseline="0" dirty="0" smtClean="0">
                <a:latin typeface="Courier New"/>
              </a:rPr>
              <a:t>+102072+A10’</a:t>
            </a:r>
          </a:p>
          <a:p>
            <a:pPr algn="l"/>
            <a:r>
              <a:rPr lang="fr-FR" sz="1800" b="0" i="0" u="none" strike="noStrike" baseline="0" dirty="0" smtClean="0">
                <a:latin typeface="Courier New"/>
              </a:rPr>
              <a:t>UNT+8+MESREF875’</a:t>
            </a:r>
          </a:p>
          <a:p>
            <a:pPr algn="l"/>
            <a:r>
              <a:rPr lang="fr-FR" sz="1800" b="0" i="0" u="none" strike="noStrike" baseline="0" dirty="0" smtClean="0">
                <a:latin typeface="Courier New"/>
              </a:rPr>
              <a:t>UNZ+1+INTREF102’</a:t>
            </a:r>
            <a:endParaRPr lang="fr-FR" sz="18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</a:pPr>
            <a:endParaRPr lang="fr-FR" sz="1200" baseline="0" noProof="0" dirty="0" smtClean="0"/>
          </a:p>
          <a:p>
            <a:r>
              <a:rPr lang="fr-FR" sz="1200" baseline="0" noProof="0" dirty="0" smtClean="0"/>
              <a:t>Pour plus d’informations, voir la brochure “</a:t>
            </a:r>
            <a:r>
              <a:rPr lang="fr-FR" sz="1800" b="0" i="0" u="none" strike="noStrike" kern="1200" baseline="0" dirty="0" smtClean="0">
                <a:solidFill>
                  <a:schemeClr val="tx1"/>
                </a:solidFill>
                <a:latin typeface="+mn-lt"/>
              </a:rPr>
              <a:t>An introduction to postal EDI exchanges”, disponible </a:t>
            </a:r>
            <a:r>
              <a:rPr lang="fr-FR" sz="1200" baseline="0" noProof="0" dirty="0" smtClean="0">
                <a:sym typeface="Wingdings" panose="05000000000000000000" pitchFamily="2" charset="2"/>
              </a:rPr>
              <a:t>via le lien suivant: www.upu.int/fr/activites/normes/normes-de-lupu-pour-les-messages-edi.html.</a:t>
            </a:r>
            <a:endParaRPr lang="fr-FR" sz="1200" noProof="0" dirty="0" smtClean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062227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Diminution du nombre de messages: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une alerte doit être lancée en cas de diminution du pourcentage de messages concernant les colis faisant tomber ce chiffre à 20% ou plus sur une période de trente jours continus.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Baisse du taux de performance: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 Valeurs absolues pour les taux de performance en dessous des objectifs indiqués pour les quotes-parts territoriales d’arrivée.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 Une alerte doit être lancée à chaque fois que l’objectif est en dessous du niveau minimal nécessaire pour avoir droit aux primes relatives aux quotes-parts territoriales d’arrivée.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Irrégularités: une alerte doit être envoyée dans chacun des cas suivants: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 Sept jours ou plus sans transmission de messages pour les opérateurs traitant jusqu’à 2000 messages par mois.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- Trois jours ou plus sans transmission de messages pour les opérateurs traitant plus de 2000 messages par mois.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000402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1200" noProof="0" dirty="0" smtClean="0"/>
              <a:t>La fenêtre</a:t>
            </a:r>
            <a:r>
              <a:rPr lang="fr-FR" dirty="0" smtClean="0"/>
              <a:t> </a:t>
            </a:r>
            <a:r>
              <a:rPr lang="fr-FR" sz="1200" dirty="0" smtClean="0"/>
              <a:t>2 </a:t>
            </a:r>
            <a:r>
              <a:rPr lang="fr-FR" sz="1200" noProof="0" dirty="0" smtClean="0"/>
              <a:t>ne peut pas être utilisée pour suivre les seuils absolus concernant les taux de performance, parce que les événements mesurés </a:t>
            </a:r>
            <a:r>
              <a:rPr lang="fr-FR" sz="1200" dirty="0" smtClean="0"/>
              <a:t>(D dans D/C, RESDES dans RESDES/PREDES) </a:t>
            </a:r>
            <a:r>
              <a:rPr lang="fr-FR" sz="1200" noProof="0" dirty="0" smtClean="0"/>
              <a:t>n’ont peut-être pas encore été envoyés.</a:t>
            </a:r>
          </a:p>
          <a:p>
            <a:pPr eaLnBrk="1" hangingPunct="1">
              <a:lnSpc>
                <a:spcPct val="90000"/>
              </a:lnSpc>
            </a:pPr>
            <a:endParaRPr lang="fr-FR" sz="1200" dirty="0" smtClean="0"/>
          </a:p>
          <a:p>
            <a:r>
              <a:rPr lang="fr-FR" dirty="0" smtClean="0"/>
              <a:t>Fenêtre: durée en nombre de jours sur une période donnée (fenêtre 1 = période précédente; fenêtre 2 = période actuelle)</a:t>
            </a:r>
          </a:p>
          <a:p>
            <a:r>
              <a:rPr lang="fr-FR" sz="1200" dirty="0" smtClean="0"/>
              <a:t>Ecart: nombre de jours depuis la fin de la fenêtre 1 jusqu’à la date actuelle (fin de la fenêtre 2)</a:t>
            </a:r>
          </a:p>
          <a:p>
            <a:r>
              <a:rPr lang="fr-FR" sz="1200" dirty="0" smtClean="0"/>
              <a:t>Seuils delta (volume de messages): </a:t>
            </a:r>
            <a:r>
              <a:rPr lang="fr-FR" dirty="0" smtClean="0"/>
              <a:t>fenêtre 2 / fenêtre 1 </a:t>
            </a:r>
            <a:r>
              <a:rPr lang="fr-FR" sz="1200" dirty="0" smtClean="0">
                <a:solidFill>
                  <a:schemeClr val="tx1"/>
                </a:solidFill>
              </a:rPr>
              <a:t>≥</a:t>
            </a:r>
            <a:r>
              <a:rPr lang="fr-FR" dirty="0" smtClean="0"/>
              <a:t> 20%</a:t>
            </a:r>
            <a:r>
              <a:rPr lang="fr-FR" sz="1200" dirty="0" smtClean="0"/>
              <a:t> </a:t>
            </a:r>
          </a:p>
          <a:p>
            <a:endParaRPr lang="fr-FR" sz="1200" dirty="0" smtClean="0"/>
          </a:p>
          <a:p>
            <a:r>
              <a:rPr lang="fr-FR" sz="1200" dirty="0" smtClean="0"/>
              <a:t>Exemple:</a:t>
            </a:r>
            <a:r>
              <a:rPr lang="fr-FR" sz="1200" baseline="0" dirty="0" smtClean="0"/>
              <a:t> </a:t>
            </a:r>
            <a:r>
              <a:rPr lang="fr-FR" sz="1200" dirty="0" smtClean="0"/>
              <a:t>seuil absolu pour les taux de performance et de transmission</a:t>
            </a:r>
          </a:p>
          <a:p>
            <a:pPr marL="0" indent="0">
              <a:buNone/>
            </a:pPr>
            <a:r>
              <a:rPr lang="fr-FR" sz="1200" dirty="0" smtClean="0"/>
              <a:t>fenêtre 1 &lt; 80%</a:t>
            </a: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95429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Les premiers messages devraient être envoyés dimanche 7 août 2016 avec les données concernant la période du 1</a:t>
            </a:r>
            <a:r>
              <a:rPr lang="fr-FR" baseline="30000" dirty="0" smtClean="0"/>
              <a:t>er</a:t>
            </a:r>
            <a:r>
              <a:rPr lang="fr-FR" dirty="0" smtClean="0"/>
              <a:t> au 30 juillet pour les seuils absolus.</a:t>
            </a:r>
            <a:endParaRPr lang="fr-FR" dirty="0" smtClean="0">
              <a:solidFill>
                <a:srgbClr val="00B050"/>
              </a:solidFill>
            </a:endParaRP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866801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Pour la mise en œuvre à partir du 1</a:t>
            </a:r>
            <a:r>
              <a:rPr lang="fr-FR" baseline="30000" dirty="0" smtClean="0"/>
              <a:t>er</a:t>
            </a:r>
            <a:r>
              <a:rPr lang="fr-FR" dirty="0" smtClean="0"/>
              <a:t> août 2016, les premiers messages devraient être envoyés dimanche 7 août 2016 avec les données concernant la période:</a:t>
            </a:r>
          </a:p>
          <a:p>
            <a:pPr marL="171450" indent="-171450">
              <a:buFont typeface="Wingdings"/>
              <a:buChar char="à"/>
            </a:pPr>
            <a:r>
              <a:rPr lang="fr-FR" dirty="0" smtClean="0"/>
              <a:t>du 1</a:t>
            </a:r>
            <a:r>
              <a:rPr lang="fr-FR" baseline="30000" dirty="0" smtClean="0"/>
              <a:t>er</a:t>
            </a:r>
            <a:r>
              <a:rPr lang="fr-FR" dirty="0" smtClean="0"/>
              <a:t> au 30 juillet pour la fenêtre 1</a:t>
            </a:r>
          </a:p>
          <a:p>
            <a:pPr marL="171450" indent="-171450">
              <a:buFont typeface="Wingdings"/>
              <a:buChar char="à"/>
            </a:pPr>
            <a:r>
              <a:rPr lang="fr-FR" dirty="0" smtClean="0"/>
              <a:t> du 8 juillet au 6 août pour la fenêtre 2</a:t>
            </a:r>
          </a:p>
          <a:p>
            <a:endParaRPr lang="fr-FR" dirty="0" smtClean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0998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 descr="fond_page_titre_ppt_en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fond_page_titre_ppt_f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6" y="7786"/>
            <a:ext cx="9144000" cy="68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476000" y="2160000"/>
            <a:ext cx="7416000" cy="1440000"/>
          </a:xfrm>
        </p:spPr>
        <p:txBody>
          <a:bodyPr lIns="0" tIns="0" rIns="0" bIns="0" anchor="t">
            <a:normAutofit/>
          </a:bodyPr>
          <a:lstStyle>
            <a:lvl1pPr marL="0" indent="0" algn="l">
              <a:defRPr sz="3000" b="1" baseline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err="1" smtClean="0"/>
              <a:t>Titre</a:t>
            </a:r>
            <a:r>
              <a:rPr lang="en-US" dirty="0" smtClean="0"/>
              <a:t> de la </a:t>
            </a:r>
            <a:r>
              <a:rPr lang="en-US" dirty="0" err="1" smtClean="0"/>
              <a:t>présentation</a:t>
            </a:r>
            <a:r>
              <a:rPr lang="en-US" dirty="0" smtClean="0"/>
              <a:t> (Verdana 30-40 </a:t>
            </a:r>
            <a:r>
              <a:rPr lang="en-US" dirty="0" err="1" smtClean="0"/>
              <a:t>pts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476000" y="3960000"/>
            <a:ext cx="7416000" cy="900000"/>
          </a:xfrm>
        </p:spPr>
        <p:txBody>
          <a:bodyPr lIns="0" tIns="0" rIns="0" bIns="0">
            <a:normAutofit/>
          </a:bodyPr>
          <a:lstStyle>
            <a:lvl1pPr marL="0" indent="0" algn="l">
              <a:spcBef>
                <a:spcPts val="0"/>
              </a:spcBef>
              <a:buNone/>
              <a:defRPr sz="2200" baseline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Sous-titre ou nom (</a:t>
            </a:r>
            <a:r>
              <a:rPr lang="fr-FR" dirty="0" err="1" smtClean="0"/>
              <a:t>Verdana</a:t>
            </a:r>
            <a:r>
              <a:rPr lang="fr-FR" dirty="0" smtClean="0"/>
              <a:t> entre 22-32 pts)</a:t>
            </a:r>
          </a:p>
          <a:p>
            <a:endParaRPr lang="fr-FR" dirty="0" smtClean="0"/>
          </a:p>
          <a:p>
            <a:endParaRPr lang="en-US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179388" y="6453188"/>
            <a:ext cx="4392612" cy="215900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5508104" y="6453336"/>
            <a:ext cx="3240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Arial" charset="0"/>
              </a:rPr>
              <a:t>© UPU 2016 – </a:t>
            </a:r>
            <a:r>
              <a:rPr lang="fr-CH" sz="1000" dirty="0" smtClean="0">
                <a:solidFill>
                  <a:schemeClr val="bg1"/>
                </a:solidFill>
                <a:latin typeface="Verdana" pitchFamily="34" charset="0"/>
              </a:rPr>
              <a:t>Tous droits réservés</a:t>
            </a:r>
            <a:endParaRPr kumimoji="0" lang="fr-CH" sz="10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14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1475656" y="2340000"/>
            <a:ext cx="7344816" cy="4104456"/>
          </a:xfr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Font typeface="Arial" pitchFamily="34" charset="0"/>
              <a:buNone/>
              <a:defRPr lang="fr-FR" sz="1600" kern="12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358775" indent="-358775">
              <a:spcBef>
                <a:spcPts val="600"/>
              </a:spcBef>
              <a:defRPr sz="1600"/>
            </a:lvl2pPr>
            <a:lvl3pPr marL="715963" indent="-357188">
              <a:spcBef>
                <a:spcPts val="600"/>
              </a:spcBef>
              <a:defRPr sz="1600"/>
            </a:lvl3pPr>
            <a:lvl4pPr marL="1074738" indent="-357188">
              <a:spcBef>
                <a:spcPts val="600"/>
              </a:spcBef>
              <a:defRPr sz="1600"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 smtClean="0"/>
              <a:t>Insérez le texte ici (</a:t>
            </a:r>
            <a:r>
              <a:rPr lang="fr-FR" dirty="0" err="1" smtClean="0"/>
              <a:t>Verdana</a:t>
            </a:r>
            <a:r>
              <a:rPr lang="fr-FR" dirty="0" smtClean="0"/>
              <a:t> entre 16-26 pts)</a:t>
            </a:r>
          </a:p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8483292" y="6396568"/>
            <a:ext cx="467544" cy="365125"/>
          </a:xfrm>
        </p:spPr>
        <p:txBody>
          <a:bodyPr/>
          <a:lstStyle>
            <a:lvl1pPr>
              <a:defRPr sz="100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92F0E14-B3F5-4979-98FB-A1021DCCF08E}" type="slidenum">
              <a:rPr lang="fr-CH" smtClean="0"/>
              <a:pPr/>
              <a:t>‹N°›</a:t>
            </a:fld>
            <a:endParaRPr lang="fr-CH" dirty="0"/>
          </a:p>
        </p:txBody>
      </p:sp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>
          <a:xfrm>
            <a:off x="1475656" y="1548000"/>
            <a:ext cx="7344000" cy="648072"/>
          </a:xfrm>
        </p:spPr>
        <p:txBody>
          <a:bodyPr lIns="0" tIns="0" rIns="0" bIns="0" anchor="t">
            <a:normAutofit/>
          </a:bodyPr>
          <a:lstStyle>
            <a:lvl1pPr>
              <a:defRPr lang="en-US" sz="1800" b="1" kern="1200" baseline="0" dirty="0">
                <a:solidFill>
                  <a:srgbClr val="00529E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r>
              <a:rPr lang="fr-FR" dirty="0" smtClean="0"/>
              <a:t>Titre (</a:t>
            </a:r>
            <a:r>
              <a:rPr lang="fr-FR" dirty="0" err="1" smtClean="0"/>
              <a:t>Verdana</a:t>
            </a:r>
            <a:r>
              <a:rPr lang="fr-FR" dirty="0" smtClean="0"/>
              <a:t> entre 18-28 pts)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28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76000" y="6372000"/>
            <a:ext cx="360000" cy="365125"/>
          </a:xfrm>
          <a:prstGeom prst="rect">
            <a:avLst/>
          </a:prstGeom>
        </p:spPr>
        <p:txBody>
          <a:bodyPr/>
          <a:lstStyle/>
          <a:p>
            <a:fld id="{DA371823-6E05-4356-BAFD-E281BBEA33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62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348880"/>
            <a:ext cx="4038600" cy="37772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348880"/>
            <a:ext cx="4038600" cy="37772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371823-6E05-4356-BAFD-E281BBEA33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03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371823-6E05-4356-BAFD-E281BBEA33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836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371823-6E05-4356-BAFD-E281BBEA33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6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371823-6E05-4356-BAFD-E281BBEA33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9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371823-6E05-4356-BAFD-E281BBEA33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858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371823-6E05-4356-BAFD-E281BBEA33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9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fond_page_courante_ppt_f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75656" y="1548000"/>
            <a:ext cx="73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75656" y="2340000"/>
            <a:ext cx="7344816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475672" y="6397200"/>
            <a:ext cx="468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92F0E14-B3F5-4979-98FB-A1021DCCF08E}" type="slidenum">
              <a:rPr lang="fr-CH" smtClean="0"/>
              <a:pPr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08889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b="1" kern="1200">
          <a:solidFill>
            <a:schemeClr val="tx2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992188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2573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tc.support@upu.i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/>
              <a:t>Suivi des performances</a:t>
            </a:r>
            <a:br>
              <a:rPr lang="fr-CH" dirty="0" smtClean="0"/>
            </a:br>
            <a:r>
              <a:rPr lang="fr-CH" dirty="0" smtClean="0"/>
              <a:t>du service des colis au moyen</a:t>
            </a:r>
            <a:br>
              <a:rPr lang="fr-CH" dirty="0" smtClean="0"/>
            </a:br>
            <a:r>
              <a:rPr lang="fr-CH" dirty="0" smtClean="0"/>
              <a:t>des rapports d’anomalie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76000" y="3960000"/>
            <a:ext cx="7416000" cy="405104"/>
          </a:xfrm>
        </p:spPr>
        <p:txBody>
          <a:bodyPr/>
          <a:lstStyle/>
          <a:p>
            <a:r>
              <a:rPr lang="fr-CH" dirty="0" smtClean="0"/>
              <a:t>Référence: lettre 0205(DOT.QIP)1072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eaLnBrk="0" hangingPunct="0"/>
            <a:r>
              <a:rPr lang="fr-CH" b="1" dirty="0" smtClean="0">
                <a:ea typeface="ＭＳ Ｐゴシック" pitchFamily="34" charset="-128"/>
              </a:rPr>
              <a:t>Centre de technologies postales (DOT)</a:t>
            </a:r>
            <a:endParaRPr lang="fr-CH" b="1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422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75656" y="1548000"/>
            <a:ext cx="7344000" cy="296824"/>
          </a:xfrm>
        </p:spPr>
        <p:txBody>
          <a:bodyPr>
            <a:noAutofit/>
          </a:bodyPr>
          <a:lstStyle/>
          <a:p>
            <a:r>
              <a:rPr lang="fr-FR" dirty="0"/>
              <a:t>Quoi et pourquoi?</a:t>
            </a:r>
            <a:br>
              <a:rPr lang="fr-FR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1988840"/>
            <a:ext cx="7344816" cy="3096344"/>
          </a:xfrm>
        </p:spPr>
        <p:txBody>
          <a:bodyPr>
            <a:normAutofit fontScale="92500" lnSpcReduction="10000"/>
          </a:bodyPr>
          <a:lstStyle/>
          <a:p>
            <a:pPr marL="358775" lvl="0" indent="-331788" fontAlgn="base">
              <a:lnSpc>
                <a:spcPct val="110000"/>
              </a:lnSpc>
              <a:spcAft>
                <a:spcPct val="0"/>
              </a:spcAft>
              <a:tabLst>
                <a:tab pos="542925" algn="l"/>
                <a:tab pos="809625" algn="l"/>
              </a:tabLst>
            </a:pPr>
            <a:r>
              <a:rPr lang="fr-FR" b="1" kern="0" dirty="0" smtClean="0">
                <a:solidFill>
                  <a:srgbClr val="000000"/>
                </a:solidFill>
              </a:rPr>
              <a:t>Qu’est-ce </a:t>
            </a:r>
            <a:r>
              <a:rPr lang="fr-FR" b="1" kern="0" dirty="0">
                <a:solidFill>
                  <a:srgbClr val="000000"/>
                </a:solidFill>
              </a:rPr>
              <a:t>qu’un rapport d’anomalie?</a:t>
            </a:r>
          </a:p>
          <a:p>
            <a:pPr lvl="0" eaLnBrk="0" fontAlgn="base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</a:pPr>
            <a:r>
              <a:rPr lang="fr-FR" kern="0" dirty="0">
                <a:solidFill>
                  <a:srgbClr val="000000"/>
                </a:solidFill>
              </a:rPr>
              <a:t>Un mécanisme du QCS envoyant automatiquement un courrier électronique d’alerte lorsque des indicateurs pour les colis atteignent un seuil prédéfini concernant:</a:t>
            </a:r>
          </a:p>
          <a:p>
            <a:pPr lvl="1" eaLnBrk="0" fontAlgn="base" hangingPunct="0">
              <a:lnSpc>
                <a:spcPct val="110000"/>
              </a:lnSpc>
              <a:spcAft>
                <a:spcPct val="0"/>
              </a:spcAft>
              <a:buFontTx/>
              <a:buChar char="–"/>
            </a:pPr>
            <a:r>
              <a:rPr lang="fr-FR" kern="0" dirty="0">
                <a:solidFill>
                  <a:srgbClr val="000000"/>
                </a:solidFill>
              </a:rPr>
              <a:t>les volumes </a:t>
            </a:r>
          </a:p>
          <a:p>
            <a:pPr lvl="1" eaLnBrk="0" fontAlgn="base" hangingPunct="0">
              <a:lnSpc>
                <a:spcPct val="110000"/>
              </a:lnSpc>
              <a:spcAft>
                <a:spcPct val="0"/>
              </a:spcAft>
              <a:buFontTx/>
              <a:buChar char="–"/>
            </a:pPr>
            <a:r>
              <a:rPr lang="fr-FR" kern="0" dirty="0">
                <a:solidFill>
                  <a:srgbClr val="000000"/>
                </a:solidFill>
              </a:rPr>
              <a:t>les taux de performance en matière de scannage et de </a:t>
            </a:r>
            <a:r>
              <a:rPr lang="fr-FR" kern="0" dirty="0" smtClean="0">
                <a:solidFill>
                  <a:srgbClr val="FF0000"/>
                </a:solidFill>
              </a:rPr>
              <a:t>délai</a:t>
            </a:r>
            <a:br>
              <a:rPr lang="fr-FR" kern="0" dirty="0" smtClean="0">
                <a:solidFill>
                  <a:srgbClr val="FF0000"/>
                </a:solidFill>
              </a:rPr>
            </a:br>
            <a:r>
              <a:rPr lang="fr-FR" kern="0" dirty="0" smtClean="0">
                <a:solidFill>
                  <a:srgbClr val="FF0000"/>
                </a:solidFill>
              </a:rPr>
              <a:t>de transmission</a:t>
            </a:r>
            <a:r>
              <a:rPr lang="en-US" kern="0" baseline="30000" dirty="0" smtClean="0">
                <a:solidFill>
                  <a:srgbClr val="000000"/>
                </a:solidFill>
              </a:rPr>
              <a:t>1</a:t>
            </a:r>
            <a:endParaRPr lang="fr-FR" kern="0" dirty="0">
              <a:solidFill>
                <a:srgbClr val="000000"/>
              </a:solidFill>
            </a:endParaRPr>
          </a:p>
          <a:p>
            <a:pPr lvl="1" eaLnBrk="0" fontAlgn="base" hangingPunct="0">
              <a:lnSpc>
                <a:spcPct val="110000"/>
              </a:lnSpc>
              <a:spcAft>
                <a:spcPct val="0"/>
              </a:spcAft>
              <a:buFontTx/>
              <a:buChar char="–"/>
            </a:pPr>
            <a:r>
              <a:rPr lang="fr-FR" kern="0" dirty="0">
                <a:solidFill>
                  <a:srgbClr val="000000"/>
                </a:solidFill>
              </a:rPr>
              <a:t>les anomalies quant à la </a:t>
            </a:r>
            <a:r>
              <a:rPr lang="fr-FR" kern="0" dirty="0">
                <a:solidFill>
                  <a:srgbClr val="FF0000"/>
                </a:solidFill>
              </a:rPr>
              <a:t>transmission des messages </a:t>
            </a:r>
            <a:r>
              <a:rPr lang="fr-FR" kern="0" dirty="0" smtClean="0">
                <a:solidFill>
                  <a:srgbClr val="FF0000"/>
                </a:solidFill>
              </a:rPr>
              <a:t>EDI</a:t>
            </a:r>
            <a:r>
              <a:rPr lang="en-US" kern="0" baseline="30000" dirty="0" smtClean="0">
                <a:solidFill>
                  <a:srgbClr val="000000"/>
                </a:solidFill>
              </a:rPr>
              <a:t>2</a:t>
            </a:r>
            <a:endParaRPr lang="fr-FR" kern="0" dirty="0">
              <a:solidFill>
                <a:srgbClr val="000000"/>
              </a:solidFill>
            </a:endParaRPr>
          </a:p>
          <a:p>
            <a:pPr lvl="0" eaLnBrk="0" fontAlgn="base" hangingPunct="0">
              <a:lnSpc>
                <a:spcPct val="110000"/>
              </a:lnSpc>
              <a:spcBef>
                <a:spcPts val="1200"/>
              </a:spcBef>
              <a:spcAft>
                <a:spcPct val="0"/>
              </a:spcAft>
            </a:pPr>
            <a:r>
              <a:rPr lang="fr-FR" b="1" kern="0" dirty="0">
                <a:solidFill>
                  <a:srgbClr val="000000"/>
                </a:solidFill>
              </a:rPr>
              <a:t>Pourquoi des rapports d’anomalie?</a:t>
            </a:r>
          </a:p>
          <a:p>
            <a:pPr lvl="0" eaLnBrk="0" fontAlgn="base" hangingPunct="0">
              <a:lnSpc>
                <a:spcPct val="110000"/>
              </a:lnSpc>
              <a:spcBef>
                <a:spcPts val="600"/>
              </a:spcBef>
              <a:spcAft>
                <a:spcPct val="0"/>
              </a:spcAft>
            </a:pPr>
            <a:r>
              <a:rPr lang="fr-FR" kern="0" dirty="0">
                <a:solidFill>
                  <a:srgbClr val="000000"/>
                </a:solidFill>
              </a:rPr>
              <a:t>Ce système a été développé pour aider les opérateurs à suivre les principaux indicateurs de performance de leur service des colis.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8585780" y="6396568"/>
            <a:ext cx="360000" cy="365125"/>
          </a:xfrm>
        </p:spPr>
        <p:txBody>
          <a:bodyPr/>
          <a:lstStyle/>
          <a:p>
            <a:r>
              <a:rPr lang="fr-CH" sz="1000" dirty="0" smtClean="0">
                <a:solidFill>
                  <a:srgbClr val="1F497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fr-CH" sz="1000" dirty="0">
              <a:solidFill>
                <a:srgbClr val="1F497D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790" y="5437673"/>
            <a:ext cx="87826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baseline="300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fr-FR" sz="1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 délai de transmission correspond à la différence entre la date et l’heure effectives d’un événement EDI</a:t>
            </a:r>
            <a:br>
              <a:rPr lang="fr-FR" sz="1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 l’heure à laquelle le message EDI contenant les données relatives à cet événement est préparé pour envoi</a:t>
            </a:r>
            <a:br>
              <a:rPr lang="fr-FR" sz="1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 vos partenaires (cette heure figure dans l’en-tête de l’échange/l'enveloppe où figure le message EDI). </a:t>
            </a:r>
          </a:p>
          <a:p>
            <a:r>
              <a:rPr lang="fr-FR" sz="1300" baseline="300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fr-FR" sz="1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 transmission des messages EDI correspond au transfert de ces messages depuis votre serveur/Web vers</a:t>
            </a:r>
            <a:br>
              <a:rPr lang="fr-FR" sz="1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200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Bureau international/Centre de technologies postales.  </a:t>
            </a:r>
            <a:endParaRPr lang="fr-FR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95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475656" y="2060848"/>
            <a:ext cx="7344816" cy="4464496"/>
          </a:xfrm>
        </p:spPr>
        <p:txBody>
          <a:bodyPr>
            <a:noAutofit/>
          </a:bodyPr>
          <a:lstStyle/>
          <a:p>
            <a:pPr lvl="1">
              <a:spcAft>
                <a:spcPts val="600"/>
              </a:spcAft>
            </a:pPr>
            <a:r>
              <a:rPr lang="fr-FR" sz="1150" dirty="0"/>
              <a:t>Forte diminution du nombre de messages concernant les colis (PREDES, RESDES, EMSEVT): diminution du pourcentage de messages concernant les </a:t>
            </a:r>
            <a:r>
              <a:rPr lang="fr-FR" sz="1150" dirty="0" smtClean="0"/>
              <a:t>colis, </a:t>
            </a:r>
            <a:r>
              <a:rPr lang="fr-FR" sz="1150" dirty="0"/>
              <a:t>faisant tomber </a:t>
            </a:r>
            <a:r>
              <a:rPr lang="fr-FR" sz="1150" dirty="0" smtClean="0"/>
              <a:t/>
            </a:r>
            <a:br>
              <a:rPr lang="fr-FR" sz="1150" dirty="0" smtClean="0"/>
            </a:br>
            <a:r>
              <a:rPr lang="fr-FR" sz="1150" dirty="0" smtClean="0"/>
              <a:t>ce </a:t>
            </a:r>
            <a:r>
              <a:rPr lang="fr-FR" sz="1150" dirty="0"/>
              <a:t>chiffre à 20% ou plus. </a:t>
            </a:r>
            <a:endParaRPr lang="fr-FR" sz="1150" dirty="0" smtClean="0"/>
          </a:p>
          <a:p>
            <a:pPr lvl="1">
              <a:spcBef>
                <a:spcPts val="400"/>
              </a:spcBef>
            </a:pPr>
            <a:r>
              <a:rPr lang="fr-FR" sz="1150" dirty="0" smtClean="0"/>
              <a:t>Baisse </a:t>
            </a:r>
            <a:r>
              <a:rPr lang="fr-FR" sz="1150" dirty="0"/>
              <a:t>du taux de performance (PREDES, EMSEVT) par opérateur: si l’un des taux </a:t>
            </a:r>
            <a:r>
              <a:rPr lang="fr-FR" sz="1150" dirty="0" smtClean="0"/>
              <a:t/>
            </a:r>
            <a:br>
              <a:rPr lang="fr-FR" sz="1150" dirty="0" smtClean="0"/>
            </a:br>
            <a:r>
              <a:rPr lang="fr-FR" sz="1150" dirty="0" smtClean="0"/>
              <a:t>de </a:t>
            </a:r>
            <a:r>
              <a:rPr lang="fr-FR" sz="1150" dirty="0"/>
              <a:t>performance et de transmission dans les délais ci-après est inférieur à l’objectif indiqué:</a:t>
            </a:r>
          </a:p>
          <a:p>
            <a:pPr marL="720000" lvl="3" indent="-3600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150" dirty="0"/>
              <a:t>taux EMA/EMC + taux de transmission des données EMA dans les délais (trafic </a:t>
            </a:r>
            <a:r>
              <a:rPr lang="fr-FR" sz="1150" dirty="0" smtClean="0"/>
              <a:t>partant)</a:t>
            </a:r>
            <a:r>
              <a:rPr lang="fr-FR" sz="1150" baseline="30000" dirty="0" smtClean="0"/>
              <a:t>1</a:t>
            </a:r>
          </a:p>
          <a:p>
            <a:pPr marL="720000" lvl="3" indent="-3600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150" dirty="0" smtClean="0"/>
              <a:t>taux </a:t>
            </a:r>
            <a:r>
              <a:rPr lang="fr-FR" sz="1150" dirty="0"/>
              <a:t>EMC/EMD + taux de transmission des données EMC dans les délais (trafic partant) &lt; </a:t>
            </a:r>
            <a:r>
              <a:rPr lang="fr-FR" sz="1150" dirty="0" smtClean="0"/>
              <a:t>80%</a:t>
            </a:r>
          </a:p>
          <a:p>
            <a:pPr marL="720000" lvl="3" indent="-3600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150" dirty="0" smtClean="0"/>
              <a:t>taux </a:t>
            </a:r>
            <a:r>
              <a:rPr lang="fr-FR" sz="1150" dirty="0"/>
              <a:t>EMD/EMC + taux de transmission des données EMD dans les délais (trafic arrivant) &lt; </a:t>
            </a:r>
            <a:r>
              <a:rPr lang="fr-FR" sz="1150" dirty="0" smtClean="0"/>
              <a:t>60%</a:t>
            </a:r>
          </a:p>
          <a:p>
            <a:pPr marL="720000" lvl="3" indent="-3600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150" dirty="0" smtClean="0"/>
              <a:t>taux </a:t>
            </a:r>
            <a:r>
              <a:rPr lang="fr-FR" sz="1150" dirty="0"/>
              <a:t>EMF/EME + taux de transmission des données EMF dans les délais (trafic arrivant) &lt; </a:t>
            </a:r>
            <a:r>
              <a:rPr lang="fr-FR" sz="1150" dirty="0" smtClean="0"/>
              <a:t>80%</a:t>
            </a:r>
          </a:p>
          <a:p>
            <a:pPr marL="720000" lvl="3" indent="-3600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150" dirty="0" smtClean="0"/>
              <a:t>taux </a:t>
            </a:r>
            <a:r>
              <a:rPr lang="fr-FR" sz="1150" dirty="0"/>
              <a:t>EMH/EMI par rapport à EMD + taux de transmission des données EMH/EMI dans les délais (trafic arrivant) &lt; </a:t>
            </a:r>
            <a:r>
              <a:rPr lang="fr-FR" sz="1150" dirty="0" smtClean="0"/>
              <a:t>80%</a:t>
            </a:r>
          </a:p>
          <a:p>
            <a:pPr marL="720000" lvl="3" indent="-3600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fr-FR" sz="1150" dirty="0" smtClean="0"/>
              <a:t>taux </a:t>
            </a:r>
            <a:r>
              <a:rPr lang="fr-FR" sz="1150" dirty="0"/>
              <a:t>RESDES/PREDES + taux de transmission des données PREDES et RESDES dans les délais (trafic arrivant/partant) &lt; 80%</a:t>
            </a:r>
          </a:p>
          <a:p>
            <a:pPr lvl="1">
              <a:spcBef>
                <a:spcPts val="400"/>
              </a:spcBef>
            </a:pPr>
            <a:r>
              <a:rPr lang="fr-FR" sz="1150" dirty="0"/>
              <a:t>Irrégularités dans la transmission de messages, c’est-à-dire nombre de jours sans transmission de messages (PREDES, RESDES ou EMSEVT): trois jours pour les opérateurs traitant plus de 2000 messages/mois (sept jours pour ceux qui en traitent moins</a:t>
            </a:r>
            <a:r>
              <a:rPr lang="fr-FR" sz="1150" dirty="0" smtClean="0"/>
              <a:t>).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fr-FR" sz="1150" baseline="30000" dirty="0"/>
              <a:t>1</a:t>
            </a:r>
            <a:r>
              <a:rPr lang="fr-FR" sz="1150" i="1" dirty="0" smtClean="0"/>
              <a:t> </a:t>
            </a:r>
            <a:r>
              <a:rPr lang="fr-FR" sz="1000" dirty="0" smtClean="0"/>
              <a:t>Veuillez </a:t>
            </a:r>
            <a:r>
              <a:rPr lang="fr-FR" sz="1000" dirty="0"/>
              <a:t>noter que ces taux ne seront pas inclus tant qu’ils ne sont pas obligatoires et </a:t>
            </a:r>
            <a:r>
              <a:rPr lang="fr-CH" sz="1000" dirty="0"/>
              <a:t>que leurs valeurs cibles ne sont pas associées à une prime sur les quotes-parts </a:t>
            </a:r>
            <a:r>
              <a:rPr lang="fr-CH" sz="1000" dirty="0" smtClean="0"/>
              <a:t>territoriales d’arrivée.</a:t>
            </a:r>
            <a:endParaRPr lang="fr-FR" sz="1000" dirty="0"/>
          </a:p>
          <a:p>
            <a:endParaRPr lang="fr-CH" sz="1200" dirty="0"/>
          </a:p>
          <a:p>
            <a:pPr marL="457200" lvl="1" indent="0">
              <a:buNone/>
            </a:pPr>
            <a:endParaRPr lang="fr-FR" sz="12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F0E14-B3F5-4979-98FB-A1021DCCF08E}" type="slidenum">
              <a:rPr lang="fr-CH" smtClean="0"/>
              <a:pPr/>
              <a:t>3</a:t>
            </a:fld>
            <a:endParaRPr lang="fr-CH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Types </a:t>
            </a:r>
            <a:r>
              <a:rPr lang="fr-CH" dirty="0" smtClean="0"/>
              <a:t>d'indicateurs</a:t>
            </a:r>
            <a:r>
              <a:rPr lang="fr-CH" dirty="0"/>
              <a:t/>
            </a:r>
            <a:br>
              <a:rPr lang="fr-CH" dirty="0"/>
            </a:b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70694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F0E14-B3F5-4979-98FB-A1021DCCF08E}" type="slidenum">
              <a:rPr lang="fr-CH" smtClean="0"/>
              <a:pPr/>
              <a:t>4</a:t>
            </a:fld>
            <a:endParaRPr lang="fr-CH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Concepts/terminologie</a:t>
            </a:r>
            <a:r>
              <a:rPr lang="fr-CH" dirty="0"/>
              <a:t/>
            </a:r>
            <a:br>
              <a:rPr lang="fr-CH" dirty="0"/>
            </a:br>
            <a:endParaRPr lang="fr-CH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67655"/>
            <a:ext cx="7200800" cy="4185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662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 smtClean="0"/>
          </a:p>
          <a:p>
            <a:endParaRPr lang="fr-CH" dirty="0"/>
          </a:p>
          <a:p>
            <a:endParaRPr lang="fr-CH" dirty="0" smtClean="0"/>
          </a:p>
          <a:p>
            <a:endParaRPr lang="fr-CH" dirty="0"/>
          </a:p>
          <a:p>
            <a:endParaRPr lang="fr-CH" dirty="0" smtClean="0"/>
          </a:p>
          <a:p>
            <a:endParaRPr lang="fr-CH" dirty="0"/>
          </a:p>
          <a:p>
            <a:endParaRPr lang="fr-CH" dirty="0" smtClean="0"/>
          </a:p>
          <a:p>
            <a:endParaRPr lang="fr-FR" dirty="0" smtClean="0"/>
          </a:p>
          <a:p>
            <a:r>
              <a:rPr lang="fr-FR" dirty="0" smtClean="0"/>
              <a:t>Dimanche </a:t>
            </a:r>
            <a:r>
              <a:rPr lang="fr-FR" dirty="0"/>
              <a:t>11 janvier 2015, un courrier électronique d’alerte a été </a:t>
            </a:r>
            <a:r>
              <a:rPr lang="fr-FR" dirty="0" smtClean="0"/>
              <a:t>généré, </a:t>
            </a:r>
            <a:r>
              <a:rPr lang="fr-FR" dirty="0"/>
              <a:t>car le taux H/I par rapport à D obtenu entre le 4 décembre 2014 et le 3 janvier 2015 était inférieur à 80%.</a:t>
            </a:r>
          </a:p>
          <a:p>
            <a:endParaRPr lang="fr-FR" dirty="0"/>
          </a:p>
          <a:p>
            <a:r>
              <a:rPr lang="fr-FR" dirty="0"/>
              <a:t>Dimanche 18 janvier 2015, aucun courrier électronique d’alerte n’a été </a:t>
            </a:r>
            <a:r>
              <a:rPr lang="fr-FR" dirty="0" smtClean="0"/>
              <a:t>généré, </a:t>
            </a:r>
            <a:r>
              <a:rPr lang="fr-FR" dirty="0"/>
              <a:t>car le taux H/I par rapport à D obtenu entre le 11 décembre 2014 et le 10 janvier 2015 était supérieur à 80%.</a:t>
            </a:r>
          </a:p>
          <a:p>
            <a:endParaRPr lang="fr-CH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F0E14-B3F5-4979-98FB-A1021DCCF08E}" type="slidenum">
              <a:rPr lang="fr-CH" smtClean="0"/>
              <a:pPr/>
              <a:t>5</a:t>
            </a:fld>
            <a:endParaRPr lang="fr-CH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Illustration des concepts – Seuil absolu </a:t>
            </a:r>
            <a:br>
              <a:rPr lang="fr-CH" dirty="0"/>
            </a:br>
            <a:endParaRPr lang="fr-CH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001234"/>
            <a:ext cx="9036497" cy="2003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7"/>
          <p:cNvGrpSpPr/>
          <p:nvPr/>
        </p:nvGrpSpPr>
        <p:grpSpPr>
          <a:xfrm>
            <a:off x="6275684" y="2298321"/>
            <a:ext cx="1506014" cy="877163"/>
            <a:chOff x="6275684" y="2298321"/>
            <a:chExt cx="1506014" cy="877163"/>
          </a:xfrm>
        </p:grpSpPr>
        <p:sp>
          <p:nvSpPr>
            <p:cNvPr id="7" name="Left-Up Arrow 5"/>
            <p:cNvSpPr/>
            <p:nvPr/>
          </p:nvSpPr>
          <p:spPr>
            <a:xfrm>
              <a:off x="6275684" y="2340067"/>
              <a:ext cx="1082662" cy="414016"/>
            </a:xfrm>
            <a:prstGeom prst="left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6"/>
            <p:cNvSpPr txBox="1"/>
            <p:nvPr/>
          </p:nvSpPr>
          <p:spPr>
            <a:xfrm>
              <a:off x="6275684" y="2298321"/>
              <a:ext cx="1506014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700" dirty="0" smtClean="0"/>
                <a:t>Alerte </a:t>
              </a:r>
            </a:p>
            <a:p>
              <a:r>
                <a:rPr lang="fr-FR" sz="1700" dirty="0" smtClean="0"/>
                <a:t>électronique</a:t>
              </a:r>
            </a:p>
            <a:p>
              <a:endParaRPr lang="fr-FR" sz="1700" dirty="0"/>
            </a:p>
          </p:txBody>
        </p:sp>
      </p:grpSp>
      <p:grpSp>
        <p:nvGrpSpPr>
          <p:cNvPr id="9" name="Group 12"/>
          <p:cNvGrpSpPr/>
          <p:nvPr/>
        </p:nvGrpSpPr>
        <p:grpSpPr>
          <a:xfrm>
            <a:off x="7276934" y="2777833"/>
            <a:ext cx="1471530" cy="877163"/>
            <a:chOff x="6275684" y="2298321"/>
            <a:chExt cx="1121295" cy="877163"/>
          </a:xfrm>
        </p:grpSpPr>
        <p:sp>
          <p:nvSpPr>
            <p:cNvPr id="10" name="Left-Up Arrow 13"/>
            <p:cNvSpPr/>
            <p:nvPr/>
          </p:nvSpPr>
          <p:spPr>
            <a:xfrm>
              <a:off x="6275684" y="2340067"/>
              <a:ext cx="1082662" cy="414016"/>
            </a:xfrm>
            <a:prstGeom prst="left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4"/>
            <p:cNvSpPr txBox="1"/>
            <p:nvPr/>
          </p:nvSpPr>
          <p:spPr>
            <a:xfrm>
              <a:off x="6304349" y="2298321"/>
              <a:ext cx="1092630" cy="8771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700" dirty="0" smtClean="0"/>
                <a:t>Pas d’alerte électronique</a:t>
              </a:r>
            </a:p>
            <a:p>
              <a:endParaRPr lang="fr-FR" sz="17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6245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H" dirty="0" smtClean="0"/>
          </a:p>
          <a:p>
            <a:endParaRPr lang="fr-CH" dirty="0"/>
          </a:p>
          <a:p>
            <a:endParaRPr lang="fr-CH" dirty="0" smtClean="0"/>
          </a:p>
          <a:p>
            <a:endParaRPr lang="fr-CH" dirty="0"/>
          </a:p>
          <a:p>
            <a:endParaRPr lang="fr-CH" dirty="0" smtClean="0"/>
          </a:p>
          <a:p>
            <a:endParaRPr lang="fr-CH" dirty="0"/>
          </a:p>
          <a:p>
            <a:endParaRPr lang="fr-CH" dirty="0" smtClean="0"/>
          </a:p>
          <a:p>
            <a:endParaRPr lang="fr-CH" dirty="0"/>
          </a:p>
          <a:p>
            <a:endParaRPr lang="fr-CH" dirty="0" smtClean="0"/>
          </a:p>
          <a:p>
            <a:r>
              <a:rPr lang="fr-FR" dirty="0"/>
              <a:t>Pourcentage </a:t>
            </a:r>
            <a:r>
              <a:rPr lang="fr-FR" dirty="0" smtClean="0"/>
              <a:t>du volume </a:t>
            </a:r>
            <a:r>
              <a:rPr lang="fr-FR" dirty="0"/>
              <a:t>= (</a:t>
            </a:r>
            <a:r>
              <a:rPr lang="fr-FR" dirty="0" smtClean="0"/>
              <a:t>9,880 ‒ 13,113</a:t>
            </a:r>
            <a:r>
              <a:rPr lang="fr-FR" dirty="0"/>
              <a:t>) / 13,113 = ‒25%</a:t>
            </a:r>
          </a:p>
          <a:p>
            <a:endParaRPr lang="fr-FR" dirty="0"/>
          </a:p>
          <a:p>
            <a:r>
              <a:rPr lang="fr-FR" dirty="0"/>
              <a:t>Conclusion: dimanche 11 janvier 2015, un courrier électronique d’alerte a été </a:t>
            </a:r>
            <a:r>
              <a:rPr lang="fr-FR" dirty="0" smtClean="0"/>
              <a:t>généré, </a:t>
            </a:r>
            <a:r>
              <a:rPr lang="fr-FR" dirty="0"/>
              <a:t>car la diminution de 25% du volume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de </a:t>
            </a:r>
            <a:r>
              <a:rPr lang="fr-FR" dirty="0"/>
              <a:t>messages dépassait le seuil de 20%. </a:t>
            </a:r>
          </a:p>
          <a:p>
            <a:endParaRPr lang="fr-CH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F0E14-B3F5-4979-98FB-A1021DCCF08E}" type="slidenum">
              <a:rPr lang="fr-CH" smtClean="0"/>
              <a:pPr/>
              <a:t>6</a:t>
            </a:fld>
            <a:endParaRPr lang="fr-CH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Illustration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/>
              <a:t>des concepts – Seuil delta </a:t>
            </a:r>
            <a:r>
              <a:rPr lang="fr-FR" dirty="0">
                <a:solidFill>
                  <a:schemeClr val="tx1"/>
                </a:solidFill>
              </a:rPr>
              <a:t/>
            </a:r>
            <a:br>
              <a:rPr lang="fr-FR" dirty="0">
                <a:solidFill>
                  <a:schemeClr val="tx1"/>
                </a:solidFill>
              </a:rPr>
            </a:br>
            <a:endParaRPr lang="fr-CH" dirty="0">
              <a:solidFill>
                <a:schemeClr val="tx1"/>
              </a:solidFill>
            </a:endParaRP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6" y="2101899"/>
            <a:ext cx="8439150" cy="1991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1"/>
          <p:cNvSpPr txBox="1"/>
          <p:nvPr/>
        </p:nvSpPr>
        <p:spPr>
          <a:xfrm rot="19516770">
            <a:off x="7607042" y="2415586"/>
            <a:ext cx="1375698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700" dirty="0" smtClean="0"/>
              <a:t>Alerte </a:t>
            </a:r>
          </a:p>
          <a:p>
            <a:r>
              <a:rPr lang="fr-FR" sz="1700" dirty="0" smtClean="0"/>
              <a:t>électronique</a:t>
            </a:r>
          </a:p>
          <a:p>
            <a:endParaRPr lang="fr-FR" sz="1700" dirty="0"/>
          </a:p>
        </p:txBody>
      </p:sp>
      <p:grpSp>
        <p:nvGrpSpPr>
          <p:cNvPr id="7" name="Group 20"/>
          <p:cNvGrpSpPr/>
          <p:nvPr/>
        </p:nvGrpSpPr>
        <p:grpSpPr>
          <a:xfrm>
            <a:off x="7438223" y="2852936"/>
            <a:ext cx="1238233" cy="703138"/>
            <a:chOff x="7438223" y="2852936"/>
            <a:chExt cx="1238233" cy="703138"/>
          </a:xfrm>
        </p:grpSpPr>
        <p:cxnSp>
          <p:nvCxnSpPr>
            <p:cNvPr id="8" name="Straight Arrow Connector 9"/>
            <p:cNvCxnSpPr/>
            <p:nvPr/>
          </p:nvCxnSpPr>
          <p:spPr>
            <a:xfrm>
              <a:off x="7438223" y="3128590"/>
              <a:ext cx="950201" cy="427484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17"/>
            <p:cNvCxnSpPr/>
            <p:nvPr/>
          </p:nvCxnSpPr>
          <p:spPr>
            <a:xfrm flipH="1">
              <a:off x="7913324" y="2852936"/>
              <a:ext cx="763132" cy="489396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3836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475656" y="2420888"/>
            <a:ext cx="7344816" cy="3816424"/>
          </a:xfrm>
        </p:spPr>
        <p:txBody>
          <a:bodyPr/>
          <a:lstStyle/>
          <a:p>
            <a:r>
              <a:rPr lang="fr-FR" dirty="0"/>
              <a:t>Un message électronique tous les </a:t>
            </a:r>
            <a:r>
              <a:rPr lang="fr-FR" dirty="0" smtClean="0"/>
              <a:t>sept </a:t>
            </a:r>
            <a:r>
              <a:rPr lang="fr-FR" dirty="0"/>
              <a:t>jours qui comprend des alertes pour tous les types d’indicateurs (volume, taux, anomalies) inférieurs aux seuils respectifs.</a:t>
            </a:r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2F0E14-B3F5-4979-98FB-A1021DCCF08E}" type="slidenum">
              <a:rPr lang="fr-CH" smtClean="0"/>
              <a:pPr/>
              <a:t>7</a:t>
            </a:fld>
            <a:endParaRPr lang="fr-CH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475656" y="1548000"/>
            <a:ext cx="7344000" cy="872888"/>
          </a:xfrm>
        </p:spPr>
        <p:txBody>
          <a:bodyPr>
            <a:noAutofit/>
          </a:bodyPr>
          <a:lstStyle/>
          <a:p>
            <a:pPr lvl="1" algn="l" rtl="0">
              <a:spcBef>
                <a:spcPts val="600"/>
              </a:spcBef>
            </a:pPr>
            <a:r>
              <a:rPr lang="fr-FR" b="1" kern="1200" dirty="0">
                <a:solidFill>
                  <a:srgbClr val="00529E"/>
                </a:solidFill>
                <a:latin typeface="Verdana" pitchFamily="34" charset="0"/>
                <a:ea typeface="+mn-ea"/>
                <a:cs typeface="Arial" charset="0"/>
              </a:rPr>
              <a:t>Alertes électroniques</a:t>
            </a:r>
            <a:br>
              <a:rPr lang="fr-FR" b="1" kern="1200" dirty="0">
                <a:solidFill>
                  <a:srgbClr val="00529E"/>
                </a:solidFill>
                <a:latin typeface="Verdana" pitchFamily="34" charset="0"/>
                <a:ea typeface="+mn-ea"/>
                <a:cs typeface="Arial" charset="0"/>
              </a:rPr>
            </a:br>
            <a:r>
              <a:rPr lang="fr-FR" b="1" kern="1200" dirty="0" smtClean="0">
                <a:solidFill>
                  <a:srgbClr val="00529E"/>
                </a:solidFill>
                <a:latin typeface="Verdana" pitchFamily="34" charset="0"/>
                <a:ea typeface="+mn-ea"/>
                <a:cs typeface="Arial" charset="0"/>
              </a:rPr>
              <a:t/>
            </a:r>
            <a:br>
              <a:rPr lang="fr-FR" b="1" kern="1200" dirty="0" smtClean="0">
                <a:solidFill>
                  <a:srgbClr val="00529E"/>
                </a:solidFill>
                <a:latin typeface="Verdana" pitchFamily="34" charset="0"/>
                <a:ea typeface="+mn-ea"/>
                <a:cs typeface="Arial" charset="0"/>
              </a:rPr>
            </a:br>
            <a:r>
              <a:rPr lang="fr-FR" sz="1600" b="1" kern="1200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>A </a:t>
            </a:r>
            <a:r>
              <a:rPr lang="fr-FR" sz="1600" b="1" kern="1200" dirty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>quoi ressemble le courrier électronique </a:t>
            </a:r>
            <a:r>
              <a:rPr lang="fr-FR" sz="1600" b="1" kern="1200" dirty="0" smtClean="0">
                <a:solidFill>
                  <a:schemeClr val="tx1"/>
                </a:solidFill>
                <a:latin typeface="Verdana" pitchFamily="34" charset="0"/>
                <a:ea typeface="+mn-ea"/>
                <a:cs typeface="Arial" charset="0"/>
              </a:rPr>
              <a:t>d’alerte?</a:t>
            </a:r>
            <a:endParaRPr lang="fr-CH" sz="1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7886" y="3212976"/>
            <a:ext cx="4990901" cy="32778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Cher client,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fr-FR" sz="900" dirty="0" smtClean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courrier électronique est généré automatiquement par QCS Mail car l’un des indicateurs pour le service des colis postaux suivis a atteint son seuil pour l’opérateur désigné XXA. </a:t>
            </a:r>
            <a: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CH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CH" sz="900" b="1" dirty="0" smtClean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Volume de messages</a:t>
            </a:r>
            <a: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Valeur dans la fenêtre de temps précédente (du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04.12.2015 </a:t>
            </a:r>
            <a:b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03.01.2016): </a:t>
            </a:r>
            <a:r>
              <a:rPr lang="fr-FR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751 </a:t>
            </a:r>
            <a: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Valeur dans la fenêtre de temps actuelle (du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11.12.2015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10.01.2016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): 130 </a:t>
            </a:r>
            <a:r>
              <a:rPr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 diminution de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82,7%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est enregistrée. Ce pourcentage dépasse le seuil de 20%.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900" b="1" dirty="0" smtClean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Taux de performance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Taux: RESDES/PREDES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Valeur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 fenêtre de temps cible (du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04.12.2015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03.01.2016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):</a:t>
            </a:r>
            <a:b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53,1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%. Cette valeur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 inférieure au seuil de 80%.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900" dirty="0" smtClean="0"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smtClean="0"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Taux de transmission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dirty="0" smtClean="0"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Taux: Messages PREDES transmis dans un délai de vingt-quatre heures.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Valeur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la fenêtre de temps cible (du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04.12.2015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03.01.2016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47,2%. Cette valeur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 inférieure au seuil de 80%.</a:t>
            </a:r>
          </a:p>
        </p:txBody>
      </p:sp>
      <p:sp>
        <p:nvSpPr>
          <p:cNvPr id="6" name="Rectangle 5"/>
          <p:cNvSpPr/>
          <p:nvPr/>
        </p:nvSpPr>
        <p:spPr>
          <a:xfrm>
            <a:off x="5223725" y="3212976"/>
            <a:ext cx="3668755" cy="32778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Transmission des messages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message est de type EMSEVT. </a:t>
            </a:r>
            <a: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Volume: 38 517</a:t>
            </a:r>
            <a:endParaRPr lang="fr-FR" sz="900" dirty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Dernier message envoyé le 20.08.2015 </a:t>
            </a:r>
            <a:b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 13 h 33 m 09 s. </a:t>
            </a:r>
            <a: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retard est de sept jours.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CH" sz="9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message est de type PREDES.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Volume: 17 500 </a:t>
            </a:r>
            <a: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Dernier message envoyé le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20.08.2015 </a:t>
            </a:r>
            <a:b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 13 h 24 m 18 s. </a:t>
            </a:r>
            <a:r>
              <a:rPr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retard est de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neuf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jours. </a:t>
            </a:r>
            <a:r>
              <a:rPr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message est de type RESDES </a:t>
            </a:r>
            <a: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Dernier message envoyé le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20.08.2015 </a:t>
            </a:r>
            <a:b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à 14 h 11 m 09 s. </a:t>
            </a:r>
            <a: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retard est de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treize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jours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fr-FR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vous avez des questions, n’hésitez pas à contacter l’équipe «Colis» (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parcels@upu.int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ou l’assistance 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 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QCS Mail (</a:t>
            </a:r>
            <a:r>
              <a:rPr lang="fr-FR" sz="900" dirty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ptc.support@upu.int</a:t>
            </a:r>
            <a:r>
              <a:rPr lang="fr-FR" sz="900" dirty="0" smtClean="0">
                <a:solidFill>
                  <a:srgbClr val="000000"/>
                </a:solidFill>
                <a:latin typeface="Verdana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900" dirty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900" dirty="0">
              <a:solidFill>
                <a:srgbClr val="000000"/>
              </a:solidFill>
              <a:latin typeface="Verdana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78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 Presentation PowerPoint UPU">
  <a:themeElements>
    <a:clrScheme name="Personnalisé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D7E3B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4ec4095-9810-4e60-b964-3161185fe897">PEGASE-7-363228</_dlc_DocId>
    <_dlc_DocIdUrl xmlns="b4ec4095-9810-4e60-b964-3161185fe897">
      <Url>https://pegase.upu.int/_layouts/DocIdRedir.aspx?ID=PEGASE-7-363228</Url>
      <Description>PEGASE-7-363228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F13AF0A9C6414096C36E821BFD7664" ma:contentTypeVersion="6" ma:contentTypeDescription="Create a new document." ma:contentTypeScope="" ma:versionID="b3b9c1e6a8cdf9a749f8078fe72245b1">
  <xsd:schema xmlns:xsd="http://www.w3.org/2001/XMLSchema" xmlns:xs="http://www.w3.org/2001/XMLSchema" xmlns:p="http://schemas.microsoft.com/office/2006/metadata/properties" xmlns:ns2="b4ec4095-9810-4e60-b964-3161185fe897" targetNamespace="http://schemas.microsoft.com/office/2006/metadata/properties" ma:root="true" ma:fieldsID="4317285b1bbc2b5b82265a0019b26c8f" ns2:_="">
    <xsd:import namespace="b4ec4095-9810-4e60-b964-3161185fe89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c4095-9810-4e60-b964-3161185fe89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9341B1-8FAA-4DD5-90DB-F883597E1CFD}">
  <ds:schemaRefs>
    <ds:schemaRef ds:uri="http://schemas.microsoft.com/office/2006/documentManagement/types"/>
    <ds:schemaRef ds:uri="http://purl.org/dc/terms/"/>
    <ds:schemaRef ds:uri="b4ec4095-9810-4e60-b964-3161185fe897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A49961E8-A116-4315-93CA-634C7FE7747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6E1A8EA-E572-4DD5-9A17-1D9A1739393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B0FB613-3DDE-4EDE-A525-2AB89B21CF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ec4095-9810-4e60-b964-3161185fe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 Presentation PowerPoint UPU</Template>
  <TotalTime>149</TotalTime>
  <Words>818</Words>
  <Application>Microsoft Office PowerPoint</Application>
  <PresentationFormat>Affichage à l'écran (4:3)</PresentationFormat>
  <Paragraphs>122</Paragraphs>
  <Slides>7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FR Presentation PowerPoint UPU</vt:lpstr>
      <vt:lpstr>Suivi des performances du service des colis au moyen des rapports d’anomalie</vt:lpstr>
      <vt:lpstr>Quoi et pourquoi? </vt:lpstr>
      <vt:lpstr>Types d'indicateurs </vt:lpstr>
      <vt:lpstr>Concepts/terminologie </vt:lpstr>
      <vt:lpstr>Illustration des concepts – Seuil absolu  </vt:lpstr>
      <vt:lpstr>Illustration des concepts – Seuil delta  </vt:lpstr>
      <vt:lpstr>Alertes électroniques  A quoi ressemble le courrier électronique d’alerte?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BENHENDA, evelyne</dc:creator>
  <cp:lastModifiedBy>D'APICE matteo</cp:lastModifiedBy>
  <cp:revision>24</cp:revision>
  <cp:lastPrinted>2016-06-29T13:35:11Z</cp:lastPrinted>
  <dcterms:created xsi:type="dcterms:W3CDTF">2016-06-29T09:28:39Z</dcterms:created>
  <dcterms:modified xsi:type="dcterms:W3CDTF">2016-06-30T06:00:51Z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0x01010054F13AF0A9C6414096C36E821BFD7664</vt:lpwstr>
  </property>
  <property fmtid="{D5CDD505-2E9C-101B-9397-08002B2CF9AE}" pid="3" name="_dlc_DocIdItemGuid">
    <vt:lpwstr>32ee86fe-e8f9-4ffd-a18a-07c1a68985b9</vt:lpwstr>
  </property>
</Properties>
</file>