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5"/>
  </p:sldMasterIdLst>
  <p:notesMasterIdLst>
    <p:notesMasterId r:id="rId13"/>
  </p:notesMasterIdLst>
  <p:handoutMasterIdLst>
    <p:handoutMasterId r:id="rId14"/>
  </p:handoutMasterIdLst>
  <p:sldIdLst>
    <p:sldId id="316" r:id="rId6"/>
    <p:sldId id="304" r:id="rId7"/>
    <p:sldId id="305" r:id="rId8"/>
    <p:sldId id="306" r:id="rId9"/>
    <p:sldId id="317" r:id="rId10"/>
    <p:sldId id="318" r:id="rId11"/>
    <p:sldId id="310" r:id="rId12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891" autoAdjust="0"/>
  </p:normalViewPr>
  <p:slideViewPr>
    <p:cSldViewPr>
      <p:cViewPr>
        <p:scale>
          <a:sx n="82" d="100"/>
          <a:sy n="82" d="100"/>
        </p:scale>
        <p:origin x="-798" y="9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3" d="100"/>
          <a:sy n="113" d="100"/>
        </p:scale>
        <p:origin x="-5136" y="-114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1E553-7838-4376-81F3-3A38F3E4CF6B}" type="datetimeFigureOut">
              <a:rPr lang="en-GB" smtClean="0"/>
              <a:t>27/06/2016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0AEB2B-7F62-4955-A7AB-D9DC53DF21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515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EF35A5-06C4-48CB-B6F3-4BEE4E699710}" type="datetimeFigureOut">
              <a:rPr lang="en-GB" smtClean="0"/>
              <a:t>27/06/2016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961D5-918F-49D9-8E6F-42F78AD132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338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CH" dirty="0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F150A24-A257-4F37-B250-32A533C92CAC}" type="slidenum">
              <a:rPr lang="en-GB" smtClean="0">
                <a:solidFill>
                  <a:prstClr val="black"/>
                </a:solidFill>
              </a:rPr>
              <a:pPr eaLnBrk="1" hangingPunct="1"/>
              <a:t>1</a:t>
            </a:fld>
            <a:endParaRPr lang="en-GB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3957" indent="-286137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4549" indent="-22891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2369" indent="-22891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60188" indent="-22891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8008" indent="-228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5828" indent="-228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33647" indent="-228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91467" indent="-228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7AA3D1EB-D78E-4F0F-B68E-C4C1CC7C59C4}" type="slidenum">
              <a:rPr lang="en-US" smtClean="0">
                <a:solidFill>
                  <a:prstClr val="black"/>
                </a:solidFill>
                <a:latin typeface="Arial" charset="0"/>
              </a:rPr>
              <a:pPr eaLnBrk="1" hangingPunct="1"/>
              <a:t>2</a:t>
            </a:fld>
            <a:endParaRPr lang="en-US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1000" b="1" noProof="0" dirty="0" smtClean="0">
                <a:solidFill>
                  <a:srgbClr val="FF0000"/>
                </a:solidFill>
              </a:rPr>
              <a:t>Время передачи</a:t>
            </a:r>
            <a:r>
              <a:rPr lang="ru-RU" sz="1000" b="1" baseline="0" noProof="0" dirty="0" smtClean="0">
                <a:solidFill>
                  <a:srgbClr val="FF0000"/>
                </a:solidFill>
              </a:rPr>
              <a:t> </a:t>
            </a:r>
            <a:r>
              <a:rPr lang="ru-RU" sz="1000" noProof="0" dirty="0" smtClean="0"/>
              <a:t>означает </a:t>
            </a:r>
            <a:r>
              <a:rPr lang="en-GB" sz="1000" baseline="0" noProof="0" dirty="0" smtClean="0"/>
              <a:t> </a:t>
            </a:r>
            <a:r>
              <a:rPr lang="ru-RU" sz="1000" baseline="0" noProof="0" dirty="0" smtClean="0"/>
              <a:t>разницу между фактической датой и временем события ЭОД и временем, когда сообщение ЭОД, содержащее этой событие, создается для направления вашим партнерам</a:t>
            </a:r>
            <a:r>
              <a:rPr lang="en-GB" sz="1000" baseline="0" noProof="0" dirty="0" smtClean="0"/>
              <a:t> (</a:t>
            </a:r>
            <a:r>
              <a:rPr lang="ru-RU" sz="1000" baseline="0" noProof="0" dirty="0" smtClean="0"/>
              <a:t>это время указывается в заголовке обмена данными или </a:t>
            </a:r>
            <a:r>
              <a:rPr lang="en-GB" sz="1000" baseline="0" noProof="0" dirty="0" smtClean="0"/>
              <a:t>“</a:t>
            </a:r>
            <a:r>
              <a:rPr lang="ru-RU" sz="1000" baseline="0" noProof="0" dirty="0" smtClean="0"/>
              <a:t>конверте</a:t>
            </a:r>
            <a:r>
              <a:rPr lang="en-GB" sz="1000" baseline="0" noProof="0" dirty="0" smtClean="0"/>
              <a:t>”, </a:t>
            </a:r>
            <a:r>
              <a:rPr lang="ru-RU" sz="1000" baseline="0" noProof="0" dirty="0" smtClean="0"/>
              <a:t>куда вкладывается сообщение ЭОД</a:t>
            </a:r>
            <a:r>
              <a:rPr lang="en-GB" sz="1000" baseline="0" noProof="0" dirty="0" smtClean="0"/>
              <a:t>).</a:t>
            </a:r>
          </a:p>
          <a:p>
            <a:pPr eaLnBrk="1" hangingPunct="1">
              <a:lnSpc>
                <a:spcPct val="90000"/>
              </a:lnSpc>
            </a:pPr>
            <a:endParaRPr lang="en-GB" sz="1000" baseline="0" noProof="0" dirty="0" smtClean="0"/>
          </a:p>
          <a:p>
            <a:pPr eaLnBrk="1" hangingPunct="1">
              <a:lnSpc>
                <a:spcPct val="90000"/>
              </a:lnSpc>
            </a:pPr>
            <a:endParaRPr lang="en-GB" sz="1000" baseline="0" noProof="0" dirty="0" smtClean="0"/>
          </a:p>
          <a:p>
            <a:pPr eaLnBrk="1" hangingPunct="1">
              <a:lnSpc>
                <a:spcPct val="90000"/>
              </a:lnSpc>
            </a:pPr>
            <a:r>
              <a:rPr lang="ru-RU" sz="1000" baseline="0" noProof="0" dirty="0" smtClean="0"/>
              <a:t>См. пример по событию </a:t>
            </a:r>
            <a:r>
              <a:rPr lang="en-GB" sz="1000" baseline="0" noProof="0" dirty="0" smtClean="0"/>
              <a:t>H</a:t>
            </a:r>
            <a:r>
              <a:rPr lang="ru-RU" sz="1000" baseline="0" noProof="0" dirty="0" smtClean="0"/>
              <a:t>, направляемому из Швейцарии в Бельгию</a:t>
            </a:r>
            <a:r>
              <a:rPr lang="en-GB" sz="1000" baseline="0" noProof="0" dirty="0" smtClean="0"/>
              <a:t>. </a:t>
            </a:r>
            <a:r>
              <a:rPr lang="ru-RU" sz="1000" baseline="0" noProof="0" dirty="0" smtClean="0"/>
              <a:t>Просьба учесть, что дата и время выражены в следующем формате </a:t>
            </a:r>
            <a:r>
              <a:rPr lang="en-GB" sz="1000" baseline="0" noProof="0" dirty="0" smtClean="0"/>
              <a:t>: </a:t>
            </a:r>
            <a:r>
              <a:rPr lang="en-GB" sz="1000" baseline="0" noProof="0" dirty="0" err="1" smtClean="0"/>
              <a:t>YYMMDDhhmm</a:t>
            </a:r>
            <a:r>
              <a:rPr lang="en-GB" sz="1000" baseline="0" noProof="0" dirty="0" smtClean="0"/>
              <a:t>, </a:t>
            </a:r>
            <a:r>
              <a:rPr lang="ru-RU" sz="1000" baseline="0" noProof="0" dirty="0" smtClean="0"/>
              <a:t>где</a:t>
            </a:r>
            <a:r>
              <a:rPr lang="en-GB" sz="1000" baseline="0" noProof="0" dirty="0" smtClean="0"/>
              <a:t> Y=</a:t>
            </a:r>
            <a:r>
              <a:rPr lang="ru-RU" sz="1000" baseline="0" noProof="0" dirty="0" smtClean="0"/>
              <a:t>год</a:t>
            </a:r>
            <a:r>
              <a:rPr lang="en-GB" sz="1000" baseline="0" noProof="0" dirty="0" smtClean="0"/>
              <a:t>; M=</a:t>
            </a:r>
            <a:r>
              <a:rPr lang="ru-RU" sz="1000" baseline="0" noProof="0" dirty="0" smtClean="0"/>
              <a:t>месяц</a:t>
            </a:r>
            <a:r>
              <a:rPr lang="en-GB" sz="1000" baseline="0" noProof="0" dirty="0" smtClean="0"/>
              <a:t>; D=</a:t>
            </a:r>
            <a:r>
              <a:rPr lang="ru-RU" sz="1000" baseline="0" noProof="0" dirty="0" smtClean="0"/>
              <a:t>день</a:t>
            </a:r>
            <a:r>
              <a:rPr lang="en-GB" sz="1000" baseline="0" noProof="0" dirty="0" smtClean="0"/>
              <a:t>; h=</a:t>
            </a:r>
            <a:r>
              <a:rPr lang="ru-RU" sz="1000" baseline="0" noProof="0" dirty="0" smtClean="0"/>
              <a:t>час и</a:t>
            </a:r>
            <a:r>
              <a:rPr lang="en-GB" sz="1000" baseline="0" noProof="0" dirty="0" smtClean="0"/>
              <a:t> m=</a:t>
            </a:r>
            <a:r>
              <a:rPr lang="ru-RU" sz="1000" baseline="0" noProof="0" dirty="0" smtClean="0"/>
              <a:t>минуты</a:t>
            </a:r>
            <a:r>
              <a:rPr lang="en-GB" sz="1000" baseline="0" noProof="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GB" sz="1000" baseline="0" noProof="0" dirty="0" smtClean="0"/>
          </a:p>
          <a:p>
            <a:pPr eaLnBrk="1" hangingPunct="1">
              <a:lnSpc>
                <a:spcPct val="90000"/>
              </a:lnSpc>
            </a:pPr>
            <a:r>
              <a:rPr lang="ru-RU" sz="1000" baseline="0" noProof="0" dirty="0" smtClean="0"/>
              <a:t>В первой строке </a:t>
            </a:r>
            <a:r>
              <a:rPr lang="en-GB" sz="1000" baseline="0" noProof="0" dirty="0" smtClean="0"/>
              <a:t>(</a:t>
            </a:r>
            <a:r>
              <a:rPr lang="ru-RU" sz="1000" baseline="0" noProof="0" dirty="0" smtClean="0"/>
              <a:t>жирным шрифтом</a:t>
            </a:r>
            <a:r>
              <a:rPr lang="en-GB" sz="1000" baseline="0" noProof="0" dirty="0" smtClean="0"/>
              <a:t>): </a:t>
            </a:r>
            <a:r>
              <a:rPr lang="en-GB" sz="1000" b="1" baseline="0" noProof="0" dirty="0" smtClean="0"/>
              <a:t>160202:1730 </a:t>
            </a:r>
            <a:r>
              <a:rPr lang="ru-RU" sz="1000" b="1" baseline="0" noProof="0" dirty="0" smtClean="0"/>
              <a:t>– </a:t>
            </a:r>
            <a:r>
              <a:rPr lang="ru-RU" sz="1000" b="0" baseline="0" noProof="0" dirty="0" smtClean="0"/>
              <a:t>это дата и время обмена данными</a:t>
            </a:r>
            <a:r>
              <a:rPr lang="en-GB" sz="1000" baseline="0" noProof="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ru-RU" sz="1000" baseline="0" noProof="0" dirty="0" smtClean="0"/>
              <a:t>В четвертой строке </a:t>
            </a:r>
            <a:r>
              <a:rPr lang="en-GB" sz="1000" baseline="0" noProof="0" dirty="0" smtClean="0"/>
              <a:t>(</a:t>
            </a:r>
            <a:r>
              <a:rPr lang="ru-RU" sz="1000" baseline="0" noProof="0" dirty="0" smtClean="0"/>
              <a:t>жирным шрифтом</a:t>
            </a:r>
            <a:r>
              <a:rPr lang="en-GB" sz="1000" baseline="0" noProof="0" dirty="0" smtClean="0"/>
              <a:t>): </a:t>
            </a:r>
            <a:r>
              <a:rPr kumimoji="0" lang="en-GB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1602021430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 –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это </a:t>
            </a:r>
            <a:r>
              <a:rPr lang="ru-RU" sz="1200" b="0" baseline="0" noProof="0" dirty="0" smtClean="0"/>
              <a:t>дата и время события </a:t>
            </a:r>
            <a:r>
              <a:rPr lang="en-GB" sz="1000" baseline="0" noProof="0" dirty="0" smtClean="0"/>
              <a:t>H.</a:t>
            </a:r>
          </a:p>
          <a:p>
            <a:pPr eaLnBrk="1" hangingPunct="1">
              <a:lnSpc>
                <a:spcPct val="90000"/>
              </a:lnSpc>
            </a:pPr>
            <a:endParaRPr lang="en-GB" sz="1000" baseline="0" noProof="0" dirty="0" smtClean="0"/>
          </a:p>
          <a:p>
            <a:pPr eaLnBrk="1" hangingPunct="1">
              <a:lnSpc>
                <a:spcPct val="90000"/>
              </a:lnSpc>
            </a:pPr>
            <a:r>
              <a:rPr lang="ru-RU" sz="1000" baseline="0" noProof="0" dirty="0" smtClean="0"/>
              <a:t>Поскольку разница между указанным выше временем (3 часа) составляет меньше 72 часов, то данное время передачи события Н удовлетворяет требуемому минимальному показателю</a:t>
            </a:r>
            <a:r>
              <a:rPr lang="en-GB" sz="1000" baseline="0" noProof="0" dirty="0" smtClean="0"/>
              <a:t>. </a:t>
            </a:r>
          </a:p>
          <a:p>
            <a:pPr eaLnBrk="1" hangingPunct="1">
              <a:lnSpc>
                <a:spcPct val="90000"/>
              </a:lnSpc>
            </a:pPr>
            <a:endParaRPr lang="en-GB" sz="1000" baseline="0" noProof="0" dirty="0" smtClean="0"/>
          </a:p>
          <a:p>
            <a:pPr algn="l"/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UNB+UNOA:1+CH001+BE001+</a:t>
            </a:r>
            <a:r>
              <a:rPr lang="en-GB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160202:1730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+INTREF102’</a:t>
            </a:r>
            <a:r>
              <a:rPr lang="en-GB" sz="1200" b="0" i="0" u="none" strike="noStrike" baseline="0" dirty="0" smtClean="0">
                <a:latin typeface="Courier New"/>
              </a:rPr>
              <a:t>’</a:t>
            </a:r>
          </a:p>
          <a:p>
            <a:pPr algn="l"/>
            <a:r>
              <a:rPr lang="en-GB" sz="1200" b="0" i="0" u="none" strike="noStrike" baseline="0" dirty="0" smtClean="0">
                <a:latin typeface="Courier New"/>
              </a:rPr>
              <a:t>UNH+MESREF875+EMSEVT:2:0:IP:EMS’</a:t>
            </a:r>
          </a:p>
          <a:p>
            <a:pPr algn="l"/>
            <a:r>
              <a:rPr lang="en-GB" sz="1200" b="0" i="0" u="none" strike="noStrike" baseline="0" dirty="0" smtClean="0">
                <a:latin typeface="Courier New"/>
              </a:rPr>
              <a:t>EMD+EE349279408BECH1602021030+CHBSLA+BEBRUA+248’</a:t>
            </a:r>
          </a:p>
          <a:p>
            <a:pPr algn="l"/>
            <a:r>
              <a:rPr lang="en-GB" sz="1200" b="0" i="0" u="none" strike="noStrike" baseline="0" dirty="0" smtClean="0">
                <a:latin typeface="Courier New"/>
              </a:rPr>
              <a:t>EMH+EE349279408BECH</a:t>
            </a:r>
            <a:r>
              <a:rPr lang="en-GB" sz="1200" b="1" i="0" u="none" strike="noStrike" baseline="0" dirty="0" smtClean="0">
                <a:latin typeface="Courier New"/>
              </a:rPr>
              <a:t>1602021430</a:t>
            </a:r>
            <a:r>
              <a:rPr lang="en-GB" sz="1200" b="0" i="0" u="none" strike="noStrike" baseline="0" dirty="0" smtClean="0">
                <a:latin typeface="Courier New"/>
              </a:rPr>
              <a:t>+102072+A10’</a:t>
            </a:r>
          </a:p>
          <a:p>
            <a:pPr algn="l"/>
            <a:r>
              <a:rPr lang="en-GB" sz="1200" b="0" i="0" u="none" strike="noStrike" baseline="0" dirty="0" smtClean="0">
                <a:latin typeface="Courier New"/>
              </a:rPr>
              <a:t>UNT+8+MESREF875’</a:t>
            </a:r>
          </a:p>
          <a:p>
            <a:pPr algn="l"/>
            <a:r>
              <a:rPr lang="en-GB" sz="1200" b="0" i="0" u="none" strike="noStrike" baseline="0" dirty="0" smtClean="0">
                <a:latin typeface="Courier New"/>
              </a:rPr>
              <a:t>UNZ+1+INTREF102’</a:t>
            </a:r>
            <a:endParaRPr lang="en-GB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</a:pPr>
            <a:r>
              <a:rPr lang="en-GB" sz="1000" baseline="0" noProof="0" dirty="0" smtClean="0"/>
              <a:t>  </a:t>
            </a:r>
          </a:p>
          <a:p>
            <a:pPr eaLnBrk="1" hangingPunct="1">
              <a:lnSpc>
                <a:spcPct val="90000"/>
              </a:lnSpc>
            </a:pPr>
            <a:endParaRPr lang="en-GB" sz="1000" baseline="0" noProof="0" dirty="0" smtClean="0"/>
          </a:p>
          <a:p>
            <a:pPr eaLnBrk="1" hangingPunct="1">
              <a:lnSpc>
                <a:spcPct val="90000"/>
              </a:lnSpc>
            </a:pPr>
            <a:endParaRPr lang="en-GB" sz="1000" baseline="0" noProof="0" dirty="0" smtClean="0"/>
          </a:p>
          <a:p>
            <a:r>
              <a:rPr lang="ru-RU" sz="1000" baseline="0" noProof="0" dirty="0" smtClean="0"/>
              <a:t>Для получения дополнительной справки см. брошюру</a:t>
            </a:r>
            <a:r>
              <a:rPr lang="en-GB" sz="1000" baseline="0" noProof="0" dirty="0" smtClean="0"/>
              <a:t> </a:t>
            </a:r>
            <a:r>
              <a:rPr lang="ru-RU" sz="1000" baseline="0" noProof="0" dirty="0" smtClean="0"/>
              <a:t>«Обмен почтовыми сообщениями ЭОД - Введение» (</a:t>
            </a:r>
            <a:r>
              <a:rPr lang="en-GB" sz="1000" baseline="0" noProof="0" dirty="0" smtClean="0"/>
              <a:t>“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 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introduction to postal EDI exchanges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”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опубликованного по следующей ссылке</a:t>
            </a:r>
            <a:r>
              <a:rPr lang="en-GB" sz="1000" baseline="0" noProof="0" dirty="0" smtClean="0">
                <a:sym typeface="Wingdings" panose="05000000000000000000" pitchFamily="2" charset="2"/>
              </a:rPr>
              <a:t>: </a:t>
            </a:r>
            <a:endParaRPr lang="en-GB" sz="1000" baseline="0" noProof="0" dirty="0" smtClean="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GB" sz="1000" baseline="0" noProof="0" dirty="0" smtClean="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GB" sz="1000" baseline="0" noProof="0" dirty="0" smtClean="0">
                <a:sym typeface="Wingdings" panose="05000000000000000000" pitchFamily="2" charset="2"/>
              </a:rPr>
              <a:t>www.upu.int/en/activities/standards/upu-edi-messaging-standards.html</a:t>
            </a:r>
          </a:p>
          <a:p>
            <a:pPr eaLnBrk="1" hangingPunct="1">
              <a:lnSpc>
                <a:spcPct val="90000"/>
              </a:lnSpc>
            </a:pPr>
            <a:endParaRPr lang="en-GB" sz="1000" noProof="0" dirty="0"/>
          </a:p>
        </p:txBody>
      </p:sp>
    </p:spTree>
    <p:extLst>
      <p:ext uri="{BB962C8B-B14F-4D97-AF65-F5344CB8AC3E}">
        <p14:creationId xmlns:p14="http://schemas.microsoft.com/office/powerpoint/2010/main" val="2189755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3957" indent="-286137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4549" indent="-22891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2369" indent="-22891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60188" indent="-22891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8008" indent="-228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5828" indent="-228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33647" indent="-228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91467" indent="-228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7AA3D1EB-D78E-4F0F-B68E-C4C1CC7C59C4}" type="slidenum">
              <a:rPr lang="en-US" smtClean="0">
                <a:solidFill>
                  <a:prstClr val="black"/>
                </a:solidFill>
                <a:latin typeface="Arial" charset="0"/>
              </a:rPr>
              <a:pPr eaLnBrk="1" hangingPunct="1"/>
              <a:t>3</a:t>
            </a:fld>
            <a:endParaRPr lang="en-US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sz="1000" dirty="0" smtClean="0"/>
              <a:t>Снижение объема</a:t>
            </a:r>
            <a:r>
              <a:rPr lang="ru-RU" sz="1000" baseline="0" dirty="0" smtClean="0"/>
              <a:t> сообщений: Оповещение следует направлять в случае, если снижение количества сообщений по посылкам, выраженное в процентах, равняется 20% или выше, на основе 30-ти дневного учетного периода</a:t>
            </a:r>
            <a:r>
              <a:rPr lang="en-US" dirty="0" smtClean="0">
                <a:latin typeface="Arial" charset="0"/>
                <a:cs typeface="Arial" charset="0"/>
              </a:rPr>
              <a:t>. </a:t>
            </a:r>
          </a:p>
          <a:p>
            <a:endParaRPr lang="en-US" dirty="0">
              <a:latin typeface="Arial" charset="0"/>
              <a:cs typeface="Arial" charset="0"/>
            </a:endParaRPr>
          </a:p>
          <a:p>
            <a:r>
              <a:rPr lang="ru-RU" dirty="0" smtClean="0">
                <a:latin typeface="Arial" charset="0"/>
                <a:cs typeface="Arial" charset="0"/>
              </a:rPr>
              <a:t>Снижение показателя</a:t>
            </a:r>
            <a:r>
              <a:rPr lang="ru-RU" baseline="0" dirty="0" smtClean="0">
                <a:latin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cs typeface="Arial" charset="0"/>
              </a:rPr>
              <a:t>:</a:t>
            </a:r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solidFill>
                  <a:srgbClr val="00B050"/>
                </a:solidFill>
                <a:latin typeface="Arial" charset="0"/>
                <a:cs typeface="Arial" charset="0"/>
              </a:rPr>
              <a:t>- </a:t>
            </a:r>
            <a:r>
              <a:rPr lang="ru-RU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Абсолютные</a:t>
            </a:r>
            <a:r>
              <a:rPr lang="ru-RU" baseline="0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 величины показателей ниже целевых показателей, указанных для ВСДТ</a:t>
            </a:r>
            <a:r>
              <a:rPr lang="en-US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.</a:t>
            </a:r>
            <a:endParaRPr lang="en-US" dirty="0">
              <a:solidFill>
                <a:srgbClr val="00B050"/>
              </a:solidFill>
              <a:latin typeface="Arial" charset="0"/>
              <a:cs typeface="Arial" charset="0"/>
            </a:endParaRPr>
          </a:p>
          <a:p>
            <a:r>
              <a:rPr lang="en-US" dirty="0">
                <a:solidFill>
                  <a:srgbClr val="00B050"/>
                </a:solidFill>
                <a:latin typeface="Arial" charset="0"/>
                <a:cs typeface="Arial" charset="0"/>
              </a:rPr>
              <a:t>- </a:t>
            </a:r>
            <a:r>
              <a:rPr lang="ru-RU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Оповещение</a:t>
            </a:r>
            <a:r>
              <a:rPr lang="ru-RU" baseline="0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 следует направлять каждый раз, когда этот целевой показатель ниже минимума, необходимого для того, чтобы иметь бонусы ВСДТ. </a:t>
            </a:r>
            <a:endParaRPr lang="en-US" dirty="0">
              <a:solidFill>
                <a:srgbClr val="00B050"/>
              </a:solidFill>
              <a:latin typeface="Arial" charset="0"/>
              <a:cs typeface="Arial" charset="0"/>
            </a:endParaRPr>
          </a:p>
          <a:p>
            <a:endParaRPr lang="en-US" dirty="0">
              <a:latin typeface="Arial" charset="0"/>
              <a:cs typeface="Arial" charset="0"/>
            </a:endParaRPr>
          </a:p>
          <a:p>
            <a:r>
              <a:rPr lang="ru-RU" dirty="0" smtClean="0">
                <a:latin typeface="Arial" charset="0"/>
                <a:cs typeface="Arial" charset="0"/>
              </a:rPr>
              <a:t>Нарушения</a:t>
            </a:r>
            <a:r>
              <a:rPr lang="en-US" dirty="0" smtClean="0">
                <a:latin typeface="Arial" charset="0"/>
                <a:cs typeface="Arial" charset="0"/>
              </a:rPr>
              <a:t>: </a:t>
            </a:r>
            <a:r>
              <a:rPr lang="ru-RU" dirty="0" smtClean="0">
                <a:latin typeface="Arial" charset="0"/>
                <a:cs typeface="Arial" charset="0"/>
              </a:rPr>
              <a:t>Оповещение следует направлять</a:t>
            </a:r>
            <a:r>
              <a:rPr lang="ru-RU" baseline="0" dirty="0" smtClean="0">
                <a:latin typeface="Arial" charset="0"/>
                <a:cs typeface="Arial" charset="0"/>
              </a:rPr>
              <a:t> в каждом из следующих случаев:</a:t>
            </a:r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- </a:t>
            </a:r>
            <a:r>
              <a:rPr lang="ru-RU" dirty="0" smtClean="0">
                <a:latin typeface="Arial" charset="0"/>
                <a:cs typeface="Arial" charset="0"/>
              </a:rPr>
              <a:t>Семь или более дней без передачи сообщений для операторов, имеющих объем</a:t>
            </a:r>
            <a:r>
              <a:rPr lang="ru-RU" baseline="0" dirty="0" smtClean="0">
                <a:latin typeface="Arial" charset="0"/>
                <a:cs typeface="Arial" charset="0"/>
              </a:rPr>
              <a:t> меньший, чем </a:t>
            </a:r>
            <a:r>
              <a:rPr lang="en-US" dirty="0" smtClean="0">
                <a:latin typeface="Arial" charset="0"/>
                <a:cs typeface="Arial" charset="0"/>
              </a:rPr>
              <a:t>2,000 </a:t>
            </a:r>
            <a:r>
              <a:rPr lang="ru-RU" dirty="0" smtClean="0">
                <a:latin typeface="Arial" charset="0"/>
                <a:cs typeface="Arial" charset="0"/>
              </a:rPr>
              <a:t>сообщений</a:t>
            </a:r>
            <a:r>
              <a:rPr lang="ru-RU" baseline="0" dirty="0" smtClean="0">
                <a:latin typeface="Arial" charset="0"/>
                <a:cs typeface="Arial" charset="0"/>
              </a:rPr>
              <a:t> в месяц или равный ему. </a:t>
            </a:r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– </a:t>
            </a:r>
            <a:r>
              <a:rPr lang="ru-RU" dirty="0" smtClean="0">
                <a:latin typeface="Arial" charset="0"/>
                <a:cs typeface="Arial" charset="0"/>
              </a:rPr>
              <a:t>Три или более дней без передачи сообщений для операторов с объемом,</a:t>
            </a:r>
            <a:r>
              <a:rPr lang="ru-RU" baseline="0" dirty="0" smtClean="0">
                <a:latin typeface="Arial" charset="0"/>
                <a:cs typeface="Arial" charset="0"/>
              </a:rPr>
              <a:t> более </a:t>
            </a:r>
            <a:r>
              <a:rPr lang="en-US" dirty="0" smtClean="0">
                <a:latin typeface="Arial" charset="0"/>
                <a:cs typeface="Arial" charset="0"/>
              </a:rPr>
              <a:t>2,000</a:t>
            </a:r>
            <a:r>
              <a:rPr lang="ru-RU" baseline="0" dirty="0" smtClean="0">
                <a:latin typeface="Arial" charset="0"/>
                <a:cs typeface="Arial" charset="0"/>
              </a:rPr>
              <a:t>  сообщений в месяц.</a:t>
            </a:r>
            <a:endParaRPr lang="en-US" dirty="0">
              <a:latin typeface="Arial" charset="0"/>
              <a:cs typeface="Arial" charset="0"/>
            </a:endParaRPr>
          </a:p>
          <a:p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21897559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3957" indent="-286137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4549" indent="-22891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2369" indent="-22891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60188" indent="-22891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8008" indent="-228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5828" indent="-228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33647" indent="-228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91467" indent="-228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7AA3D1EB-D78E-4F0F-B68E-C4C1CC7C59C4}" type="slidenum">
              <a:rPr lang="en-US" smtClean="0">
                <a:solidFill>
                  <a:prstClr val="black"/>
                </a:solidFill>
                <a:latin typeface="Arial" charset="0"/>
              </a:rPr>
              <a:pPr eaLnBrk="1" hangingPunct="1"/>
              <a:t>4</a:t>
            </a:fld>
            <a:endParaRPr lang="en-US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1000" noProof="0" dirty="0" smtClean="0"/>
              <a:t>Период времени</a:t>
            </a:r>
            <a:r>
              <a:rPr lang="fr-FR" sz="1000" dirty="0" smtClean="0"/>
              <a:t> </a:t>
            </a:r>
            <a:r>
              <a:rPr lang="fr-FR" sz="1000" dirty="0"/>
              <a:t>2 </a:t>
            </a:r>
            <a:r>
              <a:rPr lang="ru-RU" sz="1000" dirty="0" smtClean="0"/>
              <a:t>не может быть использован для мониторинга абсолютных</a:t>
            </a:r>
            <a:r>
              <a:rPr lang="ru-RU" sz="1000" baseline="0" dirty="0" smtClean="0"/>
              <a:t> пороговых значений по показателям деятельности, т.к. оцениваемые события </a:t>
            </a:r>
            <a:r>
              <a:rPr lang="fr-FR" sz="1000" dirty="0" smtClean="0"/>
              <a:t>(D </a:t>
            </a:r>
            <a:r>
              <a:rPr lang="ru-RU" sz="1000" dirty="0" smtClean="0"/>
              <a:t>в</a:t>
            </a:r>
            <a:r>
              <a:rPr lang="fr-FR" sz="1000" dirty="0" smtClean="0"/>
              <a:t> D/C, RESDES </a:t>
            </a:r>
            <a:r>
              <a:rPr lang="ru-RU" sz="1000" dirty="0" smtClean="0"/>
              <a:t>в</a:t>
            </a:r>
            <a:r>
              <a:rPr lang="fr-FR" sz="1000" dirty="0" smtClean="0"/>
              <a:t> RESDES/PREDES)</a:t>
            </a:r>
            <a:r>
              <a:rPr lang="ru-RU" sz="1000" baseline="0" dirty="0" smtClean="0"/>
              <a:t> еще могут быть не направлены.</a:t>
            </a:r>
            <a:endParaRPr lang="ru-RU" sz="1000" dirty="0" smtClean="0"/>
          </a:p>
          <a:p>
            <a:pPr eaLnBrk="1" hangingPunct="1">
              <a:lnSpc>
                <a:spcPct val="90000"/>
              </a:lnSpc>
            </a:pPr>
            <a:endParaRPr lang="fr-FR" sz="1000" dirty="0" smtClean="0"/>
          </a:p>
          <a:p>
            <a:r>
              <a:rPr lang="ru-RU" sz="1000" dirty="0" smtClean="0"/>
              <a:t>Период времени</a:t>
            </a:r>
            <a:r>
              <a:rPr lang="en-US" sz="1000" dirty="0" smtClean="0"/>
              <a:t>: </a:t>
            </a:r>
            <a:r>
              <a:rPr lang="ru-RU" sz="1000" dirty="0" smtClean="0"/>
              <a:t>длительность</a:t>
            </a:r>
            <a:r>
              <a:rPr lang="ru-RU" sz="1000" baseline="0" dirty="0" smtClean="0"/>
              <a:t> в количества дней данного периода времени </a:t>
            </a:r>
            <a:r>
              <a:rPr lang="en-US" sz="1000" dirty="0" smtClean="0"/>
              <a:t>(</a:t>
            </a:r>
            <a:r>
              <a:rPr lang="ru-RU" sz="1000" dirty="0" smtClean="0">
                <a:solidFill>
                  <a:srgbClr val="0070C0"/>
                </a:solidFill>
              </a:rPr>
              <a:t>период времени</a:t>
            </a:r>
            <a:r>
              <a:rPr lang="en-US" sz="1000" dirty="0" smtClean="0">
                <a:solidFill>
                  <a:srgbClr val="0070C0"/>
                </a:solidFill>
              </a:rPr>
              <a:t> 1</a:t>
            </a:r>
            <a:r>
              <a:rPr lang="en-US" sz="1000" baseline="0" dirty="0" smtClean="0">
                <a:solidFill>
                  <a:srgbClr val="0070C0"/>
                </a:solidFill>
              </a:rPr>
              <a:t> =</a:t>
            </a:r>
            <a:r>
              <a:rPr lang="en-US" sz="1000" dirty="0" smtClean="0"/>
              <a:t> </a:t>
            </a:r>
            <a:r>
              <a:rPr lang="ru-RU" sz="1000" dirty="0" smtClean="0"/>
              <a:t>предыдущий</a:t>
            </a:r>
            <a:r>
              <a:rPr lang="en-US" sz="1000" dirty="0" smtClean="0"/>
              <a:t>, </a:t>
            </a:r>
            <a:r>
              <a:rPr lang="ru-RU" sz="1000" dirty="0" smtClean="0"/>
              <a:t>период времени</a:t>
            </a:r>
            <a:r>
              <a:rPr lang="en-US" sz="1000" dirty="0" smtClean="0">
                <a:solidFill>
                  <a:srgbClr val="CC6600"/>
                </a:solidFill>
              </a:rPr>
              <a:t> 2 </a:t>
            </a:r>
            <a:r>
              <a:rPr lang="en-US" sz="1000" dirty="0" smtClean="0">
                <a:solidFill>
                  <a:schemeClr val="tx1"/>
                </a:solidFill>
              </a:rPr>
              <a:t>=</a:t>
            </a:r>
            <a:r>
              <a:rPr lang="en-US" sz="1000" dirty="0" smtClean="0"/>
              <a:t> </a:t>
            </a:r>
            <a:r>
              <a:rPr lang="ru-RU" sz="1000" dirty="0" smtClean="0"/>
              <a:t>текущий</a:t>
            </a:r>
            <a:r>
              <a:rPr lang="en-US" sz="1000" dirty="0" smtClean="0"/>
              <a:t>)</a:t>
            </a:r>
          </a:p>
          <a:p>
            <a:r>
              <a:rPr lang="ru-RU" sz="1000" dirty="0" smtClean="0"/>
              <a:t>Временной интервал</a:t>
            </a:r>
            <a:r>
              <a:rPr lang="en-US" sz="1000" dirty="0" smtClean="0"/>
              <a:t>: </a:t>
            </a:r>
            <a:r>
              <a:rPr lang="ru-RU" sz="1000" dirty="0" smtClean="0"/>
              <a:t>Кол-во дней с момента окончания периода времени 1 до текущей даты (окончание периода времени 2</a:t>
            </a:r>
            <a:r>
              <a:rPr lang="ru-RU" sz="1000" dirty="0" smtClean="0"/>
              <a:t>)</a:t>
            </a:r>
            <a:endParaRPr lang="en-US" sz="1000" dirty="0" smtClean="0"/>
          </a:p>
          <a:p>
            <a:r>
              <a:rPr lang="ru-RU" sz="1000" dirty="0" smtClean="0"/>
              <a:t>Пороговые значения дельта </a:t>
            </a:r>
            <a:r>
              <a:rPr lang="en-US" sz="1000" dirty="0" smtClean="0"/>
              <a:t>(</a:t>
            </a:r>
            <a:r>
              <a:rPr lang="ru-RU" sz="1000" dirty="0" smtClean="0"/>
              <a:t>объемы сообщений</a:t>
            </a:r>
            <a:r>
              <a:rPr lang="en-US" sz="1000" dirty="0" smtClean="0"/>
              <a:t>): </a:t>
            </a:r>
            <a:r>
              <a:rPr lang="ru-RU" sz="1000" dirty="0" smtClean="0">
                <a:solidFill>
                  <a:srgbClr val="CC6600"/>
                </a:solidFill>
              </a:rPr>
              <a:t>период времени</a:t>
            </a:r>
            <a:r>
              <a:rPr lang="en-US" sz="1000" dirty="0" smtClean="0">
                <a:solidFill>
                  <a:srgbClr val="CC6600"/>
                </a:solidFill>
              </a:rPr>
              <a:t> 2</a:t>
            </a:r>
            <a:r>
              <a:rPr lang="en-US" sz="1000" dirty="0" smtClean="0"/>
              <a:t> / </a:t>
            </a:r>
            <a:r>
              <a:rPr lang="ru-RU" sz="1000" dirty="0" smtClean="0">
                <a:solidFill>
                  <a:srgbClr val="0070C0"/>
                </a:solidFill>
              </a:rPr>
              <a:t>период времени</a:t>
            </a:r>
            <a:r>
              <a:rPr lang="en-US" sz="1000" dirty="0" smtClean="0">
                <a:solidFill>
                  <a:srgbClr val="0070C0"/>
                </a:solidFill>
              </a:rPr>
              <a:t> 1 </a:t>
            </a:r>
            <a:r>
              <a:rPr lang="en-US" sz="1000" dirty="0" smtClean="0">
                <a:solidFill>
                  <a:schemeClr val="tx1"/>
                </a:solidFill>
              </a:rPr>
              <a:t>≥</a:t>
            </a:r>
            <a:r>
              <a:rPr lang="en-US" sz="1000" dirty="0" smtClean="0"/>
              <a:t> 20% </a:t>
            </a:r>
          </a:p>
          <a:p>
            <a:endParaRPr lang="en-US" sz="1000" dirty="0" smtClean="0"/>
          </a:p>
          <a:p>
            <a:r>
              <a:rPr lang="ru-RU" sz="1000" dirty="0" smtClean="0"/>
              <a:t>Абсолютное</a:t>
            </a:r>
            <a:r>
              <a:rPr lang="ru-RU" sz="1000" baseline="0" dirty="0" smtClean="0"/>
              <a:t> пороговое значение для показателей работы и </a:t>
            </a:r>
            <a:r>
              <a:rPr lang="ru-RU" sz="1000" baseline="0" dirty="0" smtClean="0"/>
              <a:t>передачи</a:t>
            </a:r>
            <a:endParaRPr lang="en-US" sz="1000" dirty="0" smtClean="0"/>
          </a:p>
          <a:p>
            <a:pPr marL="0" indent="0">
              <a:buNone/>
            </a:pPr>
            <a:r>
              <a:rPr lang="ru-RU" sz="1000" dirty="0" smtClean="0"/>
              <a:t>Период времени</a:t>
            </a:r>
            <a:r>
              <a:rPr lang="en-US" sz="1000" dirty="0" smtClean="0"/>
              <a:t> 1 &lt; 80%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2189755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Предполагается, что первые сообщения </a:t>
            </a:r>
            <a:r>
              <a:rPr lang="ru-RU" dirty="0" smtClean="0"/>
              <a:t>будут</a:t>
            </a:r>
            <a:r>
              <a:rPr lang="ru-RU" baseline="0" dirty="0" smtClean="0"/>
              <a:t> направлены в воскресенье, 7 августа 2016 г., с данными, относящимися к периоду с 1 по 30 июля при использовании абсолютных пороговых значений.</a:t>
            </a:r>
            <a:endParaRPr lang="en-GB" dirty="0" smtClean="0"/>
          </a:p>
          <a:p>
            <a:pPr algn="just"/>
            <a:endParaRPr lang="ru-R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961D5-918F-49D9-8E6F-42F78AD132E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285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Для реализации начиная с 1 августа 2016 г. </a:t>
            </a:r>
            <a:r>
              <a:rPr lang="en-GB" dirty="0" smtClean="0"/>
              <a:t>:</a:t>
            </a:r>
            <a:endParaRPr lang="en-GB" dirty="0" smtClean="0"/>
          </a:p>
          <a:p>
            <a:endParaRPr lang="en-GB" dirty="0" smtClean="0"/>
          </a:p>
          <a:p>
            <a:r>
              <a:rPr lang="ru-RU" dirty="0" smtClean="0"/>
              <a:t>Предполагается,</a:t>
            </a:r>
            <a:r>
              <a:rPr lang="ru-RU" baseline="0" dirty="0" smtClean="0"/>
              <a:t> что первые сообщения будут направлены в воскресенье, 7 августа 2016 г. с данными, относящимися к периоду</a:t>
            </a:r>
            <a:r>
              <a:rPr lang="en-GB" baseline="0" dirty="0" smtClean="0"/>
              <a:t>:</a:t>
            </a:r>
            <a:endParaRPr lang="en-GB" baseline="0" dirty="0" smtClean="0"/>
          </a:p>
          <a:p>
            <a:endParaRPr lang="en-GB" baseline="0" dirty="0" smtClean="0"/>
          </a:p>
          <a:p>
            <a:pPr marL="171450" indent="-171450">
              <a:buFont typeface="Wingdings"/>
              <a:buChar char="à"/>
            </a:pPr>
            <a:r>
              <a:rPr lang="en-GB" baseline="0" dirty="0" smtClean="0"/>
              <a:t>1 </a:t>
            </a:r>
            <a:r>
              <a:rPr lang="ru-RU" baseline="0" dirty="0" smtClean="0"/>
              <a:t>- </a:t>
            </a:r>
            <a:r>
              <a:rPr lang="en-GB" baseline="0" dirty="0" smtClean="0"/>
              <a:t>30 </a:t>
            </a:r>
            <a:r>
              <a:rPr lang="ru-RU" baseline="0" dirty="0" smtClean="0"/>
              <a:t>июля</a:t>
            </a:r>
            <a:r>
              <a:rPr lang="en-GB" baseline="0" dirty="0" smtClean="0"/>
              <a:t> </a:t>
            </a:r>
            <a:r>
              <a:rPr lang="en-GB" baseline="0" dirty="0" smtClean="0"/>
              <a:t>2016 </a:t>
            </a:r>
            <a:r>
              <a:rPr lang="ru-RU" baseline="0" dirty="0" smtClean="0"/>
              <a:t>г. для периода времени</a:t>
            </a:r>
            <a:r>
              <a:rPr lang="en-GB" baseline="0" dirty="0" smtClean="0"/>
              <a:t> </a:t>
            </a:r>
            <a:r>
              <a:rPr lang="en-GB" baseline="0" dirty="0" smtClean="0"/>
              <a:t>1</a:t>
            </a:r>
          </a:p>
          <a:p>
            <a:pPr marL="171450" indent="-171450">
              <a:buFont typeface="Wingdings"/>
              <a:buChar char="à"/>
            </a:pPr>
            <a:r>
              <a:rPr lang="en-GB" baseline="0" dirty="0" smtClean="0"/>
              <a:t> 8 </a:t>
            </a:r>
            <a:r>
              <a:rPr lang="ru-RU" baseline="0" dirty="0" smtClean="0"/>
              <a:t>июля</a:t>
            </a:r>
            <a:r>
              <a:rPr lang="en-GB" baseline="0" dirty="0" smtClean="0"/>
              <a:t> </a:t>
            </a:r>
            <a:r>
              <a:rPr lang="ru-RU" baseline="0" dirty="0" smtClean="0"/>
              <a:t>-</a:t>
            </a:r>
            <a:r>
              <a:rPr lang="en-GB" baseline="0" dirty="0" smtClean="0"/>
              <a:t> </a:t>
            </a:r>
            <a:r>
              <a:rPr lang="en-GB" baseline="0" dirty="0" smtClean="0"/>
              <a:t>6 </a:t>
            </a:r>
            <a:r>
              <a:rPr lang="ru-RU" baseline="0" dirty="0" smtClean="0"/>
              <a:t>августа</a:t>
            </a:r>
            <a:r>
              <a:rPr lang="en-GB" baseline="0" dirty="0" smtClean="0"/>
              <a:t> </a:t>
            </a:r>
            <a:r>
              <a:rPr lang="en-GB" baseline="0" dirty="0" smtClean="0"/>
              <a:t>2016 </a:t>
            </a:r>
            <a:r>
              <a:rPr lang="ru-RU" baseline="0" dirty="0" smtClean="0"/>
              <a:t>г. для периода времени</a:t>
            </a:r>
            <a:r>
              <a:rPr lang="en-GB" baseline="0" dirty="0" smtClean="0"/>
              <a:t> 2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961D5-918F-49D9-8E6F-42F78AD132E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9132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3957" indent="-286137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4549" indent="-22891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2369" indent="-22891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60188" indent="-22891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8008" indent="-228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5828" indent="-228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33647" indent="-228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91467" indent="-228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7AA3D1EB-D78E-4F0F-B68E-C4C1CC7C59C4}" type="slidenum">
              <a:rPr lang="en-US" smtClean="0">
                <a:solidFill>
                  <a:prstClr val="black"/>
                </a:solidFill>
                <a:latin typeface="Arial" charset="0"/>
              </a:rPr>
              <a:pPr eaLnBrk="1" hangingPunct="1"/>
              <a:t>7</a:t>
            </a:fld>
            <a:endParaRPr lang="en-US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1600" b="0" dirty="0" smtClean="0"/>
          </a:p>
          <a:p>
            <a:pPr eaLnBrk="1" hangingPunct="1">
              <a:lnSpc>
                <a:spcPct val="90000"/>
              </a:lnSpc>
            </a:pP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2189755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fond_page_titre_ppt_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6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38480" y="6453187"/>
            <a:ext cx="2133600" cy="2381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fr-CH" smtClean="0">
                <a:solidFill>
                  <a:srgbClr val="FFFFFF"/>
                </a:solidFill>
              </a:rPr>
              <a:t>© UPU 2015 – All rights reserved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53188"/>
            <a:ext cx="2895600" cy="268287"/>
          </a:xfrm>
        </p:spPr>
        <p:txBody>
          <a:bodyPr/>
          <a:lstStyle>
            <a:lvl1pPr>
              <a:defRPr sz="900" b="1"/>
            </a:lvl1pPr>
          </a:lstStyle>
          <a:p>
            <a:pPr>
              <a:defRPr/>
            </a:pPr>
            <a:r>
              <a:rPr lang="fr-CH" i="1" dirty="0" smtClean="0">
                <a:solidFill>
                  <a:srgbClr val="FFFFFF"/>
                </a:solidFill>
              </a:rPr>
              <a:t>POSTAL TECHNOLOGY CENTRE </a:t>
            </a:r>
          </a:p>
          <a:p>
            <a:pPr>
              <a:defRPr/>
            </a:pP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04025" y="6431280"/>
            <a:ext cx="2133600" cy="282258"/>
          </a:xfrm>
        </p:spPr>
        <p:txBody>
          <a:bodyPr/>
          <a:lstStyle>
            <a:lvl1pPr>
              <a:defRPr sz="1000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29FF96F-09F1-42C4-9367-8C1DFF190E0E}" type="slidenum">
              <a:rPr lang="fr-FR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85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A0135-806A-491F-9512-533781B79AC8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478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C060E-B386-4143-B7BD-CFFB08FF1C46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18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FF823-5EBC-4FFE-9AD9-A751922064DB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9233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160F0-DE3D-457C-A933-A6082A8979B7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6980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ACC3D7-AFFC-4955-97AF-C9137443E170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990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8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953282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67FAF-9173-4C85-BD4A-6E3599A249CF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570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706A0-6CE3-4B65-827D-F88F90215299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17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346C6-9F7E-405F-9798-3F2340792094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531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35B52-2057-4209-AB61-AAD60A45DD9E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121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58800" y="6235065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1DC18-59A5-4061-9D98-8771E2265766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60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C8D16-7D2E-47A0-A2AD-A1B80C08EFCE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279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B6990-642C-4798-838C-BCF977734749}" type="slidenum">
              <a:rPr 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178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F965E9-55FC-458B-A4DD-E9EA7A4A6223}" type="slidenum">
              <a:rPr lang="fr-F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r-FR">
              <a:solidFill>
                <a:srgbClr val="000000"/>
              </a:solidFill>
            </a:endParaRPr>
          </a:p>
        </p:txBody>
      </p:sp>
      <p:pic>
        <p:nvPicPr>
          <p:cNvPr id="2053" name="Picture 11" descr="fond_page_courante_ppt_en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288"/>
            <a:ext cx="9144000" cy="6864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363538" y="6524625"/>
            <a:ext cx="2408237" cy="20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CH" sz="800" b="1" i="1">
                <a:solidFill>
                  <a:srgbClr val="FFFFFF"/>
                </a:solidFill>
                <a:latin typeface="Verdana" pitchFamily="34" charset="0"/>
              </a:rPr>
              <a:t>POSTAL TECHNOLOGY CENTRE (DOT)</a:t>
            </a:r>
          </a:p>
        </p:txBody>
      </p:sp>
      <p:sp>
        <p:nvSpPr>
          <p:cNvPr id="10" name="Rectangle 4"/>
          <p:cNvSpPr txBox="1">
            <a:spLocks noChangeArrowheads="1"/>
          </p:cNvSpPr>
          <p:nvPr userDrawn="1"/>
        </p:nvSpPr>
        <p:spPr>
          <a:xfrm>
            <a:off x="457200" y="6492239"/>
            <a:ext cx="2133600" cy="229235"/>
          </a:xfrm>
          <a:prstGeom prst="rect">
            <a:avLst/>
          </a:prstGeom>
          <a:ln/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rgbClr val="000099"/>
                </a:solidFill>
                <a:latin typeface="Verdan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fr-CH" dirty="0" smtClean="0"/>
              <a:t>© </a:t>
            </a:r>
            <a:r>
              <a:rPr lang="fr-CH" smtClean="0"/>
              <a:t>UPU 2015 </a:t>
            </a:r>
            <a:r>
              <a:rPr lang="fr-CH" dirty="0" smtClean="0"/>
              <a:t>– All </a:t>
            </a:r>
            <a:r>
              <a:rPr lang="fr-CH" dirty="0" err="1" smtClean="0"/>
              <a:t>rights</a:t>
            </a:r>
            <a:r>
              <a:rPr lang="fr-CH" dirty="0" smtClean="0"/>
              <a:t> </a:t>
            </a:r>
            <a:r>
              <a:rPr lang="fr-CH" dirty="0" err="1" smtClean="0"/>
              <a:t>reserved</a:t>
            </a:r>
            <a:endParaRPr lang="fr-FR" dirty="0" smtClean="0"/>
          </a:p>
          <a:p>
            <a:pPr>
              <a:defRPr/>
            </a:pPr>
            <a:endParaRPr lang="fr-FR" dirty="0"/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>
          <a:xfrm>
            <a:off x="6553200" y="6492239"/>
            <a:ext cx="2133600" cy="229235"/>
          </a:xfrm>
          <a:prstGeom prst="rect">
            <a:avLst/>
          </a:prstGeom>
          <a:ln/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99"/>
                </a:solidFill>
                <a:latin typeface="Verdan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fld id="{C6485374-0F29-452A-AC98-3A07BBDC9583}" type="slidenum">
              <a:rPr lang="fr-FR" sz="1000" smtClean="0"/>
              <a:pPr algn="r">
                <a:defRPr/>
              </a:pPr>
              <a:t>‹#›</a:t>
            </a:fld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110560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parcels@upu.in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tc.support@upu.in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5508104" y="533400"/>
            <a:ext cx="3635896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bg1"/>
                </a:solidFill>
              </a:rPr>
              <a:t>Ссылка</a:t>
            </a:r>
            <a:r>
              <a:rPr lang="en-GB" sz="1600" b="1" dirty="0" smtClean="0">
                <a:solidFill>
                  <a:schemeClr val="bg1"/>
                </a:solidFill>
              </a:rPr>
              <a:t>: </a:t>
            </a:r>
            <a:r>
              <a:rPr lang="ru-RU" sz="1600" b="1" dirty="0" smtClean="0">
                <a:solidFill>
                  <a:schemeClr val="bg1"/>
                </a:solidFill>
              </a:rPr>
              <a:t>письмо</a:t>
            </a:r>
            <a:r>
              <a:rPr lang="en-GB" sz="1600" b="1" dirty="0" smtClean="0">
                <a:solidFill>
                  <a:schemeClr val="bg1"/>
                </a:solidFill>
              </a:rPr>
              <a:t> 0205(DOT.QIP)</a:t>
            </a:r>
            <a:r>
              <a:rPr lang="fr-CH" sz="1600" b="1" dirty="0" smtClean="0">
                <a:solidFill>
                  <a:schemeClr val="bg1"/>
                </a:solidFill>
              </a:rPr>
              <a:t>1072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7171" name="Rectangle 1029"/>
          <p:cNvSpPr>
            <a:spLocks noChangeAspect="1" noChangeArrowheads="1"/>
          </p:cNvSpPr>
          <p:nvPr/>
        </p:nvSpPr>
        <p:spPr bwMode="auto">
          <a:xfrm>
            <a:off x="827088" y="1700213"/>
            <a:ext cx="7489825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09E"/>
              </a:buClr>
              <a:buFont typeface="Wingdings" pitchFamily="2" charset="2"/>
              <a:buNone/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ChangeArrowheads="1"/>
          </p:cNvSpPr>
          <p:nvPr/>
        </p:nvSpPr>
        <p:spPr bwMode="auto">
          <a:xfrm>
            <a:off x="539750" y="1319213"/>
            <a:ext cx="822960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endParaRPr lang="en-GB" sz="3200" b="1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endParaRPr lang="en-GB" sz="3200" b="1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000000"/>
                </a:solidFill>
                <a:latin typeface="Verdana" pitchFamily="34" charset="0"/>
              </a:rPr>
              <a:t>Мониторинг рабочих показателей услуг почтовых посылок </a:t>
            </a:r>
            <a:endParaRPr lang="en-GB" sz="3200" b="1" dirty="0">
              <a:solidFill>
                <a:srgbClr val="000000"/>
              </a:solidFill>
              <a:latin typeface="Verdana" pitchFamily="34" charset="0"/>
            </a:endParaRP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000000"/>
                </a:solidFill>
                <a:latin typeface="Verdana" pitchFamily="34" charset="0"/>
              </a:rPr>
              <a:t>с отчетами</a:t>
            </a: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000000"/>
                </a:solidFill>
                <a:latin typeface="Verdana" pitchFamily="34" charset="0"/>
              </a:rPr>
              <a:t>по исключительным случаям</a:t>
            </a:r>
            <a:endParaRPr lang="en-GB" sz="3200" b="1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endParaRPr lang="en-GB" sz="3200" b="1" dirty="0">
              <a:solidFill>
                <a:srgbClr val="000000"/>
              </a:solidFill>
              <a:latin typeface="Verdana" pitchFamily="34" charset="0"/>
            </a:endParaRP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en-US" sz="2800" b="1" dirty="0">
                <a:solidFill>
                  <a:srgbClr val="000000"/>
                </a:solidFill>
                <a:latin typeface="Verdana" pitchFamily="34" charset="0"/>
              </a:rPr>
            </a:br>
            <a:endParaRPr lang="en-US" sz="2800" b="1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8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115616" y="734385"/>
            <a:ext cx="7848997" cy="475252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58775" indent="-331788" eaLnBrk="1" hangingPunct="1">
              <a:lnSpc>
                <a:spcPct val="140000"/>
              </a:lnSpc>
              <a:buFontTx/>
              <a:buNone/>
              <a:tabLst>
                <a:tab pos="542925" algn="l"/>
                <a:tab pos="809625" algn="l"/>
              </a:tabLst>
            </a:pPr>
            <a:endParaRPr lang="fr-CH" sz="2400" b="1" dirty="0">
              <a:latin typeface="Verdana" pitchFamily="34" charset="0"/>
            </a:endParaRPr>
          </a:p>
          <a:p>
            <a:pPr marL="358775" indent="-331788" eaLnBrk="1" hangingPunct="1">
              <a:lnSpc>
                <a:spcPct val="140000"/>
              </a:lnSpc>
              <a:buFontTx/>
              <a:buNone/>
              <a:tabLst>
                <a:tab pos="542925" algn="l"/>
                <a:tab pos="809625" algn="l"/>
              </a:tabLst>
            </a:pPr>
            <a:r>
              <a:rPr lang="ru-RU" sz="1800" b="1" dirty="0" smtClean="0">
                <a:latin typeface="+mj-lt"/>
              </a:rPr>
              <a:t>Что представляет собой отчет по исключительным случаям</a:t>
            </a:r>
            <a:r>
              <a:rPr lang="fr-CH" sz="1800" b="1" dirty="0" smtClean="0">
                <a:latin typeface="+mj-lt"/>
              </a:rPr>
              <a:t>?</a:t>
            </a:r>
            <a:endParaRPr lang="en-US" sz="1800" dirty="0" smtClean="0"/>
          </a:p>
          <a:p>
            <a:pPr marL="0" indent="0">
              <a:buNone/>
            </a:pPr>
            <a:r>
              <a:rPr lang="ru-RU" sz="2000" dirty="0" smtClean="0"/>
              <a:t>Алгоритм</a:t>
            </a:r>
            <a:r>
              <a:rPr lang="en-US" sz="2000" dirty="0" smtClean="0"/>
              <a:t> </a:t>
            </a:r>
            <a:r>
              <a:rPr lang="ru-RU" sz="2000" dirty="0" smtClean="0"/>
              <a:t>в системе контроля качества (</a:t>
            </a:r>
            <a:r>
              <a:rPr lang="en-US" sz="2000" dirty="0" smtClean="0"/>
              <a:t>QCS) </a:t>
            </a:r>
            <a:r>
              <a:rPr lang="ru-RU" sz="2000" dirty="0" smtClean="0"/>
              <a:t>направляет автоматические оповещения по электронной почте, когда определенные показатели по посылкам достигают </a:t>
            </a:r>
            <a:r>
              <a:rPr lang="ru-RU" sz="2000" dirty="0" smtClean="0"/>
              <a:t>заранее установленного </a:t>
            </a:r>
            <a:r>
              <a:rPr lang="ru-RU" sz="2000" dirty="0" smtClean="0"/>
              <a:t>порога в том, что касается</a:t>
            </a:r>
            <a:r>
              <a:rPr lang="en-US" sz="2000" dirty="0" smtClean="0"/>
              <a:t>:</a:t>
            </a:r>
          </a:p>
          <a:p>
            <a:pPr lvl="1"/>
            <a:r>
              <a:rPr lang="ru-RU" sz="1600" dirty="0" smtClean="0"/>
              <a:t>объемов</a:t>
            </a:r>
            <a:r>
              <a:rPr lang="en-US" sz="1600" dirty="0" smtClean="0"/>
              <a:t> </a:t>
            </a:r>
          </a:p>
          <a:p>
            <a:pPr lvl="1"/>
            <a:r>
              <a:rPr lang="ru-RU" sz="1600" dirty="0" smtClean="0"/>
              <a:t>показателей </a:t>
            </a:r>
            <a:r>
              <a:rPr lang="ru-RU" sz="1600" dirty="0" smtClean="0"/>
              <a:t>сканирования и </a:t>
            </a:r>
            <a:r>
              <a:rPr lang="ru-RU" sz="1600" dirty="0" smtClean="0"/>
              <a:t>показателей </a:t>
            </a:r>
            <a:r>
              <a:rPr lang="en-US" sz="1600" dirty="0" smtClean="0"/>
              <a:t> </a:t>
            </a:r>
            <a:r>
              <a:rPr lang="ru-RU" sz="1600" dirty="0" smtClean="0">
                <a:solidFill>
                  <a:srgbClr val="FF0000"/>
                </a:solidFill>
              </a:rPr>
              <a:t>времени передачи</a:t>
            </a:r>
            <a:r>
              <a:rPr lang="en-US" sz="1800" b="1" baseline="30000" dirty="0" smtClean="0"/>
              <a:t>(1)</a:t>
            </a:r>
            <a:endParaRPr lang="en-US" sz="1600" dirty="0" smtClean="0"/>
          </a:p>
          <a:p>
            <a:pPr lvl="1"/>
            <a:r>
              <a:rPr lang="ru-RU" sz="1600" dirty="0"/>
              <a:t>н</a:t>
            </a:r>
            <a:r>
              <a:rPr lang="ru-RU" sz="1600" dirty="0" smtClean="0"/>
              <a:t>арушений </a:t>
            </a:r>
            <a:r>
              <a:rPr lang="ru-RU" sz="1600" dirty="0" smtClean="0"/>
              <a:t>в передаче сообщений ЭОД</a:t>
            </a:r>
            <a:r>
              <a:rPr lang="en-US" sz="1800" dirty="0" smtClean="0"/>
              <a:t> </a:t>
            </a:r>
            <a:r>
              <a:rPr lang="en-US" sz="1800" b="1" baseline="30000" dirty="0" smtClean="0"/>
              <a:t>(2)</a:t>
            </a:r>
            <a:endParaRPr lang="en-US" sz="1800" dirty="0" smtClean="0"/>
          </a:p>
          <a:p>
            <a:pPr marL="0" indent="0">
              <a:buNone/>
            </a:pPr>
            <a:r>
              <a:rPr lang="ru-RU" sz="1800" b="1" dirty="0" smtClean="0">
                <a:latin typeface="+mj-lt"/>
              </a:rPr>
              <a:t>Почему используются отчеты по исключительным случаям</a:t>
            </a:r>
            <a:r>
              <a:rPr lang="en-US" sz="1800" b="1" dirty="0" smtClean="0">
                <a:latin typeface="+mj-lt"/>
              </a:rPr>
              <a:t>?</a:t>
            </a:r>
          </a:p>
          <a:p>
            <a:r>
              <a:rPr lang="ru-RU" sz="2000" dirty="0" smtClean="0"/>
              <a:t>Эта система была разработана для оказания помощи операторам в контроле за ключевыми показателями своей услуги посылочной почты</a:t>
            </a:r>
            <a:endParaRPr lang="en-US" sz="2000" dirty="0" smtClean="0"/>
          </a:p>
          <a:p>
            <a:pPr marL="457200" lvl="1" indent="0">
              <a:buNone/>
            </a:pPr>
            <a:endParaRPr lang="en-US" sz="1800" dirty="0" smtClean="0"/>
          </a:p>
          <a:p>
            <a:pPr lvl="1"/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3851920" y="706144"/>
            <a:ext cx="47160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bg1"/>
                </a:solidFill>
                <a:latin typeface="Verdana" pitchFamily="34" charset="0"/>
              </a:rPr>
              <a:t>Что и почему</a:t>
            </a:r>
            <a:r>
              <a:rPr lang="en-GB" sz="2400" b="1" dirty="0" smtClean="0">
                <a:solidFill>
                  <a:schemeClr val="bg1"/>
                </a:solidFill>
                <a:latin typeface="Verdana" pitchFamily="34" charset="0"/>
              </a:rPr>
              <a:t>?</a:t>
            </a:r>
            <a:endParaRPr lang="en-GB" sz="24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2499" y="5589240"/>
            <a:ext cx="891399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n-GB" sz="1200" dirty="0" smtClean="0"/>
              <a:t>“</a:t>
            </a:r>
            <a:r>
              <a:rPr lang="ru-RU" sz="1200" dirty="0" smtClean="0"/>
              <a:t>Время передачи</a:t>
            </a:r>
            <a:r>
              <a:rPr lang="en-GB" sz="1200" dirty="0" smtClean="0"/>
              <a:t>” </a:t>
            </a:r>
            <a:r>
              <a:rPr lang="ru-RU" sz="1200" dirty="0" smtClean="0"/>
              <a:t>означает разницу между фактической датой и временем события</a:t>
            </a:r>
            <a:r>
              <a:rPr lang="en-GB" sz="1200" dirty="0" smtClean="0"/>
              <a:t> </a:t>
            </a:r>
            <a:r>
              <a:rPr lang="ru-RU" sz="1200" dirty="0" smtClean="0"/>
              <a:t>ЭОД и временем, когда сообщение ЭОД, содержащее это событие, создается для направления вашим партнерам (это время указывается в заголовке обмена  данными или «конверте», куда вкладывается сообщение ЭОД).</a:t>
            </a:r>
            <a:endParaRPr lang="en-GB" sz="1200" dirty="0" smtClean="0"/>
          </a:p>
          <a:p>
            <a:r>
              <a:rPr lang="en-GB" sz="1400" dirty="0" smtClean="0"/>
              <a:t>(2)   </a:t>
            </a:r>
            <a:r>
              <a:rPr lang="en-GB" sz="1200" dirty="0" smtClean="0"/>
              <a:t>“</a:t>
            </a:r>
            <a:r>
              <a:rPr lang="ru-RU" sz="1200" dirty="0" smtClean="0"/>
              <a:t>Передача сообщений ЭОД</a:t>
            </a:r>
            <a:r>
              <a:rPr lang="en-GB" sz="1200" dirty="0" smtClean="0"/>
              <a:t>” </a:t>
            </a:r>
            <a:r>
              <a:rPr lang="ru-RU" sz="1200" dirty="0" smtClean="0"/>
              <a:t>– это пересылка сообщения ЭОД с вашего сервера/ веба в МБ/ЦПТ</a:t>
            </a:r>
            <a:r>
              <a:rPr lang="en-GB" sz="1400" dirty="0" smtClean="0"/>
              <a:t>.  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248247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0" y="1412776"/>
            <a:ext cx="9144000" cy="54452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spcAft>
                <a:spcPts val="600"/>
              </a:spcAft>
            </a:pPr>
            <a:r>
              <a:rPr lang="ru-RU" sz="1400" dirty="0" smtClean="0"/>
              <a:t>Падение</a:t>
            </a:r>
            <a:r>
              <a:rPr lang="en-US" sz="1400" b="1" dirty="0" smtClean="0"/>
              <a:t> </a:t>
            </a:r>
            <a:r>
              <a:rPr lang="ru-RU" sz="1400" b="1" dirty="0" smtClean="0"/>
              <a:t>объема</a:t>
            </a:r>
            <a:r>
              <a:rPr lang="en-US" sz="1400" dirty="0" smtClean="0"/>
              <a:t> </a:t>
            </a:r>
            <a:r>
              <a:rPr lang="ru-RU" sz="1400" dirty="0" smtClean="0"/>
              <a:t>сообщений с фильтрацией по посылкам </a:t>
            </a:r>
            <a:r>
              <a:rPr lang="en-US" sz="1400" dirty="0" smtClean="0"/>
              <a:t>(PREDES</a:t>
            </a:r>
            <a:r>
              <a:rPr lang="en-US" sz="1400" dirty="0"/>
              <a:t>, RESDES, EMSEVT</a:t>
            </a:r>
            <a:r>
              <a:rPr lang="en-US" sz="1400" dirty="0" smtClean="0"/>
              <a:t>):</a:t>
            </a:r>
            <a:r>
              <a:rPr lang="en-US" sz="1600" dirty="0" smtClean="0"/>
              <a:t> </a:t>
            </a:r>
            <a:r>
              <a:rPr lang="ru-RU" sz="1400" kern="1200" dirty="0" smtClean="0">
                <a:latin typeface="Arial" charset="0"/>
                <a:cs typeface="Arial" charset="0"/>
              </a:rPr>
              <a:t>Падение количества сообщений по посылкам, выраженное в процентах, равняется</a:t>
            </a:r>
            <a:r>
              <a:rPr lang="en-US" sz="1400" kern="1200" dirty="0" smtClean="0">
                <a:latin typeface="Arial" charset="0"/>
                <a:cs typeface="Arial" charset="0"/>
              </a:rPr>
              <a:t> 20%</a:t>
            </a:r>
            <a:r>
              <a:rPr lang="en-US" sz="1600" kern="1200" dirty="0" smtClean="0">
                <a:latin typeface="Arial" charset="0"/>
                <a:cs typeface="Arial" charset="0"/>
              </a:rPr>
              <a:t> </a:t>
            </a:r>
            <a:r>
              <a:rPr lang="ru-RU" sz="1400" kern="1200" dirty="0" smtClean="0">
                <a:latin typeface="Arial" charset="0"/>
                <a:cs typeface="Arial" charset="0"/>
              </a:rPr>
              <a:t>или выше</a:t>
            </a:r>
            <a:endParaRPr lang="en-US" sz="1400" dirty="0" smtClean="0"/>
          </a:p>
          <a:p>
            <a:pPr lvl="1"/>
            <a:r>
              <a:rPr lang="ru-RU" sz="1400" dirty="0" smtClean="0"/>
              <a:t>Снижение показателей эффективности </a:t>
            </a:r>
            <a:r>
              <a:rPr lang="en-US" sz="1400" dirty="0" smtClean="0"/>
              <a:t>(</a:t>
            </a:r>
            <a:r>
              <a:rPr lang="en-US" sz="1400" dirty="0"/>
              <a:t>PREDES, EMSEVT</a:t>
            </a:r>
            <a:r>
              <a:rPr lang="en-US" sz="1400" dirty="0" smtClean="0"/>
              <a:t>) </a:t>
            </a:r>
            <a:r>
              <a:rPr lang="ru-RU" sz="1400" dirty="0" smtClean="0"/>
              <a:t>по операторам</a:t>
            </a:r>
            <a:r>
              <a:rPr lang="en-US" sz="1400" dirty="0" smtClean="0"/>
              <a:t>: </a:t>
            </a:r>
            <a:r>
              <a:rPr lang="ru-RU" sz="1400" dirty="0" smtClean="0"/>
              <a:t>Если</a:t>
            </a:r>
            <a:r>
              <a:rPr lang="ru-RU" sz="1400" dirty="0"/>
              <a:t> </a:t>
            </a:r>
            <a:r>
              <a:rPr lang="ru-RU" sz="1400" dirty="0" smtClean="0"/>
              <a:t>какой-либо из следующих показателей работы и своевременной передачи ниже указанного целевого показателя</a:t>
            </a:r>
            <a:r>
              <a:rPr lang="en-US" sz="1400" dirty="0" smtClean="0"/>
              <a:t>:</a:t>
            </a:r>
          </a:p>
          <a:p>
            <a:pPr lvl="3"/>
            <a:r>
              <a:rPr lang="ru-RU" sz="1400" dirty="0" smtClean="0"/>
              <a:t>соотношение </a:t>
            </a:r>
            <a:r>
              <a:rPr lang="en-US" sz="1400" dirty="0" smtClean="0"/>
              <a:t>EMA </a:t>
            </a:r>
            <a:r>
              <a:rPr lang="ru-RU" sz="1400" dirty="0" smtClean="0"/>
              <a:t>к</a:t>
            </a:r>
            <a:r>
              <a:rPr lang="en-US" sz="1400" dirty="0" smtClean="0"/>
              <a:t> EMC  + </a:t>
            </a:r>
            <a:r>
              <a:rPr lang="ru-RU" sz="1400" dirty="0" smtClean="0"/>
              <a:t>показатель своевременной передачи </a:t>
            </a:r>
            <a:r>
              <a:rPr lang="en-US" sz="1400" dirty="0" smtClean="0"/>
              <a:t>EMA (</a:t>
            </a:r>
            <a:r>
              <a:rPr lang="ru-RU" sz="1400" dirty="0" smtClean="0"/>
              <a:t>исходящий</a:t>
            </a:r>
            <a:r>
              <a:rPr lang="en-US" sz="1400" dirty="0" smtClean="0"/>
              <a:t>)*</a:t>
            </a:r>
          </a:p>
          <a:p>
            <a:pPr lvl="3"/>
            <a:r>
              <a:rPr lang="ru-RU" sz="1400" dirty="0"/>
              <a:t>соотношение </a:t>
            </a:r>
            <a:r>
              <a:rPr lang="en-US" sz="1400" dirty="0" smtClean="0"/>
              <a:t>EMC </a:t>
            </a:r>
            <a:r>
              <a:rPr lang="ru-RU" sz="1400" dirty="0" smtClean="0"/>
              <a:t>к</a:t>
            </a:r>
            <a:r>
              <a:rPr lang="en-US" sz="1400" dirty="0" smtClean="0"/>
              <a:t> EMD + </a:t>
            </a:r>
            <a:r>
              <a:rPr lang="ru-RU" sz="1400" dirty="0"/>
              <a:t>показатель</a:t>
            </a:r>
            <a:r>
              <a:rPr lang="ru-RU" sz="1400" dirty="0" smtClean="0"/>
              <a:t> </a:t>
            </a:r>
            <a:r>
              <a:rPr lang="ru-RU" sz="1400" dirty="0"/>
              <a:t>своевременной передачи</a:t>
            </a:r>
            <a:r>
              <a:rPr lang="ru-RU" sz="1400" dirty="0" smtClean="0"/>
              <a:t> </a:t>
            </a:r>
            <a:r>
              <a:rPr lang="en-US" sz="1400" dirty="0" smtClean="0"/>
              <a:t>EMC (</a:t>
            </a:r>
            <a:r>
              <a:rPr lang="ru-RU" sz="1400" dirty="0"/>
              <a:t>исходящий</a:t>
            </a:r>
            <a:r>
              <a:rPr lang="en-US" sz="1400" dirty="0" smtClean="0"/>
              <a:t>) &lt; 80%</a:t>
            </a:r>
            <a:endParaRPr lang="en-US" sz="1400" dirty="0"/>
          </a:p>
          <a:p>
            <a:pPr lvl="3"/>
            <a:r>
              <a:rPr lang="ru-RU" sz="1400" dirty="0"/>
              <a:t>соотношение </a:t>
            </a:r>
            <a:r>
              <a:rPr lang="en-US" sz="1400" dirty="0" smtClean="0"/>
              <a:t>EMD </a:t>
            </a:r>
            <a:r>
              <a:rPr lang="ru-RU" sz="1400" dirty="0" smtClean="0"/>
              <a:t>к</a:t>
            </a:r>
            <a:r>
              <a:rPr lang="en-US" sz="1400" dirty="0" smtClean="0"/>
              <a:t> EMC + </a:t>
            </a:r>
            <a:r>
              <a:rPr lang="ru-RU" sz="1400" dirty="0"/>
              <a:t>показатель</a:t>
            </a:r>
            <a:r>
              <a:rPr lang="ru-RU" sz="1400" dirty="0" smtClean="0"/>
              <a:t> </a:t>
            </a:r>
            <a:r>
              <a:rPr lang="ru-RU" sz="1400" dirty="0"/>
              <a:t>своевременной передачи </a:t>
            </a:r>
            <a:r>
              <a:rPr lang="en-US" sz="1400" dirty="0" smtClean="0"/>
              <a:t>EMD (</a:t>
            </a:r>
            <a:r>
              <a:rPr lang="ru-RU" sz="1400" dirty="0" smtClean="0"/>
              <a:t>входящий</a:t>
            </a:r>
            <a:r>
              <a:rPr lang="en-US" sz="1400" dirty="0" smtClean="0"/>
              <a:t>) &lt; 60%</a:t>
            </a:r>
            <a:endParaRPr lang="en-US" sz="1400" dirty="0"/>
          </a:p>
          <a:p>
            <a:pPr lvl="3"/>
            <a:r>
              <a:rPr lang="ru-RU" sz="1400" dirty="0"/>
              <a:t>соотношение </a:t>
            </a:r>
            <a:r>
              <a:rPr lang="en-US" sz="1400" dirty="0" smtClean="0"/>
              <a:t>EMF </a:t>
            </a:r>
            <a:r>
              <a:rPr lang="ru-RU" sz="1400" dirty="0" smtClean="0"/>
              <a:t>к</a:t>
            </a:r>
            <a:r>
              <a:rPr lang="en-US" sz="1400" dirty="0" smtClean="0"/>
              <a:t> EME + </a:t>
            </a:r>
            <a:r>
              <a:rPr lang="ru-RU" sz="1400" dirty="0"/>
              <a:t>показатель</a:t>
            </a:r>
            <a:r>
              <a:rPr lang="ru-RU" sz="1400" dirty="0" smtClean="0"/>
              <a:t> </a:t>
            </a:r>
            <a:r>
              <a:rPr lang="ru-RU" sz="1400" dirty="0"/>
              <a:t>своевременной передачи </a:t>
            </a:r>
            <a:r>
              <a:rPr lang="en-US" sz="1400" dirty="0" smtClean="0"/>
              <a:t>EMF (</a:t>
            </a:r>
            <a:r>
              <a:rPr lang="ru-RU" sz="1400" dirty="0" smtClean="0"/>
              <a:t>входящий</a:t>
            </a:r>
            <a:r>
              <a:rPr lang="en-US" sz="1400" dirty="0" smtClean="0"/>
              <a:t>) &lt; 80%</a:t>
            </a:r>
            <a:endParaRPr lang="en-US" sz="1400" dirty="0"/>
          </a:p>
          <a:p>
            <a:pPr lvl="3"/>
            <a:r>
              <a:rPr lang="ru-RU" sz="1400" dirty="0"/>
              <a:t>соотношение </a:t>
            </a:r>
            <a:r>
              <a:rPr lang="en-US" sz="1400" dirty="0" smtClean="0"/>
              <a:t>EMH/EMI </a:t>
            </a:r>
            <a:r>
              <a:rPr lang="ru-RU" sz="1400" dirty="0" smtClean="0"/>
              <a:t>к</a:t>
            </a:r>
            <a:r>
              <a:rPr lang="en-US" sz="1400" dirty="0" smtClean="0"/>
              <a:t> EMD + </a:t>
            </a:r>
            <a:r>
              <a:rPr lang="ru-RU" sz="1400" dirty="0"/>
              <a:t>показатель своевременной передачи</a:t>
            </a:r>
            <a:r>
              <a:rPr lang="en-US" sz="1400" dirty="0" smtClean="0"/>
              <a:t> </a:t>
            </a:r>
            <a:r>
              <a:rPr lang="en-US" sz="1400" dirty="0"/>
              <a:t>EMH/EMI </a:t>
            </a:r>
            <a:r>
              <a:rPr lang="en-US" sz="1400" dirty="0" smtClean="0"/>
              <a:t>(</a:t>
            </a:r>
            <a:r>
              <a:rPr lang="ru-RU" sz="1400" dirty="0" smtClean="0"/>
              <a:t>входящий</a:t>
            </a:r>
            <a:r>
              <a:rPr lang="en-US" sz="1400" dirty="0" smtClean="0"/>
              <a:t>) &lt; 80%</a:t>
            </a:r>
            <a:endParaRPr lang="en-US" sz="1400" dirty="0"/>
          </a:p>
          <a:p>
            <a:pPr lvl="3">
              <a:spcAft>
                <a:spcPts val="600"/>
              </a:spcAft>
            </a:pPr>
            <a:r>
              <a:rPr lang="ru-RU" sz="1400" dirty="0" smtClean="0"/>
              <a:t>Соотношение </a:t>
            </a:r>
            <a:r>
              <a:rPr lang="en-US" sz="1400" dirty="0" smtClean="0"/>
              <a:t>RESDES </a:t>
            </a:r>
            <a:r>
              <a:rPr lang="ru-RU" sz="1400" dirty="0"/>
              <a:t>к</a:t>
            </a:r>
            <a:r>
              <a:rPr lang="en-US" sz="1400" dirty="0" smtClean="0"/>
              <a:t> </a:t>
            </a:r>
            <a:r>
              <a:rPr lang="en-US" sz="1400" dirty="0"/>
              <a:t>PREDES </a:t>
            </a:r>
            <a:r>
              <a:rPr lang="en-US" sz="1400" dirty="0" smtClean="0"/>
              <a:t>+ </a:t>
            </a:r>
            <a:r>
              <a:rPr lang="ru-RU" sz="1400" dirty="0" smtClean="0"/>
              <a:t>показатели</a:t>
            </a:r>
            <a:r>
              <a:rPr lang="en-US" sz="1400" dirty="0" smtClean="0"/>
              <a:t> </a:t>
            </a:r>
            <a:r>
              <a:rPr lang="ru-RU" sz="1400" dirty="0" smtClean="0"/>
              <a:t>своевременной передачи </a:t>
            </a:r>
            <a:r>
              <a:rPr lang="en-US" sz="1400" dirty="0" smtClean="0"/>
              <a:t>PREDES </a:t>
            </a:r>
            <a:r>
              <a:rPr lang="ru-RU" sz="1400" dirty="0" smtClean="0"/>
              <a:t>и</a:t>
            </a:r>
            <a:r>
              <a:rPr lang="en-US" sz="1400" dirty="0" smtClean="0"/>
              <a:t> RESDES (</a:t>
            </a:r>
            <a:r>
              <a:rPr lang="ru-RU" sz="1400" dirty="0" smtClean="0"/>
              <a:t>исходящий</a:t>
            </a:r>
            <a:r>
              <a:rPr lang="en-US" sz="1400" dirty="0" smtClean="0"/>
              <a:t>/</a:t>
            </a:r>
            <a:r>
              <a:rPr lang="ru-RU" sz="1400" dirty="0" smtClean="0"/>
              <a:t>входящий</a:t>
            </a:r>
            <a:r>
              <a:rPr lang="en-US" sz="1400" dirty="0" smtClean="0"/>
              <a:t>) &lt; 80%</a:t>
            </a:r>
          </a:p>
          <a:p>
            <a:pPr lvl="1"/>
            <a:r>
              <a:rPr lang="ru-RU" sz="1200" b="1" dirty="0" smtClean="0"/>
              <a:t>Нарушения</a:t>
            </a:r>
            <a:r>
              <a:rPr lang="en-US" sz="1200" dirty="0" smtClean="0"/>
              <a:t> </a:t>
            </a:r>
            <a:r>
              <a:rPr lang="ru-RU" sz="1200" dirty="0" smtClean="0"/>
              <a:t>в передаче сообщений</a:t>
            </a:r>
            <a:r>
              <a:rPr lang="en-US" sz="1200" dirty="0" smtClean="0"/>
              <a:t>, </a:t>
            </a:r>
            <a:r>
              <a:rPr lang="ru-RU" sz="1200" dirty="0" smtClean="0"/>
              <a:t>т.е. количество дней без передачи сообщений</a:t>
            </a:r>
            <a:r>
              <a:rPr lang="en-US" sz="1200" dirty="0" smtClean="0"/>
              <a:t> (PREDES, RESDES </a:t>
            </a:r>
            <a:r>
              <a:rPr lang="ru-RU" sz="1200" dirty="0" smtClean="0"/>
              <a:t>или</a:t>
            </a:r>
            <a:r>
              <a:rPr lang="en-US" sz="1200" dirty="0" smtClean="0"/>
              <a:t> EMSEVT): 3 </a:t>
            </a:r>
            <a:r>
              <a:rPr lang="ru-RU" sz="1200" dirty="0" smtClean="0"/>
              <a:t>дня для операторов при более, чем </a:t>
            </a:r>
            <a:r>
              <a:rPr lang="en-US" sz="1200" dirty="0" smtClean="0"/>
              <a:t>2,000 </a:t>
            </a:r>
            <a:r>
              <a:rPr lang="ru-RU" sz="1200" dirty="0" smtClean="0"/>
              <a:t>сообщений</a:t>
            </a:r>
            <a:r>
              <a:rPr lang="en-US" sz="1200" dirty="0" smtClean="0"/>
              <a:t>/</a:t>
            </a:r>
            <a:r>
              <a:rPr lang="ru-RU" sz="1200" dirty="0" smtClean="0"/>
              <a:t>в месяц</a:t>
            </a:r>
            <a:r>
              <a:rPr lang="en-US" sz="1200" dirty="0" smtClean="0"/>
              <a:t> (7 </a:t>
            </a:r>
            <a:r>
              <a:rPr lang="ru-RU" sz="1200" dirty="0" smtClean="0"/>
              <a:t>дней для тех операторов, которые имеют меньшее количество сообщений</a:t>
            </a:r>
            <a:r>
              <a:rPr lang="en-US" sz="1200" dirty="0" smtClean="0"/>
              <a:t>)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pPr marL="457200" lvl="1" indent="0">
              <a:buNone/>
            </a:pPr>
            <a:r>
              <a:rPr lang="en-US" sz="1200" dirty="0" smtClean="0"/>
              <a:t>* </a:t>
            </a:r>
            <a:r>
              <a:rPr lang="ru-RU" sz="1050" i="1" dirty="0" smtClean="0"/>
              <a:t>Просьба учесть, что эти показатели не будут включены до тех пор, пока они не станут обязательными и будут иметь целевой показатель, связанный с бонусами ВСДТ</a:t>
            </a:r>
            <a:r>
              <a:rPr lang="en-US" sz="1200" i="1" dirty="0" smtClean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851920" y="706144"/>
            <a:ext cx="47160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bg1"/>
                </a:solidFill>
                <a:latin typeface="Verdana" pitchFamily="34" charset="0"/>
              </a:rPr>
              <a:t>Типы показателей</a:t>
            </a:r>
            <a:endParaRPr lang="en-GB" sz="2400" b="1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736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512" y="3068960"/>
            <a:ext cx="8568952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179512" y="4869160"/>
            <a:ext cx="8568952" cy="1584176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179512" y="1484784"/>
            <a:ext cx="8568952" cy="3456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79513" y="1484784"/>
            <a:ext cx="8568952" cy="1800200"/>
          </a:xfrm>
          <a:solidFill>
            <a:srgbClr val="92D050"/>
          </a:solidFill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69937" lvl="1" indent="-342900" eaLnBrk="1" hangingPunct="1">
              <a:lnSpc>
                <a:spcPct val="140000"/>
              </a:lnSpc>
              <a:tabLst>
                <a:tab pos="542925" algn="l"/>
                <a:tab pos="809625" algn="l"/>
              </a:tabLst>
            </a:pPr>
            <a:r>
              <a:rPr lang="ru-RU" sz="1800" b="1" dirty="0" smtClean="0">
                <a:latin typeface="Verdana" pitchFamily="34" charset="0"/>
              </a:rPr>
              <a:t>Период времени</a:t>
            </a:r>
            <a:endParaRPr lang="en-GB" sz="1800" b="1" dirty="0" smtClean="0">
              <a:latin typeface="Verdana" pitchFamily="34" charset="0"/>
            </a:endParaRPr>
          </a:p>
          <a:p>
            <a:pPr marL="1112837" lvl="2" indent="-285750" eaLnBrk="1" hangingPunct="1">
              <a:lnSpc>
                <a:spcPct val="140000"/>
              </a:lnSpc>
              <a:tabLst>
                <a:tab pos="542925" algn="l"/>
                <a:tab pos="809625" algn="l"/>
              </a:tabLst>
            </a:pPr>
            <a:r>
              <a:rPr lang="ru-RU" sz="1400" dirty="0" smtClean="0">
                <a:latin typeface="Verdana" pitchFamily="34" charset="0"/>
              </a:rPr>
              <a:t>Период времени</a:t>
            </a:r>
            <a:r>
              <a:rPr lang="en-GB" sz="1400" dirty="0" smtClean="0">
                <a:latin typeface="Verdana" pitchFamily="34" charset="0"/>
              </a:rPr>
              <a:t>, </a:t>
            </a:r>
            <a:r>
              <a:rPr lang="ru-RU" sz="1400" dirty="0" smtClean="0">
                <a:latin typeface="Verdana" pitchFamily="34" charset="0"/>
              </a:rPr>
              <a:t>обычно</a:t>
            </a:r>
            <a:r>
              <a:rPr lang="en-GB" sz="1400" dirty="0" smtClean="0">
                <a:latin typeface="Verdana" pitchFamily="34" charset="0"/>
              </a:rPr>
              <a:t> 30 </a:t>
            </a:r>
            <a:r>
              <a:rPr lang="ru-RU" sz="1400" dirty="0" smtClean="0">
                <a:latin typeface="Verdana" pitchFamily="34" charset="0"/>
              </a:rPr>
              <a:t>дней с временным интервалом в</a:t>
            </a:r>
            <a:r>
              <a:rPr lang="en-GB" sz="1400" dirty="0" smtClean="0">
                <a:latin typeface="Verdana" pitchFamily="34" charset="0"/>
              </a:rPr>
              <a:t> 7 </a:t>
            </a:r>
            <a:r>
              <a:rPr lang="ru-RU" sz="1400" dirty="0" smtClean="0">
                <a:latin typeface="Verdana" pitchFamily="34" charset="0"/>
              </a:rPr>
              <a:t>дней</a:t>
            </a:r>
            <a:endParaRPr lang="en-GB" sz="1400" dirty="0" smtClean="0">
              <a:latin typeface="Verdana" pitchFamily="34" charset="0"/>
            </a:endParaRPr>
          </a:p>
          <a:p>
            <a:pPr marL="769937" lvl="1" indent="-342900" eaLnBrk="1" hangingPunct="1">
              <a:lnSpc>
                <a:spcPct val="140000"/>
              </a:lnSpc>
              <a:tabLst>
                <a:tab pos="542925" algn="l"/>
                <a:tab pos="809625" algn="l"/>
              </a:tabLst>
            </a:pPr>
            <a:r>
              <a:rPr lang="ru-RU" sz="1800" b="1" dirty="0" smtClean="0">
                <a:latin typeface="Verdana" pitchFamily="34" charset="0"/>
              </a:rPr>
              <a:t>Временной интервал</a:t>
            </a:r>
            <a:endParaRPr lang="fr-CH" sz="1800" b="1" dirty="0" smtClean="0">
              <a:latin typeface="Verdana" pitchFamily="34" charset="0"/>
            </a:endParaRPr>
          </a:p>
          <a:p>
            <a:pPr marL="1169987" lvl="2" indent="-342900" eaLnBrk="1" hangingPunct="1">
              <a:lnSpc>
                <a:spcPct val="140000"/>
              </a:lnSpc>
              <a:tabLst>
                <a:tab pos="542925" algn="l"/>
                <a:tab pos="809625" algn="l"/>
              </a:tabLst>
            </a:pPr>
            <a:r>
              <a:rPr lang="ru-RU" sz="1400" dirty="0" smtClean="0">
                <a:latin typeface="Verdana" pitchFamily="34" charset="0"/>
              </a:rPr>
              <a:t>Время, прошедшее между</a:t>
            </a:r>
            <a:r>
              <a:rPr lang="en-GB" sz="1400" dirty="0" smtClean="0">
                <a:latin typeface="Verdana" pitchFamily="34" charset="0"/>
              </a:rPr>
              <a:t> 2 </a:t>
            </a:r>
            <a:r>
              <a:rPr lang="ru-RU" sz="1400" dirty="0" smtClean="0">
                <a:latin typeface="Verdana" pitchFamily="34" charset="0"/>
              </a:rPr>
              <a:t>периодами времени</a:t>
            </a:r>
            <a:r>
              <a:rPr lang="en-GB" sz="1400" dirty="0" smtClean="0">
                <a:latin typeface="Verdana" pitchFamily="34" charset="0"/>
              </a:rPr>
              <a:t>, </a:t>
            </a:r>
            <a:r>
              <a:rPr lang="ru-RU" sz="1400" dirty="0" smtClean="0">
                <a:latin typeface="Verdana" pitchFamily="34" charset="0"/>
              </a:rPr>
              <a:t>обычно</a:t>
            </a:r>
            <a:r>
              <a:rPr lang="en-GB" sz="1400" dirty="0" smtClean="0">
                <a:latin typeface="Verdana" pitchFamily="34" charset="0"/>
              </a:rPr>
              <a:t> 7 </a:t>
            </a:r>
            <a:r>
              <a:rPr lang="ru-RU" sz="1400" dirty="0">
                <a:latin typeface="Verdana" pitchFamily="34" charset="0"/>
              </a:rPr>
              <a:t>дней </a:t>
            </a:r>
            <a:r>
              <a:rPr lang="ru-RU" sz="2000" b="1" dirty="0" smtClean="0">
                <a:latin typeface="Verdana" pitchFamily="34" charset="0"/>
              </a:rPr>
              <a:t>Абсолютный индикатор</a:t>
            </a:r>
            <a:r>
              <a:rPr lang="en-GB" sz="2000" dirty="0" smtClean="0">
                <a:latin typeface="Verdana" pitchFamily="34" charset="0"/>
              </a:rPr>
              <a:t>/</a:t>
            </a:r>
            <a:r>
              <a:rPr lang="ru-RU" sz="2000" dirty="0" smtClean="0">
                <a:latin typeface="Verdana" pitchFamily="34" charset="0"/>
              </a:rPr>
              <a:t>порог</a:t>
            </a:r>
            <a:endParaRPr lang="en-GB" sz="2000" dirty="0" smtClean="0">
              <a:latin typeface="Verdana" pitchFamily="34" charset="0"/>
            </a:endParaRPr>
          </a:p>
          <a:p>
            <a:pPr marL="1169987" lvl="2" indent="-342900" eaLnBrk="1" hangingPunct="1">
              <a:lnSpc>
                <a:spcPct val="140000"/>
              </a:lnSpc>
              <a:tabLst>
                <a:tab pos="542925" algn="l"/>
                <a:tab pos="809625" algn="l"/>
              </a:tabLst>
            </a:pPr>
            <a:r>
              <a:rPr lang="ru-RU" sz="1600" dirty="0" smtClean="0">
                <a:latin typeface="Verdana" pitchFamily="34" charset="0"/>
              </a:rPr>
              <a:t>Индикатор или порог, который относится к</a:t>
            </a:r>
            <a:r>
              <a:rPr lang="en-GB" sz="1600" dirty="0" smtClean="0">
                <a:latin typeface="Verdana" pitchFamily="34" charset="0"/>
              </a:rPr>
              <a:t> 1 </a:t>
            </a:r>
            <a:r>
              <a:rPr lang="ru-RU" sz="1600" dirty="0" smtClean="0">
                <a:latin typeface="Verdana" pitchFamily="34" charset="0"/>
              </a:rPr>
              <a:t>периоду времени</a:t>
            </a:r>
            <a:endParaRPr lang="en-GB" sz="1600" dirty="0" smtClean="0">
              <a:latin typeface="Verdana" pitchFamily="34" charset="0"/>
            </a:endParaRPr>
          </a:p>
          <a:p>
            <a:pPr marL="1169987" lvl="2" indent="-342900" eaLnBrk="1" hangingPunct="1">
              <a:lnSpc>
                <a:spcPct val="140000"/>
              </a:lnSpc>
              <a:tabLst>
                <a:tab pos="542925" algn="l"/>
                <a:tab pos="809625" algn="l"/>
              </a:tabLst>
            </a:pPr>
            <a:r>
              <a:rPr lang="ru-RU" sz="1600" dirty="0" smtClean="0">
                <a:latin typeface="Verdana" pitchFamily="34" charset="0"/>
              </a:rPr>
              <a:t>Напр., абсолютный порог для </a:t>
            </a:r>
            <a:r>
              <a:rPr lang="ru-RU" sz="1600" b="1" dirty="0" smtClean="0">
                <a:latin typeface="Verdana" pitchFamily="34" charset="0"/>
              </a:rPr>
              <a:t>показателей</a:t>
            </a:r>
            <a:r>
              <a:rPr lang="ru-RU" sz="1600" dirty="0" smtClean="0">
                <a:latin typeface="Verdana" pitchFamily="34" charset="0"/>
              </a:rPr>
              <a:t> эффективности и передачи в</a:t>
            </a:r>
            <a:r>
              <a:rPr lang="en-US" sz="1600" dirty="0" smtClean="0">
                <a:latin typeface="Verdana" pitchFamily="34" charset="0"/>
              </a:rPr>
              <a:t> </a:t>
            </a:r>
            <a:r>
              <a:rPr lang="ru-RU" sz="1600" dirty="0" smtClean="0">
                <a:latin typeface="Verdana" pitchFamily="34" charset="0"/>
              </a:rPr>
              <a:t>периоде времени </a:t>
            </a:r>
            <a:r>
              <a:rPr lang="en-US" sz="1600" dirty="0" smtClean="0">
                <a:latin typeface="Verdana" pitchFamily="34" charset="0"/>
              </a:rPr>
              <a:t>1 &lt; 80%</a:t>
            </a:r>
            <a:endParaRPr lang="fr-CH" sz="1600" dirty="0" smtClean="0">
              <a:latin typeface="Verdana" pitchFamily="34" charset="0"/>
            </a:endParaRPr>
          </a:p>
          <a:p>
            <a:pPr marL="769937" lvl="1" indent="-342900" eaLnBrk="1" hangingPunct="1">
              <a:lnSpc>
                <a:spcPct val="140000"/>
              </a:lnSpc>
              <a:tabLst>
                <a:tab pos="542925" algn="l"/>
                <a:tab pos="809625" algn="l"/>
              </a:tabLst>
            </a:pPr>
            <a:r>
              <a:rPr lang="ru-RU" sz="2000" dirty="0">
                <a:latin typeface="Verdana" pitchFamily="34" charset="0"/>
              </a:rPr>
              <a:t>И</a:t>
            </a:r>
            <a:r>
              <a:rPr lang="ru-RU" sz="2000" dirty="0" smtClean="0">
                <a:latin typeface="Verdana" pitchFamily="34" charset="0"/>
              </a:rPr>
              <a:t>ндикатор/порог </a:t>
            </a:r>
            <a:r>
              <a:rPr lang="ru-RU" sz="2000" b="1" dirty="0" smtClean="0">
                <a:latin typeface="Verdana" pitchFamily="34" charset="0"/>
              </a:rPr>
              <a:t>дельта</a:t>
            </a:r>
            <a:endParaRPr lang="en-GB" sz="2000" b="1" dirty="0" smtClean="0">
              <a:latin typeface="Verdana" pitchFamily="34" charset="0"/>
            </a:endParaRPr>
          </a:p>
          <a:p>
            <a:pPr marL="1169987" lvl="2" indent="-342900" eaLnBrk="1" hangingPunct="1">
              <a:lnSpc>
                <a:spcPct val="140000"/>
              </a:lnSpc>
              <a:tabLst>
                <a:tab pos="542925" algn="l"/>
                <a:tab pos="809625" algn="l"/>
              </a:tabLst>
            </a:pPr>
            <a:r>
              <a:rPr lang="ru-RU" sz="1400" dirty="0" smtClean="0">
                <a:latin typeface="Verdana" pitchFamily="34" charset="0"/>
              </a:rPr>
              <a:t>Сравнивает показатели между </a:t>
            </a:r>
            <a:r>
              <a:rPr lang="en-GB" sz="1400" dirty="0" smtClean="0">
                <a:latin typeface="Verdana" pitchFamily="34" charset="0"/>
              </a:rPr>
              <a:t>2 </a:t>
            </a:r>
            <a:r>
              <a:rPr lang="ru-RU" sz="1400" dirty="0" smtClean="0">
                <a:latin typeface="Verdana" pitchFamily="34" charset="0"/>
              </a:rPr>
              <a:t>периодами времени</a:t>
            </a:r>
            <a:endParaRPr lang="en-GB" sz="1400" dirty="0" smtClean="0">
              <a:latin typeface="Verdana" pitchFamily="34" charset="0"/>
            </a:endParaRPr>
          </a:p>
          <a:p>
            <a:pPr marL="1169987" lvl="2" indent="-342900" eaLnBrk="1" hangingPunct="1">
              <a:lnSpc>
                <a:spcPct val="140000"/>
              </a:lnSpc>
              <a:tabLst>
                <a:tab pos="542925" algn="l"/>
                <a:tab pos="809625" algn="l"/>
              </a:tabLst>
            </a:pPr>
            <a:r>
              <a:rPr lang="ru-RU" sz="1400" dirty="0" smtClean="0"/>
              <a:t>Напр</a:t>
            </a:r>
            <a:r>
              <a:rPr lang="ru-RU" sz="1400" dirty="0"/>
              <a:t>., пороги </a:t>
            </a:r>
            <a:r>
              <a:rPr lang="ru-RU" sz="1400" dirty="0" smtClean="0"/>
              <a:t>дельта для показателя </a:t>
            </a:r>
            <a:r>
              <a:rPr lang="ru-RU" sz="1400" b="1" dirty="0" smtClean="0"/>
              <a:t>объема</a:t>
            </a:r>
            <a:r>
              <a:rPr lang="en-US" sz="1400" dirty="0" smtClean="0"/>
              <a:t> </a:t>
            </a:r>
            <a:r>
              <a:rPr lang="ru-RU" sz="1400" dirty="0" smtClean="0"/>
              <a:t>сообщений</a:t>
            </a:r>
            <a:r>
              <a:rPr lang="en-US" sz="1400" dirty="0" smtClean="0"/>
              <a:t>: (</a:t>
            </a:r>
            <a:r>
              <a:rPr lang="ru-RU" sz="1400" dirty="0" smtClean="0"/>
              <a:t>объем в периоде времени </a:t>
            </a:r>
            <a:r>
              <a:rPr lang="en-US" sz="1400" dirty="0" smtClean="0"/>
              <a:t>2 – </a:t>
            </a:r>
            <a:r>
              <a:rPr lang="ru-RU" sz="1400" dirty="0" smtClean="0"/>
              <a:t>объем в периоде времени </a:t>
            </a:r>
            <a:r>
              <a:rPr lang="en-US" sz="1400" dirty="0" smtClean="0"/>
              <a:t>1) </a:t>
            </a:r>
            <a:r>
              <a:rPr lang="en-US" sz="1400" dirty="0"/>
              <a:t>/ </a:t>
            </a:r>
            <a:r>
              <a:rPr lang="ru-RU" sz="1400" dirty="0" smtClean="0"/>
              <a:t>объем в периоде времени</a:t>
            </a:r>
            <a:r>
              <a:rPr lang="en-US" sz="1400" dirty="0" smtClean="0"/>
              <a:t> </a:t>
            </a:r>
            <a:r>
              <a:rPr lang="en-US" sz="1400" dirty="0"/>
              <a:t>1 ≥</a:t>
            </a:r>
            <a:r>
              <a:rPr lang="en-US" sz="1400" dirty="0" smtClean="0"/>
              <a:t>  20% </a:t>
            </a:r>
            <a:endParaRPr lang="en-US" sz="1400" dirty="0"/>
          </a:p>
          <a:p>
            <a:pPr marL="1169987" lvl="2" indent="-342900" eaLnBrk="1" hangingPunct="1">
              <a:lnSpc>
                <a:spcPct val="140000"/>
              </a:lnSpc>
              <a:tabLst>
                <a:tab pos="542925" algn="l"/>
                <a:tab pos="809625" algn="l"/>
              </a:tabLst>
            </a:pPr>
            <a:endParaRPr lang="fr-CH" sz="1600" dirty="0" smtClean="0">
              <a:latin typeface="Verdana" pitchFamily="34" charset="0"/>
            </a:endParaRPr>
          </a:p>
          <a:p>
            <a:pPr marL="1169987" lvl="2" indent="-342900" eaLnBrk="1" hangingPunct="1">
              <a:lnSpc>
                <a:spcPct val="140000"/>
              </a:lnSpc>
              <a:tabLst>
                <a:tab pos="542925" algn="l"/>
                <a:tab pos="809625" algn="l"/>
              </a:tabLst>
            </a:pPr>
            <a:endParaRPr lang="fr-CH" sz="1600" dirty="0" smtClean="0">
              <a:latin typeface="Verdana" pitchFamily="34" charset="0"/>
            </a:endParaRPr>
          </a:p>
          <a:p>
            <a:pPr marL="769937" lvl="1" indent="-342900" eaLnBrk="1" hangingPunct="1">
              <a:lnSpc>
                <a:spcPct val="140000"/>
              </a:lnSpc>
              <a:tabLst>
                <a:tab pos="542925" algn="l"/>
                <a:tab pos="809625" algn="l"/>
              </a:tabLst>
            </a:pPr>
            <a:endParaRPr lang="fr-CH" sz="2000" b="1" dirty="0" smtClean="0">
              <a:latin typeface="Verdana" pitchFamily="34" charset="0"/>
            </a:endParaRPr>
          </a:p>
          <a:p>
            <a:pPr lvl="1"/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3851920" y="706144"/>
            <a:ext cx="47160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bg1"/>
                </a:solidFill>
                <a:latin typeface="Verdana" pitchFamily="34" charset="0"/>
              </a:rPr>
              <a:t>Принципы</a:t>
            </a:r>
            <a:r>
              <a:rPr lang="en-GB" sz="2000" b="1" dirty="0" smtClean="0">
                <a:solidFill>
                  <a:schemeClr val="bg1"/>
                </a:solidFill>
                <a:latin typeface="Verdana" pitchFamily="34" charset="0"/>
              </a:rPr>
              <a:t>/</a:t>
            </a:r>
            <a:r>
              <a:rPr lang="ru-RU" sz="2000" b="1" dirty="0" smtClean="0">
                <a:solidFill>
                  <a:schemeClr val="bg1"/>
                </a:solidFill>
                <a:latin typeface="Verdana" pitchFamily="34" charset="0"/>
              </a:rPr>
              <a:t>терминология</a:t>
            </a:r>
            <a:endParaRPr lang="en-GB" sz="2000" b="1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514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 bldLvl="3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3563888" y="514190"/>
            <a:ext cx="47160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bg1"/>
                </a:solidFill>
                <a:latin typeface="Verdana" pitchFamily="34" charset="0"/>
              </a:rPr>
              <a:t>Иллюстрация принципов</a:t>
            </a:r>
            <a:r>
              <a:rPr lang="en-GB" sz="2000" b="1" dirty="0" smtClean="0">
                <a:solidFill>
                  <a:schemeClr val="bg1"/>
                </a:solidFill>
                <a:latin typeface="Verdana" pitchFamily="34" charset="0"/>
              </a:rPr>
              <a:t> – </a:t>
            </a:r>
            <a:r>
              <a:rPr lang="ru-RU" sz="2000" b="1" dirty="0" smtClean="0">
                <a:solidFill>
                  <a:schemeClr val="bg1"/>
                </a:solidFill>
                <a:latin typeface="Verdana" pitchFamily="34" charset="0"/>
              </a:rPr>
              <a:t>Абсолютный порог</a:t>
            </a:r>
            <a:endParaRPr lang="en-GB" sz="20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1775918"/>
            <a:ext cx="9036497" cy="2003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7502" y="4615968"/>
            <a:ext cx="878497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 воскресенье</a:t>
            </a:r>
            <a:r>
              <a:rPr lang="ru-RU" sz="1600" dirty="0"/>
              <a:t> </a:t>
            </a:r>
            <a:r>
              <a:rPr lang="en-GB" sz="1600" dirty="0" smtClean="0"/>
              <a:t>11 </a:t>
            </a:r>
            <a:r>
              <a:rPr lang="ru-RU" sz="1600" dirty="0" smtClean="0"/>
              <a:t>января</a:t>
            </a:r>
            <a:r>
              <a:rPr lang="en-GB" sz="1600" dirty="0" smtClean="0"/>
              <a:t> 2015</a:t>
            </a:r>
            <a:r>
              <a:rPr lang="ru-RU" sz="1600" dirty="0" smtClean="0"/>
              <a:t> г.  произошло оповещение по электронной почте, т.к. соотношение  </a:t>
            </a:r>
            <a:r>
              <a:rPr lang="en-GB" sz="1600" dirty="0" smtClean="0"/>
              <a:t>H/I </a:t>
            </a:r>
            <a:r>
              <a:rPr lang="ru-RU" sz="1600" dirty="0" smtClean="0"/>
              <a:t>к</a:t>
            </a:r>
            <a:r>
              <a:rPr lang="en-GB" sz="1600" dirty="0" smtClean="0"/>
              <a:t> D</a:t>
            </a:r>
            <a:r>
              <a:rPr lang="ru-RU" sz="1600" dirty="0" smtClean="0"/>
              <a:t>, полученное с</a:t>
            </a:r>
            <a:r>
              <a:rPr lang="en-GB" sz="1600" dirty="0" smtClean="0"/>
              <a:t> 4 </a:t>
            </a:r>
            <a:r>
              <a:rPr lang="ru-RU" sz="1600" dirty="0" smtClean="0"/>
              <a:t>декабря</a:t>
            </a:r>
            <a:r>
              <a:rPr lang="en-GB" sz="1600" dirty="0" smtClean="0"/>
              <a:t> 2014 </a:t>
            </a:r>
            <a:r>
              <a:rPr lang="ru-RU" sz="1600" dirty="0" smtClean="0"/>
              <a:t>г. по</a:t>
            </a:r>
            <a:r>
              <a:rPr lang="en-GB" sz="1600" dirty="0" smtClean="0"/>
              <a:t> 3 </a:t>
            </a:r>
            <a:r>
              <a:rPr lang="ru-RU" sz="1600" dirty="0" smtClean="0"/>
              <a:t>января</a:t>
            </a:r>
            <a:r>
              <a:rPr lang="en-GB" sz="1600" dirty="0" smtClean="0"/>
              <a:t> 2015 </a:t>
            </a:r>
            <a:r>
              <a:rPr lang="ru-RU" sz="1600" dirty="0" smtClean="0"/>
              <a:t>г., составляет менее </a:t>
            </a:r>
            <a:r>
              <a:rPr lang="en-GB" sz="1600" dirty="0" smtClean="0"/>
              <a:t>80%</a:t>
            </a:r>
          </a:p>
          <a:p>
            <a:endParaRPr lang="en-GB" sz="1600" dirty="0"/>
          </a:p>
          <a:p>
            <a:r>
              <a:rPr lang="ru-RU" sz="1600" dirty="0"/>
              <a:t>В воскресенье </a:t>
            </a:r>
            <a:r>
              <a:rPr lang="en-GB" sz="1600" dirty="0" smtClean="0"/>
              <a:t>18 </a:t>
            </a:r>
            <a:r>
              <a:rPr lang="ru-RU" sz="1600" dirty="0"/>
              <a:t>января</a:t>
            </a:r>
            <a:r>
              <a:rPr lang="en-GB" sz="1600" dirty="0"/>
              <a:t> 2015</a:t>
            </a:r>
            <a:r>
              <a:rPr lang="ru-RU" sz="1600" dirty="0"/>
              <a:t> г. </a:t>
            </a:r>
            <a:r>
              <a:rPr lang="ru-RU" sz="1600" dirty="0" smtClean="0"/>
              <a:t>не было оповещения по электронной почте, т.к. соотношение </a:t>
            </a:r>
            <a:r>
              <a:rPr lang="en-GB" sz="1600" dirty="0" smtClean="0"/>
              <a:t>H/I </a:t>
            </a:r>
            <a:r>
              <a:rPr lang="ru-RU" sz="1600" dirty="0" smtClean="0"/>
              <a:t>к</a:t>
            </a:r>
            <a:r>
              <a:rPr lang="en-GB" sz="1600" dirty="0" smtClean="0"/>
              <a:t> </a:t>
            </a:r>
            <a:r>
              <a:rPr lang="en-GB" sz="1600" dirty="0" smtClean="0"/>
              <a:t>D</a:t>
            </a:r>
            <a:r>
              <a:rPr lang="ru-RU" sz="1600" dirty="0" smtClean="0"/>
              <a:t>, </a:t>
            </a:r>
            <a:r>
              <a:rPr lang="ru-RU" sz="1600" dirty="0" smtClean="0"/>
              <a:t>полученное с</a:t>
            </a:r>
            <a:r>
              <a:rPr lang="en-GB" sz="1600" dirty="0" smtClean="0"/>
              <a:t> 11 </a:t>
            </a:r>
            <a:r>
              <a:rPr lang="ru-RU" sz="1600" dirty="0" smtClean="0"/>
              <a:t>декабря</a:t>
            </a:r>
            <a:r>
              <a:rPr lang="en-GB" sz="1600" dirty="0" smtClean="0"/>
              <a:t> 2014 </a:t>
            </a:r>
            <a:r>
              <a:rPr lang="ru-RU" sz="1600" dirty="0" smtClean="0"/>
              <a:t>г. по</a:t>
            </a:r>
            <a:r>
              <a:rPr lang="en-GB" sz="1600" dirty="0" smtClean="0"/>
              <a:t> 10 </a:t>
            </a:r>
            <a:r>
              <a:rPr lang="ru-RU" sz="1600" dirty="0" smtClean="0"/>
              <a:t>января</a:t>
            </a:r>
            <a:r>
              <a:rPr lang="en-GB" sz="1600" dirty="0" smtClean="0"/>
              <a:t> 2015 </a:t>
            </a:r>
            <a:r>
              <a:rPr lang="ru-RU" sz="1600" dirty="0" smtClean="0"/>
              <a:t>г., составляет более </a:t>
            </a:r>
            <a:r>
              <a:rPr lang="en-GB" sz="1600" dirty="0" smtClean="0"/>
              <a:t>80%</a:t>
            </a:r>
            <a:endParaRPr lang="en-GB" sz="1600" dirty="0"/>
          </a:p>
        </p:txBody>
      </p:sp>
      <p:grpSp>
        <p:nvGrpSpPr>
          <p:cNvPr id="8" name="Group 7"/>
          <p:cNvGrpSpPr/>
          <p:nvPr/>
        </p:nvGrpSpPr>
        <p:grpSpPr>
          <a:xfrm>
            <a:off x="6275684" y="2298321"/>
            <a:ext cx="1244532" cy="461665"/>
            <a:chOff x="6275684" y="2298321"/>
            <a:chExt cx="1244532" cy="461665"/>
          </a:xfrm>
        </p:grpSpPr>
        <p:sp>
          <p:nvSpPr>
            <p:cNvPr id="6" name="Left-Up Arrow 5"/>
            <p:cNvSpPr/>
            <p:nvPr/>
          </p:nvSpPr>
          <p:spPr>
            <a:xfrm>
              <a:off x="6275684" y="2340067"/>
              <a:ext cx="1082662" cy="414016"/>
            </a:xfrm>
            <a:prstGeom prst="leftUp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406000" y="2298321"/>
              <a:ext cx="11142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dirty="0" smtClean="0"/>
                <a:t>Электронное</a:t>
              </a:r>
              <a:endParaRPr lang="en-GB" sz="1200" dirty="0" smtClean="0"/>
            </a:p>
            <a:p>
              <a:r>
                <a:rPr lang="ru-RU" sz="1200" dirty="0" smtClean="0"/>
                <a:t>оповещение</a:t>
              </a:r>
              <a:endParaRPr lang="en-GB" sz="12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276934" y="2777833"/>
            <a:ext cx="1302928" cy="646331"/>
            <a:chOff x="6275684" y="2298321"/>
            <a:chExt cx="1121295" cy="646331"/>
          </a:xfrm>
        </p:grpSpPr>
        <p:sp>
          <p:nvSpPr>
            <p:cNvPr id="14" name="Left-Up Arrow 13"/>
            <p:cNvSpPr/>
            <p:nvPr/>
          </p:nvSpPr>
          <p:spPr>
            <a:xfrm>
              <a:off x="6275684" y="2340067"/>
              <a:ext cx="1082662" cy="414016"/>
            </a:xfrm>
            <a:prstGeom prst="leftUp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04349" y="2298321"/>
              <a:ext cx="10926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Отсутствие электронного</a:t>
              </a:r>
              <a:endParaRPr lang="en-GB" sz="1200" dirty="0" smtClean="0"/>
            </a:p>
            <a:p>
              <a:r>
                <a:rPr lang="ru-RU" sz="1200" dirty="0" smtClean="0"/>
                <a:t>оповещения</a:t>
              </a:r>
              <a:endParaRPr lang="en-GB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63911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3563888" y="514190"/>
            <a:ext cx="47160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bg1"/>
                </a:solidFill>
                <a:latin typeface="Verdana" pitchFamily="34" charset="0"/>
              </a:rPr>
              <a:t>Иллюстрация принципов</a:t>
            </a:r>
            <a:r>
              <a:rPr lang="en-GB" sz="2000" b="1" dirty="0" smtClean="0">
                <a:solidFill>
                  <a:schemeClr val="bg1"/>
                </a:solidFill>
                <a:latin typeface="Verdana" pitchFamily="34" charset="0"/>
              </a:rPr>
              <a:t>– </a:t>
            </a:r>
            <a:r>
              <a:rPr lang="ru-RU" sz="2000" b="1" dirty="0" smtClean="0">
                <a:solidFill>
                  <a:schemeClr val="bg1"/>
                </a:solidFill>
                <a:latin typeface="Verdana" pitchFamily="34" charset="0"/>
              </a:rPr>
              <a:t>Порог дельта</a:t>
            </a:r>
            <a:r>
              <a:rPr lang="en-GB" sz="2400" b="1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endParaRPr lang="en-GB" sz="24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2132856"/>
            <a:ext cx="8439150" cy="1991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619672" y="5013176"/>
            <a:ext cx="56166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% </a:t>
            </a:r>
            <a:r>
              <a:rPr lang="ru-RU" dirty="0" smtClean="0"/>
              <a:t>объема</a:t>
            </a:r>
            <a:r>
              <a:rPr lang="en-US" dirty="0" smtClean="0"/>
              <a:t> = (9,880‒13,113) / 13,113 = ‒25%</a:t>
            </a:r>
            <a:endParaRPr lang="en-US" dirty="0"/>
          </a:p>
          <a:p>
            <a:endParaRPr lang="en-US" dirty="0" smtClean="0"/>
          </a:p>
          <a:p>
            <a:r>
              <a:rPr lang="ru-RU" sz="1600" u="sng" dirty="0" smtClean="0"/>
              <a:t>Вывод</a:t>
            </a:r>
            <a:r>
              <a:rPr lang="en-US" sz="1600" dirty="0" smtClean="0"/>
              <a:t>: </a:t>
            </a:r>
            <a:r>
              <a:rPr lang="ru-RU" sz="1600" dirty="0" smtClean="0"/>
              <a:t>В воскресенье</a:t>
            </a:r>
            <a:r>
              <a:rPr lang="en-US" sz="1600" dirty="0" smtClean="0"/>
              <a:t> 11 </a:t>
            </a:r>
            <a:r>
              <a:rPr lang="ru-RU" sz="1600" dirty="0" smtClean="0"/>
              <a:t>января</a:t>
            </a:r>
            <a:r>
              <a:rPr lang="en-US" sz="1600" dirty="0" smtClean="0"/>
              <a:t> 2015</a:t>
            </a:r>
            <a:r>
              <a:rPr lang="ru-RU" sz="1600" dirty="0" smtClean="0"/>
              <a:t> г. было создано оповещение по электронной почте в связи со снижением </a:t>
            </a:r>
            <a:r>
              <a:rPr lang="en-US" sz="1600" dirty="0" smtClean="0"/>
              <a:t> </a:t>
            </a:r>
            <a:r>
              <a:rPr lang="ru-RU" sz="1600" dirty="0" smtClean="0"/>
              <a:t>падения объема сообщений в размере </a:t>
            </a:r>
            <a:r>
              <a:rPr lang="en-US" sz="1600" dirty="0" smtClean="0"/>
              <a:t>25% (</a:t>
            </a:r>
            <a:r>
              <a:rPr lang="ru-RU" sz="1600" dirty="0" smtClean="0"/>
              <a:t>порог в</a:t>
            </a:r>
            <a:r>
              <a:rPr lang="en-US" sz="1600" dirty="0" smtClean="0"/>
              <a:t> 20%). 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7438223" y="2852936"/>
            <a:ext cx="1238233" cy="703138"/>
            <a:chOff x="7438223" y="2852936"/>
            <a:chExt cx="1238233" cy="703138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7438223" y="3128590"/>
              <a:ext cx="950201" cy="427484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H="1">
              <a:off x="7913324" y="2852936"/>
              <a:ext cx="763132" cy="489396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 rot="19516770">
            <a:off x="7692247" y="2796566"/>
            <a:ext cx="127073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Электронное</a:t>
            </a:r>
            <a:endParaRPr lang="en-GB" sz="1400" dirty="0" smtClean="0"/>
          </a:p>
          <a:p>
            <a:r>
              <a:rPr lang="ru-RU" sz="1200" dirty="0" smtClean="0"/>
              <a:t>оповещение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919593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0" y="1339215"/>
            <a:ext cx="8964613" cy="1009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58825" lvl="1" indent="-331788" eaLnBrk="1" hangingPunct="1">
              <a:lnSpc>
                <a:spcPct val="140000"/>
              </a:lnSpc>
              <a:buFontTx/>
              <a:buNone/>
              <a:tabLst>
                <a:tab pos="542925" algn="l"/>
                <a:tab pos="809625" algn="l"/>
              </a:tabLst>
            </a:pPr>
            <a:r>
              <a:rPr lang="ru-RU" sz="1600" b="1" dirty="0" smtClean="0">
                <a:latin typeface="Verdana" pitchFamily="34" charset="0"/>
              </a:rPr>
              <a:t>Как выглядят оповещения по электронной почте</a:t>
            </a:r>
            <a:r>
              <a:rPr lang="en-US" sz="1600" b="1" dirty="0" smtClean="0">
                <a:latin typeface="Verdana" pitchFamily="34" charset="0"/>
              </a:rPr>
              <a:t>:</a:t>
            </a:r>
            <a:endParaRPr lang="en-US" sz="1600" dirty="0" smtClean="0"/>
          </a:p>
          <a:p>
            <a:r>
              <a:rPr lang="en-US" sz="1400" dirty="0" smtClean="0"/>
              <a:t>1 </a:t>
            </a:r>
            <a:r>
              <a:rPr lang="ru-RU" sz="1400" dirty="0" smtClean="0"/>
              <a:t>сообщение электронной почты </a:t>
            </a:r>
            <a:r>
              <a:rPr lang="ru-RU" sz="1400" dirty="0" smtClean="0"/>
              <a:t>каждые </a:t>
            </a:r>
            <a:r>
              <a:rPr lang="en-US" sz="1400" dirty="0" smtClean="0"/>
              <a:t>7 </a:t>
            </a:r>
            <a:r>
              <a:rPr lang="ru-RU" sz="1400" dirty="0" smtClean="0"/>
              <a:t>дней, включая оповещения для всех типов показателей </a:t>
            </a:r>
            <a:r>
              <a:rPr lang="ru-RU" sz="1400" dirty="0" smtClean="0"/>
              <a:t> </a:t>
            </a:r>
            <a:r>
              <a:rPr lang="en-US" sz="1400" dirty="0" smtClean="0"/>
              <a:t>(</a:t>
            </a:r>
            <a:r>
              <a:rPr lang="ru-RU" sz="1400" dirty="0" smtClean="0"/>
              <a:t>объем, соотношения, нарушения</a:t>
            </a:r>
            <a:r>
              <a:rPr lang="en-US" sz="1400" dirty="0" smtClean="0"/>
              <a:t>)</a:t>
            </a:r>
            <a:r>
              <a:rPr lang="ru-RU" sz="1400" dirty="0" smtClean="0"/>
              <a:t>,</a:t>
            </a:r>
            <a:r>
              <a:rPr lang="en-US" sz="1400" dirty="0" smtClean="0"/>
              <a:t> </a:t>
            </a:r>
            <a:r>
              <a:rPr lang="ru-RU" sz="1400" dirty="0" smtClean="0"/>
              <a:t>которые ниже соответствующих пороговых значений</a:t>
            </a:r>
            <a:r>
              <a:rPr lang="en-US" sz="1400" dirty="0" smtClean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67886" y="2492896"/>
            <a:ext cx="4990901" cy="40934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solidFill>
                  <a:srgbClr val="000000"/>
                </a:solidFill>
                <a:latin typeface="Verdana" pitchFamily="34" charset="0"/>
              </a:rPr>
              <a:t>Уважаемый клиент</a:t>
            </a:r>
            <a:r>
              <a:rPr lang="en-US" sz="1000" dirty="0" smtClean="0">
                <a:solidFill>
                  <a:srgbClr val="000000"/>
                </a:solidFill>
                <a:latin typeface="Verdana" pitchFamily="34" charset="0"/>
              </a:rPr>
              <a:t>,</a:t>
            </a:r>
            <a:r>
              <a:rPr lang="en-US" sz="1000" dirty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en-US" sz="1000" dirty="0">
                <a:solidFill>
                  <a:srgbClr val="000000"/>
                </a:solidFill>
                <a:latin typeface="Verdana" pitchFamily="34" charset="0"/>
              </a:rPr>
            </a:br>
            <a:r>
              <a:rPr lang="en-US" sz="1000" dirty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en-US" sz="1000" dirty="0">
                <a:solidFill>
                  <a:srgbClr val="000000"/>
                </a:solidFill>
                <a:latin typeface="Verdana" pitchFamily="34" charset="0"/>
              </a:rPr>
            </a:br>
            <a:r>
              <a:rPr lang="ru-RU" sz="1000" dirty="0" smtClean="0">
                <a:solidFill>
                  <a:srgbClr val="000000"/>
                </a:solidFill>
                <a:latin typeface="Verdana" pitchFamily="34" charset="0"/>
              </a:rPr>
              <a:t>Это - </a:t>
            </a:r>
            <a:r>
              <a:rPr lang="ru-RU" sz="1000" dirty="0" smtClean="0">
                <a:solidFill>
                  <a:srgbClr val="000000"/>
                </a:solidFill>
                <a:latin typeface="Verdana" pitchFamily="34" charset="0"/>
              </a:rPr>
              <a:t>автоматическое электронное сообщение, созданное системой контроля качества (</a:t>
            </a:r>
            <a:r>
              <a:rPr lang="en-US" sz="1000" dirty="0" smtClean="0">
                <a:solidFill>
                  <a:srgbClr val="000000"/>
                </a:solidFill>
                <a:latin typeface="Verdana" pitchFamily="34" charset="0"/>
              </a:rPr>
              <a:t>QCS</a:t>
            </a:r>
            <a:r>
              <a:rPr lang="ru-RU" sz="1000" dirty="0" smtClean="0">
                <a:solidFill>
                  <a:srgbClr val="000000"/>
                </a:solidFill>
                <a:latin typeface="Verdana" pitchFamily="34" charset="0"/>
              </a:rPr>
              <a:t>), поскольку один из контролируемых показателей</a:t>
            </a:r>
            <a:r>
              <a:rPr lang="en-US" sz="10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ru-RU" sz="1000" dirty="0" smtClean="0">
                <a:solidFill>
                  <a:srgbClr val="000000"/>
                </a:solidFill>
                <a:latin typeface="Verdana" pitchFamily="34" charset="0"/>
              </a:rPr>
              <a:t>по отправлениям посылочной почты  достиг своего порогового значения для вашего назначенного оператора </a:t>
            </a:r>
            <a:r>
              <a:rPr lang="en-US" sz="1000" dirty="0" smtClean="0">
                <a:solidFill>
                  <a:srgbClr val="000000"/>
                </a:solidFill>
                <a:latin typeface="Verdana" pitchFamily="34" charset="0"/>
              </a:rPr>
              <a:t>XXA</a:t>
            </a:r>
            <a:r>
              <a:rPr lang="en-US" sz="1000" dirty="0">
                <a:solidFill>
                  <a:srgbClr val="000000"/>
                </a:solidFill>
                <a:latin typeface="Verdana" pitchFamily="34" charset="0"/>
              </a:rPr>
              <a:t>. </a:t>
            </a:r>
            <a:br>
              <a:rPr lang="en-US" sz="1000" dirty="0">
                <a:solidFill>
                  <a:srgbClr val="000000"/>
                </a:solidFill>
                <a:latin typeface="Verdana" pitchFamily="34" charset="0"/>
              </a:rPr>
            </a:br>
            <a:r>
              <a:rPr lang="en-US" sz="1000" dirty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en-US" sz="1000" dirty="0">
                <a:solidFill>
                  <a:srgbClr val="000000"/>
                </a:solidFill>
                <a:latin typeface="Verdana" pitchFamily="34" charset="0"/>
              </a:rPr>
            </a:br>
            <a:r>
              <a:rPr lang="ru-RU" sz="1000" b="1" dirty="0" smtClean="0">
                <a:solidFill>
                  <a:srgbClr val="000000"/>
                </a:solidFill>
                <a:latin typeface="Verdana" pitchFamily="34" charset="0"/>
              </a:rPr>
              <a:t>ОБЪЕМ СООБЩЕНИЙ</a:t>
            </a:r>
            <a:r>
              <a:rPr lang="en-US" sz="1000" dirty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en-US" sz="1000" dirty="0">
                <a:solidFill>
                  <a:srgbClr val="000000"/>
                </a:solidFill>
                <a:latin typeface="Verdana" pitchFamily="34" charset="0"/>
              </a:rPr>
            </a:br>
            <a:r>
              <a:rPr lang="ru-RU" sz="1000" dirty="0" smtClean="0">
                <a:solidFill>
                  <a:srgbClr val="000000"/>
                </a:solidFill>
                <a:latin typeface="Verdana" pitchFamily="34" charset="0"/>
              </a:rPr>
              <a:t>Значение по предыдущему периоду времени</a:t>
            </a:r>
            <a:r>
              <a:rPr lang="en-US" sz="1000" dirty="0" smtClean="0">
                <a:solidFill>
                  <a:srgbClr val="000000"/>
                </a:solidFill>
                <a:latin typeface="Verdana" pitchFamily="34" charset="0"/>
              </a:rPr>
              <a:t> (</a:t>
            </a:r>
            <a:r>
              <a:rPr lang="ru-RU" sz="1000" dirty="0">
                <a:solidFill>
                  <a:srgbClr val="000000"/>
                </a:solidFill>
                <a:latin typeface="Verdana" pitchFamily="34" charset="0"/>
              </a:rPr>
              <a:t>с</a:t>
            </a:r>
            <a:r>
              <a:rPr lang="en-US" sz="1000" dirty="0" smtClean="0">
                <a:solidFill>
                  <a:srgbClr val="000000"/>
                </a:solidFill>
                <a:latin typeface="Verdana" pitchFamily="34" charset="0"/>
              </a:rPr>
              <a:t> 2015-12-04</a:t>
            </a:r>
            <a:r>
              <a:rPr lang="ru-RU" sz="10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10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ru-RU" sz="1000" dirty="0" smtClean="0">
                <a:solidFill>
                  <a:srgbClr val="000000"/>
                </a:solidFill>
                <a:latin typeface="Verdana" pitchFamily="34" charset="0"/>
              </a:rPr>
              <a:t>по </a:t>
            </a:r>
            <a:r>
              <a:rPr lang="en-US" sz="1000" dirty="0" smtClean="0">
                <a:solidFill>
                  <a:srgbClr val="000000"/>
                </a:solidFill>
                <a:latin typeface="Verdana" pitchFamily="34" charset="0"/>
              </a:rPr>
              <a:t>2016-01-03): </a:t>
            </a:r>
            <a:r>
              <a:rPr lang="en-US" sz="1000" b="1" dirty="0">
                <a:solidFill>
                  <a:srgbClr val="000000"/>
                </a:solidFill>
                <a:latin typeface="Verdana" pitchFamily="34" charset="0"/>
              </a:rPr>
              <a:t>751</a:t>
            </a:r>
            <a:r>
              <a:rPr lang="en-US" sz="1000" dirty="0">
                <a:solidFill>
                  <a:srgbClr val="000000"/>
                </a:solidFill>
                <a:latin typeface="Verdana" pitchFamily="34" charset="0"/>
              </a:rPr>
              <a:t> </a:t>
            </a:r>
            <a:br>
              <a:rPr lang="en-US" sz="1000" dirty="0">
                <a:solidFill>
                  <a:srgbClr val="000000"/>
                </a:solidFill>
                <a:latin typeface="Verdana" pitchFamily="34" charset="0"/>
              </a:rPr>
            </a:br>
            <a:r>
              <a:rPr lang="ru-RU" sz="1000" dirty="0" smtClean="0">
                <a:solidFill>
                  <a:srgbClr val="000000"/>
                </a:solidFill>
                <a:latin typeface="Verdana" pitchFamily="34" charset="0"/>
              </a:rPr>
              <a:t>Значение текущего периода времени</a:t>
            </a:r>
            <a:r>
              <a:rPr lang="en-US" sz="1000" dirty="0" smtClean="0">
                <a:solidFill>
                  <a:srgbClr val="000000"/>
                </a:solidFill>
                <a:latin typeface="Verdana" pitchFamily="34" charset="0"/>
              </a:rPr>
              <a:t> (</a:t>
            </a:r>
            <a:r>
              <a:rPr lang="ru-RU" sz="1000" dirty="0" smtClean="0">
                <a:solidFill>
                  <a:srgbClr val="000000"/>
                </a:solidFill>
                <a:latin typeface="Verdana" pitchFamily="34" charset="0"/>
              </a:rPr>
              <a:t>с </a:t>
            </a:r>
            <a:r>
              <a:rPr lang="en-US" sz="1000" dirty="0" smtClean="0">
                <a:solidFill>
                  <a:srgbClr val="000000"/>
                </a:solidFill>
                <a:latin typeface="Verdana" pitchFamily="34" charset="0"/>
              </a:rPr>
              <a:t>2015-12-11</a:t>
            </a:r>
            <a:r>
              <a:rPr lang="ru-RU" sz="1000" dirty="0" smtClean="0">
                <a:solidFill>
                  <a:srgbClr val="000000"/>
                </a:solidFill>
                <a:latin typeface="Verdana" pitchFamily="34" charset="0"/>
              </a:rPr>
              <a:t> по</a:t>
            </a:r>
            <a:r>
              <a:rPr lang="en-US" sz="1000" dirty="0" smtClean="0">
                <a:solidFill>
                  <a:srgbClr val="000000"/>
                </a:solidFill>
                <a:latin typeface="Verdana" pitchFamily="34" charset="0"/>
              </a:rPr>
              <a:t> 2016-01-10): </a:t>
            </a:r>
            <a:r>
              <a:rPr lang="en-US" sz="1000" b="1" dirty="0">
                <a:solidFill>
                  <a:srgbClr val="000000"/>
                </a:solidFill>
                <a:latin typeface="Verdana" pitchFamily="34" charset="0"/>
              </a:rPr>
              <a:t>130</a:t>
            </a:r>
            <a:r>
              <a:rPr lang="en-US" sz="1000" dirty="0">
                <a:solidFill>
                  <a:srgbClr val="000000"/>
                </a:solidFill>
                <a:latin typeface="Verdana" pitchFamily="34" charset="0"/>
              </a:rPr>
              <a:t> </a:t>
            </a:r>
            <a:br>
              <a:rPr lang="en-US" sz="1000" dirty="0">
                <a:solidFill>
                  <a:srgbClr val="000000"/>
                </a:solidFill>
                <a:latin typeface="Verdana" pitchFamily="34" charset="0"/>
              </a:rPr>
            </a:br>
            <a:r>
              <a:rPr lang="ru-RU" sz="1000" dirty="0" smtClean="0">
                <a:solidFill>
                  <a:srgbClr val="000000"/>
                </a:solidFill>
                <a:latin typeface="Verdana" pitchFamily="34" charset="0"/>
              </a:rPr>
              <a:t>Снижение составляет </a:t>
            </a:r>
            <a:r>
              <a:rPr lang="en-US" sz="1000" b="1" dirty="0" smtClean="0">
                <a:solidFill>
                  <a:srgbClr val="000000"/>
                </a:solidFill>
                <a:latin typeface="Verdana" pitchFamily="34" charset="0"/>
              </a:rPr>
              <a:t>82.7%</a:t>
            </a:r>
            <a:r>
              <a:rPr lang="en-US" sz="10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ru-RU" sz="1000" dirty="0" smtClean="0">
                <a:solidFill>
                  <a:srgbClr val="000000"/>
                </a:solidFill>
                <a:latin typeface="Verdana" pitchFamily="34" charset="0"/>
              </a:rPr>
              <a:t>, что выше </a:t>
            </a:r>
            <a:r>
              <a:rPr lang="en-US" sz="1000" dirty="0">
                <a:solidFill>
                  <a:srgbClr val="000000"/>
                </a:solidFill>
                <a:latin typeface="Verdana" pitchFamily="34" charset="0"/>
              </a:rPr>
              <a:t>20%</a:t>
            </a:r>
            <a:r>
              <a:rPr lang="ru-RU" sz="1000" dirty="0" smtClean="0">
                <a:solidFill>
                  <a:srgbClr val="000000"/>
                </a:solidFill>
                <a:latin typeface="Verdana" pitchFamily="34" charset="0"/>
              </a:rPr>
              <a:t> порога </a:t>
            </a:r>
            <a:endParaRPr lang="en-US" sz="10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000" b="1" dirty="0" smtClean="0">
              <a:solidFill>
                <a:srgbClr val="000000"/>
              </a:solidFill>
              <a:latin typeface="Verdan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solidFill>
                  <a:srgbClr val="000000"/>
                </a:solidFill>
                <a:latin typeface="Verdana" pitchFamily="34" charset="0"/>
              </a:rPr>
              <a:t>ПОКАЗАТЕЛЬ ЭФФЕКТИВНОСТИ</a:t>
            </a:r>
            <a:endParaRPr lang="en-US" sz="1000" b="1" dirty="0" smtClean="0">
              <a:solidFill>
                <a:srgbClr val="000000"/>
              </a:solidFill>
              <a:latin typeface="Verdan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solidFill>
                  <a:srgbClr val="000000"/>
                </a:solidFill>
                <a:latin typeface="Verdana" pitchFamily="34" charset="0"/>
              </a:rPr>
              <a:t>Соотношение</a:t>
            </a:r>
            <a:r>
              <a:rPr lang="en-US" sz="1000" dirty="0" smtClean="0">
                <a:solidFill>
                  <a:srgbClr val="000000"/>
                </a:solidFill>
                <a:latin typeface="Verdana" pitchFamily="34" charset="0"/>
              </a:rPr>
              <a:t>: </a:t>
            </a:r>
            <a:r>
              <a:rPr lang="en-US" sz="1000" dirty="0">
                <a:solidFill>
                  <a:srgbClr val="000000"/>
                </a:solidFill>
                <a:latin typeface="Verdana" pitchFamily="34" charset="0"/>
              </a:rPr>
              <a:t>RESDES/PREDES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solidFill>
                  <a:srgbClr val="000000"/>
                </a:solidFill>
                <a:latin typeface="Verdana" pitchFamily="34" charset="0"/>
              </a:rPr>
              <a:t>Значение по целевому периоду времени</a:t>
            </a:r>
            <a:r>
              <a:rPr lang="en-US" sz="1000" dirty="0" smtClean="0">
                <a:solidFill>
                  <a:srgbClr val="000000"/>
                </a:solidFill>
                <a:latin typeface="Verdana" pitchFamily="34" charset="0"/>
              </a:rPr>
              <a:t> (</a:t>
            </a:r>
            <a:r>
              <a:rPr lang="ru-RU" sz="1000" dirty="0">
                <a:solidFill>
                  <a:srgbClr val="000000"/>
                </a:solidFill>
                <a:latin typeface="Verdana" pitchFamily="34" charset="0"/>
              </a:rPr>
              <a:t>с</a:t>
            </a:r>
            <a:r>
              <a:rPr lang="en-US" sz="1000" dirty="0" smtClean="0">
                <a:solidFill>
                  <a:srgbClr val="000000"/>
                </a:solidFill>
                <a:latin typeface="Verdana" pitchFamily="34" charset="0"/>
              </a:rPr>
              <a:t> 2015-12-04</a:t>
            </a:r>
            <a:r>
              <a:rPr lang="ru-RU" sz="1000" dirty="0" smtClean="0">
                <a:solidFill>
                  <a:srgbClr val="000000"/>
                </a:solidFill>
                <a:latin typeface="Verdana" pitchFamily="34" charset="0"/>
              </a:rPr>
              <a:t> по</a:t>
            </a:r>
            <a:endParaRPr lang="en-US" sz="10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0000"/>
                </a:solidFill>
                <a:latin typeface="Verdana" pitchFamily="34" charset="0"/>
              </a:rPr>
              <a:t>2016-01-03): </a:t>
            </a:r>
            <a:r>
              <a:rPr lang="en-US" sz="1000" b="1" dirty="0" smtClean="0">
                <a:solidFill>
                  <a:srgbClr val="000000"/>
                </a:solidFill>
                <a:latin typeface="Verdana" pitchFamily="34" charset="0"/>
              </a:rPr>
              <a:t>53.1% </a:t>
            </a:r>
            <a:r>
              <a:rPr lang="en-US" sz="1000" dirty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en-US" sz="1000" dirty="0">
                <a:solidFill>
                  <a:srgbClr val="000000"/>
                </a:solidFill>
                <a:latin typeface="Verdana" pitchFamily="34" charset="0"/>
              </a:rPr>
            </a:br>
            <a:r>
              <a:rPr lang="ru-RU" sz="1000" dirty="0" smtClean="0">
                <a:solidFill>
                  <a:srgbClr val="000000"/>
                </a:solidFill>
                <a:latin typeface="Verdana" pitchFamily="34" charset="0"/>
              </a:rPr>
              <a:t>ниже порогового значения </a:t>
            </a:r>
            <a:r>
              <a:rPr lang="en-US" sz="1000" b="1" dirty="0" smtClean="0">
                <a:latin typeface="Verdana" pitchFamily="34" charset="0"/>
              </a:rPr>
              <a:t>80%</a:t>
            </a:r>
            <a:endParaRPr lang="en-US" sz="1000" dirty="0">
              <a:latin typeface="Verdan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000" dirty="0" smtClean="0">
              <a:latin typeface="Verdan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latin typeface="Verdana" pitchFamily="34" charset="0"/>
              </a:rPr>
              <a:t>ПОКАЗАТЕЛЬ ПЕРЕДАЧИ</a:t>
            </a:r>
            <a:endParaRPr lang="en-US" sz="1000" b="1" dirty="0" smtClean="0">
              <a:latin typeface="Verdan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latin typeface="Verdana" pitchFamily="34" charset="0"/>
              </a:rPr>
              <a:t>Показатель</a:t>
            </a:r>
            <a:r>
              <a:rPr lang="en-US" sz="1000" dirty="0" smtClean="0">
                <a:latin typeface="Verdana" pitchFamily="34" charset="0"/>
              </a:rPr>
              <a:t>: </a:t>
            </a:r>
            <a:r>
              <a:rPr lang="ru-RU" sz="1000" dirty="0" smtClean="0">
                <a:latin typeface="Verdana" pitchFamily="34" charset="0"/>
              </a:rPr>
              <a:t>Сообщения </a:t>
            </a:r>
            <a:r>
              <a:rPr lang="en-US" sz="1000" dirty="0" smtClean="0">
                <a:latin typeface="Verdana" pitchFamily="34" charset="0"/>
              </a:rPr>
              <a:t>PREDES</a:t>
            </a:r>
            <a:r>
              <a:rPr lang="ru-RU" sz="1000" dirty="0" smtClean="0">
                <a:latin typeface="Verdana" pitchFamily="34" charset="0"/>
              </a:rPr>
              <a:t>, переданные в течение </a:t>
            </a:r>
            <a:r>
              <a:rPr lang="en-US" sz="1000" dirty="0" smtClean="0">
                <a:latin typeface="Verdana" pitchFamily="34" charset="0"/>
              </a:rPr>
              <a:t>24 </a:t>
            </a:r>
            <a:r>
              <a:rPr lang="ru-RU" sz="1000" dirty="0" smtClean="0">
                <a:latin typeface="Verdana" pitchFamily="34" charset="0"/>
              </a:rPr>
              <a:t>часов</a:t>
            </a:r>
            <a:endParaRPr lang="en-US" sz="1000" dirty="0" smtClean="0">
              <a:latin typeface="Verdan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latin typeface="Verdana" pitchFamily="34" charset="0"/>
              </a:rPr>
              <a:t>Значение по целевому периоду времени</a:t>
            </a:r>
            <a:r>
              <a:rPr lang="en-US" sz="1000" dirty="0" smtClean="0">
                <a:latin typeface="Verdana" pitchFamily="34" charset="0"/>
              </a:rPr>
              <a:t> (</a:t>
            </a:r>
            <a:r>
              <a:rPr lang="ru-RU" sz="1000" dirty="0" smtClean="0">
                <a:latin typeface="Verdana" pitchFamily="34" charset="0"/>
              </a:rPr>
              <a:t>с</a:t>
            </a:r>
            <a:r>
              <a:rPr lang="en-US" sz="1000" dirty="0" smtClean="0">
                <a:latin typeface="Verdana" pitchFamily="34" charset="0"/>
              </a:rPr>
              <a:t> 2015-12-04</a:t>
            </a:r>
            <a:r>
              <a:rPr lang="ru-RU" sz="1000" dirty="0" smtClean="0">
                <a:latin typeface="Verdana" pitchFamily="34" charset="0"/>
              </a:rPr>
              <a:t> по</a:t>
            </a:r>
            <a:endParaRPr lang="en-US" sz="1000" dirty="0" smtClean="0">
              <a:latin typeface="Verdan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latin typeface="Verdana" pitchFamily="34" charset="0"/>
              </a:rPr>
              <a:t>2016-01-03</a:t>
            </a:r>
            <a:r>
              <a:rPr lang="en-US" sz="1000" dirty="0">
                <a:latin typeface="Verdana" pitchFamily="34" charset="0"/>
              </a:rPr>
              <a:t>): </a:t>
            </a:r>
            <a:r>
              <a:rPr lang="en-US" sz="1000" b="1" dirty="0" smtClean="0">
                <a:latin typeface="Verdana" pitchFamily="34" charset="0"/>
              </a:rPr>
              <a:t>47.2% </a:t>
            </a:r>
            <a:r>
              <a:rPr lang="en-US" sz="1000" dirty="0">
                <a:latin typeface="Verdana" pitchFamily="34" charset="0"/>
              </a:rPr>
              <a:t/>
            </a:r>
            <a:br>
              <a:rPr lang="en-US" sz="1000" dirty="0">
                <a:latin typeface="Verdana" pitchFamily="34" charset="0"/>
              </a:rPr>
            </a:br>
            <a:r>
              <a:rPr lang="ru-RU" sz="1000" dirty="0">
                <a:solidFill>
                  <a:srgbClr val="000000"/>
                </a:solidFill>
                <a:latin typeface="Verdana" pitchFamily="34" charset="0"/>
              </a:rPr>
              <a:t>ниже порогового значения </a:t>
            </a:r>
            <a:r>
              <a:rPr lang="en-US" sz="1000" b="1" dirty="0" smtClean="0">
                <a:latin typeface="Verdana" pitchFamily="34" charset="0"/>
              </a:rPr>
              <a:t>80%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279085" y="3090300"/>
            <a:ext cx="3668755" cy="35855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en-US" sz="1000" dirty="0">
                <a:solidFill>
                  <a:srgbClr val="000000"/>
                </a:solidFill>
                <a:latin typeface="Verdana" pitchFamily="34" charset="0"/>
              </a:rPr>
            </a:br>
            <a:r>
              <a:rPr lang="en-US" sz="1000" dirty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en-US" sz="1000" dirty="0">
                <a:solidFill>
                  <a:srgbClr val="000000"/>
                </a:solidFill>
                <a:latin typeface="Verdana" pitchFamily="34" charset="0"/>
              </a:rPr>
            </a:br>
            <a:r>
              <a:rPr lang="ru-RU" sz="1000" b="1" dirty="0" smtClean="0">
                <a:solidFill>
                  <a:srgbClr val="000000"/>
                </a:solidFill>
                <a:latin typeface="Verdana" pitchFamily="34" charset="0"/>
              </a:rPr>
              <a:t>ПЕРЕДАЧА СООБЩЕНИЙ</a:t>
            </a:r>
            <a:endParaRPr lang="en-US" sz="1000" b="1" dirty="0" smtClean="0">
              <a:solidFill>
                <a:srgbClr val="000000"/>
              </a:solidFill>
              <a:latin typeface="Verdan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solidFill>
                  <a:srgbClr val="000000"/>
                </a:solidFill>
                <a:latin typeface="Verdana" pitchFamily="34" charset="0"/>
              </a:rPr>
              <a:t>Тип сообщения</a:t>
            </a:r>
            <a:r>
              <a:rPr lang="en-US" sz="1000" dirty="0" smtClean="0">
                <a:solidFill>
                  <a:srgbClr val="000000"/>
                </a:solidFill>
                <a:latin typeface="Verdana" pitchFamily="34" charset="0"/>
              </a:rPr>
              <a:t>  </a:t>
            </a:r>
            <a:r>
              <a:rPr lang="en-US" sz="1000" dirty="0">
                <a:solidFill>
                  <a:srgbClr val="000000"/>
                </a:solidFill>
                <a:latin typeface="Verdana" pitchFamily="34" charset="0"/>
              </a:rPr>
              <a:t>EMSEVT </a:t>
            </a:r>
            <a:br>
              <a:rPr lang="en-US" sz="1000" dirty="0">
                <a:solidFill>
                  <a:srgbClr val="000000"/>
                </a:solidFill>
                <a:latin typeface="Verdana" pitchFamily="34" charset="0"/>
              </a:rPr>
            </a:br>
            <a:r>
              <a:rPr lang="ru-RU" sz="1000" dirty="0" smtClean="0">
                <a:solidFill>
                  <a:srgbClr val="000000"/>
                </a:solidFill>
                <a:latin typeface="Verdana" pitchFamily="34" charset="0"/>
              </a:rPr>
              <a:t>Объем</a:t>
            </a:r>
            <a:r>
              <a:rPr lang="en-US" sz="1000" dirty="0" smtClean="0">
                <a:solidFill>
                  <a:srgbClr val="000000"/>
                </a:solidFill>
                <a:latin typeface="Verdana" pitchFamily="34" charset="0"/>
              </a:rPr>
              <a:t> 38517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solidFill>
                  <a:srgbClr val="000000"/>
                </a:solidFill>
                <a:latin typeface="Verdana" pitchFamily="34" charset="0"/>
              </a:rPr>
              <a:t>Дата отправки последнего сообщения</a:t>
            </a:r>
            <a:r>
              <a:rPr lang="en-US" sz="10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1000" dirty="0">
                <a:solidFill>
                  <a:srgbClr val="000000"/>
                </a:solidFill>
                <a:latin typeface="Verdana" pitchFamily="34" charset="0"/>
              </a:rPr>
              <a:t>2015-08-20 13:33:09 </a:t>
            </a:r>
            <a:br>
              <a:rPr lang="en-US" sz="1000" dirty="0">
                <a:solidFill>
                  <a:srgbClr val="000000"/>
                </a:solidFill>
                <a:latin typeface="Verdana" pitchFamily="34" charset="0"/>
              </a:rPr>
            </a:br>
            <a:r>
              <a:rPr lang="ru-RU" sz="1000" dirty="0" smtClean="0">
                <a:solidFill>
                  <a:srgbClr val="000000"/>
                </a:solidFill>
                <a:latin typeface="Verdana" pitchFamily="34" charset="0"/>
              </a:rPr>
              <a:t>Время выдержки в количестве дней:</a:t>
            </a:r>
            <a:r>
              <a:rPr lang="en-US" sz="10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1000" b="1" dirty="0" smtClean="0">
                <a:latin typeface="Verdana" pitchFamily="34" charset="0"/>
              </a:rPr>
              <a:t>7</a:t>
            </a:r>
            <a:r>
              <a:rPr lang="en-US" sz="1000" dirty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en-US" sz="1000" dirty="0">
                <a:solidFill>
                  <a:srgbClr val="000000"/>
                </a:solidFill>
                <a:latin typeface="Verdana" pitchFamily="34" charset="0"/>
              </a:rPr>
            </a:br>
            <a:r>
              <a:rPr lang="en-US" sz="1000" dirty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en-US" sz="1000" dirty="0">
                <a:solidFill>
                  <a:srgbClr val="000000"/>
                </a:solidFill>
                <a:latin typeface="Verdana" pitchFamily="34" charset="0"/>
              </a:rPr>
            </a:br>
            <a:r>
              <a:rPr lang="ru-RU" sz="1000" dirty="0">
                <a:solidFill>
                  <a:srgbClr val="000000"/>
                </a:solidFill>
                <a:latin typeface="Verdana" pitchFamily="34" charset="0"/>
              </a:rPr>
              <a:t>Тип сообщения</a:t>
            </a:r>
            <a:r>
              <a:rPr lang="en-US" sz="1000" dirty="0">
                <a:solidFill>
                  <a:srgbClr val="000000"/>
                </a:solidFill>
                <a:latin typeface="Verdana" pitchFamily="34" charset="0"/>
              </a:rPr>
              <a:t> PREDES</a:t>
            </a:r>
            <a:endParaRPr lang="en-US" sz="10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>
                <a:solidFill>
                  <a:srgbClr val="000000"/>
                </a:solidFill>
                <a:latin typeface="Verdana" pitchFamily="34" charset="0"/>
              </a:rPr>
              <a:t>Объем</a:t>
            </a:r>
            <a:r>
              <a:rPr lang="en-US" sz="1000" dirty="0" smtClean="0">
                <a:solidFill>
                  <a:srgbClr val="000000"/>
                </a:solidFill>
                <a:latin typeface="Verdana" pitchFamily="34" charset="0"/>
              </a:rPr>
              <a:t> 17500 </a:t>
            </a:r>
            <a:r>
              <a:rPr lang="en-US" sz="1000" dirty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en-US" sz="1000" dirty="0">
                <a:solidFill>
                  <a:srgbClr val="000000"/>
                </a:solidFill>
                <a:latin typeface="Verdana" pitchFamily="34" charset="0"/>
              </a:rPr>
            </a:br>
            <a:r>
              <a:rPr lang="ru-RU" sz="1000" dirty="0">
                <a:solidFill>
                  <a:srgbClr val="000000"/>
                </a:solidFill>
                <a:latin typeface="Verdana" pitchFamily="34" charset="0"/>
              </a:rPr>
              <a:t>Дата отправки последнего сообщения</a:t>
            </a:r>
            <a:r>
              <a:rPr lang="en-US" sz="10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1000" dirty="0">
                <a:solidFill>
                  <a:srgbClr val="000000"/>
                </a:solidFill>
                <a:latin typeface="Verdana" pitchFamily="34" charset="0"/>
              </a:rPr>
              <a:t>2015-08-20 13:24:18 </a:t>
            </a:r>
            <a:br>
              <a:rPr lang="en-US" sz="1000" dirty="0">
                <a:solidFill>
                  <a:srgbClr val="000000"/>
                </a:solidFill>
                <a:latin typeface="Verdana" pitchFamily="34" charset="0"/>
              </a:rPr>
            </a:br>
            <a:r>
              <a:rPr lang="ru-RU" sz="1000" dirty="0">
                <a:solidFill>
                  <a:srgbClr val="000000"/>
                </a:solidFill>
                <a:latin typeface="Verdana" pitchFamily="34" charset="0"/>
              </a:rPr>
              <a:t>Время выдержки в количестве </a:t>
            </a:r>
            <a:r>
              <a:rPr lang="ru-RU" sz="1000" dirty="0" smtClean="0">
                <a:solidFill>
                  <a:srgbClr val="000000"/>
                </a:solidFill>
                <a:latin typeface="Verdana" pitchFamily="34" charset="0"/>
              </a:rPr>
              <a:t>дней:</a:t>
            </a:r>
            <a:r>
              <a:rPr lang="en-US" sz="10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1000" b="1" dirty="0">
                <a:latin typeface="Verdana" pitchFamily="34" charset="0"/>
              </a:rPr>
              <a:t>9</a:t>
            </a:r>
            <a:r>
              <a:rPr lang="en-US" sz="1000" dirty="0" smtClean="0">
                <a:latin typeface="Verdana" pitchFamily="34" charset="0"/>
              </a:rPr>
              <a:t> </a:t>
            </a:r>
            <a:r>
              <a:rPr lang="en-US" sz="1000" dirty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en-US" sz="1000" dirty="0">
                <a:solidFill>
                  <a:srgbClr val="000000"/>
                </a:solidFill>
                <a:latin typeface="Verdana" pitchFamily="34" charset="0"/>
              </a:rPr>
            </a:br>
            <a:r>
              <a:rPr lang="en-US" sz="1000" dirty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en-US" sz="1000" dirty="0">
                <a:solidFill>
                  <a:srgbClr val="000000"/>
                </a:solidFill>
                <a:latin typeface="Verdana" pitchFamily="34" charset="0"/>
              </a:rPr>
            </a:br>
            <a:r>
              <a:rPr lang="ru-RU" sz="1000" dirty="0">
                <a:solidFill>
                  <a:srgbClr val="000000"/>
                </a:solidFill>
                <a:latin typeface="Verdana" pitchFamily="34" charset="0"/>
              </a:rPr>
              <a:t>Тип сообщения</a:t>
            </a:r>
            <a:r>
              <a:rPr lang="en-US" sz="1000" dirty="0">
                <a:solidFill>
                  <a:srgbClr val="000000"/>
                </a:solidFill>
                <a:latin typeface="Verdana" pitchFamily="34" charset="0"/>
              </a:rPr>
              <a:t> RESDES </a:t>
            </a:r>
            <a:br>
              <a:rPr lang="en-US" sz="1000" dirty="0">
                <a:solidFill>
                  <a:srgbClr val="000000"/>
                </a:solidFill>
                <a:latin typeface="Verdana" pitchFamily="34" charset="0"/>
              </a:rPr>
            </a:br>
            <a:r>
              <a:rPr lang="ru-RU" sz="1000" dirty="0">
                <a:solidFill>
                  <a:srgbClr val="000000"/>
                </a:solidFill>
                <a:latin typeface="Verdana" pitchFamily="34" charset="0"/>
              </a:rPr>
              <a:t>Дата отправки последнего сообщения</a:t>
            </a:r>
            <a:r>
              <a:rPr lang="en-US" sz="10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1000" dirty="0">
                <a:solidFill>
                  <a:srgbClr val="000000"/>
                </a:solidFill>
                <a:latin typeface="Verdana" pitchFamily="34" charset="0"/>
              </a:rPr>
              <a:t>2015-08-20 14:11:09 </a:t>
            </a:r>
            <a:br>
              <a:rPr lang="en-US" sz="1000" dirty="0">
                <a:solidFill>
                  <a:srgbClr val="000000"/>
                </a:solidFill>
                <a:latin typeface="Verdana" pitchFamily="34" charset="0"/>
              </a:rPr>
            </a:br>
            <a:r>
              <a:rPr lang="ru-RU" sz="1000" dirty="0">
                <a:solidFill>
                  <a:srgbClr val="000000"/>
                </a:solidFill>
                <a:latin typeface="Verdana" pitchFamily="34" charset="0"/>
              </a:rPr>
              <a:t>Время выдержки в количестве </a:t>
            </a:r>
            <a:r>
              <a:rPr lang="ru-RU" sz="1000" dirty="0" smtClean="0">
                <a:solidFill>
                  <a:srgbClr val="000000"/>
                </a:solidFill>
                <a:latin typeface="Verdana" pitchFamily="34" charset="0"/>
              </a:rPr>
              <a:t>дней:</a:t>
            </a:r>
            <a:r>
              <a:rPr lang="en-US" sz="1000" b="1" dirty="0" smtClean="0">
                <a:latin typeface="Verdana" pitchFamily="34" charset="0"/>
              </a:rPr>
              <a:t>13</a:t>
            </a:r>
            <a:r>
              <a:rPr lang="en-US" sz="1000" dirty="0" smtClean="0">
                <a:latin typeface="Verdana" pitchFamily="34" charset="0"/>
              </a:rPr>
              <a:t> </a:t>
            </a:r>
            <a:r>
              <a:rPr lang="en-US" sz="1000" dirty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en-US" sz="1000" dirty="0">
                <a:solidFill>
                  <a:srgbClr val="000000"/>
                </a:solidFill>
                <a:latin typeface="Verdana" pitchFamily="34" charset="0"/>
              </a:rPr>
            </a:br>
            <a:r>
              <a:rPr lang="en-US" sz="1000" dirty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en-US" sz="1000" dirty="0">
                <a:solidFill>
                  <a:srgbClr val="000000"/>
                </a:solidFill>
                <a:latin typeface="Verdana" pitchFamily="34" charset="0"/>
              </a:rPr>
            </a:br>
            <a:r>
              <a:rPr lang="ru-RU" sz="900" i="1" dirty="0" smtClean="0">
                <a:solidFill>
                  <a:srgbClr val="000000"/>
                </a:solidFill>
                <a:latin typeface="Verdana" pitchFamily="34" charset="0"/>
              </a:rPr>
              <a:t>В случае вопросов, просьба обращаться к группе по посылкам</a:t>
            </a:r>
            <a:r>
              <a:rPr lang="en-US" sz="900" i="1" dirty="0" smtClean="0">
                <a:solidFill>
                  <a:srgbClr val="000000"/>
                </a:solidFill>
                <a:latin typeface="Verdana" pitchFamily="34" charset="0"/>
              </a:rPr>
              <a:t>(</a:t>
            </a:r>
            <a:r>
              <a:rPr lang="en-US" sz="900" i="1" u="sng" dirty="0" smtClean="0">
                <a:solidFill>
                  <a:srgbClr val="000000"/>
                </a:solidFill>
                <a:latin typeface="Verdana" pitchFamily="34" charset="0"/>
                <a:hlinkClick r:id="rId3"/>
              </a:rPr>
              <a:t>parcels@upu.int</a:t>
            </a:r>
            <a:r>
              <a:rPr lang="en-US" sz="900" i="1" dirty="0">
                <a:solidFill>
                  <a:srgbClr val="000000"/>
                </a:solidFill>
                <a:latin typeface="Verdana" pitchFamily="34" charset="0"/>
              </a:rPr>
              <a:t>) </a:t>
            </a:r>
            <a:r>
              <a:rPr lang="ru-RU" sz="900" i="1" dirty="0" smtClean="0">
                <a:solidFill>
                  <a:srgbClr val="000000"/>
                </a:solidFill>
                <a:latin typeface="Verdana" pitchFamily="34" charset="0"/>
              </a:rPr>
              <a:t>или группе поддержки</a:t>
            </a:r>
            <a:r>
              <a:rPr lang="en-US" sz="900" i="1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ru-RU" sz="900" i="1" dirty="0" smtClean="0">
                <a:solidFill>
                  <a:srgbClr val="000000"/>
                </a:solidFill>
                <a:latin typeface="Verdana" pitchFamily="34" charset="0"/>
              </a:rPr>
              <a:t>системы контроля качества (</a:t>
            </a:r>
            <a:r>
              <a:rPr lang="en-US" sz="900" i="1" dirty="0" smtClean="0">
                <a:solidFill>
                  <a:srgbClr val="000000"/>
                </a:solidFill>
                <a:latin typeface="Verdana" pitchFamily="34" charset="0"/>
              </a:rPr>
              <a:t>QCS</a:t>
            </a:r>
            <a:r>
              <a:rPr lang="ru-RU" sz="900" i="1" dirty="0" smtClean="0">
                <a:solidFill>
                  <a:srgbClr val="000000"/>
                </a:solidFill>
                <a:latin typeface="Verdana" pitchFamily="34" charset="0"/>
              </a:rPr>
              <a:t>)</a:t>
            </a:r>
            <a:r>
              <a:rPr lang="en-US" sz="900" i="1" dirty="0" smtClean="0">
                <a:solidFill>
                  <a:srgbClr val="000000"/>
                </a:solidFill>
                <a:latin typeface="Verdana" pitchFamily="34" charset="0"/>
              </a:rPr>
              <a:t>(</a:t>
            </a:r>
            <a:r>
              <a:rPr lang="en-US" sz="900" i="1" u="sng" dirty="0" smtClean="0">
                <a:solidFill>
                  <a:srgbClr val="000000"/>
                </a:solidFill>
                <a:latin typeface="Verdana" pitchFamily="34" charset="0"/>
                <a:hlinkClick r:id="rId4"/>
              </a:rPr>
              <a:t>ptc.support@upu.int</a:t>
            </a:r>
            <a:r>
              <a:rPr lang="en-US" sz="900" i="1" dirty="0">
                <a:solidFill>
                  <a:srgbClr val="000000"/>
                </a:solidFill>
                <a:latin typeface="Verdana" pitchFamily="34" charset="0"/>
              </a:rPr>
              <a:t>)</a:t>
            </a:r>
            <a:endParaRPr lang="en-US" sz="9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51920" y="706144"/>
            <a:ext cx="47160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bg1"/>
                </a:solidFill>
                <a:latin typeface="Verdana" pitchFamily="34" charset="0"/>
              </a:rPr>
              <a:t>Оповещения по электронной  почте</a:t>
            </a:r>
            <a:endParaRPr lang="en-GB" b="1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27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4ec4095-9810-4e60-b964-3161185fe897">PEGASE-7-358986</_dlc_DocId>
    <_dlc_DocIdUrl xmlns="b4ec4095-9810-4e60-b964-3161185fe897">
      <Url>https://pegase.upu.int/_layouts/DocIdRedir.aspx?ID=PEGASE-7-358986</Url>
      <Description>PEGASE-7-358986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F13AF0A9C6414096C36E821BFD7664" ma:contentTypeVersion="6" ma:contentTypeDescription="Create a new document." ma:contentTypeScope="" ma:versionID="b3b9c1e6a8cdf9a749f8078fe72245b1">
  <xsd:schema xmlns:xsd="http://www.w3.org/2001/XMLSchema" xmlns:xs="http://www.w3.org/2001/XMLSchema" xmlns:p="http://schemas.microsoft.com/office/2006/metadata/properties" xmlns:ns2="b4ec4095-9810-4e60-b964-3161185fe897" targetNamespace="http://schemas.microsoft.com/office/2006/metadata/properties" ma:root="true" ma:fieldsID="4317285b1bbc2b5b82265a0019b26c8f" ns2:_="">
    <xsd:import namespace="b4ec4095-9810-4e60-b964-3161185fe89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ec4095-9810-4e60-b964-3161185fe89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C2904E-38AC-4F36-8F6F-768665BF2626}">
  <ds:schemaRefs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b4ec4095-9810-4e60-b964-3161185fe89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CC96A50-C8A0-4E71-862E-D7B239CB6CED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403B938-F702-44EB-9BBD-05FC27E212E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FDC3438-342B-4345-B612-E889E689BD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ec4095-9810-4e60-b964-3161185fe8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10028</TotalTime>
  <Words>1183</Words>
  <Application>Microsoft Office PowerPoint</Application>
  <PresentationFormat>Экран (4:3)</PresentationFormat>
  <Paragraphs>129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2_Default Design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GOMES DA SILVA alex</dc:creator>
  <cp:lastModifiedBy>Elena V. Popova</cp:lastModifiedBy>
  <cp:revision>201</cp:revision>
  <cp:lastPrinted>2016-06-21T12:53:29Z</cp:lastPrinted>
  <dcterms:created xsi:type="dcterms:W3CDTF">2015-11-12T10:27:27Z</dcterms:created>
  <dcterms:modified xsi:type="dcterms:W3CDTF">2016-06-27T07:48:17Z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0x01010054F13AF0A9C6414096C36E821BFD7664</vt:lpwstr>
  </property>
  <property fmtid="{D5CDD505-2E9C-101B-9397-08002B2CF9AE}" pid="3" name="_dlc_DocIdItemGuid">
    <vt:lpwstr>97ae80d4-ba15-47a3-accd-5ef5a8ed1470</vt:lpwstr>
  </property>
</Properties>
</file>