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 bookmarkIdSeed="4">
  <p:sldMasterIdLst>
    <p:sldMasterId id="2147483658" r:id="rId4"/>
  </p:sldMasterIdLst>
  <p:notesMasterIdLst>
    <p:notesMasterId r:id="rId59"/>
  </p:notesMasterIdLst>
  <p:sldIdLst>
    <p:sldId id="257" r:id="rId5"/>
    <p:sldId id="6052" r:id="rId6"/>
    <p:sldId id="2147475162" r:id="rId7"/>
    <p:sldId id="6091" r:id="rId8"/>
    <p:sldId id="2147475149" r:id="rId9"/>
    <p:sldId id="6035" r:id="rId10"/>
    <p:sldId id="6053" r:id="rId11"/>
    <p:sldId id="2147475150" r:id="rId12"/>
    <p:sldId id="2147475151" r:id="rId13"/>
    <p:sldId id="2147475152" r:id="rId14"/>
    <p:sldId id="2147475154" r:id="rId15"/>
    <p:sldId id="330" r:id="rId16"/>
    <p:sldId id="6055" r:id="rId17"/>
    <p:sldId id="6062" r:id="rId18"/>
    <p:sldId id="6063" r:id="rId19"/>
    <p:sldId id="6064" r:id="rId20"/>
    <p:sldId id="6065" r:id="rId21"/>
    <p:sldId id="6066" r:id="rId22"/>
    <p:sldId id="6067" r:id="rId23"/>
    <p:sldId id="6068" r:id="rId24"/>
    <p:sldId id="6079" r:id="rId25"/>
    <p:sldId id="2147475155" r:id="rId26"/>
    <p:sldId id="6060" r:id="rId27"/>
    <p:sldId id="2147475163" r:id="rId28"/>
    <p:sldId id="2147475164" r:id="rId29"/>
    <p:sldId id="2147475165" r:id="rId30"/>
    <p:sldId id="2147475166" r:id="rId31"/>
    <p:sldId id="2147475167" r:id="rId32"/>
    <p:sldId id="6043" r:id="rId33"/>
    <p:sldId id="723" r:id="rId34"/>
    <p:sldId id="6044" r:id="rId35"/>
    <p:sldId id="6057" r:id="rId36"/>
    <p:sldId id="6045" r:id="rId37"/>
    <p:sldId id="265" r:id="rId38"/>
    <p:sldId id="2147475156" r:id="rId39"/>
    <p:sldId id="2147475157" r:id="rId40"/>
    <p:sldId id="309" r:id="rId41"/>
    <p:sldId id="6069" r:id="rId42"/>
    <p:sldId id="258" r:id="rId43"/>
    <p:sldId id="325" r:id="rId44"/>
    <p:sldId id="327" r:id="rId45"/>
    <p:sldId id="326" r:id="rId46"/>
    <p:sldId id="328" r:id="rId47"/>
    <p:sldId id="6071" r:id="rId48"/>
    <p:sldId id="324" r:id="rId49"/>
    <p:sldId id="262" r:id="rId50"/>
    <p:sldId id="6070" r:id="rId51"/>
    <p:sldId id="6089" r:id="rId52"/>
    <p:sldId id="6039" r:id="rId53"/>
    <p:sldId id="2147475159" r:id="rId54"/>
    <p:sldId id="6080" r:id="rId55"/>
    <p:sldId id="282" r:id="rId56"/>
    <p:sldId id="2147475158" r:id="rId57"/>
    <p:sldId id="6090" r:id="rId58"/>
  </p:sldIdLst>
  <p:sldSz cx="12192000" cy="6858000"/>
  <p:notesSz cx="6808788" cy="9940925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445BAA"/>
    <a:srgbClr val="005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334" autoAdjust="0"/>
    <p:restoredTop sz="94657" autoAdjust="0"/>
  </p:normalViewPr>
  <p:slideViewPr>
    <p:cSldViewPr snapToGrid="0" snapToObjects="1">
      <p:cViewPr varScale="1">
        <p:scale>
          <a:sx n="95" d="100"/>
          <a:sy n="95" d="100"/>
        </p:scale>
        <p:origin x="149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73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rmation.qs@upu.int" TargetMode="External"/><Relationship Id="rId7" Type="http://schemas.openxmlformats.org/officeDocument/2006/relationships/hyperlink" Target="https://support.upu.int/" TargetMode="External"/><Relationship Id="rId2" Type="http://schemas.openxmlformats.org/officeDocument/2006/relationships/hyperlink" Target="mailto:poc.psdeig.secretariat@upu.int" TargetMode="External"/><Relationship Id="rId1" Type="http://schemas.openxmlformats.org/officeDocument/2006/relationships/hyperlink" Target="mailto:letters@upu.int" TargetMode="External"/><Relationship Id="rId6" Type="http://schemas.openxmlformats.org/officeDocument/2006/relationships/hyperlink" Target="mailto:compliance.standards@upu.int" TargetMode="External"/><Relationship Id="rId5" Type="http://schemas.openxmlformats.org/officeDocument/2006/relationships/hyperlink" Target="mailto:central.accounting@upu.int" TargetMode="External"/><Relationship Id="rId4" Type="http://schemas.openxmlformats.org/officeDocument/2006/relationships/hyperlink" Target="mailto:DPRM-PPRE-REM@upu.int" TargetMode="External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rmation.qs@upu.int" TargetMode="External"/><Relationship Id="rId7" Type="http://schemas.openxmlformats.org/officeDocument/2006/relationships/hyperlink" Target="https://support.upu.int/" TargetMode="External"/><Relationship Id="rId2" Type="http://schemas.openxmlformats.org/officeDocument/2006/relationships/hyperlink" Target="mailto:poc.psdeig.secretariat@upu.int" TargetMode="External"/><Relationship Id="rId1" Type="http://schemas.openxmlformats.org/officeDocument/2006/relationships/hyperlink" Target="mailto:letters@upu.int" TargetMode="External"/><Relationship Id="rId6" Type="http://schemas.openxmlformats.org/officeDocument/2006/relationships/hyperlink" Target="mailto:compliance.standards@upu.int" TargetMode="External"/><Relationship Id="rId5" Type="http://schemas.openxmlformats.org/officeDocument/2006/relationships/hyperlink" Target="mailto:central.accounting@upu.int" TargetMode="External"/><Relationship Id="rId4" Type="http://schemas.openxmlformats.org/officeDocument/2006/relationships/hyperlink" Target="mailto:DPRM-PPRE-REM@upu.in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28972E-C265-43F7-ADA9-C0D366E72D3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DF1E53-A65E-4B5B-B9D0-317B87C821A9}">
      <dgm:prSet custT="1"/>
      <dgm:spPr/>
      <dgm:t>
        <a:bodyPr/>
        <a:lstStyle/>
        <a:p>
          <a:pPr rtl="0"/>
          <a:r>
            <a:rPr lang="en-GB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ar-SA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تقتصر خدمة التسجيل على المستندات فقط - البند ١-١ من المادة ١٨ من الاتفاقية</a:t>
          </a:r>
          <a:endParaRPr lang="en-US" sz="1800" b="1" dirty="0">
            <a:solidFill>
              <a:srgbClr val="FFC000"/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3583A695-A9C5-4A51-9FEA-CEA6E55CE3D7}" type="parTrans" cxnId="{A67BE178-A59D-42D9-BA44-B54355ECC28F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802D92B-B0D1-458F-AF4A-EFD6E14B8CB1}" type="sibTrans" cxnId="{A67BE178-A59D-42D9-BA44-B54355ECC28F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010A91B-C8F8-4AD8-BA0A-ABFECEC3A219}">
      <dgm:prSet custT="1"/>
      <dgm:spPr/>
      <dgm:t>
        <a:bodyPr/>
        <a:lstStyle/>
        <a:p>
          <a:pPr algn="justLow" rtl="1"/>
          <a:r>
            <a:rPr lang="ar-SA" sz="1800" kern="1200" dirty="0">
              <a:solidFill>
                <a:prstClr val="white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يكون تبادل الرسائل </a:t>
          </a:r>
          <a:r>
            <a:rPr lang="en-US" sz="1600" kern="1200" dirty="0">
              <a:solidFill>
                <a:prstClr val="white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EMSEVT V3</a:t>
          </a:r>
          <a:r>
            <a:rPr lang="ar-SA" sz="1600" kern="1200" dirty="0">
              <a:solidFill>
                <a:prstClr val="white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1600" kern="1200" dirty="0">
              <a:solidFill>
                <a:prstClr val="white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ar-SA" sz="1800" kern="1200" dirty="0">
              <a:solidFill>
                <a:prstClr val="white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إلزامياً فيما يتعلق </a:t>
          </a:r>
          <a:r>
            <a:rPr lang="ar-SA" sz="1800" kern="1200" dirty="0" err="1">
              <a:solidFill>
                <a:prstClr val="white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بالبعائث</a:t>
          </a:r>
          <a:r>
            <a:rPr lang="ar-SA" sz="1800" kern="1200" dirty="0">
              <a:solidFill>
                <a:prstClr val="white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المسجلة والمأمن عليها والخاضعة للتتبع - المادتان ١٧-١٣٠ و١٧-١٣١ من النظام</a:t>
          </a:r>
          <a:endParaRPr lang="en-US" sz="1800" b="1" kern="1200" dirty="0">
            <a:solidFill>
              <a:srgbClr val="FFC000"/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B8F105D8-0E76-494B-9B63-90CC6BD37A02}" type="parTrans" cxnId="{22CF758F-7EB4-436C-A19B-607F69ABAC2D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1546154-7158-407B-A7C8-B1DFCD6BADB8}" type="sibTrans" cxnId="{22CF758F-7EB4-436C-A19B-607F69ABAC2D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06C0882-E9D9-4F7B-A796-58781C1DFFB2}" type="pres">
      <dgm:prSet presAssocID="{E528972E-C265-43F7-ADA9-C0D366E72D33}" presName="Name0" presStyleCnt="0">
        <dgm:presLayoutVars>
          <dgm:chMax val="7"/>
          <dgm:chPref val="7"/>
          <dgm:dir/>
        </dgm:presLayoutVars>
      </dgm:prSet>
      <dgm:spPr/>
    </dgm:pt>
    <dgm:pt modelId="{15331FE7-8AA5-4364-AB7D-DC7029133E66}" type="pres">
      <dgm:prSet presAssocID="{E528972E-C265-43F7-ADA9-C0D366E72D33}" presName="Name1" presStyleCnt="0"/>
      <dgm:spPr/>
    </dgm:pt>
    <dgm:pt modelId="{2F21D9D1-D88A-4D26-A852-3D27A15DC283}" type="pres">
      <dgm:prSet presAssocID="{E528972E-C265-43F7-ADA9-C0D366E72D33}" presName="cycle" presStyleCnt="0"/>
      <dgm:spPr/>
    </dgm:pt>
    <dgm:pt modelId="{660C5441-4E20-4D03-8508-7BB671BA6AE6}" type="pres">
      <dgm:prSet presAssocID="{E528972E-C265-43F7-ADA9-C0D366E72D33}" presName="srcNode" presStyleLbl="node1" presStyleIdx="0" presStyleCnt="2"/>
      <dgm:spPr/>
    </dgm:pt>
    <dgm:pt modelId="{5E3DC349-CEA0-4CCA-8DEB-7F5F1B151E88}" type="pres">
      <dgm:prSet presAssocID="{E528972E-C265-43F7-ADA9-C0D366E72D33}" presName="conn" presStyleLbl="parChTrans1D2" presStyleIdx="0" presStyleCnt="1"/>
      <dgm:spPr/>
    </dgm:pt>
    <dgm:pt modelId="{E12A214F-91A9-455F-A2F7-2E561A4BED84}" type="pres">
      <dgm:prSet presAssocID="{E528972E-C265-43F7-ADA9-C0D366E72D33}" presName="extraNode" presStyleLbl="node1" presStyleIdx="0" presStyleCnt="2"/>
      <dgm:spPr/>
    </dgm:pt>
    <dgm:pt modelId="{CE5D7DE5-7E9E-4388-9B53-41F350D416FD}" type="pres">
      <dgm:prSet presAssocID="{E528972E-C265-43F7-ADA9-C0D366E72D33}" presName="dstNode" presStyleLbl="node1" presStyleIdx="0" presStyleCnt="2"/>
      <dgm:spPr/>
    </dgm:pt>
    <dgm:pt modelId="{D6820EA1-203E-4F49-9D5D-0389CC6F13EA}" type="pres">
      <dgm:prSet presAssocID="{ECDF1E53-A65E-4B5B-B9D0-317B87C821A9}" presName="text_1" presStyleLbl="node1" presStyleIdx="0" presStyleCnt="2" custScaleX="103295" custLinFactNeighborX="1443">
        <dgm:presLayoutVars>
          <dgm:bulletEnabled val="1"/>
        </dgm:presLayoutVars>
      </dgm:prSet>
      <dgm:spPr/>
    </dgm:pt>
    <dgm:pt modelId="{3514EE31-E779-49B0-BBA9-A4E57E5A9CD6}" type="pres">
      <dgm:prSet presAssocID="{ECDF1E53-A65E-4B5B-B9D0-317B87C821A9}" presName="accent_1" presStyleCnt="0"/>
      <dgm:spPr/>
    </dgm:pt>
    <dgm:pt modelId="{05D39FBB-E830-41E9-90A1-FD578FFF8F7A}" type="pres">
      <dgm:prSet presAssocID="{ECDF1E53-A65E-4B5B-B9D0-317B87C821A9}" presName="accentRepeatNode" presStyleLbl="solidFgAcc1" presStyleIdx="0" presStyleCnt="2"/>
      <dgm:spPr/>
    </dgm:pt>
    <dgm:pt modelId="{6D9CF2C0-2CBF-4622-910D-8F6301B42691}" type="pres">
      <dgm:prSet presAssocID="{D010A91B-C8F8-4AD8-BA0A-ABFECEC3A219}" presName="text_2" presStyleLbl="node1" presStyleIdx="1" presStyleCnt="2" custLinFactNeighborX="1150" custLinFactNeighborY="-4696">
        <dgm:presLayoutVars>
          <dgm:bulletEnabled val="1"/>
        </dgm:presLayoutVars>
      </dgm:prSet>
      <dgm:spPr/>
    </dgm:pt>
    <dgm:pt modelId="{C8794EB4-68D2-4252-AE22-AA390DC3E453}" type="pres">
      <dgm:prSet presAssocID="{D010A91B-C8F8-4AD8-BA0A-ABFECEC3A219}" presName="accent_2" presStyleCnt="0"/>
      <dgm:spPr/>
    </dgm:pt>
    <dgm:pt modelId="{0BD90D2E-1FD4-44F4-A5DC-B052C23B45F4}" type="pres">
      <dgm:prSet presAssocID="{D010A91B-C8F8-4AD8-BA0A-ABFECEC3A219}" presName="accentRepeatNode" presStyleLbl="solidFgAcc1" presStyleIdx="1" presStyleCnt="2"/>
      <dgm:spPr/>
    </dgm:pt>
  </dgm:ptLst>
  <dgm:cxnLst>
    <dgm:cxn modelId="{15B2812C-0039-4B0C-93D4-C04F9A81648A}" type="presOf" srcId="{D010A91B-C8F8-4AD8-BA0A-ABFECEC3A219}" destId="{6D9CF2C0-2CBF-4622-910D-8F6301B42691}" srcOrd="0" destOrd="0" presId="urn:microsoft.com/office/officeart/2008/layout/VerticalCurvedList"/>
    <dgm:cxn modelId="{1113D655-DF4B-40DD-A53D-7E8F79B43788}" type="presOf" srcId="{ECDF1E53-A65E-4B5B-B9D0-317B87C821A9}" destId="{D6820EA1-203E-4F49-9D5D-0389CC6F13EA}" srcOrd="0" destOrd="0" presId="urn:microsoft.com/office/officeart/2008/layout/VerticalCurvedList"/>
    <dgm:cxn modelId="{A67BE178-A59D-42D9-BA44-B54355ECC28F}" srcId="{E528972E-C265-43F7-ADA9-C0D366E72D33}" destId="{ECDF1E53-A65E-4B5B-B9D0-317B87C821A9}" srcOrd="0" destOrd="0" parTransId="{3583A695-A9C5-4A51-9FEA-CEA6E55CE3D7}" sibTransId="{9802D92B-B0D1-458F-AF4A-EFD6E14B8CB1}"/>
    <dgm:cxn modelId="{DFF12581-4783-44EE-B36D-9687167EE338}" type="presOf" srcId="{E528972E-C265-43F7-ADA9-C0D366E72D33}" destId="{106C0882-E9D9-4F7B-A796-58781C1DFFB2}" srcOrd="0" destOrd="0" presId="urn:microsoft.com/office/officeart/2008/layout/VerticalCurvedList"/>
    <dgm:cxn modelId="{4D70B08C-14EA-4586-A5C0-59CB02397DFE}" type="presOf" srcId="{9802D92B-B0D1-458F-AF4A-EFD6E14B8CB1}" destId="{5E3DC349-CEA0-4CCA-8DEB-7F5F1B151E88}" srcOrd="0" destOrd="0" presId="urn:microsoft.com/office/officeart/2008/layout/VerticalCurvedList"/>
    <dgm:cxn modelId="{22CF758F-7EB4-436C-A19B-607F69ABAC2D}" srcId="{E528972E-C265-43F7-ADA9-C0D366E72D33}" destId="{D010A91B-C8F8-4AD8-BA0A-ABFECEC3A219}" srcOrd="1" destOrd="0" parTransId="{B8F105D8-0E76-494B-9B63-90CC6BD37A02}" sibTransId="{01546154-7158-407B-A7C8-B1DFCD6BADB8}"/>
    <dgm:cxn modelId="{A1D477ED-4A76-4E50-BB75-2D827814F2D8}" type="presParOf" srcId="{106C0882-E9D9-4F7B-A796-58781C1DFFB2}" destId="{15331FE7-8AA5-4364-AB7D-DC7029133E66}" srcOrd="0" destOrd="0" presId="urn:microsoft.com/office/officeart/2008/layout/VerticalCurvedList"/>
    <dgm:cxn modelId="{FB2CC867-1BA6-42EE-922B-CA52DFFCA596}" type="presParOf" srcId="{15331FE7-8AA5-4364-AB7D-DC7029133E66}" destId="{2F21D9D1-D88A-4D26-A852-3D27A15DC283}" srcOrd="0" destOrd="0" presId="urn:microsoft.com/office/officeart/2008/layout/VerticalCurvedList"/>
    <dgm:cxn modelId="{C40A6777-670D-4734-AC7A-A19CC31A623E}" type="presParOf" srcId="{2F21D9D1-D88A-4D26-A852-3D27A15DC283}" destId="{660C5441-4E20-4D03-8508-7BB671BA6AE6}" srcOrd="0" destOrd="0" presId="urn:microsoft.com/office/officeart/2008/layout/VerticalCurvedList"/>
    <dgm:cxn modelId="{1B637257-CFF4-4B99-B6EF-895FFE49C38F}" type="presParOf" srcId="{2F21D9D1-D88A-4D26-A852-3D27A15DC283}" destId="{5E3DC349-CEA0-4CCA-8DEB-7F5F1B151E88}" srcOrd="1" destOrd="0" presId="urn:microsoft.com/office/officeart/2008/layout/VerticalCurvedList"/>
    <dgm:cxn modelId="{09FAA2C3-76CD-4623-9E85-FE0F2251C0B0}" type="presParOf" srcId="{2F21D9D1-D88A-4D26-A852-3D27A15DC283}" destId="{E12A214F-91A9-455F-A2F7-2E561A4BED84}" srcOrd="2" destOrd="0" presId="urn:microsoft.com/office/officeart/2008/layout/VerticalCurvedList"/>
    <dgm:cxn modelId="{EFB1FE92-4B61-46D4-BD3B-3948CE527954}" type="presParOf" srcId="{2F21D9D1-D88A-4D26-A852-3D27A15DC283}" destId="{CE5D7DE5-7E9E-4388-9B53-41F350D416FD}" srcOrd="3" destOrd="0" presId="urn:microsoft.com/office/officeart/2008/layout/VerticalCurvedList"/>
    <dgm:cxn modelId="{56920AEB-3827-46E4-AF01-B7A8EDBBB5F8}" type="presParOf" srcId="{15331FE7-8AA5-4364-AB7D-DC7029133E66}" destId="{D6820EA1-203E-4F49-9D5D-0389CC6F13EA}" srcOrd="1" destOrd="0" presId="urn:microsoft.com/office/officeart/2008/layout/VerticalCurvedList"/>
    <dgm:cxn modelId="{7EAA2338-AFC9-433A-A591-337490434703}" type="presParOf" srcId="{15331FE7-8AA5-4364-AB7D-DC7029133E66}" destId="{3514EE31-E779-49B0-BBA9-A4E57E5A9CD6}" srcOrd="2" destOrd="0" presId="urn:microsoft.com/office/officeart/2008/layout/VerticalCurvedList"/>
    <dgm:cxn modelId="{3F24FBC9-2203-483F-967D-72BE8424BE96}" type="presParOf" srcId="{3514EE31-E779-49B0-BBA9-A4E57E5A9CD6}" destId="{05D39FBB-E830-41E9-90A1-FD578FFF8F7A}" srcOrd="0" destOrd="0" presId="urn:microsoft.com/office/officeart/2008/layout/VerticalCurvedList"/>
    <dgm:cxn modelId="{9CE5849D-1044-446D-B53C-86181F4E748C}" type="presParOf" srcId="{15331FE7-8AA5-4364-AB7D-DC7029133E66}" destId="{6D9CF2C0-2CBF-4622-910D-8F6301B42691}" srcOrd="3" destOrd="0" presId="urn:microsoft.com/office/officeart/2008/layout/VerticalCurvedList"/>
    <dgm:cxn modelId="{B49E10DC-22C8-49C5-A518-0CEE97BBB8E3}" type="presParOf" srcId="{15331FE7-8AA5-4364-AB7D-DC7029133E66}" destId="{C8794EB4-68D2-4252-AE22-AA390DC3E453}" srcOrd="4" destOrd="0" presId="urn:microsoft.com/office/officeart/2008/layout/VerticalCurvedList"/>
    <dgm:cxn modelId="{520298F8-0720-439F-BAC1-2F878124836D}" type="presParOf" srcId="{C8794EB4-68D2-4252-AE22-AA390DC3E453}" destId="{0BD90D2E-1FD4-44F4-A5DC-B052C23B45F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5A9E09-41F4-4FEC-AE0A-EC88BF16FB7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1E79BD-5D5D-46D1-A23B-452064AB9015}">
      <dgm:prSet custT="1"/>
      <dgm:spPr/>
      <dgm:t>
        <a:bodyPr/>
        <a:lstStyle/>
        <a:p>
          <a:pPr algn="justLow" rtl="1"/>
          <a:r>
            <a:rPr lang="ar-SA" sz="1800" kern="1200" dirty="0">
              <a:latin typeface="Arial" panose="020B0604020202020204" pitchFamily="34" charset="0"/>
              <a:cs typeface="Arial" panose="020B0604020202020204" pitchFamily="34" charset="0"/>
            </a:rPr>
            <a:t>يمكن إدخال تعديلات على النظام البريدي الدولي لعام ٢٠٢٥ من أجل تيسير معالجة الرسائل الخاضعة للتتبع </a:t>
          </a:r>
          <a:r>
            <a:rPr lang="ar-SA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والبعائث</a:t>
          </a:r>
          <a:r>
            <a:rPr lang="ar-SA" sz="1800" kern="1200" dirty="0">
              <a:latin typeface="Arial" panose="020B0604020202020204" pitchFamily="34" charset="0"/>
              <a:cs typeface="Arial" panose="020B0604020202020204" pitchFamily="34" charset="0"/>
            </a:rPr>
            <a:t> المسجلة </a:t>
          </a:r>
          <a:r>
            <a:rPr lang="ar-SA" sz="1800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والبعائث</a:t>
          </a:r>
          <a:r>
            <a:rPr lang="ar-SA" sz="18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بقيمة مصرح بها .</a:t>
          </a:r>
          <a:endParaRPr lang="en-US" sz="1800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D8F08E9-C960-454F-A113-03A5458AF6CB}" type="parTrans" cxnId="{4CEE1AF3-2B0B-49FF-80FE-4BB49212B63C}">
      <dgm:prSet/>
      <dgm:spPr/>
      <dgm:t>
        <a:bodyPr/>
        <a:lstStyle/>
        <a:p>
          <a:endParaRPr lang="en-US" sz="1800"/>
        </a:p>
      </dgm:t>
    </dgm:pt>
    <dgm:pt modelId="{27B5D7DF-180F-4DB1-A022-D5375C5CF19E}" type="sibTrans" cxnId="{4CEE1AF3-2B0B-49FF-80FE-4BB49212B63C}">
      <dgm:prSet/>
      <dgm:spPr/>
      <dgm:t>
        <a:bodyPr/>
        <a:lstStyle/>
        <a:p>
          <a:endParaRPr lang="en-US" sz="1800"/>
        </a:p>
      </dgm:t>
    </dgm:pt>
    <dgm:pt modelId="{8452F99E-1BB6-4AD3-BEAC-27B48F5DB5DE}">
      <dgm:prSet custT="1"/>
      <dgm:spPr/>
      <dgm:t>
        <a:bodyPr/>
        <a:lstStyle/>
        <a:p>
          <a:pPr algn="justLow" rtl="1"/>
          <a:r>
            <a:rPr lang="ar-SA" sz="1800" dirty="0">
              <a:latin typeface="Arial" panose="020B0604020202020204" pitchFamily="34" charset="0"/>
              <a:cs typeface="Arial" panose="020B0604020202020204" pitchFamily="34" charset="0"/>
            </a:rPr>
            <a:t>جرى تحديد أحد المتطلبات: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E5CCFA-B430-4636-8F98-4C9D000DB6BA}" type="parTrans" cxnId="{7117030B-3747-40CE-9DC6-A29B380A393F}">
      <dgm:prSet/>
      <dgm:spPr/>
      <dgm:t>
        <a:bodyPr/>
        <a:lstStyle/>
        <a:p>
          <a:endParaRPr lang="en-US" sz="1800"/>
        </a:p>
      </dgm:t>
    </dgm:pt>
    <dgm:pt modelId="{7851E988-8356-4350-B702-AC356ADBA42E}" type="sibTrans" cxnId="{7117030B-3747-40CE-9DC6-A29B380A393F}">
      <dgm:prSet/>
      <dgm:spPr/>
      <dgm:t>
        <a:bodyPr/>
        <a:lstStyle/>
        <a:p>
          <a:endParaRPr lang="en-US" sz="1800"/>
        </a:p>
      </dgm:t>
    </dgm:pt>
    <dgm:pt modelId="{D189A277-320C-4B20-92A7-8B2004D643B7}">
      <dgm:prSet custT="1"/>
      <dgm:spPr/>
      <dgm:t>
        <a:bodyPr/>
        <a:lstStyle/>
        <a:p>
          <a:pPr algn="ctr" rtl="1"/>
          <a:r>
            <a:rPr lang="ar-SA" sz="1600" dirty="0">
              <a:latin typeface="Arial" panose="020B0604020202020204" pitchFamily="34" charset="0"/>
              <a:cs typeface="Arial" panose="020B0604020202020204" pitchFamily="34" charset="0"/>
            </a:rPr>
            <a:t>لا يسمح بإدراج </a:t>
          </a:r>
          <a:r>
            <a:rPr lang="ar-SA" sz="1600" dirty="0" err="1">
              <a:latin typeface="Arial" panose="020B0604020202020204" pitchFamily="34" charset="0"/>
              <a:cs typeface="Arial" panose="020B0604020202020204" pitchFamily="34" charset="0"/>
            </a:rPr>
            <a:t>البعائث</a:t>
          </a:r>
          <a:r>
            <a:rPr lang="ar-SA" sz="1600" dirty="0">
              <a:latin typeface="Arial" panose="020B0604020202020204" pitchFamily="34" charset="0"/>
              <a:cs typeface="Arial" panose="020B0604020202020204" pitchFamily="34" charset="0"/>
            </a:rPr>
            <a:t> المسجلة في الأوعية من الفئة 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UA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93E875-EB0A-4953-8996-B12385D6510D}" type="parTrans" cxnId="{DAD393CF-55C0-4BC3-8030-AD5E6BEDC00F}">
      <dgm:prSet/>
      <dgm:spPr/>
      <dgm:t>
        <a:bodyPr/>
        <a:lstStyle/>
        <a:p>
          <a:endParaRPr lang="en-US" sz="1800"/>
        </a:p>
      </dgm:t>
    </dgm:pt>
    <dgm:pt modelId="{76C01183-EB89-47B5-95D7-6A42A3684440}" type="sibTrans" cxnId="{DAD393CF-55C0-4BC3-8030-AD5E6BEDC00F}">
      <dgm:prSet/>
      <dgm:spPr/>
      <dgm:t>
        <a:bodyPr/>
        <a:lstStyle/>
        <a:p>
          <a:endParaRPr lang="en-US" sz="1800"/>
        </a:p>
      </dgm:t>
    </dgm:pt>
    <dgm:pt modelId="{F487301C-FD9D-475A-BFF6-304B48AEF679}" type="pres">
      <dgm:prSet presAssocID="{EF5A9E09-41F4-4FEC-AE0A-EC88BF16FB7D}" presName="linear" presStyleCnt="0">
        <dgm:presLayoutVars>
          <dgm:dir/>
          <dgm:animLvl val="lvl"/>
          <dgm:resizeHandles val="exact"/>
        </dgm:presLayoutVars>
      </dgm:prSet>
      <dgm:spPr/>
    </dgm:pt>
    <dgm:pt modelId="{973C4C6C-15A7-4F58-B543-079985E6AF45}" type="pres">
      <dgm:prSet presAssocID="{921E79BD-5D5D-46D1-A23B-452064AB9015}" presName="parentLin" presStyleCnt="0"/>
      <dgm:spPr/>
    </dgm:pt>
    <dgm:pt modelId="{6261EEBB-369A-4BBE-B633-449D2DA52A0D}" type="pres">
      <dgm:prSet presAssocID="{921E79BD-5D5D-46D1-A23B-452064AB9015}" presName="parentLeftMargin" presStyleLbl="node1" presStyleIdx="0" presStyleCnt="2"/>
      <dgm:spPr/>
    </dgm:pt>
    <dgm:pt modelId="{7B743C76-36F9-4D03-AD7D-62CB6D78BE2A}" type="pres">
      <dgm:prSet presAssocID="{921E79BD-5D5D-46D1-A23B-452064AB9015}" presName="parentText" presStyleLbl="node1" presStyleIdx="0" presStyleCnt="2" custScaleX="119997" custLinFactX="-188" custLinFactNeighborX="-100000" custLinFactNeighborY="19205">
        <dgm:presLayoutVars>
          <dgm:chMax val="0"/>
          <dgm:bulletEnabled val="1"/>
        </dgm:presLayoutVars>
      </dgm:prSet>
      <dgm:spPr/>
    </dgm:pt>
    <dgm:pt modelId="{DF26B5E7-B86B-4D0D-8A9F-76A9C9CAE76A}" type="pres">
      <dgm:prSet presAssocID="{921E79BD-5D5D-46D1-A23B-452064AB9015}" presName="negativeSpace" presStyleCnt="0"/>
      <dgm:spPr/>
    </dgm:pt>
    <dgm:pt modelId="{4AE08E47-F1A9-4F7E-B125-B2607EBEF045}" type="pres">
      <dgm:prSet presAssocID="{921E79BD-5D5D-46D1-A23B-452064AB9015}" presName="childText" presStyleLbl="conFgAcc1" presStyleIdx="0" presStyleCnt="2">
        <dgm:presLayoutVars>
          <dgm:bulletEnabled val="1"/>
        </dgm:presLayoutVars>
      </dgm:prSet>
      <dgm:spPr/>
    </dgm:pt>
    <dgm:pt modelId="{71CF1008-00EC-4102-B4F2-E31ECDB48B26}" type="pres">
      <dgm:prSet presAssocID="{27B5D7DF-180F-4DB1-A022-D5375C5CF19E}" presName="spaceBetweenRectangles" presStyleCnt="0"/>
      <dgm:spPr/>
    </dgm:pt>
    <dgm:pt modelId="{CC31F7F5-5F4C-4822-93B9-CE27B1518849}" type="pres">
      <dgm:prSet presAssocID="{8452F99E-1BB6-4AD3-BEAC-27B48F5DB5DE}" presName="parentLin" presStyleCnt="0"/>
      <dgm:spPr/>
    </dgm:pt>
    <dgm:pt modelId="{D1874D7C-0B53-41B8-BE0C-B6B425476879}" type="pres">
      <dgm:prSet presAssocID="{8452F99E-1BB6-4AD3-BEAC-27B48F5DB5DE}" presName="parentLeftMargin" presStyleLbl="node1" presStyleIdx="0" presStyleCnt="2"/>
      <dgm:spPr/>
    </dgm:pt>
    <dgm:pt modelId="{A2A665DD-CC6D-4E4D-9608-BB1993D2C856}" type="pres">
      <dgm:prSet presAssocID="{8452F99E-1BB6-4AD3-BEAC-27B48F5DB5DE}" presName="parentText" presStyleLbl="node1" presStyleIdx="1" presStyleCnt="2" custScaleX="120746" custLinFactX="-135" custLinFactNeighborX="-100000" custLinFactNeighborY="3640">
        <dgm:presLayoutVars>
          <dgm:chMax val="0"/>
          <dgm:bulletEnabled val="1"/>
        </dgm:presLayoutVars>
      </dgm:prSet>
      <dgm:spPr/>
    </dgm:pt>
    <dgm:pt modelId="{4982A54E-F2AE-4E0E-BA4B-2BF0A2946493}" type="pres">
      <dgm:prSet presAssocID="{8452F99E-1BB6-4AD3-BEAC-27B48F5DB5DE}" presName="negativeSpace" presStyleCnt="0"/>
      <dgm:spPr/>
    </dgm:pt>
    <dgm:pt modelId="{AC539260-3A5F-473B-8057-FDCF850B4FAE}" type="pres">
      <dgm:prSet presAssocID="{8452F99E-1BB6-4AD3-BEAC-27B48F5DB5DE}" presName="childText" presStyleLbl="conFgAcc1" presStyleIdx="1" presStyleCnt="2" custLinFactNeighborX="724" custLinFactNeighborY="5760">
        <dgm:presLayoutVars>
          <dgm:bulletEnabled val="1"/>
        </dgm:presLayoutVars>
      </dgm:prSet>
      <dgm:spPr/>
    </dgm:pt>
  </dgm:ptLst>
  <dgm:cxnLst>
    <dgm:cxn modelId="{3CC94708-9116-41A7-8EA1-E461B650125D}" type="presOf" srcId="{D189A277-320C-4B20-92A7-8B2004D643B7}" destId="{AC539260-3A5F-473B-8057-FDCF850B4FAE}" srcOrd="0" destOrd="0" presId="urn:microsoft.com/office/officeart/2005/8/layout/list1"/>
    <dgm:cxn modelId="{7117030B-3747-40CE-9DC6-A29B380A393F}" srcId="{EF5A9E09-41F4-4FEC-AE0A-EC88BF16FB7D}" destId="{8452F99E-1BB6-4AD3-BEAC-27B48F5DB5DE}" srcOrd="1" destOrd="0" parTransId="{E8E5CCFA-B430-4636-8F98-4C9D000DB6BA}" sibTransId="{7851E988-8356-4350-B702-AC356ADBA42E}"/>
    <dgm:cxn modelId="{D82F5F1E-3441-4A5F-8951-B1642665F321}" type="presOf" srcId="{8452F99E-1BB6-4AD3-BEAC-27B48F5DB5DE}" destId="{D1874D7C-0B53-41B8-BE0C-B6B425476879}" srcOrd="0" destOrd="0" presId="urn:microsoft.com/office/officeart/2005/8/layout/list1"/>
    <dgm:cxn modelId="{4ADE5C7F-8829-41ED-8D14-52870A6E3C55}" type="presOf" srcId="{921E79BD-5D5D-46D1-A23B-452064AB9015}" destId="{6261EEBB-369A-4BBE-B633-449D2DA52A0D}" srcOrd="0" destOrd="0" presId="urn:microsoft.com/office/officeart/2005/8/layout/list1"/>
    <dgm:cxn modelId="{EE50138A-7D4A-48B7-B7AB-1BFDFE2F18A6}" type="presOf" srcId="{921E79BD-5D5D-46D1-A23B-452064AB9015}" destId="{7B743C76-36F9-4D03-AD7D-62CB6D78BE2A}" srcOrd="1" destOrd="0" presId="urn:microsoft.com/office/officeart/2005/8/layout/list1"/>
    <dgm:cxn modelId="{DAD393CF-55C0-4BC3-8030-AD5E6BEDC00F}" srcId="{8452F99E-1BB6-4AD3-BEAC-27B48F5DB5DE}" destId="{D189A277-320C-4B20-92A7-8B2004D643B7}" srcOrd="0" destOrd="0" parTransId="{3693E875-EB0A-4953-8996-B12385D6510D}" sibTransId="{76C01183-EB89-47B5-95D7-6A42A3684440}"/>
    <dgm:cxn modelId="{97BCE3E0-A306-43D5-94F3-3D73C88F999E}" type="presOf" srcId="{8452F99E-1BB6-4AD3-BEAC-27B48F5DB5DE}" destId="{A2A665DD-CC6D-4E4D-9608-BB1993D2C856}" srcOrd="1" destOrd="0" presId="urn:microsoft.com/office/officeart/2005/8/layout/list1"/>
    <dgm:cxn modelId="{2EE259EE-4F2E-49E7-8A74-8DABFC80E0D9}" type="presOf" srcId="{EF5A9E09-41F4-4FEC-AE0A-EC88BF16FB7D}" destId="{F487301C-FD9D-475A-BFF6-304B48AEF679}" srcOrd="0" destOrd="0" presId="urn:microsoft.com/office/officeart/2005/8/layout/list1"/>
    <dgm:cxn modelId="{4CEE1AF3-2B0B-49FF-80FE-4BB49212B63C}" srcId="{EF5A9E09-41F4-4FEC-AE0A-EC88BF16FB7D}" destId="{921E79BD-5D5D-46D1-A23B-452064AB9015}" srcOrd="0" destOrd="0" parTransId="{2D8F08E9-C960-454F-A113-03A5458AF6CB}" sibTransId="{27B5D7DF-180F-4DB1-A022-D5375C5CF19E}"/>
    <dgm:cxn modelId="{CD05322E-DD66-417E-ABB2-5FD7778AD6E0}" type="presParOf" srcId="{F487301C-FD9D-475A-BFF6-304B48AEF679}" destId="{973C4C6C-15A7-4F58-B543-079985E6AF45}" srcOrd="0" destOrd="0" presId="urn:microsoft.com/office/officeart/2005/8/layout/list1"/>
    <dgm:cxn modelId="{E33DC613-F089-4990-8068-0D8498E053F5}" type="presParOf" srcId="{973C4C6C-15A7-4F58-B543-079985E6AF45}" destId="{6261EEBB-369A-4BBE-B633-449D2DA52A0D}" srcOrd="0" destOrd="0" presId="urn:microsoft.com/office/officeart/2005/8/layout/list1"/>
    <dgm:cxn modelId="{95199DCF-FBC8-4969-B42E-C3A5F701CA28}" type="presParOf" srcId="{973C4C6C-15A7-4F58-B543-079985E6AF45}" destId="{7B743C76-36F9-4D03-AD7D-62CB6D78BE2A}" srcOrd="1" destOrd="0" presId="urn:microsoft.com/office/officeart/2005/8/layout/list1"/>
    <dgm:cxn modelId="{A4F435AD-5AF8-444E-A8DB-70D1AF6F17F9}" type="presParOf" srcId="{F487301C-FD9D-475A-BFF6-304B48AEF679}" destId="{DF26B5E7-B86B-4D0D-8A9F-76A9C9CAE76A}" srcOrd="1" destOrd="0" presId="urn:microsoft.com/office/officeart/2005/8/layout/list1"/>
    <dgm:cxn modelId="{9834A780-B23E-4887-8FF3-F2321A4A0E20}" type="presParOf" srcId="{F487301C-FD9D-475A-BFF6-304B48AEF679}" destId="{4AE08E47-F1A9-4F7E-B125-B2607EBEF045}" srcOrd="2" destOrd="0" presId="urn:microsoft.com/office/officeart/2005/8/layout/list1"/>
    <dgm:cxn modelId="{DE4D95B8-89BD-4372-B3F7-93DED5EFE97D}" type="presParOf" srcId="{F487301C-FD9D-475A-BFF6-304B48AEF679}" destId="{71CF1008-00EC-4102-B4F2-E31ECDB48B26}" srcOrd="3" destOrd="0" presId="urn:microsoft.com/office/officeart/2005/8/layout/list1"/>
    <dgm:cxn modelId="{DFDAC505-C233-4CDF-A3C0-D0444E202435}" type="presParOf" srcId="{F487301C-FD9D-475A-BFF6-304B48AEF679}" destId="{CC31F7F5-5F4C-4822-93B9-CE27B1518849}" srcOrd="4" destOrd="0" presId="urn:microsoft.com/office/officeart/2005/8/layout/list1"/>
    <dgm:cxn modelId="{27C55634-3406-47AF-8016-031E013F42DB}" type="presParOf" srcId="{CC31F7F5-5F4C-4822-93B9-CE27B1518849}" destId="{D1874D7C-0B53-41B8-BE0C-B6B425476879}" srcOrd="0" destOrd="0" presId="urn:microsoft.com/office/officeart/2005/8/layout/list1"/>
    <dgm:cxn modelId="{5623DC35-60DA-4F80-A802-EC1BF7013889}" type="presParOf" srcId="{CC31F7F5-5F4C-4822-93B9-CE27B1518849}" destId="{A2A665DD-CC6D-4E4D-9608-BB1993D2C856}" srcOrd="1" destOrd="0" presId="urn:microsoft.com/office/officeart/2005/8/layout/list1"/>
    <dgm:cxn modelId="{13956F42-2178-46CD-88DD-F207BEC9EC84}" type="presParOf" srcId="{F487301C-FD9D-475A-BFF6-304B48AEF679}" destId="{4982A54E-F2AE-4E0E-BA4B-2BF0A2946493}" srcOrd="5" destOrd="0" presId="urn:microsoft.com/office/officeart/2005/8/layout/list1"/>
    <dgm:cxn modelId="{58BC88EB-7E32-4D80-80CE-83DF7BFE51BC}" type="presParOf" srcId="{F487301C-FD9D-475A-BFF6-304B48AEF679}" destId="{AC539260-3A5F-473B-8057-FDCF850B4FA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0AD3F8-C03F-487E-A540-7F805CE09A8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E57436-87AB-4AC6-9486-DE82DCCB7B5F}">
      <dgm:prSet/>
      <dgm:spPr/>
      <dgm:t>
        <a:bodyPr/>
        <a:lstStyle/>
        <a:p>
          <a:r>
            <a:rPr lang="ar-SA" dirty="0"/>
            <a:t>لوائح الاتفاقية، المادة 21-003 (الاستفسارات عند استخدام نظام </a:t>
          </a:r>
          <a:r>
            <a:rPr lang="en-US" dirty="0"/>
            <a:t>IBIS)</a:t>
          </a:r>
        </a:p>
      </dgm:t>
    </dgm:pt>
    <dgm:pt modelId="{28B8596C-85E5-4A1F-AFF8-86A87BBB232C}" type="parTrans" cxnId="{8932CDAA-3602-43EF-9CDE-8560F0D7793B}">
      <dgm:prSet/>
      <dgm:spPr/>
      <dgm:t>
        <a:bodyPr/>
        <a:lstStyle/>
        <a:p>
          <a:endParaRPr lang="en-US"/>
        </a:p>
      </dgm:t>
    </dgm:pt>
    <dgm:pt modelId="{30FF0E53-BC43-492D-9325-11395E3A29C2}" type="sibTrans" cxnId="{8932CDAA-3602-43EF-9CDE-8560F0D7793B}">
      <dgm:prSet/>
      <dgm:spPr/>
      <dgm:t>
        <a:bodyPr/>
        <a:lstStyle/>
        <a:p>
          <a:endParaRPr lang="en-US"/>
        </a:p>
      </dgm:t>
    </dgm:pt>
    <dgm:pt modelId="{38C62A5C-499F-421D-8E46-84C1571DB5A7}">
      <dgm:prSet/>
      <dgm:spPr/>
      <dgm:t>
        <a:bodyPr/>
        <a:lstStyle/>
        <a:p>
          <a:pPr algn="r" rtl="1"/>
          <a:r>
            <a:rPr lang="ar-SA" dirty="0"/>
            <a:t>إعداد الطلبات للمشغلين المعينين باستخدام </a:t>
          </a:r>
          <a:r>
            <a:rPr lang="en-US" dirty="0"/>
            <a:t>IBIS </a:t>
          </a:r>
          <a:r>
            <a:rPr lang="ar-SA" dirty="0"/>
            <a:t> إلزامي للطرود واختياري للبريد العادي.</a:t>
          </a:r>
        </a:p>
      </dgm:t>
    </dgm:pt>
    <dgm:pt modelId="{26660EC0-7A33-4A5E-B7B0-6A94A753C47C}" type="parTrans" cxnId="{01FB57A0-E6F8-4DEA-BECC-270BCC68E011}">
      <dgm:prSet/>
      <dgm:spPr/>
      <dgm:t>
        <a:bodyPr/>
        <a:lstStyle/>
        <a:p>
          <a:endParaRPr lang="en-US"/>
        </a:p>
      </dgm:t>
    </dgm:pt>
    <dgm:pt modelId="{B20D590E-F5BB-481C-B5BC-DD2B65BB4215}" type="sibTrans" cxnId="{01FB57A0-E6F8-4DEA-BECC-270BCC68E011}">
      <dgm:prSet/>
      <dgm:spPr/>
      <dgm:t>
        <a:bodyPr/>
        <a:lstStyle/>
        <a:p>
          <a:endParaRPr lang="en-US"/>
        </a:p>
      </dgm:t>
    </dgm:pt>
    <dgm:pt modelId="{F3948F91-5B17-4BF6-B24A-A0AAAD441400}">
      <dgm:prSet/>
      <dgm:spPr/>
      <dgm:t>
        <a:bodyPr/>
        <a:lstStyle/>
        <a:p>
          <a:pPr algn="r" rtl="1"/>
          <a:r>
            <a:rPr lang="ar-SA" dirty="0"/>
            <a:t>عند استخدام </a:t>
          </a:r>
          <a:r>
            <a:rPr lang="en-US" dirty="0"/>
            <a:t>IBIS </a:t>
          </a:r>
          <a:r>
            <a:rPr lang="ar-SA" dirty="0"/>
            <a:t> للبريد العادي، يتم تطبيق جميع الإجراءات التشغيلية والتقنية الخاصة بالطرود.</a:t>
          </a:r>
        </a:p>
      </dgm:t>
    </dgm:pt>
    <dgm:pt modelId="{45B48973-B18C-4C54-B618-A3CB36FB19D4}" type="parTrans" cxnId="{9ED8D77C-9E15-4D60-8401-DA3C21B8B7FB}">
      <dgm:prSet/>
      <dgm:spPr/>
      <dgm:t>
        <a:bodyPr/>
        <a:lstStyle/>
        <a:p>
          <a:endParaRPr lang="en-US"/>
        </a:p>
      </dgm:t>
    </dgm:pt>
    <dgm:pt modelId="{A8E85F1F-2D9D-4E7D-BC87-5E6F0A7C1219}" type="sibTrans" cxnId="{9ED8D77C-9E15-4D60-8401-DA3C21B8B7FB}">
      <dgm:prSet/>
      <dgm:spPr/>
      <dgm:t>
        <a:bodyPr/>
        <a:lstStyle/>
        <a:p>
          <a:endParaRPr lang="en-US"/>
        </a:p>
      </dgm:t>
    </dgm:pt>
    <dgm:pt modelId="{94FC2DE0-B782-4AD5-B20F-B2392058B209}" type="pres">
      <dgm:prSet presAssocID="{A90AD3F8-C03F-487E-A540-7F805CE09A88}" presName="Name0" presStyleCnt="0">
        <dgm:presLayoutVars>
          <dgm:dir/>
          <dgm:animLvl val="lvl"/>
          <dgm:resizeHandles val="exact"/>
        </dgm:presLayoutVars>
      </dgm:prSet>
      <dgm:spPr/>
    </dgm:pt>
    <dgm:pt modelId="{09EF9930-BFBF-48FE-9B7E-8049DCFC69A6}" type="pres">
      <dgm:prSet presAssocID="{78E57436-87AB-4AC6-9486-DE82DCCB7B5F}" presName="composite" presStyleCnt="0"/>
      <dgm:spPr/>
    </dgm:pt>
    <dgm:pt modelId="{17D726C1-5B57-4FBD-80D1-09FADBEAD509}" type="pres">
      <dgm:prSet presAssocID="{78E57436-87AB-4AC6-9486-DE82DCCB7B5F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5A7D8CCA-3320-48DB-B9C1-F5A13299FEAC}" type="pres">
      <dgm:prSet presAssocID="{78E57436-87AB-4AC6-9486-DE82DCCB7B5F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F1388223-3CFB-471B-A8F2-5BDD66DFED13}" type="presOf" srcId="{38C62A5C-499F-421D-8E46-84C1571DB5A7}" destId="{5A7D8CCA-3320-48DB-B9C1-F5A13299FEAC}" srcOrd="0" destOrd="0" presId="urn:microsoft.com/office/officeart/2005/8/layout/hList1"/>
    <dgm:cxn modelId="{2CAC7D50-B651-4FCB-AB8D-0CA8EBA4D3CF}" type="presOf" srcId="{F3948F91-5B17-4BF6-B24A-A0AAAD441400}" destId="{5A7D8CCA-3320-48DB-B9C1-F5A13299FEAC}" srcOrd="0" destOrd="1" presId="urn:microsoft.com/office/officeart/2005/8/layout/hList1"/>
    <dgm:cxn modelId="{9ED8D77C-9E15-4D60-8401-DA3C21B8B7FB}" srcId="{78E57436-87AB-4AC6-9486-DE82DCCB7B5F}" destId="{F3948F91-5B17-4BF6-B24A-A0AAAD441400}" srcOrd="1" destOrd="0" parTransId="{45B48973-B18C-4C54-B618-A3CB36FB19D4}" sibTransId="{A8E85F1F-2D9D-4E7D-BC87-5E6F0A7C1219}"/>
    <dgm:cxn modelId="{136C119F-921D-4A27-8AFF-DD87C64E987F}" type="presOf" srcId="{A90AD3F8-C03F-487E-A540-7F805CE09A88}" destId="{94FC2DE0-B782-4AD5-B20F-B2392058B209}" srcOrd="0" destOrd="0" presId="urn:microsoft.com/office/officeart/2005/8/layout/hList1"/>
    <dgm:cxn modelId="{01FB57A0-E6F8-4DEA-BECC-270BCC68E011}" srcId="{78E57436-87AB-4AC6-9486-DE82DCCB7B5F}" destId="{38C62A5C-499F-421D-8E46-84C1571DB5A7}" srcOrd="0" destOrd="0" parTransId="{26660EC0-7A33-4A5E-B7B0-6A94A753C47C}" sibTransId="{B20D590E-F5BB-481C-B5BC-DD2B65BB4215}"/>
    <dgm:cxn modelId="{8932CDAA-3602-43EF-9CDE-8560F0D7793B}" srcId="{A90AD3F8-C03F-487E-A540-7F805CE09A88}" destId="{78E57436-87AB-4AC6-9486-DE82DCCB7B5F}" srcOrd="0" destOrd="0" parTransId="{28B8596C-85E5-4A1F-AFF8-86A87BBB232C}" sibTransId="{30FF0E53-BC43-492D-9325-11395E3A29C2}"/>
    <dgm:cxn modelId="{3D8D0BD8-9122-4076-9F09-2EF332DC1612}" type="presOf" srcId="{78E57436-87AB-4AC6-9486-DE82DCCB7B5F}" destId="{17D726C1-5B57-4FBD-80D1-09FADBEAD509}" srcOrd="0" destOrd="0" presId="urn:microsoft.com/office/officeart/2005/8/layout/hList1"/>
    <dgm:cxn modelId="{BDF06F7B-3F42-40EB-B91C-474DDC172D5F}" type="presParOf" srcId="{94FC2DE0-B782-4AD5-B20F-B2392058B209}" destId="{09EF9930-BFBF-48FE-9B7E-8049DCFC69A6}" srcOrd="0" destOrd="0" presId="urn:microsoft.com/office/officeart/2005/8/layout/hList1"/>
    <dgm:cxn modelId="{5DE951F9-E2FA-471E-AD80-67EE13A0470C}" type="presParOf" srcId="{09EF9930-BFBF-48FE-9B7E-8049DCFC69A6}" destId="{17D726C1-5B57-4FBD-80D1-09FADBEAD509}" srcOrd="0" destOrd="0" presId="urn:microsoft.com/office/officeart/2005/8/layout/hList1"/>
    <dgm:cxn modelId="{0CBCFF38-3B66-4285-A6FD-C512495AD7D4}" type="presParOf" srcId="{09EF9930-BFBF-48FE-9B7E-8049DCFC69A6}" destId="{5A7D8CCA-3320-48DB-B9C1-F5A13299FEA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DD4925-EFA4-4C2B-B691-4AF615E79D4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6DF37B-D0E3-484F-9423-A2915FC06251}">
      <dgm:prSet/>
      <dgm:spPr/>
      <dgm:t>
        <a:bodyPr/>
        <a:lstStyle/>
        <a:p>
          <a:pPr algn="r" rtl="1"/>
          <a:r>
            <a:rPr lang="ar-SA" b="1" dirty="0"/>
            <a:t>النطاق:</a:t>
          </a:r>
          <a:endParaRPr lang="en-US" dirty="0"/>
        </a:p>
      </dgm:t>
    </dgm:pt>
    <dgm:pt modelId="{669B5BA8-9ED2-4052-A7A6-4901F9D3BFB9}" type="parTrans" cxnId="{873C28AA-BBED-400C-9158-8E40E2549CC3}">
      <dgm:prSet/>
      <dgm:spPr/>
      <dgm:t>
        <a:bodyPr/>
        <a:lstStyle/>
        <a:p>
          <a:endParaRPr lang="en-US"/>
        </a:p>
      </dgm:t>
    </dgm:pt>
    <dgm:pt modelId="{ADF98CA6-7D6F-4635-AE0A-33F656B98C15}" type="sibTrans" cxnId="{873C28AA-BBED-400C-9158-8E40E2549CC3}">
      <dgm:prSet/>
      <dgm:spPr/>
      <dgm:t>
        <a:bodyPr/>
        <a:lstStyle/>
        <a:p>
          <a:endParaRPr lang="en-US"/>
        </a:p>
      </dgm:t>
    </dgm:pt>
    <dgm:pt modelId="{38B06889-4BAD-433E-A17F-8358A7A2C0F8}">
      <dgm:prSet/>
      <dgm:spPr/>
      <dgm:t>
        <a:bodyPr/>
        <a:lstStyle/>
        <a:p>
          <a:pPr algn="r" rtl="1">
            <a:buFont typeface="Arial" panose="020B0604020202020204" pitchFamily="34" charset="0"/>
            <a:buChar char="•"/>
          </a:pPr>
          <a:r>
            <a:rPr lang="ar-SA" dirty="0"/>
            <a:t>سيتم التعامل مع الاستفسارات الدولية حول البريد المسجل، المتتبع، والمؤمن عليه باستخدام نظام </a:t>
          </a:r>
          <a:r>
            <a:rPr lang="en-US" dirty="0"/>
            <a:t>IBIS</a:t>
          </a:r>
          <a:r>
            <a:rPr lang="ar-SA" dirty="0"/>
            <a:t> (المستخدم حاليًا للطرود).</a:t>
          </a:r>
        </a:p>
      </dgm:t>
    </dgm:pt>
    <dgm:pt modelId="{836AF928-2917-4765-81C9-C4586300EA68}" type="parTrans" cxnId="{53E91D80-C248-4637-8859-6630065CAC30}">
      <dgm:prSet/>
      <dgm:spPr/>
      <dgm:t>
        <a:bodyPr/>
        <a:lstStyle/>
        <a:p>
          <a:endParaRPr lang="en-US"/>
        </a:p>
      </dgm:t>
    </dgm:pt>
    <dgm:pt modelId="{B4D7CE7A-ACAB-4638-B5C0-B8D9FF26DE1A}" type="sibTrans" cxnId="{53E91D80-C248-4637-8859-6630065CAC30}">
      <dgm:prSet/>
      <dgm:spPr/>
      <dgm:t>
        <a:bodyPr/>
        <a:lstStyle/>
        <a:p>
          <a:endParaRPr lang="en-US"/>
        </a:p>
      </dgm:t>
    </dgm:pt>
    <dgm:pt modelId="{A41ADB28-4478-4B4C-B94A-13F92DAC10BE}">
      <dgm:prSet/>
      <dgm:spPr/>
      <dgm:t>
        <a:bodyPr/>
        <a:lstStyle/>
        <a:p>
          <a:pPr algn="r" rtl="1">
            <a:buFont typeface="Arial" panose="020B0604020202020204" pitchFamily="34" charset="0"/>
            <a:buChar char="•"/>
          </a:pPr>
          <a:r>
            <a:rPr lang="ar-SA" b="1" dirty="0"/>
            <a:t>التغييرات الرئيسية:</a:t>
          </a:r>
          <a:endParaRPr lang="ar-SA" dirty="0"/>
        </a:p>
      </dgm:t>
    </dgm:pt>
    <dgm:pt modelId="{7B10C492-145D-4656-8B85-52973EF9D686}" type="parTrans" cxnId="{694556F2-C50A-4445-B18E-BADABE1F9845}">
      <dgm:prSet/>
      <dgm:spPr/>
      <dgm:t>
        <a:bodyPr/>
        <a:lstStyle/>
        <a:p>
          <a:endParaRPr lang="en-US"/>
        </a:p>
      </dgm:t>
    </dgm:pt>
    <dgm:pt modelId="{99E1D1F5-5E29-4B35-9206-4DCA75B949BC}" type="sibTrans" cxnId="{694556F2-C50A-4445-B18E-BADABE1F9845}">
      <dgm:prSet/>
      <dgm:spPr/>
      <dgm:t>
        <a:bodyPr/>
        <a:lstStyle/>
        <a:p>
          <a:endParaRPr lang="en-US"/>
        </a:p>
      </dgm:t>
    </dgm:pt>
    <dgm:pt modelId="{CEA24DBA-BF30-4208-B80D-7666DFCA3DF3}">
      <dgm:prSet/>
      <dgm:spPr/>
      <dgm:t>
        <a:bodyPr/>
        <a:lstStyle/>
        <a:p>
          <a:pPr algn="r" rtl="1">
            <a:buFont typeface="Arial" panose="020B0604020202020204" pitchFamily="34" charset="0"/>
            <a:buChar char="•"/>
          </a:pPr>
          <a:r>
            <a:rPr lang="ar-SA" dirty="0"/>
            <a:t>نظام موحد باستخدام </a:t>
          </a:r>
          <a:r>
            <a:rPr lang="en-US" dirty="0"/>
            <a:t>IBIS-GCSS </a:t>
          </a:r>
          <a:r>
            <a:rPr lang="ar-SA" dirty="0"/>
            <a:t> لضمان التناسق</a:t>
          </a:r>
        </a:p>
      </dgm:t>
    </dgm:pt>
    <dgm:pt modelId="{103DE829-6066-46AE-AAF9-CE92B4280CE5}" type="parTrans" cxnId="{9EE02FF3-26F3-4AA4-B436-8F4A696B9A57}">
      <dgm:prSet/>
      <dgm:spPr/>
      <dgm:t>
        <a:bodyPr/>
        <a:lstStyle/>
        <a:p>
          <a:endParaRPr lang="en-US"/>
        </a:p>
      </dgm:t>
    </dgm:pt>
    <dgm:pt modelId="{AB4EEC6E-5A67-4027-8914-E979DC1AFA8A}" type="sibTrans" cxnId="{9EE02FF3-26F3-4AA4-B436-8F4A696B9A57}">
      <dgm:prSet/>
      <dgm:spPr/>
      <dgm:t>
        <a:bodyPr/>
        <a:lstStyle/>
        <a:p>
          <a:endParaRPr lang="en-US"/>
        </a:p>
      </dgm:t>
    </dgm:pt>
    <dgm:pt modelId="{326FCF80-A5F3-44E7-85D5-05A72850B55B}">
      <dgm:prSet/>
      <dgm:spPr/>
      <dgm:t>
        <a:bodyPr/>
        <a:lstStyle/>
        <a:p>
          <a:pPr algn="r" rtl="1">
            <a:buFont typeface="Arial" panose="020B0604020202020204" pitchFamily="34" charset="0"/>
            <a:buChar char="•"/>
          </a:pPr>
          <a:r>
            <a:rPr lang="ar-SA" dirty="0"/>
            <a:t>تحديث الوحدة أو الوحدات المناسبة لإمكانية الوصول من قبل مراكز الاتصال الحالية</a:t>
          </a:r>
        </a:p>
      </dgm:t>
    </dgm:pt>
    <dgm:pt modelId="{7EC2DACB-927E-4FF3-A91D-02B32E743652}" type="parTrans" cxnId="{46E84B51-9581-468C-AD0C-648BA301F67A}">
      <dgm:prSet/>
      <dgm:spPr/>
      <dgm:t>
        <a:bodyPr/>
        <a:lstStyle/>
        <a:p>
          <a:endParaRPr lang="en-US"/>
        </a:p>
      </dgm:t>
    </dgm:pt>
    <dgm:pt modelId="{45E319FE-9C88-400C-A210-B4B43FF5CE26}" type="sibTrans" cxnId="{46E84B51-9581-468C-AD0C-648BA301F67A}">
      <dgm:prSet/>
      <dgm:spPr/>
      <dgm:t>
        <a:bodyPr/>
        <a:lstStyle/>
        <a:p>
          <a:endParaRPr lang="en-US"/>
        </a:p>
      </dgm:t>
    </dgm:pt>
    <dgm:pt modelId="{499A774A-A9CA-4DD5-B22D-60AAAEEDFF9F}">
      <dgm:prSet/>
      <dgm:spPr/>
      <dgm:t>
        <a:bodyPr/>
        <a:lstStyle/>
        <a:p>
          <a:pPr algn="r" rtl="1">
            <a:buFont typeface="Arial" panose="020B0604020202020204" pitchFamily="34" charset="0"/>
            <a:buChar char="•"/>
          </a:pPr>
          <a:r>
            <a:rPr lang="ar-SA" dirty="0"/>
            <a:t>مشاركة مراكز الاتصال والمستخدمين ذوي الخبرة ستكون أساسية في التنفيذ</a:t>
          </a:r>
        </a:p>
      </dgm:t>
    </dgm:pt>
    <dgm:pt modelId="{29D5CDC2-049E-41FE-88A4-0F90240B4312}" type="parTrans" cxnId="{1A5EC6D9-6242-4E2F-B31B-662CE2E1184A}">
      <dgm:prSet/>
      <dgm:spPr/>
      <dgm:t>
        <a:bodyPr/>
        <a:lstStyle/>
        <a:p>
          <a:endParaRPr lang="en-US"/>
        </a:p>
      </dgm:t>
    </dgm:pt>
    <dgm:pt modelId="{C2644A0F-B4E6-458C-9D19-1226D5B06306}" type="sibTrans" cxnId="{1A5EC6D9-6242-4E2F-B31B-662CE2E1184A}">
      <dgm:prSet/>
      <dgm:spPr/>
      <dgm:t>
        <a:bodyPr/>
        <a:lstStyle/>
        <a:p>
          <a:endParaRPr lang="en-US"/>
        </a:p>
      </dgm:t>
    </dgm:pt>
    <dgm:pt modelId="{9D10A9EE-CE8D-4BC6-BF50-D4582BE6A979}">
      <dgm:prSet/>
      <dgm:spPr/>
      <dgm:t>
        <a:bodyPr/>
        <a:lstStyle/>
        <a:p>
          <a:pPr algn="r" rtl="1">
            <a:buFont typeface="Arial" panose="020B0604020202020204" pitchFamily="34" charset="0"/>
            <a:buChar char="•"/>
          </a:pPr>
          <a:r>
            <a:rPr lang="ar-SA" b="1"/>
            <a:t>الخطوات التالية:</a:t>
          </a:r>
          <a:endParaRPr lang="ar-SA"/>
        </a:p>
      </dgm:t>
    </dgm:pt>
    <dgm:pt modelId="{7485D361-76C2-4C1C-B6D1-38D9A27E774F}" type="parTrans" cxnId="{D9C466C1-F36F-46D5-8EC4-99F27A1C4A78}">
      <dgm:prSet/>
      <dgm:spPr/>
      <dgm:t>
        <a:bodyPr/>
        <a:lstStyle/>
        <a:p>
          <a:endParaRPr lang="en-US"/>
        </a:p>
      </dgm:t>
    </dgm:pt>
    <dgm:pt modelId="{CD39652B-E18A-4A35-85DC-C6BDC0281875}" type="sibTrans" cxnId="{D9C466C1-F36F-46D5-8EC4-99F27A1C4A78}">
      <dgm:prSet/>
      <dgm:spPr/>
      <dgm:t>
        <a:bodyPr/>
        <a:lstStyle/>
        <a:p>
          <a:endParaRPr lang="en-US"/>
        </a:p>
      </dgm:t>
    </dgm:pt>
    <dgm:pt modelId="{852D1483-8903-4AB0-9339-8868C23DF911}">
      <dgm:prSet/>
      <dgm:spPr/>
      <dgm:t>
        <a:bodyPr/>
        <a:lstStyle/>
        <a:p>
          <a:pPr algn="r" rtl="1">
            <a:buFont typeface="Arial" panose="020B0604020202020204" pitchFamily="34" charset="0"/>
            <a:buChar char="•"/>
          </a:pPr>
          <a:r>
            <a:rPr lang="ar-SA" dirty="0"/>
            <a:t>سيتم قريبًا إرسال تعليمات مفصلة ودعم للتنفيذ إلى جميع الأعضاء</a:t>
          </a:r>
        </a:p>
      </dgm:t>
    </dgm:pt>
    <dgm:pt modelId="{D62E382E-F910-4EAD-AE13-DE76CE8390D5}" type="parTrans" cxnId="{3AEE389F-FAB6-463E-AE0E-8BEA0C18674F}">
      <dgm:prSet/>
      <dgm:spPr/>
      <dgm:t>
        <a:bodyPr/>
        <a:lstStyle/>
        <a:p>
          <a:endParaRPr lang="en-US"/>
        </a:p>
      </dgm:t>
    </dgm:pt>
    <dgm:pt modelId="{1BF30777-FD1E-48A4-B9CF-8D3755C870C3}" type="sibTrans" cxnId="{3AEE389F-FAB6-463E-AE0E-8BEA0C18674F}">
      <dgm:prSet/>
      <dgm:spPr/>
      <dgm:t>
        <a:bodyPr/>
        <a:lstStyle/>
        <a:p>
          <a:endParaRPr lang="en-US"/>
        </a:p>
      </dgm:t>
    </dgm:pt>
    <dgm:pt modelId="{76CA7203-68C6-4AE7-B731-B9521081425D}" type="pres">
      <dgm:prSet presAssocID="{5DDD4925-EFA4-4C2B-B691-4AF615E79D4D}" presName="linear" presStyleCnt="0">
        <dgm:presLayoutVars>
          <dgm:animLvl val="lvl"/>
          <dgm:resizeHandles val="exact"/>
        </dgm:presLayoutVars>
      </dgm:prSet>
      <dgm:spPr/>
    </dgm:pt>
    <dgm:pt modelId="{917C9426-FE7F-405C-A890-9DA9115CAA39}" type="pres">
      <dgm:prSet presAssocID="{5C6DF37B-D0E3-484F-9423-A2915FC0625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0939617-8426-45F9-BB85-FDD3A8889BF3}" type="pres">
      <dgm:prSet presAssocID="{5C6DF37B-D0E3-484F-9423-A2915FC06251}" presName="childText" presStyleLbl="revTx" presStyleIdx="0" presStyleCnt="3">
        <dgm:presLayoutVars>
          <dgm:bulletEnabled val="1"/>
        </dgm:presLayoutVars>
      </dgm:prSet>
      <dgm:spPr/>
    </dgm:pt>
    <dgm:pt modelId="{564ABD78-57BD-4674-BB1B-D6C36A637DC9}" type="pres">
      <dgm:prSet presAssocID="{A41ADB28-4478-4B4C-B94A-13F92DAC10B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B71C63E-9324-4FD9-9DA2-C90B2494081E}" type="pres">
      <dgm:prSet presAssocID="{A41ADB28-4478-4B4C-B94A-13F92DAC10BE}" presName="childText" presStyleLbl="revTx" presStyleIdx="1" presStyleCnt="3">
        <dgm:presLayoutVars>
          <dgm:bulletEnabled val="1"/>
        </dgm:presLayoutVars>
      </dgm:prSet>
      <dgm:spPr/>
    </dgm:pt>
    <dgm:pt modelId="{59A3DB77-9D8A-466D-94F7-5C55BDA81FF4}" type="pres">
      <dgm:prSet presAssocID="{9D10A9EE-CE8D-4BC6-BF50-D4582BE6A97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497511D-03A4-4372-B687-52D390DD7E16}" type="pres">
      <dgm:prSet presAssocID="{9D10A9EE-CE8D-4BC6-BF50-D4582BE6A979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A58D050C-6F71-4E6D-BA5A-EE4DA080A5B2}" type="presOf" srcId="{A41ADB28-4478-4B4C-B94A-13F92DAC10BE}" destId="{564ABD78-57BD-4674-BB1B-D6C36A637DC9}" srcOrd="0" destOrd="0" presId="urn:microsoft.com/office/officeart/2005/8/layout/vList2"/>
    <dgm:cxn modelId="{394FF01D-5036-48D2-A914-7A0E672D8985}" type="presOf" srcId="{38B06889-4BAD-433E-A17F-8358A7A2C0F8}" destId="{80939617-8426-45F9-BB85-FDD3A8889BF3}" srcOrd="0" destOrd="0" presId="urn:microsoft.com/office/officeart/2005/8/layout/vList2"/>
    <dgm:cxn modelId="{283D6A34-FCCB-42FC-8F18-60EB7C8C1FBC}" type="presOf" srcId="{5C6DF37B-D0E3-484F-9423-A2915FC06251}" destId="{917C9426-FE7F-405C-A890-9DA9115CAA39}" srcOrd="0" destOrd="0" presId="urn:microsoft.com/office/officeart/2005/8/layout/vList2"/>
    <dgm:cxn modelId="{F0D6C047-4A87-450D-A117-F02109EDF82A}" type="presOf" srcId="{5DDD4925-EFA4-4C2B-B691-4AF615E79D4D}" destId="{76CA7203-68C6-4AE7-B731-B9521081425D}" srcOrd="0" destOrd="0" presId="urn:microsoft.com/office/officeart/2005/8/layout/vList2"/>
    <dgm:cxn modelId="{46E84B51-9581-468C-AD0C-648BA301F67A}" srcId="{A41ADB28-4478-4B4C-B94A-13F92DAC10BE}" destId="{326FCF80-A5F3-44E7-85D5-05A72850B55B}" srcOrd="1" destOrd="0" parTransId="{7EC2DACB-927E-4FF3-A91D-02B32E743652}" sibTransId="{45E319FE-9C88-400C-A210-B4B43FF5CE26}"/>
    <dgm:cxn modelId="{7B605D53-DF1F-445A-A5E8-314F0EC3E6E9}" type="presOf" srcId="{326FCF80-A5F3-44E7-85D5-05A72850B55B}" destId="{0B71C63E-9324-4FD9-9DA2-C90B2494081E}" srcOrd="0" destOrd="1" presId="urn:microsoft.com/office/officeart/2005/8/layout/vList2"/>
    <dgm:cxn modelId="{EB4F8155-921D-43FE-BF35-41B6DBB2505D}" type="presOf" srcId="{9D10A9EE-CE8D-4BC6-BF50-D4582BE6A979}" destId="{59A3DB77-9D8A-466D-94F7-5C55BDA81FF4}" srcOrd="0" destOrd="0" presId="urn:microsoft.com/office/officeart/2005/8/layout/vList2"/>
    <dgm:cxn modelId="{53E91D80-C248-4637-8859-6630065CAC30}" srcId="{5C6DF37B-D0E3-484F-9423-A2915FC06251}" destId="{38B06889-4BAD-433E-A17F-8358A7A2C0F8}" srcOrd="0" destOrd="0" parTransId="{836AF928-2917-4765-81C9-C4586300EA68}" sibTransId="{B4D7CE7A-ACAB-4638-B5C0-B8D9FF26DE1A}"/>
    <dgm:cxn modelId="{3AEE389F-FAB6-463E-AE0E-8BEA0C18674F}" srcId="{9D10A9EE-CE8D-4BC6-BF50-D4582BE6A979}" destId="{852D1483-8903-4AB0-9339-8868C23DF911}" srcOrd="0" destOrd="0" parTransId="{D62E382E-F910-4EAD-AE13-DE76CE8390D5}" sibTransId="{1BF30777-FD1E-48A4-B9CF-8D3755C870C3}"/>
    <dgm:cxn modelId="{873C28AA-BBED-400C-9158-8E40E2549CC3}" srcId="{5DDD4925-EFA4-4C2B-B691-4AF615E79D4D}" destId="{5C6DF37B-D0E3-484F-9423-A2915FC06251}" srcOrd="0" destOrd="0" parTransId="{669B5BA8-9ED2-4052-A7A6-4901F9D3BFB9}" sibTransId="{ADF98CA6-7D6F-4635-AE0A-33F656B98C15}"/>
    <dgm:cxn modelId="{D9C466C1-F36F-46D5-8EC4-99F27A1C4A78}" srcId="{5DDD4925-EFA4-4C2B-B691-4AF615E79D4D}" destId="{9D10A9EE-CE8D-4BC6-BF50-D4582BE6A979}" srcOrd="2" destOrd="0" parTransId="{7485D361-76C2-4C1C-B6D1-38D9A27E774F}" sibTransId="{CD39652B-E18A-4A35-85DC-C6BDC0281875}"/>
    <dgm:cxn modelId="{8143CFD3-813A-4096-B313-6749857DFAD5}" type="presOf" srcId="{499A774A-A9CA-4DD5-B22D-60AAAEEDFF9F}" destId="{0B71C63E-9324-4FD9-9DA2-C90B2494081E}" srcOrd="0" destOrd="2" presId="urn:microsoft.com/office/officeart/2005/8/layout/vList2"/>
    <dgm:cxn modelId="{1A5EC6D9-6242-4E2F-B31B-662CE2E1184A}" srcId="{A41ADB28-4478-4B4C-B94A-13F92DAC10BE}" destId="{499A774A-A9CA-4DD5-B22D-60AAAEEDFF9F}" srcOrd="2" destOrd="0" parTransId="{29D5CDC2-049E-41FE-88A4-0F90240B4312}" sibTransId="{C2644A0F-B4E6-458C-9D19-1226D5B06306}"/>
    <dgm:cxn modelId="{011F28E0-8448-48B5-8A4E-E92C76363D18}" type="presOf" srcId="{CEA24DBA-BF30-4208-B80D-7666DFCA3DF3}" destId="{0B71C63E-9324-4FD9-9DA2-C90B2494081E}" srcOrd="0" destOrd="0" presId="urn:microsoft.com/office/officeart/2005/8/layout/vList2"/>
    <dgm:cxn modelId="{694556F2-C50A-4445-B18E-BADABE1F9845}" srcId="{5DDD4925-EFA4-4C2B-B691-4AF615E79D4D}" destId="{A41ADB28-4478-4B4C-B94A-13F92DAC10BE}" srcOrd="1" destOrd="0" parTransId="{7B10C492-145D-4656-8B85-52973EF9D686}" sibTransId="{99E1D1F5-5E29-4B35-9206-4DCA75B949BC}"/>
    <dgm:cxn modelId="{9EE02FF3-26F3-4AA4-B436-8F4A696B9A57}" srcId="{A41ADB28-4478-4B4C-B94A-13F92DAC10BE}" destId="{CEA24DBA-BF30-4208-B80D-7666DFCA3DF3}" srcOrd="0" destOrd="0" parTransId="{103DE829-6066-46AE-AAF9-CE92B4280CE5}" sibTransId="{AB4EEC6E-5A67-4027-8914-E979DC1AFA8A}"/>
    <dgm:cxn modelId="{5D0D9FFC-3CFF-48BF-9A08-D750DF680FB2}" type="presOf" srcId="{852D1483-8903-4AB0-9339-8868C23DF911}" destId="{B497511D-03A4-4372-B687-52D390DD7E16}" srcOrd="0" destOrd="0" presId="urn:microsoft.com/office/officeart/2005/8/layout/vList2"/>
    <dgm:cxn modelId="{4CBA8C60-EFA2-4E88-ABEA-548CDDE3C26B}" type="presParOf" srcId="{76CA7203-68C6-4AE7-B731-B9521081425D}" destId="{917C9426-FE7F-405C-A890-9DA9115CAA39}" srcOrd="0" destOrd="0" presId="urn:microsoft.com/office/officeart/2005/8/layout/vList2"/>
    <dgm:cxn modelId="{93BA2D08-81D9-4EC1-B3C0-1342162FE1BD}" type="presParOf" srcId="{76CA7203-68C6-4AE7-B731-B9521081425D}" destId="{80939617-8426-45F9-BB85-FDD3A8889BF3}" srcOrd="1" destOrd="0" presId="urn:microsoft.com/office/officeart/2005/8/layout/vList2"/>
    <dgm:cxn modelId="{D13B2A3B-F268-4905-81EE-48FD0445AF54}" type="presParOf" srcId="{76CA7203-68C6-4AE7-B731-B9521081425D}" destId="{564ABD78-57BD-4674-BB1B-D6C36A637DC9}" srcOrd="2" destOrd="0" presId="urn:microsoft.com/office/officeart/2005/8/layout/vList2"/>
    <dgm:cxn modelId="{2F552B24-8A44-44FD-9A92-130E7749ECC1}" type="presParOf" srcId="{76CA7203-68C6-4AE7-B731-B9521081425D}" destId="{0B71C63E-9324-4FD9-9DA2-C90B2494081E}" srcOrd="3" destOrd="0" presId="urn:microsoft.com/office/officeart/2005/8/layout/vList2"/>
    <dgm:cxn modelId="{0C641997-049E-4D2E-994D-4208586A5820}" type="presParOf" srcId="{76CA7203-68C6-4AE7-B731-B9521081425D}" destId="{59A3DB77-9D8A-466D-94F7-5C55BDA81FF4}" srcOrd="4" destOrd="0" presId="urn:microsoft.com/office/officeart/2005/8/layout/vList2"/>
    <dgm:cxn modelId="{7BC1F9BB-A494-4614-8EB2-28C89165F0B9}" type="presParOf" srcId="{76CA7203-68C6-4AE7-B731-B9521081425D}" destId="{B497511D-03A4-4372-B687-52D390DD7E1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799BD4-9FF3-425C-A43D-96725D69B0A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F82BA74-0700-4D05-90E5-87BD29C52E72}">
      <dgm:prSet/>
      <dgm:spPr/>
      <dgm:t>
        <a:bodyPr/>
        <a:lstStyle/>
        <a:p>
          <a:pPr algn="justLow" rtl="1"/>
          <a:r>
            <a:rPr lang="ar-SA" dirty="0">
              <a:latin typeface="Arial" panose="020B0604020202020204" pitchFamily="34" charset="0"/>
              <a:cs typeface="Arial" panose="020B0604020202020204" pitchFamily="34" charset="0"/>
            </a:rPr>
            <a:t>المستثمرون المعيَّنون الذين يقدمون خدمة </a:t>
          </a:r>
          <a:r>
            <a:rPr lang="ar-SA" i="1" u="none" dirty="0">
              <a:latin typeface="Arial" panose="020B0604020202020204" pitchFamily="34" charset="0"/>
              <a:cs typeface="Arial" panose="020B0604020202020204" pitchFamily="34" charset="0"/>
            </a:rPr>
            <a:t>التوزيع الخاضع للتتبع </a:t>
          </a:r>
          <a:r>
            <a:rPr lang="ar-SA" dirty="0">
              <a:latin typeface="Arial" panose="020B0604020202020204" pitchFamily="34" charset="0"/>
              <a:cs typeface="Arial" panose="020B0604020202020204" pitchFamily="34" charset="0"/>
            </a:rPr>
            <a:t>فيما يخص </a:t>
          </a:r>
          <a:r>
            <a:rPr lang="ar-SA" dirty="0" err="1">
              <a:latin typeface="Arial" panose="020B0604020202020204" pitchFamily="34" charset="0"/>
              <a:cs typeface="Arial" panose="020B0604020202020204" pitchFamily="34" charset="0"/>
            </a:rPr>
            <a:t>بعائث</a:t>
          </a:r>
          <a:r>
            <a:rPr lang="ar-SA" dirty="0">
              <a:latin typeface="Arial" panose="020B0604020202020204" pitchFamily="34" charset="0"/>
              <a:cs typeface="Arial" panose="020B0604020202020204" pitchFamily="34" charset="0"/>
            </a:rPr>
            <a:t> بريد الرسائل الصادرة التي تحتوي على بضائع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337A75-2801-4BE1-A676-28C83D52FB13}" type="parTrans" cxnId="{59F2098D-CE5F-414B-9275-4E7EE8C0BD78}">
      <dgm:prSet/>
      <dgm:spPr/>
      <dgm:t>
        <a:bodyPr/>
        <a:lstStyle/>
        <a:p>
          <a:endParaRPr lang="en-US"/>
        </a:p>
      </dgm:t>
    </dgm:pt>
    <dgm:pt modelId="{CB6D011D-594C-4E3B-9FD8-C26495FA8C12}" type="sibTrans" cxnId="{59F2098D-CE5F-414B-9275-4E7EE8C0BD78}">
      <dgm:prSet/>
      <dgm:spPr/>
      <dgm:t>
        <a:bodyPr/>
        <a:lstStyle/>
        <a:p>
          <a:endParaRPr lang="en-US"/>
        </a:p>
      </dgm:t>
    </dgm:pt>
    <dgm:pt modelId="{09337A28-D547-439B-BB2C-CBDB9E6C76C0}">
      <dgm:prSet/>
      <dgm:spPr/>
      <dgm:t>
        <a:bodyPr/>
        <a:lstStyle/>
        <a:p>
          <a:pPr algn="justLow" rtl="1"/>
          <a:r>
            <a:rPr lang="ar-SA" dirty="0">
              <a:latin typeface="Arial" panose="020B0604020202020204" pitchFamily="34" charset="0"/>
              <a:cs typeface="Arial" panose="020B0604020202020204" pitchFamily="34" charset="0"/>
            </a:rPr>
            <a:t>المستثمرون المعيَّنون الذين يقدمون خدمة </a:t>
          </a:r>
          <a:r>
            <a:rPr lang="ar-SA" i="1" u="none" dirty="0">
              <a:latin typeface="Arial" panose="020B0604020202020204" pitchFamily="34" charset="0"/>
              <a:cs typeface="Arial" panose="020B0604020202020204" pitchFamily="34" charset="0"/>
            </a:rPr>
            <a:t>التوزيع الخاضع للتتبع </a:t>
          </a:r>
          <a:r>
            <a:rPr lang="ar-SA" dirty="0">
              <a:latin typeface="Arial" panose="020B0604020202020204" pitchFamily="34" charset="0"/>
              <a:cs typeface="Arial" panose="020B0604020202020204" pitchFamily="34" charset="0"/>
            </a:rPr>
            <a:t>فيما يخص </a:t>
          </a:r>
          <a:r>
            <a:rPr lang="ar-SA" dirty="0" err="1">
              <a:latin typeface="Arial" panose="020B0604020202020204" pitchFamily="34" charset="0"/>
              <a:cs typeface="Arial" panose="020B0604020202020204" pitchFamily="34" charset="0"/>
            </a:rPr>
            <a:t>بعائث</a:t>
          </a:r>
          <a:r>
            <a:rPr lang="ar-SA" dirty="0">
              <a:latin typeface="Arial" panose="020B0604020202020204" pitchFamily="34" charset="0"/>
              <a:cs typeface="Arial" panose="020B0604020202020204" pitchFamily="34" charset="0"/>
            </a:rPr>
            <a:t> بريد الرسائل التي تحتوي على مستندات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0365A4-3CF9-4669-B5B3-CACDE3E82D83}" type="parTrans" cxnId="{06BFDAFF-1216-4664-9049-017AC5700C92}">
      <dgm:prSet/>
      <dgm:spPr/>
      <dgm:t>
        <a:bodyPr/>
        <a:lstStyle/>
        <a:p>
          <a:endParaRPr lang="en-US"/>
        </a:p>
      </dgm:t>
    </dgm:pt>
    <dgm:pt modelId="{CDB20912-8259-4AE3-A998-BD202A49BAF4}" type="sibTrans" cxnId="{06BFDAFF-1216-4664-9049-017AC5700C92}">
      <dgm:prSet/>
      <dgm:spPr/>
      <dgm:t>
        <a:bodyPr/>
        <a:lstStyle/>
        <a:p>
          <a:endParaRPr lang="en-US"/>
        </a:p>
      </dgm:t>
    </dgm:pt>
    <dgm:pt modelId="{24D58FCB-75AE-4B86-8802-B2B291BE7B66}">
      <dgm:prSet custT="1"/>
      <dgm:spPr/>
      <dgm:t>
        <a:bodyPr/>
        <a:lstStyle/>
        <a:p>
          <a:pPr algn="justLow" rtl="1"/>
          <a:r>
            <a:rPr lang="ar-SA" sz="3200" dirty="0">
              <a:latin typeface="Arial" panose="020B0604020202020204" pitchFamily="34" charset="0"/>
              <a:cs typeface="Arial" panose="020B0604020202020204" pitchFamily="34" charset="0"/>
            </a:rPr>
            <a:t>المستثمرون المعيَّنون الذين يقدمون </a:t>
          </a:r>
          <a:r>
            <a:rPr lang="ar-SA" sz="3200" i="1" dirty="0">
              <a:latin typeface="Arial" panose="020B0604020202020204" pitchFamily="34" charset="0"/>
              <a:cs typeface="Arial" panose="020B0604020202020204" pitchFamily="34" charset="0"/>
            </a:rPr>
            <a:t>الأكياس </a:t>
          </a:r>
          <a:r>
            <a:rPr lang="en-US" sz="2800" i="1" dirty="0">
              <a:latin typeface="Times New Roman" panose="02020603050405020304" pitchFamily="18" charset="0"/>
              <a:cs typeface="Times New Roman" panose="02020603050405020304" pitchFamily="18" charset="0"/>
            </a:rPr>
            <a:t>M</a:t>
          </a:r>
          <a:r>
            <a:rPr lang="ar-SA" sz="3200" dirty="0">
              <a:latin typeface="Arial" panose="020B0604020202020204" pitchFamily="34" charset="0"/>
              <a:cs typeface="Arial" panose="020B0604020202020204" pitchFamily="34" charset="0"/>
            </a:rPr>
            <a:t> باعتبارها خدمة إضافية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9D4FF1-DAD0-434F-8385-134A99E88553}" type="parTrans" cxnId="{1D1722A0-64F3-4581-90A7-A15BD43746E8}">
      <dgm:prSet/>
      <dgm:spPr/>
      <dgm:t>
        <a:bodyPr/>
        <a:lstStyle/>
        <a:p>
          <a:endParaRPr lang="en-US"/>
        </a:p>
      </dgm:t>
    </dgm:pt>
    <dgm:pt modelId="{6C2C9E53-31A8-4A0E-8CC1-08191A0E3557}" type="sibTrans" cxnId="{1D1722A0-64F3-4581-90A7-A15BD43746E8}">
      <dgm:prSet/>
      <dgm:spPr/>
      <dgm:t>
        <a:bodyPr/>
        <a:lstStyle/>
        <a:p>
          <a:endParaRPr lang="en-US"/>
        </a:p>
      </dgm:t>
    </dgm:pt>
    <dgm:pt modelId="{BA5C841A-0C4F-426C-BE48-21C426F5156F}" type="pres">
      <dgm:prSet presAssocID="{AE799BD4-9FF3-425C-A43D-96725D69B0A9}" presName="Name0" presStyleCnt="0">
        <dgm:presLayoutVars>
          <dgm:chMax val="7"/>
          <dgm:chPref val="7"/>
          <dgm:dir/>
        </dgm:presLayoutVars>
      </dgm:prSet>
      <dgm:spPr/>
    </dgm:pt>
    <dgm:pt modelId="{469D2A78-9AD1-4F7E-AF6C-6AA31644FDE1}" type="pres">
      <dgm:prSet presAssocID="{AE799BD4-9FF3-425C-A43D-96725D69B0A9}" presName="Name1" presStyleCnt="0"/>
      <dgm:spPr/>
    </dgm:pt>
    <dgm:pt modelId="{9374FCA7-7BED-4FBD-B0B6-57F8F84781FB}" type="pres">
      <dgm:prSet presAssocID="{AE799BD4-9FF3-425C-A43D-96725D69B0A9}" presName="cycle" presStyleCnt="0"/>
      <dgm:spPr/>
    </dgm:pt>
    <dgm:pt modelId="{1F127811-9947-4115-A53A-230BFD4C9FF5}" type="pres">
      <dgm:prSet presAssocID="{AE799BD4-9FF3-425C-A43D-96725D69B0A9}" presName="srcNode" presStyleLbl="node1" presStyleIdx="0" presStyleCnt="3"/>
      <dgm:spPr/>
    </dgm:pt>
    <dgm:pt modelId="{C14A9E18-4736-463A-B611-5D09435952A4}" type="pres">
      <dgm:prSet presAssocID="{AE799BD4-9FF3-425C-A43D-96725D69B0A9}" presName="conn" presStyleLbl="parChTrans1D2" presStyleIdx="0" presStyleCnt="1"/>
      <dgm:spPr/>
    </dgm:pt>
    <dgm:pt modelId="{8BAB4E19-6635-449C-A5EA-7460B883689C}" type="pres">
      <dgm:prSet presAssocID="{AE799BD4-9FF3-425C-A43D-96725D69B0A9}" presName="extraNode" presStyleLbl="node1" presStyleIdx="0" presStyleCnt="3"/>
      <dgm:spPr/>
    </dgm:pt>
    <dgm:pt modelId="{433EF3C5-D35A-4032-A084-BB791E1350D0}" type="pres">
      <dgm:prSet presAssocID="{AE799BD4-9FF3-425C-A43D-96725D69B0A9}" presName="dstNode" presStyleLbl="node1" presStyleIdx="0" presStyleCnt="3"/>
      <dgm:spPr/>
    </dgm:pt>
    <dgm:pt modelId="{6737FE74-7D65-4B52-BD99-A467114E4530}" type="pres">
      <dgm:prSet presAssocID="{CF82BA74-0700-4D05-90E5-87BD29C52E72}" presName="text_1" presStyleLbl="node1" presStyleIdx="0" presStyleCnt="3">
        <dgm:presLayoutVars>
          <dgm:bulletEnabled val="1"/>
        </dgm:presLayoutVars>
      </dgm:prSet>
      <dgm:spPr/>
    </dgm:pt>
    <dgm:pt modelId="{85A5DA70-C65D-4028-9A12-CC08BEA24B9F}" type="pres">
      <dgm:prSet presAssocID="{CF82BA74-0700-4D05-90E5-87BD29C52E72}" presName="accent_1" presStyleCnt="0"/>
      <dgm:spPr/>
    </dgm:pt>
    <dgm:pt modelId="{48F5ED97-B093-484E-AEBC-3B2E7EADBCF4}" type="pres">
      <dgm:prSet presAssocID="{CF82BA74-0700-4D05-90E5-87BD29C52E72}" presName="accentRepeatNode" presStyleLbl="solidFgAcc1" presStyleIdx="0" presStyleCnt="3"/>
      <dgm:spPr/>
    </dgm:pt>
    <dgm:pt modelId="{2AD86B94-E2D9-4297-9136-0477D7260EFB}" type="pres">
      <dgm:prSet presAssocID="{09337A28-D547-439B-BB2C-CBDB9E6C76C0}" presName="text_2" presStyleLbl="node1" presStyleIdx="1" presStyleCnt="3">
        <dgm:presLayoutVars>
          <dgm:bulletEnabled val="1"/>
        </dgm:presLayoutVars>
      </dgm:prSet>
      <dgm:spPr/>
    </dgm:pt>
    <dgm:pt modelId="{D40A1F19-B5DA-43B7-8A8D-5A45AF48AB1A}" type="pres">
      <dgm:prSet presAssocID="{09337A28-D547-439B-BB2C-CBDB9E6C76C0}" presName="accent_2" presStyleCnt="0"/>
      <dgm:spPr/>
    </dgm:pt>
    <dgm:pt modelId="{C3D7BD27-3F95-4C52-BDDD-0E41AD44B3C5}" type="pres">
      <dgm:prSet presAssocID="{09337A28-D547-439B-BB2C-CBDB9E6C76C0}" presName="accentRepeatNode" presStyleLbl="solidFgAcc1" presStyleIdx="1" presStyleCnt="3" custLinFactNeighborX="1785" custLinFactNeighborY="-441"/>
      <dgm:spPr/>
    </dgm:pt>
    <dgm:pt modelId="{ADA4104B-381E-4F8A-ABAC-282D9F8CC460}" type="pres">
      <dgm:prSet presAssocID="{24D58FCB-75AE-4B86-8802-B2B291BE7B66}" presName="text_3" presStyleLbl="node1" presStyleIdx="2" presStyleCnt="3">
        <dgm:presLayoutVars>
          <dgm:bulletEnabled val="1"/>
        </dgm:presLayoutVars>
      </dgm:prSet>
      <dgm:spPr/>
    </dgm:pt>
    <dgm:pt modelId="{68647DEE-8FCF-4A7B-9875-66BC3B1E8446}" type="pres">
      <dgm:prSet presAssocID="{24D58FCB-75AE-4B86-8802-B2B291BE7B66}" presName="accent_3" presStyleCnt="0"/>
      <dgm:spPr/>
    </dgm:pt>
    <dgm:pt modelId="{FFBAC3F8-9245-4839-A2C4-3AE5BBBCAE42}" type="pres">
      <dgm:prSet presAssocID="{24D58FCB-75AE-4B86-8802-B2B291BE7B66}" presName="accentRepeatNode" presStyleLbl="solidFgAcc1" presStyleIdx="2" presStyleCnt="3"/>
      <dgm:spPr/>
    </dgm:pt>
  </dgm:ptLst>
  <dgm:cxnLst>
    <dgm:cxn modelId="{B4AD500E-D0B8-4787-B649-AA51B43E2C6B}" type="presOf" srcId="{CF82BA74-0700-4D05-90E5-87BD29C52E72}" destId="{6737FE74-7D65-4B52-BD99-A467114E4530}" srcOrd="0" destOrd="0" presId="urn:microsoft.com/office/officeart/2008/layout/VerticalCurvedList"/>
    <dgm:cxn modelId="{34116B17-5B86-4440-A219-D2C457E9D50D}" type="presOf" srcId="{24D58FCB-75AE-4B86-8802-B2B291BE7B66}" destId="{ADA4104B-381E-4F8A-ABAC-282D9F8CC460}" srcOrd="0" destOrd="0" presId="urn:microsoft.com/office/officeart/2008/layout/VerticalCurvedList"/>
    <dgm:cxn modelId="{59F2098D-CE5F-414B-9275-4E7EE8C0BD78}" srcId="{AE799BD4-9FF3-425C-A43D-96725D69B0A9}" destId="{CF82BA74-0700-4D05-90E5-87BD29C52E72}" srcOrd="0" destOrd="0" parTransId="{1F337A75-2801-4BE1-A676-28C83D52FB13}" sibTransId="{CB6D011D-594C-4E3B-9FD8-C26495FA8C12}"/>
    <dgm:cxn modelId="{1D1722A0-64F3-4581-90A7-A15BD43746E8}" srcId="{AE799BD4-9FF3-425C-A43D-96725D69B0A9}" destId="{24D58FCB-75AE-4B86-8802-B2B291BE7B66}" srcOrd="2" destOrd="0" parTransId="{B49D4FF1-DAD0-434F-8385-134A99E88553}" sibTransId="{6C2C9E53-31A8-4A0E-8CC1-08191A0E3557}"/>
    <dgm:cxn modelId="{FAEB6FB4-45E5-475D-B9BC-FADC0E24DC93}" type="presOf" srcId="{AE799BD4-9FF3-425C-A43D-96725D69B0A9}" destId="{BA5C841A-0C4F-426C-BE48-21C426F5156F}" srcOrd="0" destOrd="0" presId="urn:microsoft.com/office/officeart/2008/layout/VerticalCurvedList"/>
    <dgm:cxn modelId="{D95A7EEC-FA78-41CC-BB16-290187641692}" type="presOf" srcId="{CB6D011D-594C-4E3B-9FD8-C26495FA8C12}" destId="{C14A9E18-4736-463A-B611-5D09435952A4}" srcOrd="0" destOrd="0" presId="urn:microsoft.com/office/officeart/2008/layout/VerticalCurvedList"/>
    <dgm:cxn modelId="{40127BF5-F416-4842-A082-2982418561FB}" type="presOf" srcId="{09337A28-D547-439B-BB2C-CBDB9E6C76C0}" destId="{2AD86B94-E2D9-4297-9136-0477D7260EFB}" srcOrd="0" destOrd="0" presId="urn:microsoft.com/office/officeart/2008/layout/VerticalCurvedList"/>
    <dgm:cxn modelId="{06BFDAFF-1216-4664-9049-017AC5700C92}" srcId="{AE799BD4-9FF3-425C-A43D-96725D69B0A9}" destId="{09337A28-D547-439B-BB2C-CBDB9E6C76C0}" srcOrd="1" destOrd="0" parTransId="{C90365A4-3CF9-4669-B5B3-CACDE3E82D83}" sibTransId="{CDB20912-8259-4AE3-A998-BD202A49BAF4}"/>
    <dgm:cxn modelId="{B0300AFB-C00E-4D65-A0A9-E900F2B39C0E}" type="presParOf" srcId="{BA5C841A-0C4F-426C-BE48-21C426F5156F}" destId="{469D2A78-9AD1-4F7E-AF6C-6AA31644FDE1}" srcOrd="0" destOrd="0" presId="urn:microsoft.com/office/officeart/2008/layout/VerticalCurvedList"/>
    <dgm:cxn modelId="{00242B55-B67C-43AE-B072-B6D7BC60C9E2}" type="presParOf" srcId="{469D2A78-9AD1-4F7E-AF6C-6AA31644FDE1}" destId="{9374FCA7-7BED-4FBD-B0B6-57F8F84781FB}" srcOrd="0" destOrd="0" presId="urn:microsoft.com/office/officeart/2008/layout/VerticalCurvedList"/>
    <dgm:cxn modelId="{B767BA76-E228-4130-8DDB-B991439832EE}" type="presParOf" srcId="{9374FCA7-7BED-4FBD-B0B6-57F8F84781FB}" destId="{1F127811-9947-4115-A53A-230BFD4C9FF5}" srcOrd="0" destOrd="0" presId="urn:microsoft.com/office/officeart/2008/layout/VerticalCurvedList"/>
    <dgm:cxn modelId="{0FA4FF74-34C6-4F3E-914B-716218EFED85}" type="presParOf" srcId="{9374FCA7-7BED-4FBD-B0B6-57F8F84781FB}" destId="{C14A9E18-4736-463A-B611-5D09435952A4}" srcOrd="1" destOrd="0" presId="urn:microsoft.com/office/officeart/2008/layout/VerticalCurvedList"/>
    <dgm:cxn modelId="{0D167D93-6357-419F-9E72-D739EBE4954C}" type="presParOf" srcId="{9374FCA7-7BED-4FBD-B0B6-57F8F84781FB}" destId="{8BAB4E19-6635-449C-A5EA-7460B883689C}" srcOrd="2" destOrd="0" presId="urn:microsoft.com/office/officeart/2008/layout/VerticalCurvedList"/>
    <dgm:cxn modelId="{D09A58A3-0884-4636-848B-40336C0BA476}" type="presParOf" srcId="{9374FCA7-7BED-4FBD-B0B6-57F8F84781FB}" destId="{433EF3C5-D35A-4032-A084-BB791E1350D0}" srcOrd="3" destOrd="0" presId="urn:microsoft.com/office/officeart/2008/layout/VerticalCurvedList"/>
    <dgm:cxn modelId="{A3A2E79E-44CF-4DA1-9315-52B13D666A32}" type="presParOf" srcId="{469D2A78-9AD1-4F7E-AF6C-6AA31644FDE1}" destId="{6737FE74-7D65-4B52-BD99-A467114E4530}" srcOrd="1" destOrd="0" presId="urn:microsoft.com/office/officeart/2008/layout/VerticalCurvedList"/>
    <dgm:cxn modelId="{3DCD51C4-F100-49FC-A352-98642CAF91C5}" type="presParOf" srcId="{469D2A78-9AD1-4F7E-AF6C-6AA31644FDE1}" destId="{85A5DA70-C65D-4028-9A12-CC08BEA24B9F}" srcOrd="2" destOrd="0" presId="urn:microsoft.com/office/officeart/2008/layout/VerticalCurvedList"/>
    <dgm:cxn modelId="{A876A7B0-8811-438A-A0E1-EC846094B623}" type="presParOf" srcId="{85A5DA70-C65D-4028-9A12-CC08BEA24B9F}" destId="{48F5ED97-B093-484E-AEBC-3B2E7EADBCF4}" srcOrd="0" destOrd="0" presId="urn:microsoft.com/office/officeart/2008/layout/VerticalCurvedList"/>
    <dgm:cxn modelId="{7465C533-F86F-4F39-8AC0-3FDD395531FA}" type="presParOf" srcId="{469D2A78-9AD1-4F7E-AF6C-6AA31644FDE1}" destId="{2AD86B94-E2D9-4297-9136-0477D7260EFB}" srcOrd="3" destOrd="0" presId="urn:microsoft.com/office/officeart/2008/layout/VerticalCurvedList"/>
    <dgm:cxn modelId="{127585D9-8B79-4176-B5D3-8421D3430245}" type="presParOf" srcId="{469D2A78-9AD1-4F7E-AF6C-6AA31644FDE1}" destId="{D40A1F19-B5DA-43B7-8A8D-5A45AF48AB1A}" srcOrd="4" destOrd="0" presId="urn:microsoft.com/office/officeart/2008/layout/VerticalCurvedList"/>
    <dgm:cxn modelId="{75A2D1E8-C4F7-48A9-BFC0-A124180473E0}" type="presParOf" srcId="{D40A1F19-B5DA-43B7-8A8D-5A45AF48AB1A}" destId="{C3D7BD27-3F95-4C52-BDDD-0E41AD44B3C5}" srcOrd="0" destOrd="0" presId="urn:microsoft.com/office/officeart/2008/layout/VerticalCurvedList"/>
    <dgm:cxn modelId="{536F169E-FAD2-4EBA-B592-220D62AF81A5}" type="presParOf" srcId="{469D2A78-9AD1-4F7E-AF6C-6AA31644FDE1}" destId="{ADA4104B-381E-4F8A-ABAC-282D9F8CC460}" srcOrd="5" destOrd="0" presId="urn:microsoft.com/office/officeart/2008/layout/VerticalCurvedList"/>
    <dgm:cxn modelId="{E174A9BB-71E5-4782-87AB-D0F706E617C1}" type="presParOf" srcId="{469D2A78-9AD1-4F7E-AF6C-6AA31644FDE1}" destId="{68647DEE-8FCF-4A7B-9875-66BC3B1E8446}" srcOrd="6" destOrd="0" presId="urn:microsoft.com/office/officeart/2008/layout/VerticalCurvedList"/>
    <dgm:cxn modelId="{E738AF53-C3F6-4089-A3E7-B1C423B15C24}" type="presParOf" srcId="{68647DEE-8FCF-4A7B-9875-66BC3B1E8446}" destId="{FFBAC3F8-9245-4839-A2C4-3AE5BBBCAE4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5DEA2B-5ED1-4284-B5B1-07E313C534A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6C9DFD-DF17-4377-8A5F-E40EB7DE066C}">
      <dgm:prSet custT="1"/>
      <dgm:spPr/>
      <dgm:t>
        <a:bodyPr/>
        <a:lstStyle/>
        <a:p>
          <a:pPr algn="justLow" rtl="1"/>
          <a:r>
            <a:rPr lang="ar-SA" sz="1800" b="1" dirty="0">
              <a:latin typeface="Arial" panose="020B0604020202020204" pitchFamily="34" charset="0"/>
              <a:cs typeface="Arial" panose="020B0604020202020204" pitchFamily="34" charset="0"/>
            </a:rPr>
            <a:t>بناء القدرات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E5CE4E-619D-44E9-82F2-0DC0E658169D}" type="parTrans" cxnId="{84A1FCC1-3E52-4A7A-8487-1851C3DB7C4B}">
      <dgm:prSet/>
      <dgm:spPr/>
      <dgm:t>
        <a:bodyPr/>
        <a:lstStyle/>
        <a:p>
          <a:pPr algn="ctr"/>
          <a:endParaRPr lang="en-US" sz="1800"/>
        </a:p>
      </dgm:t>
    </dgm:pt>
    <dgm:pt modelId="{E3846C53-0942-4F55-88A8-CC0385B393D6}" type="sibTrans" cxnId="{84A1FCC1-3E52-4A7A-8487-1851C3DB7C4B}">
      <dgm:prSet/>
      <dgm:spPr/>
      <dgm:t>
        <a:bodyPr/>
        <a:lstStyle/>
        <a:p>
          <a:pPr algn="ctr"/>
          <a:endParaRPr lang="en-US" sz="1800"/>
        </a:p>
      </dgm:t>
    </dgm:pt>
    <dgm:pt modelId="{DF19A077-23B4-4F2F-9EC9-E0C4B3D85C8E}">
      <dgm:prSet custT="1"/>
      <dgm:spPr/>
      <dgm:t>
        <a:bodyPr/>
        <a:lstStyle/>
        <a:p>
          <a:pPr algn="ctr"/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letters@upu.int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C73573-B0C0-4F90-8B84-F05194D84562}" type="parTrans" cxnId="{42C549A4-6EDA-41FB-8F7E-DF8D880C68E7}">
      <dgm:prSet/>
      <dgm:spPr/>
      <dgm:t>
        <a:bodyPr/>
        <a:lstStyle/>
        <a:p>
          <a:pPr algn="ctr"/>
          <a:endParaRPr lang="en-US" sz="1800"/>
        </a:p>
      </dgm:t>
    </dgm:pt>
    <dgm:pt modelId="{7BB264F9-A0B0-4877-9747-66246EFA9EC7}" type="sibTrans" cxnId="{42C549A4-6EDA-41FB-8F7E-DF8D880C68E7}">
      <dgm:prSet/>
      <dgm:spPr/>
      <dgm:t>
        <a:bodyPr/>
        <a:lstStyle/>
        <a:p>
          <a:pPr algn="ctr"/>
          <a:endParaRPr lang="en-US" sz="1800"/>
        </a:p>
      </dgm:t>
    </dgm:pt>
    <dgm:pt modelId="{FF43C5E3-F481-4AEC-ACEB-E0F0B2A0B550}">
      <dgm:prSet custT="1"/>
      <dgm:spPr/>
      <dgm:t>
        <a:bodyPr/>
        <a:lstStyle/>
        <a:p>
          <a:pPr algn="ctr"/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poc.psdeig.secretariat@upu.int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823088-CD3A-4D88-95F6-52E026CFE4CA}" type="parTrans" cxnId="{16DD8844-FB86-48B7-9A22-81236558F7EF}">
      <dgm:prSet/>
      <dgm:spPr/>
      <dgm:t>
        <a:bodyPr/>
        <a:lstStyle/>
        <a:p>
          <a:pPr algn="ctr"/>
          <a:endParaRPr lang="en-US" sz="1800"/>
        </a:p>
      </dgm:t>
    </dgm:pt>
    <dgm:pt modelId="{DAB6E3E0-A00A-432B-88F1-28A63628C397}" type="sibTrans" cxnId="{16DD8844-FB86-48B7-9A22-81236558F7EF}">
      <dgm:prSet/>
      <dgm:spPr/>
      <dgm:t>
        <a:bodyPr/>
        <a:lstStyle/>
        <a:p>
          <a:pPr algn="ctr"/>
          <a:endParaRPr lang="en-US" sz="1800"/>
        </a:p>
      </dgm:t>
    </dgm:pt>
    <dgm:pt modelId="{46C5F405-8FBB-4929-8925-A3F9E933EB17}">
      <dgm:prSet custT="1"/>
      <dgm:spPr/>
      <dgm:t>
        <a:bodyPr/>
        <a:lstStyle/>
        <a:p>
          <a:pPr algn="justLow" rtl="1"/>
          <a:r>
            <a:rPr lang="ar-SA" sz="1800" b="1" dirty="0">
              <a:latin typeface="Arial" panose="020B0604020202020204" pitchFamily="34" charset="0"/>
              <a:cs typeface="Arial" panose="020B0604020202020204" pitchFamily="34" charset="0"/>
            </a:rPr>
            <a:t>الخدمات المادية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9CCA25-2CED-462A-931C-E4461C78A086}" type="parTrans" cxnId="{342A0B7B-9E09-43EE-9440-25A3F3C90508}">
      <dgm:prSet/>
      <dgm:spPr/>
      <dgm:t>
        <a:bodyPr/>
        <a:lstStyle/>
        <a:p>
          <a:pPr algn="ctr"/>
          <a:endParaRPr lang="en-US" sz="1800"/>
        </a:p>
      </dgm:t>
    </dgm:pt>
    <dgm:pt modelId="{14A3F4A3-22D6-4AD1-8A73-B034A382BD41}" type="sibTrans" cxnId="{342A0B7B-9E09-43EE-9440-25A3F3C90508}">
      <dgm:prSet/>
      <dgm:spPr/>
      <dgm:t>
        <a:bodyPr/>
        <a:lstStyle/>
        <a:p>
          <a:pPr algn="ctr"/>
          <a:endParaRPr lang="en-US" sz="1800"/>
        </a:p>
      </dgm:t>
    </dgm:pt>
    <dgm:pt modelId="{3AB8681A-7BDC-4198-9EAA-8959E9CCEADA}">
      <dgm:prSet custT="1"/>
      <dgm:spPr/>
      <dgm:t>
        <a:bodyPr/>
        <a:lstStyle/>
        <a:p>
          <a:pPr algn="justLow" rtl="1"/>
          <a:r>
            <a:rPr lang="ar-SA" sz="1800" b="1" dirty="0">
              <a:latin typeface="Arial" panose="020B0604020202020204" pitchFamily="34" charset="0"/>
              <a:cs typeface="Arial" panose="020B0604020202020204" pitchFamily="34" charset="0"/>
            </a:rPr>
            <a:t>نوعية الخدمة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5D817-C2E5-4BEB-AD8D-1F5693FC9F3E}" type="parTrans" cxnId="{2156E9A8-DAC0-4CC5-9825-C13F1280858A}">
      <dgm:prSet/>
      <dgm:spPr/>
      <dgm:t>
        <a:bodyPr/>
        <a:lstStyle/>
        <a:p>
          <a:pPr algn="ctr"/>
          <a:endParaRPr lang="en-US" sz="1800"/>
        </a:p>
      </dgm:t>
    </dgm:pt>
    <dgm:pt modelId="{EE9208F6-4016-4165-8BB3-E8D5BE5C56F5}" type="sibTrans" cxnId="{2156E9A8-DAC0-4CC5-9825-C13F1280858A}">
      <dgm:prSet/>
      <dgm:spPr/>
      <dgm:t>
        <a:bodyPr/>
        <a:lstStyle/>
        <a:p>
          <a:pPr algn="ctr"/>
          <a:endParaRPr lang="en-US" sz="1800"/>
        </a:p>
      </dgm:t>
    </dgm:pt>
    <dgm:pt modelId="{86A63938-1B35-455A-9B46-C47A57893A47}">
      <dgm:prSet custT="1"/>
      <dgm:spPr/>
      <dgm:t>
        <a:bodyPr/>
        <a:lstStyle/>
        <a:p>
          <a:pPr algn="ctr"/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/>
            </a:rPr>
            <a:t>information.qs@upu.int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4F0BB8-8C48-4008-8272-E55C5CCDF5E4}" type="parTrans" cxnId="{AA9B0BA2-9EA0-4EFB-BF1E-B67CD1D1DA66}">
      <dgm:prSet/>
      <dgm:spPr/>
      <dgm:t>
        <a:bodyPr/>
        <a:lstStyle/>
        <a:p>
          <a:pPr algn="ctr"/>
          <a:endParaRPr lang="en-US" sz="1800"/>
        </a:p>
      </dgm:t>
    </dgm:pt>
    <dgm:pt modelId="{53A666B1-9744-4CBB-ADB6-DFC7C63CE256}" type="sibTrans" cxnId="{AA9B0BA2-9EA0-4EFB-BF1E-B67CD1D1DA66}">
      <dgm:prSet/>
      <dgm:spPr/>
      <dgm:t>
        <a:bodyPr/>
        <a:lstStyle/>
        <a:p>
          <a:pPr algn="ctr"/>
          <a:endParaRPr lang="en-US" sz="1800"/>
        </a:p>
      </dgm:t>
    </dgm:pt>
    <dgm:pt modelId="{10D669C4-C5AA-4EF8-BD4D-90C62C311882}">
      <dgm:prSet custT="1"/>
      <dgm:spPr/>
      <dgm:t>
        <a:bodyPr/>
        <a:lstStyle/>
        <a:p>
          <a:pPr algn="justLow" rtl="1"/>
          <a:r>
            <a:rPr lang="ar-SA" sz="1800" b="1" dirty="0">
              <a:latin typeface="Arial" panose="020B0604020202020204" pitchFamily="34" charset="0"/>
              <a:cs typeface="Arial" panose="020B0604020202020204" pitchFamily="34" charset="0"/>
            </a:rPr>
            <a:t>الأجور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630B60-483D-4B6E-8505-C16E40B55890}" type="parTrans" cxnId="{C9C68232-0511-4615-8CAD-7CEFA7F6C95B}">
      <dgm:prSet/>
      <dgm:spPr/>
      <dgm:t>
        <a:bodyPr/>
        <a:lstStyle/>
        <a:p>
          <a:pPr algn="ctr"/>
          <a:endParaRPr lang="en-US" sz="1800"/>
        </a:p>
      </dgm:t>
    </dgm:pt>
    <dgm:pt modelId="{78117224-346A-4F7C-B8F2-D6CD7E0D5E53}" type="sibTrans" cxnId="{C9C68232-0511-4615-8CAD-7CEFA7F6C95B}">
      <dgm:prSet/>
      <dgm:spPr/>
      <dgm:t>
        <a:bodyPr/>
        <a:lstStyle/>
        <a:p>
          <a:pPr algn="ctr"/>
          <a:endParaRPr lang="en-US" sz="1800"/>
        </a:p>
      </dgm:t>
    </dgm:pt>
    <dgm:pt modelId="{804F314D-47DB-4430-B009-B7F897818236}">
      <dgm:prSet custT="1"/>
      <dgm:spPr/>
      <dgm:t>
        <a:bodyPr/>
        <a:lstStyle/>
        <a:p>
          <a:pPr algn="justLow" rtl="1"/>
          <a:r>
            <a:rPr lang="ar-SA" sz="1800" b="1" dirty="0">
              <a:latin typeface="Arial" panose="020B0604020202020204" pitchFamily="34" charset="0"/>
              <a:cs typeface="Arial" panose="020B0604020202020204" pitchFamily="34" charset="0"/>
            </a:rPr>
            <a:t>المحاسبة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C32B30-7433-408E-A5C4-5A5E4AED3B0B}" type="parTrans" cxnId="{CD318AE6-0560-454F-9DFE-A6CD3A8BEA93}">
      <dgm:prSet/>
      <dgm:spPr/>
      <dgm:t>
        <a:bodyPr/>
        <a:lstStyle/>
        <a:p>
          <a:pPr algn="ctr"/>
          <a:endParaRPr lang="en-US" sz="1800"/>
        </a:p>
      </dgm:t>
    </dgm:pt>
    <dgm:pt modelId="{040AB040-BF92-48D6-B9B8-D9E5BE9C1DA6}" type="sibTrans" cxnId="{CD318AE6-0560-454F-9DFE-A6CD3A8BEA93}">
      <dgm:prSet/>
      <dgm:spPr/>
      <dgm:t>
        <a:bodyPr/>
        <a:lstStyle/>
        <a:p>
          <a:pPr algn="ctr"/>
          <a:endParaRPr lang="en-US" sz="1800"/>
        </a:p>
      </dgm:t>
    </dgm:pt>
    <dgm:pt modelId="{8AE50E3E-95A2-4FEE-9C65-EEA0895EC8BC}">
      <dgm:prSet custT="1"/>
      <dgm:spPr/>
      <dgm:t>
        <a:bodyPr/>
        <a:lstStyle/>
        <a:p>
          <a:pPr algn="ctr"/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4"/>
            </a:rPr>
            <a:t>dprm-ppre-rem@upu.int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</dgm:t>
    </dgm:pt>
    <dgm:pt modelId="{AC2A38D2-6C8E-46CF-8B08-6C9A2F978543}" type="parTrans" cxnId="{98C3FFD7-671F-430F-AC14-AE287E8E460D}">
      <dgm:prSet/>
      <dgm:spPr/>
      <dgm:t>
        <a:bodyPr/>
        <a:lstStyle/>
        <a:p>
          <a:pPr algn="ctr"/>
          <a:endParaRPr lang="en-US" sz="1800"/>
        </a:p>
      </dgm:t>
    </dgm:pt>
    <dgm:pt modelId="{4F576DD5-3921-4ADD-BE16-1AA8B13DA743}" type="sibTrans" cxnId="{98C3FFD7-671F-430F-AC14-AE287E8E460D}">
      <dgm:prSet/>
      <dgm:spPr/>
      <dgm:t>
        <a:bodyPr/>
        <a:lstStyle/>
        <a:p>
          <a:pPr algn="ctr"/>
          <a:endParaRPr lang="en-US" sz="1800"/>
        </a:p>
      </dgm:t>
    </dgm:pt>
    <dgm:pt modelId="{A87501C3-2746-4F31-B8C7-5C7A41D5D956}">
      <dgm:prSet custT="1"/>
      <dgm:spPr/>
      <dgm:t>
        <a:bodyPr/>
        <a:lstStyle/>
        <a:p>
          <a:pPr algn="ctr"/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5"/>
            </a:rPr>
            <a:t>central.accounting@upu.int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31FB71-E3C7-4160-A97A-066835FA7AC8}" type="parTrans" cxnId="{F40F4E74-2306-4C61-B5EE-BB347CC97AAB}">
      <dgm:prSet/>
      <dgm:spPr/>
      <dgm:t>
        <a:bodyPr/>
        <a:lstStyle/>
        <a:p>
          <a:pPr algn="ctr"/>
          <a:endParaRPr lang="en-US" sz="1800"/>
        </a:p>
      </dgm:t>
    </dgm:pt>
    <dgm:pt modelId="{59A057E4-B79E-41E2-AF35-145E2489522F}" type="sibTrans" cxnId="{F40F4E74-2306-4C61-B5EE-BB347CC97AAB}">
      <dgm:prSet/>
      <dgm:spPr/>
      <dgm:t>
        <a:bodyPr/>
        <a:lstStyle/>
        <a:p>
          <a:pPr algn="ctr"/>
          <a:endParaRPr lang="en-US" sz="1800"/>
        </a:p>
      </dgm:t>
    </dgm:pt>
    <dgm:pt modelId="{29D93610-512B-4160-A4B9-1B3F034F2B55}">
      <dgm:prSet custT="1"/>
      <dgm:spPr/>
      <dgm:t>
        <a:bodyPr/>
        <a:lstStyle/>
        <a:p>
          <a:pPr algn="justLow" rtl="1"/>
          <a:r>
            <a:rPr lang="ar-SA" sz="1800" b="1" dirty="0">
              <a:latin typeface="Arial" panose="020B0604020202020204" pitchFamily="34" charset="0"/>
              <a:cs typeface="Arial" panose="020B0604020202020204" pitchFamily="34" charset="0"/>
            </a:rPr>
            <a:t>الامتثال لرسائل التبادل الإلكتروني للبيانات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08573C-88A5-405E-8E82-5E0AEB04EE13}" type="parTrans" cxnId="{6C253542-3F69-477C-A074-DF216F2847B9}">
      <dgm:prSet/>
      <dgm:spPr/>
      <dgm:t>
        <a:bodyPr/>
        <a:lstStyle/>
        <a:p>
          <a:pPr algn="ctr"/>
          <a:endParaRPr lang="en-US" sz="1800"/>
        </a:p>
      </dgm:t>
    </dgm:pt>
    <dgm:pt modelId="{AA27E9A3-68DD-450C-8767-65953FBD4055}" type="sibTrans" cxnId="{6C253542-3F69-477C-A074-DF216F2847B9}">
      <dgm:prSet/>
      <dgm:spPr/>
      <dgm:t>
        <a:bodyPr/>
        <a:lstStyle/>
        <a:p>
          <a:pPr algn="ctr"/>
          <a:endParaRPr lang="en-US" sz="1800"/>
        </a:p>
      </dgm:t>
    </dgm:pt>
    <dgm:pt modelId="{D61C312C-01B9-45D4-94BB-8DC766FF4172}">
      <dgm:prSet custT="1"/>
      <dgm:spPr/>
      <dgm:t>
        <a:bodyPr/>
        <a:lstStyle/>
        <a:p>
          <a:pPr algn="ctr"/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6"/>
            </a:rPr>
            <a:t>compliance.standards@upu.int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699C67-E5A6-4BD4-AD0C-D831C92FBABB}" type="parTrans" cxnId="{2BDF301B-548C-4961-B927-84F24B85C977}">
      <dgm:prSet/>
      <dgm:spPr/>
      <dgm:t>
        <a:bodyPr/>
        <a:lstStyle/>
        <a:p>
          <a:pPr algn="ctr"/>
          <a:endParaRPr lang="en-US" sz="1800"/>
        </a:p>
      </dgm:t>
    </dgm:pt>
    <dgm:pt modelId="{2CC7544C-35AF-43B1-8C90-BC906FB878BF}" type="sibTrans" cxnId="{2BDF301B-548C-4961-B927-84F24B85C977}">
      <dgm:prSet/>
      <dgm:spPr/>
      <dgm:t>
        <a:bodyPr/>
        <a:lstStyle/>
        <a:p>
          <a:pPr algn="ctr"/>
          <a:endParaRPr lang="en-US" sz="1800"/>
        </a:p>
      </dgm:t>
    </dgm:pt>
    <dgm:pt modelId="{47D2157F-4CB1-4F10-9D6F-9ED6D0C91EA0}">
      <dgm:prSet custT="1"/>
      <dgm:spPr/>
      <dgm:t>
        <a:bodyPr/>
        <a:lstStyle/>
        <a:p>
          <a:pPr algn="justLow" rtl="1"/>
          <a:r>
            <a:rPr lang="ar-SA" sz="1800" b="1" dirty="0">
              <a:latin typeface="Arial" panose="020B0604020202020204" pitchFamily="34" charset="0"/>
              <a:cs typeface="Arial" panose="020B0604020202020204" pitchFamily="34" charset="0"/>
            </a:rPr>
            <a:t>الدعم التقني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872CA9-0953-4E3F-BAD9-DC0C272B7164}" type="parTrans" cxnId="{A0D212D0-08A0-43CD-BFF5-B84132C08364}">
      <dgm:prSet/>
      <dgm:spPr/>
      <dgm:t>
        <a:bodyPr/>
        <a:lstStyle/>
        <a:p>
          <a:pPr algn="ctr"/>
          <a:endParaRPr lang="en-US" sz="1800"/>
        </a:p>
      </dgm:t>
    </dgm:pt>
    <dgm:pt modelId="{375475BE-E4BF-416F-8B91-38700289A582}" type="sibTrans" cxnId="{A0D212D0-08A0-43CD-BFF5-B84132C08364}">
      <dgm:prSet/>
      <dgm:spPr/>
      <dgm:t>
        <a:bodyPr/>
        <a:lstStyle/>
        <a:p>
          <a:pPr algn="ctr"/>
          <a:endParaRPr lang="en-US" sz="1800"/>
        </a:p>
      </dgm:t>
    </dgm:pt>
    <dgm:pt modelId="{1DAC8A69-AB39-4B65-ACC7-FD82B36441C8}">
      <dgm:prSet custT="1"/>
      <dgm:spPr/>
      <dgm:t>
        <a:bodyPr/>
        <a:lstStyle/>
        <a:p>
          <a:pPr algn="ctr"/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7"/>
            </a:rPr>
            <a:t>support.upu.int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322483-7109-47FE-B49C-D188EAE29794}" type="parTrans" cxnId="{D5126639-7543-4499-812A-D321F65AEF1D}">
      <dgm:prSet/>
      <dgm:spPr/>
      <dgm:t>
        <a:bodyPr/>
        <a:lstStyle/>
        <a:p>
          <a:pPr algn="ctr"/>
          <a:endParaRPr lang="en-US" sz="1800"/>
        </a:p>
      </dgm:t>
    </dgm:pt>
    <dgm:pt modelId="{84C1486C-4936-4F85-9443-0BB9912883D0}" type="sibTrans" cxnId="{D5126639-7543-4499-812A-D321F65AEF1D}">
      <dgm:prSet/>
      <dgm:spPr/>
      <dgm:t>
        <a:bodyPr/>
        <a:lstStyle/>
        <a:p>
          <a:pPr algn="ctr"/>
          <a:endParaRPr lang="en-US" sz="1800"/>
        </a:p>
      </dgm:t>
    </dgm:pt>
    <dgm:pt modelId="{B32A86D1-29F1-468A-A9EC-2F2EF7862AB1}" type="pres">
      <dgm:prSet presAssocID="{2E5DEA2B-5ED1-4284-B5B1-07E313C534A7}" presName="vert0" presStyleCnt="0">
        <dgm:presLayoutVars>
          <dgm:dir/>
          <dgm:animOne val="branch"/>
          <dgm:animLvl val="lvl"/>
        </dgm:presLayoutVars>
      </dgm:prSet>
      <dgm:spPr/>
    </dgm:pt>
    <dgm:pt modelId="{CC11AD7A-8F84-47D5-9EC1-687EF27D430B}" type="pres">
      <dgm:prSet presAssocID="{886C9DFD-DF17-4377-8A5F-E40EB7DE066C}" presName="thickLine" presStyleLbl="alignNode1" presStyleIdx="0" presStyleCnt="7"/>
      <dgm:spPr/>
    </dgm:pt>
    <dgm:pt modelId="{3CD99E39-95E1-4B50-8CE8-DE7908D7FE19}" type="pres">
      <dgm:prSet presAssocID="{886C9DFD-DF17-4377-8A5F-E40EB7DE066C}" presName="horz1" presStyleCnt="0"/>
      <dgm:spPr/>
    </dgm:pt>
    <dgm:pt modelId="{E818A84A-B607-45FE-9C31-1B2EE5BD5DA5}" type="pres">
      <dgm:prSet presAssocID="{886C9DFD-DF17-4377-8A5F-E40EB7DE066C}" presName="tx1" presStyleLbl="revTx" presStyleIdx="0" presStyleCnt="14" custScaleY="74986" custLinFactNeighborX="97891" custLinFactNeighborY="2328"/>
      <dgm:spPr/>
    </dgm:pt>
    <dgm:pt modelId="{A666A743-E934-4AC1-A96C-8703538B396D}" type="pres">
      <dgm:prSet presAssocID="{886C9DFD-DF17-4377-8A5F-E40EB7DE066C}" presName="vert1" presStyleCnt="0"/>
      <dgm:spPr/>
    </dgm:pt>
    <dgm:pt modelId="{36BD1A49-987A-4F57-9FBE-C208A89F55F6}" type="pres">
      <dgm:prSet presAssocID="{DF19A077-23B4-4F2F-9EC9-E0C4B3D85C8E}" presName="vertSpace2a" presStyleCnt="0"/>
      <dgm:spPr/>
    </dgm:pt>
    <dgm:pt modelId="{FFE1F83D-0006-4B63-89E5-A969BCADA239}" type="pres">
      <dgm:prSet presAssocID="{DF19A077-23B4-4F2F-9EC9-E0C4B3D85C8E}" presName="horz2" presStyleCnt="0"/>
      <dgm:spPr/>
    </dgm:pt>
    <dgm:pt modelId="{D7595A61-70B2-4B69-8ADF-23BD24D237FD}" type="pres">
      <dgm:prSet presAssocID="{DF19A077-23B4-4F2F-9EC9-E0C4B3D85C8E}" presName="horzSpace2" presStyleCnt="0"/>
      <dgm:spPr/>
    </dgm:pt>
    <dgm:pt modelId="{19EF40A9-6731-45E1-B7AB-20E76AEEF6DD}" type="pres">
      <dgm:prSet presAssocID="{DF19A077-23B4-4F2F-9EC9-E0C4B3D85C8E}" presName="tx2" presStyleLbl="revTx" presStyleIdx="1" presStyleCnt="14"/>
      <dgm:spPr/>
    </dgm:pt>
    <dgm:pt modelId="{8444351B-EB43-4A15-AB64-2ED4E4A5F1D6}" type="pres">
      <dgm:prSet presAssocID="{DF19A077-23B4-4F2F-9EC9-E0C4B3D85C8E}" presName="vert2" presStyleCnt="0"/>
      <dgm:spPr/>
    </dgm:pt>
    <dgm:pt modelId="{04550A69-8E9F-4303-A7BD-CE71DEFE4054}" type="pres">
      <dgm:prSet presAssocID="{DF19A077-23B4-4F2F-9EC9-E0C4B3D85C8E}" presName="thinLine2b" presStyleLbl="callout" presStyleIdx="0" presStyleCnt="7"/>
      <dgm:spPr/>
    </dgm:pt>
    <dgm:pt modelId="{719DDF1C-3880-4169-B2CC-5FD091EAD77D}" type="pres">
      <dgm:prSet presAssocID="{DF19A077-23B4-4F2F-9EC9-E0C4B3D85C8E}" presName="vertSpace2b" presStyleCnt="0"/>
      <dgm:spPr/>
    </dgm:pt>
    <dgm:pt modelId="{CC48EAE0-6BD0-441C-B12C-C05BD3058EB5}" type="pres">
      <dgm:prSet presAssocID="{46C5F405-8FBB-4929-8925-A3F9E933EB17}" presName="thickLine" presStyleLbl="alignNode1" presStyleIdx="1" presStyleCnt="7"/>
      <dgm:spPr/>
    </dgm:pt>
    <dgm:pt modelId="{684BBABB-F738-4747-8C06-894300974CE0}" type="pres">
      <dgm:prSet presAssocID="{46C5F405-8FBB-4929-8925-A3F9E933EB17}" presName="horz1" presStyleCnt="0"/>
      <dgm:spPr/>
    </dgm:pt>
    <dgm:pt modelId="{4066BC44-23E6-470C-BDB7-2FABB8493D41}" type="pres">
      <dgm:prSet presAssocID="{46C5F405-8FBB-4929-8925-A3F9E933EB17}" presName="tx1" presStyleLbl="revTx" presStyleIdx="2" presStyleCnt="14" custLinFactNeighborX="98102" custLinFactNeighborY="2412"/>
      <dgm:spPr/>
    </dgm:pt>
    <dgm:pt modelId="{D29DC263-467B-4141-8A10-B6603970AE33}" type="pres">
      <dgm:prSet presAssocID="{46C5F405-8FBB-4929-8925-A3F9E933EB17}" presName="vert1" presStyleCnt="0"/>
      <dgm:spPr/>
    </dgm:pt>
    <dgm:pt modelId="{CA1BCF92-B9DD-4AD2-ACD4-1A0EE1FAE42D}" type="pres">
      <dgm:prSet presAssocID="{FF43C5E3-F481-4AEC-ACEB-E0F0B2A0B550}" presName="vertSpace2a" presStyleCnt="0"/>
      <dgm:spPr/>
    </dgm:pt>
    <dgm:pt modelId="{0A6A6E05-5D44-432D-AD2D-1367E69D55C0}" type="pres">
      <dgm:prSet presAssocID="{FF43C5E3-F481-4AEC-ACEB-E0F0B2A0B550}" presName="horz2" presStyleCnt="0"/>
      <dgm:spPr/>
    </dgm:pt>
    <dgm:pt modelId="{77166DD4-9AD6-46B6-ACBF-751F398E1BDC}" type="pres">
      <dgm:prSet presAssocID="{FF43C5E3-F481-4AEC-ACEB-E0F0B2A0B550}" presName="horzSpace2" presStyleCnt="0"/>
      <dgm:spPr/>
    </dgm:pt>
    <dgm:pt modelId="{75F469FF-8A38-46FE-9E98-C2615F9201AC}" type="pres">
      <dgm:prSet presAssocID="{FF43C5E3-F481-4AEC-ACEB-E0F0B2A0B550}" presName="tx2" presStyleLbl="revTx" presStyleIdx="3" presStyleCnt="14"/>
      <dgm:spPr/>
    </dgm:pt>
    <dgm:pt modelId="{22FA686F-1E97-4E7B-AFA3-C7F8D67F89D8}" type="pres">
      <dgm:prSet presAssocID="{FF43C5E3-F481-4AEC-ACEB-E0F0B2A0B550}" presName="vert2" presStyleCnt="0"/>
      <dgm:spPr/>
    </dgm:pt>
    <dgm:pt modelId="{6D4D7A52-EF5F-4D3E-9404-AA0EAEC107BC}" type="pres">
      <dgm:prSet presAssocID="{FF43C5E3-F481-4AEC-ACEB-E0F0B2A0B550}" presName="thinLine2b" presStyleLbl="callout" presStyleIdx="1" presStyleCnt="7"/>
      <dgm:spPr/>
    </dgm:pt>
    <dgm:pt modelId="{6357134A-F5CF-4583-89A1-FCD042D95ECE}" type="pres">
      <dgm:prSet presAssocID="{FF43C5E3-F481-4AEC-ACEB-E0F0B2A0B550}" presName="vertSpace2b" presStyleCnt="0"/>
      <dgm:spPr/>
    </dgm:pt>
    <dgm:pt modelId="{00EAF59C-54C4-45D1-986C-94F50E025F79}" type="pres">
      <dgm:prSet presAssocID="{3AB8681A-7BDC-4198-9EAA-8959E9CCEADA}" presName="thickLine" presStyleLbl="alignNode1" presStyleIdx="2" presStyleCnt="7"/>
      <dgm:spPr/>
    </dgm:pt>
    <dgm:pt modelId="{8C0A8DF0-80B0-4A49-AA6E-2B29D51018F3}" type="pres">
      <dgm:prSet presAssocID="{3AB8681A-7BDC-4198-9EAA-8959E9CCEADA}" presName="horz1" presStyleCnt="0"/>
      <dgm:spPr/>
    </dgm:pt>
    <dgm:pt modelId="{0508590C-DFF7-4D48-9315-228A4108CDA9}" type="pres">
      <dgm:prSet presAssocID="{3AB8681A-7BDC-4198-9EAA-8959E9CCEADA}" presName="tx1" presStyleLbl="revTx" presStyleIdx="4" presStyleCnt="14" custLinFactNeighborX="98208" custLinFactNeighborY="-1206"/>
      <dgm:spPr/>
    </dgm:pt>
    <dgm:pt modelId="{49421032-C399-4A5D-B58A-8ACC70C4B644}" type="pres">
      <dgm:prSet presAssocID="{3AB8681A-7BDC-4198-9EAA-8959E9CCEADA}" presName="vert1" presStyleCnt="0"/>
      <dgm:spPr/>
    </dgm:pt>
    <dgm:pt modelId="{45FEF848-336A-4CB9-A82D-8C96AEFC2E2C}" type="pres">
      <dgm:prSet presAssocID="{86A63938-1B35-455A-9B46-C47A57893A47}" presName="vertSpace2a" presStyleCnt="0"/>
      <dgm:spPr/>
    </dgm:pt>
    <dgm:pt modelId="{2655D41E-A657-4D96-AD35-27A9018DF595}" type="pres">
      <dgm:prSet presAssocID="{86A63938-1B35-455A-9B46-C47A57893A47}" presName="horz2" presStyleCnt="0"/>
      <dgm:spPr/>
    </dgm:pt>
    <dgm:pt modelId="{E865A254-EDEB-4B54-8CD1-1357036D3E15}" type="pres">
      <dgm:prSet presAssocID="{86A63938-1B35-455A-9B46-C47A57893A47}" presName="horzSpace2" presStyleCnt="0"/>
      <dgm:spPr/>
    </dgm:pt>
    <dgm:pt modelId="{516394F8-066A-49A5-B4FB-083FC9C06C5B}" type="pres">
      <dgm:prSet presAssocID="{86A63938-1B35-455A-9B46-C47A57893A47}" presName="tx2" presStyleLbl="revTx" presStyleIdx="5" presStyleCnt="14"/>
      <dgm:spPr/>
    </dgm:pt>
    <dgm:pt modelId="{943CC28A-7F7D-47FD-B976-5B837EDFFC18}" type="pres">
      <dgm:prSet presAssocID="{86A63938-1B35-455A-9B46-C47A57893A47}" presName="vert2" presStyleCnt="0"/>
      <dgm:spPr/>
    </dgm:pt>
    <dgm:pt modelId="{4F4D4379-BD8D-4FEB-A225-098E36FBE636}" type="pres">
      <dgm:prSet presAssocID="{86A63938-1B35-455A-9B46-C47A57893A47}" presName="thinLine2b" presStyleLbl="callout" presStyleIdx="2" presStyleCnt="7"/>
      <dgm:spPr/>
    </dgm:pt>
    <dgm:pt modelId="{3BAC2FB9-1471-43D0-85EB-3E8D4E825002}" type="pres">
      <dgm:prSet presAssocID="{86A63938-1B35-455A-9B46-C47A57893A47}" presName="vertSpace2b" presStyleCnt="0"/>
      <dgm:spPr/>
    </dgm:pt>
    <dgm:pt modelId="{F7468F56-8385-45E7-AE47-B6A0A640E8A1}" type="pres">
      <dgm:prSet presAssocID="{10D669C4-C5AA-4EF8-BD4D-90C62C311882}" presName="thickLine" presStyleLbl="alignNode1" presStyleIdx="3" presStyleCnt="7"/>
      <dgm:spPr/>
    </dgm:pt>
    <dgm:pt modelId="{54530F12-CD62-466B-B78D-A1E5B7278111}" type="pres">
      <dgm:prSet presAssocID="{10D669C4-C5AA-4EF8-BD4D-90C62C311882}" presName="horz1" presStyleCnt="0"/>
      <dgm:spPr/>
    </dgm:pt>
    <dgm:pt modelId="{05467160-CEB1-40D7-8F10-F78FFB1134A7}" type="pres">
      <dgm:prSet presAssocID="{10D669C4-C5AA-4EF8-BD4D-90C62C311882}" presName="tx1" presStyleLbl="revTx" presStyleIdx="6" presStyleCnt="14" custLinFactNeighborX="97396" custLinFactNeighborY="2413"/>
      <dgm:spPr/>
    </dgm:pt>
    <dgm:pt modelId="{526641E6-400B-43B0-B254-0AC012E6C223}" type="pres">
      <dgm:prSet presAssocID="{10D669C4-C5AA-4EF8-BD4D-90C62C311882}" presName="vert1" presStyleCnt="0"/>
      <dgm:spPr/>
    </dgm:pt>
    <dgm:pt modelId="{50BBD5AB-2B82-4E1E-B0C6-E151850E008D}" type="pres">
      <dgm:prSet presAssocID="{8AE50E3E-95A2-4FEE-9C65-EEA0895EC8BC}" presName="vertSpace2a" presStyleCnt="0"/>
      <dgm:spPr/>
    </dgm:pt>
    <dgm:pt modelId="{F203AC57-FE89-4417-922B-1AFF160F0819}" type="pres">
      <dgm:prSet presAssocID="{8AE50E3E-95A2-4FEE-9C65-EEA0895EC8BC}" presName="horz2" presStyleCnt="0"/>
      <dgm:spPr/>
    </dgm:pt>
    <dgm:pt modelId="{8254E2E2-358D-472A-87F8-B47199B38A9C}" type="pres">
      <dgm:prSet presAssocID="{8AE50E3E-95A2-4FEE-9C65-EEA0895EC8BC}" presName="horzSpace2" presStyleCnt="0"/>
      <dgm:spPr/>
    </dgm:pt>
    <dgm:pt modelId="{18265482-C144-4191-A82B-0A786E04440E}" type="pres">
      <dgm:prSet presAssocID="{8AE50E3E-95A2-4FEE-9C65-EEA0895EC8BC}" presName="tx2" presStyleLbl="revTx" presStyleIdx="7" presStyleCnt="14"/>
      <dgm:spPr/>
    </dgm:pt>
    <dgm:pt modelId="{1563FC14-4299-4C65-9609-F52BEEFD644B}" type="pres">
      <dgm:prSet presAssocID="{8AE50E3E-95A2-4FEE-9C65-EEA0895EC8BC}" presName="vert2" presStyleCnt="0"/>
      <dgm:spPr/>
    </dgm:pt>
    <dgm:pt modelId="{DE35C1DF-AF45-4F86-AF6F-3D1B14FA45E7}" type="pres">
      <dgm:prSet presAssocID="{8AE50E3E-95A2-4FEE-9C65-EEA0895EC8BC}" presName="thinLine2b" presStyleLbl="callout" presStyleIdx="3" presStyleCnt="7"/>
      <dgm:spPr/>
    </dgm:pt>
    <dgm:pt modelId="{E6FE98CC-9080-4FA4-9876-0C1333DE5CDC}" type="pres">
      <dgm:prSet presAssocID="{8AE50E3E-95A2-4FEE-9C65-EEA0895EC8BC}" presName="vertSpace2b" presStyleCnt="0"/>
      <dgm:spPr/>
    </dgm:pt>
    <dgm:pt modelId="{056260B4-17E8-4C15-8FAB-F31EA180C253}" type="pres">
      <dgm:prSet presAssocID="{804F314D-47DB-4430-B009-B7F897818236}" presName="thickLine" presStyleLbl="alignNode1" presStyleIdx="4" presStyleCnt="7"/>
      <dgm:spPr/>
    </dgm:pt>
    <dgm:pt modelId="{10548EA7-19B0-4792-A97A-BEA9011565D4}" type="pres">
      <dgm:prSet presAssocID="{804F314D-47DB-4430-B009-B7F897818236}" presName="horz1" presStyleCnt="0"/>
      <dgm:spPr/>
    </dgm:pt>
    <dgm:pt modelId="{43A01D54-10B7-4DE4-AA42-650E20C7CBCF}" type="pres">
      <dgm:prSet presAssocID="{804F314D-47DB-4430-B009-B7F897818236}" presName="tx1" presStyleLbl="revTx" presStyleIdx="8" presStyleCnt="14" custLinFactNeighborX="97517" custLinFactNeighborY="1206"/>
      <dgm:spPr/>
    </dgm:pt>
    <dgm:pt modelId="{3C70C962-D919-4F42-92D6-9AC63E492D63}" type="pres">
      <dgm:prSet presAssocID="{804F314D-47DB-4430-B009-B7F897818236}" presName="vert1" presStyleCnt="0"/>
      <dgm:spPr/>
    </dgm:pt>
    <dgm:pt modelId="{F188A915-B6CD-489B-ACA4-A4422F21FEA8}" type="pres">
      <dgm:prSet presAssocID="{A87501C3-2746-4F31-B8C7-5C7A41D5D956}" presName="vertSpace2a" presStyleCnt="0"/>
      <dgm:spPr/>
    </dgm:pt>
    <dgm:pt modelId="{500B7F1E-BC63-400C-886F-6C4E286DCE96}" type="pres">
      <dgm:prSet presAssocID="{A87501C3-2746-4F31-B8C7-5C7A41D5D956}" presName="horz2" presStyleCnt="0"/>
      <dgm:spPr/>
    </dgm:pt>
    <dgm:pt modelId="{E706BBC1-4C4D-4074-A1A7-3B02E87D73EB}" type="pres">
      <dgm:prSet presAssocID="{A87501C3-2746-4F31-B8C7-5C7A41D5D956}" presName="horzSpace2" presStyleCnt="0"/>
      <dgm:spPr/>
    </dgm:pt>
    <dgm:pt modelId="{C385AACF-376D-4BFC-9F59-1381AF23EC0D}" type="pres">
      <dgm:prSet presAssocID="{A87501C3-2746-4F31-B8C7-5C7A41D5D956}" presName="tx2" presStyleLbl="revTx" presStyleIdx="9" presStyleCnt="14"/>
      <dgm:spPr/>
    </dgm:pt>
    <dgm:pt modelId="{FDAB2500-97D6-4299-9D40-440B7608D27B}" type="pres">
      <dgm:prSet presAssocID="{A87501C3-2746-4F31-B8C7-5C7A41D5D956}" presName="vert2" presStyleCnt="0"/>
      <dgm:spPr/>
    </dgm:pt>
    <dgm:pt modelId="{100F80BE-1EFC-4172-A963-19652BA461CD}" type="pres">
      <dgm:prSet presAssocID="{A87501C3-2746-4F31-B8C7-5C7A41D5D956}" presName="thinLine2b" presStyleLbl="callout" presStyleIdx="4" presStyleCnt="7"/>
      <dgm:spPr/>
    </dgm:pt>
    <dgm:pt modelId="{199D4BAD-E7A4-4FF5-ACDB-600ECCA75FD2}" type="pres">
      <dgm:prSet presAssocID="{A87501C3-2746-4F31-B8C7-5C7A41D5D956}" presName="vertSpace2b" presStyleCnt="0"/>
      <dgm:spPr/>
    </dgm:pt>
    <dgm:pt modelId="{67E4266E-CD37-44F9-9966-A6EDBFA06F8C}" type="pres">
      <dgm:prSet presAssocID="{29D93610-512B-4160-A4B9-1B3F034F2B55}" presName="thickLine" presStyleLbl="alignNode1" presStyleIdx="5" presStyleCnt="7"/>
      <dgm:spPr/>
    </dgm:pt>
    <dgm:pt modelId="{8D23342C-B983-4337-8F0D-CB3A09A77FE7}" type="pres">
      <dgm:prSet presAssocID="{29D93610-512B-4160-A4B9-1B3F034F2B55}" presName="horz1" presStyleCnt="0"/>
      <dgm:spPr/>
    </dgm:pt>
    <dgm:pt modelId="{BC8BD0EC-7B7B-469F-84C0-3CED17C117E4}" type="pres">
      <dgm:prSet presAssocID="{29D93610-512B-4160-A4B9-1B3F034F2B55}" presName="tx1" presStyleLbl="revTx" presStyleIdx="10" presStyleCnt="14" custLinFactNeighborX="98305" custLinFactNeighborY="1206"/>
      <dgm:spPr/>
    </dgm:pt>
    <dgm:pt modelId="{B04D46C9-0CAD-4D66-8EED-B35D7B8673AE}" type="pres">
      <dgm:prSet presAssocID="{29D93610-512B-4160-A4B9-1B3F034F2B55}" presName="vert1" presStyleCnt="0"/>
      <dgm:spPr/>
    </dgm:pt>
    <dgm:pt modelId="{E624FF23-4F25-4338-9A72-CA5C6ABDA999}" type="pres">
      <dgm:prSet presAssocID="{D61C312C-01B9-45D4-94BB-8DC766FF4172}" presName="vertSpace2a" presStyleCnt="0"/>
      <dgm:spPr/>
    </dgm:pt>
    <dgm:pt modelId="{D6A745FA-4D94-4B0B-A6AD-485D79CB5171}" type="pres">
      <dgm:prSet presAssocID="{D61C312C-01B9-45D4-94BB-8DC766FF4172}" presName="horz2" presStyleCnt="0"/>
      <dgm:spPr/>
    </dgm:pt>
    <dgm:pt modelId="{E9C34691-BC8B-40FA-B7E6-287306D4D13C}" type="pres">
      <dgm:prSet presAssocID="{D61C312C-01B9-45D4-94BB-8DC766FF4172}" presName="horzSpace2" presStyleCnt="0"/>
      <dgm:spPr/>
    </dgm:pt>
    <dgm:pt modelId="{E6879E2C-6839-4086-9399-4FA34104F4A5}" type="pres">
      <dgm:prSet presAssocID="{D61C312C-01B9-45D4-94BB-8DC766FF4172}" presName="tx2" presStyleLbl="revTx" presStyleIdx="11" presStyleCnt="14"/>
      <dgm:spPr/>
    </dgm:pt>
    <dgm:pt modelId="{703C4D34-5421-434B-8E9E-90B230441EEA}" type="pres">
      <dgm:prSet presAssocID="{D61C312C-01B9-45D4-94BB-8DC766FF4172}" presName="vert2" presStyleCnt="0"/>
      <dgm:spPr/>
    </dgm:pt>
    <dgm:pt modelId="{ECB88C0D-4E1F-4678-A445-DF619D5C7B24}" type="pres">
      <dgm:prSet presAssocID="{D61C312C-01B9-45D4-94BB-8DC766FF4172}" presName="thinLine2b" presStyleLbl="callout" presStyleIdx="5" presStyleCnt="7"/>
      <dgm:spPr/>
    </dgm:pt>
    <dgm:pt modelId="{1217F319-59C6-47BC-9CD8-6B7B5B162C55}" type="pres">
      <dgm:prSet presAssocID="{D61C312C-01B9-45D4-94BB-8DC766FF4172}" presName="vertSpace2b" presStyleCnt="0"/>
      <dgm:spPr/>
    </dgm:pt>
    <dgm:pt modelId="{A6588580-06DC-4F18-9D8B-5B3910751BF0}" type="pres">
      <dgm:prSet presAssocID="{47D2157F-4CB1-4F10-9D6F-9ED6D0C91EA0}" presName="thickLine" presStyleLbl="alignNode1" presStyleIdx="6" presStyleCnt="7"/>
      <dgm:spPr/>
    </dgm:pt>
    <dgm:pt modelId="{A41026DD-9591-4B41-A324-475F3C9A1974}" type="pres">
      <dgm:prSet presAssocID="{47D2157F-4CB1-4F10-9D6F-9ED6D0C91EA0}" presName="horz1" presStyleCnt="0"/>
      <dgm:spPr/>
    </dgm:pt>
    <dgm:pt modelId="{E297124B-1CA0-44E3-96FE-1EF912980A64}" type="pres">
      <dgm:prSet presAssocID="{47D2157F-4CB1-4F10-9D6F-9ED6D0C91EA0}" presName="tx1" presStyleLbl="revTx" presStyleIdx="12" presStyleCnt="14" custLinFactNeighborX="98137" custLinFactNeighborY="134"/>
      <dgm:spPr/>
    </dgm:pt>
    <dgm:pt modelId="{7133733F-1868-47AA-8EEC-CC00618EE852}" type="pres">
      <dgm:prSet presAssocID="{47D2157F-4CB1-4F10-9D6F-9ED6D0C91EA0}" presName="vert1" presStyleCnt="0"/>
      <dgm:spPr/>
    </dgm:pt>
    <dgm:pt modelId="{E038A03A-26FC-4113-8D0C-43E7721B3D95}" type="pres">
      <dgm:prSet presAssocID="{1DAC8A69-AB39-4B65-ACC7-FD82B36441C8}" presName="vertSpace2a" presStyleCnt="0"/>
      <dgm:spPr/>
    </dgm:pt>
    <dgm:pt modelId="{840E1659-514C-4392-BDAB-6752926F0EE6}" type="pres">
      <dgm:prSet presAssocID="{1DAC8A69-AB39-4B65-ACC7-FD82B36441C8}" presName="horz2" presStyleCnt="0"/>
      <dgm:spPr/>
    </dgm:pt>
    <dgm:pt modelId="{A24028F5-31A2-475F-8700-7CA291E90F9B}" type="pres">
      <dgm:prSet presAssocID="{1DAC8A69-AB39-4B65-ACC7-FD82B36441C8}" presName="horzSpace2" presStyleCnt="0"/>
      <dgm:spPr/>
    </dgm:pt>
    <dgm:pt modelId="{475360D7-1EA0-4416-BE89-0942DDDF3047}" type="pres">
      <dgm:prSet presAssocID="{1DAC8A69-AB39-4B65-ACC7-FD82B36441C8}" presName="tx2" presStyleLbl="revTx" presStyleIdx="13" presStyleCnt="14"/>
      <dgm:spPr/>
    </dgm:pt>
    <dgm:pt modelId="{1A04B3BD-31A0-46EC-BF9F-C0DFE5478832}" type="pres">
      <dgm:prSet presAssocID="{1DAC8A69-AB39-4B65-ACC7-FD82B36441C8}" presName="vert2" presStyleCnt="0"/>
      <dgm:spPr/>
    </dgm:pt>
    <dgm:pt modelId="{57E393D9-BCC9-418B-B3BE-2E6E164DDB62}" type="pres">
      <dgm:prSet presAssocID="{1DAC8A69-AB39-4B65-ACC7-FD82B36441C8}" presName="thinLine2b" presStyleLbl="callout" presStyleIdx="6" presStyleCnt="7"/>
      <dgm:spPr/>
    </dgm:pt>
    <dgm:pt modelId="{E3CB2B0D-B89C-4AF6-9A8A-ACFEE7C768D5}" type="pres">
      <dgm:prSet presAssocID="{1DAC8A69-AB39-4B65-ACC7-FD82B36441C8}" presName="vertSpace2b" presStyleCnt="0"/>
      <dgm:spPr/>
    </dgm:pt>
  </dgm:ptLst>
  <dgm:cxnLst>
    <dgm:cxn modelId="{13A7B60A-2708-476C-ABCE-49B0C8735E9F}" type="presOf" srcId="{29D93610-512B-4160-A4B9-1B3F034F2B55}" destId="{BC8BD0EC-7B7B-469F-84C0-3CED17C117E4}" srcOrd="0" destOrd="0" presId="urn:microsoft.com/office/officeart/2008/layout/LinedList"/>
    <dgm:cxn modelId="{2BDF301B-548C-4961-B927-84F24B85C977}" srcId="{29D93610-512B-4160-A4B9-1B3F034F2B55}" destId="{D61C312C-01B9-45D4-94BB-8DC766FF4172}" srcOrd="0" destOrd="0" parTransId="{0A699C67-E5A6-4BD4-AD0C-D831C92FBABB}" sibTransId="{2CC7544C-35AF-43B1-8C90-BC906FB878BF}"/>
    <dgm:cxn modelId="{C0778D29-588D-45A8-932E-B7B767EF993E}" type="presOf" srcId="{1DAC8A69-AB39-4B65-ACC7-FD82B36441C8}" destId="{475360D7-1EA0-4416-BE89-0942DDDF3047}" srcOrd="0" destOrd="0" presId="urn:microsoft.com/office/officeart/2008/layout/LinedList"/>
    <dgm:cxn modelId="{C9C68232-0511-4615-8CAD-7CEFA7F6C95B}" srcId="{2E5DEA2B-5ED1-4284-B5B1-07E313C534A7}" destId="{10D669C4-C5AA-4EF8-BD4D-90C62C311882}" srcOrd="3" destOrd="0" parTransId="{06630B60-483D-4B6E-8505-C16E40B55890}" sibTransId="{78117224-346A-4F7C-B8F2-D6CD7E0D5E53}"/>
    <dgm:cxn modelId="{D5126639-7543-4499-812A-D321F65AEF1D}" srcId="{47D2157F-4CB1-4F10-9D6F-9ED6D0C91EA0}" destId="{1DAC8A69-AB39-4B65-ACC7-FD82B36441C8}" srcOrd="0" destOrd="0" parTransId="{B8322483-7109-47FE-B49C-D188EAE29794}" sibTransId="{84C1486C-4936-4F85-9443-0BB9912883D0}"/>
    <dgm:cxn modelId="{4421A039-8588-4705-B61A-88AD81861F2B}" type="presOf" srcId="{3AB8681A-7BDC-4198-9EAA-8959E9CCEADA}" destId="{0508590C-DFF7-4D48-9315-228A4108CDA9}" srcOrd="0" destOrd="0" presId="urn:microsoft.com/office/officeart/2008/layout/LinedList"/>
    <dgm:cxn modelId="{6C253542-3F69-477C-A074-DF216F2847B9}" srcId="{2E5DEA2B-5ED1-4284-B5B1-07E313C534A7}" destId="{29D93610-512B-4160-A4B9-1B3F034F2B55}" srcOrd="5" destOrd="0" parTransId="{3F08573C-88A5-405E-8E82-5E0AEB04EE13}" sibTransId="{AA27E9A3-68DD-450C-8767-65953FBD4055}"/>
    <dgm:cxn modelId="{16DD8844-FB86-48B7-9A22-81236558F7EF}" srcId="{46C5F405-8FBB-4929-8925-A3F9E933EB17}" destId="{FF43C5E3-F481-4AEC-ACEB-E0F0B2A0B550}" srcOrd="0" destOrd="0" parTransId="{73823088-CD3A-4D88-95F6-52E026CFE4CA}" sibTransId="{DAB6E3E0-A00A-432B-88F1-28A63628C397}"/>
    <dgm:cxn modelId="{08438D4B-22D9-4595-951C-AB912889B01E}" type="presOf" srcId="{804F314D-47DB-4430-B009-B7F897818236}" destId="{43A01D54-10B7-4DE4-AA42-650E20C7CBCF}" srcOrd="0" destOrd="0" presId="urn:microsoft.com/office/officeart/2008/layout/LinedList"/>
    <dgm:cxn modelId="{28837773-882E-42A9-B236-AC4AF91117B7}" type="presOf" srcId="{DF19A077-23B4-4F2F-9EC9-E0C4B3D85C8E}" destId="{19EF40A9-6731-45E1-B7AB-20E76AEEF6DD}" srcOrd="0" destOrd="0" presId="urn:microsoft.com/office/officeart/2008/layout/LinedList"/>
    <dgm:cxn modelId="{F40F4E74-2306-4C61-B5EE-BB347CC97AAB}" srcId="{804F314D-47DB-4430-B009-B7F897818236}" destId="{A87501C3-2746-4F31-B8C7-5C7A41D5D956}" srcOrd="0" destOrd="0" parTransId="{EE31FB71-E3C7-4160-A97A-066835FA7AC8}" sibTransId="{59A057E4-B79E-41E2-AF35-145E2489522F}"/>
    <dgm:cxn modelId="{342A0B7B-9E09-43EE-9440-25A3F3C90508}" srcId="{2E5DEA2B-5ED1-4284-B5B1-07E313C534A7}" destId="{46C5F405-8FBB-4929-8925-A3F9E933EB17}" srcOrd="1" destOrd="0" parTransId="{529CCA25-2CED-462A-931C-E4461C78A086}" sibTransId="{14A3F4A3-22D6-4AD1-8A73-B034A382BD41}"/>
    <dgm:cxn modelId="{8F0CE494-5300-407D-83AA-1D3CF46FB6BB}" type="presOf" srcId="{FF43C5E3-F481-4AEC-ACEB-E0F0B2A0B550}" destId="{75F469FF-8A38-46FE-9E98-C2615F9201AC}" srcOrd="0" destOrd="0" presId="urn:microsoft.com/office/officeart/2008/layout/LinedList"/>
    <dgm:cxn modelId="{28187B9A-B89D-430D-ADEE-D49453BE5AF9}" type="presOf" srcId="{46C5F405-8FBB-4929-8925-A3F9E933EB17}" destId="{4066BC44-23E6-470C-BDB7-2FABB8493D41}" srcOrd="0" destOrd="0" presId="urn:microsoft.com/office/officeart/2008/layout/LinedList"/>
    <dgm:cxn modelId="{2754609C-4376-42B2-ABB3-A92FF7B22D6F}" type="presOf" srcId="{D61C312C-01B9-45D4-94BB-8DC766FF4172}" destId="{E6879E2C-6839-4086-9399-4FA34104F4A5}" srcOrd="0" destOrd="0" presId="urn:microsoft.com/office/officeart/2008/layout/LinedList"/>
    <dgm:cxn modelId="{AA9B0BA2-9EA0-4EFB-BF1E-B67CD1D1DA66}" srcId="{3AB8681A-7BDC-4198-9EAA-8959E9CCEADA}" destId="{86A63938-1B35-455A-9B46-C47A57893A47}" srcOrd="0" destOrd="0" parTransId="{F44F0BB8-8C48-4008-8272-E55C5CCDF5E4}" sibTransId="{53A666B1-9744-4CBB-ADB6-DFC7C63CE256}"/>
    <dgm:cxn modelId="{42C549A4-6EDA-41FB-8F7E-DF8D880C68E7}" srcId="{886C9DFD-DF17-4377-8A5F-E40EB7DE066C}" destId="{DF19A077-23B4-4F2F-9EC9-E0C4B3D85C8E}" srcOrd="0" destOrd="0" parTransId="{8EC73573-B0C0-4F90-8B84-F05194D84562}" sibTransId="{7BB264F9-A0B0-4877-9747-66246EFA9EC7}"/>
    <dgm:cxn modelId="{2156E9A8-DAC0-4CC5-9825-C13F1280858A}" srcId="{2E5DEA2B-5ED1-4284-B5B1-07E313C534A7}" destId="{3AB8681A-7BDC-4198-9EAA-8959E9CCEADA}" srcOrd="2" destOrd="0" parTransId="{EB55D817-C2E5-4BEB-AD8D-1F5693FC9F3E}" sibTransId="{EE9208F6-4016-4165-8BB3-E8D5BE5C56F5}"/>
    <dgm:cxn modelId="{4054BFAA-871C-4AA5-8E05-DB091667395F}" type="presOf" srcId="{86A63938-1B35-455A-9B46-C47A57893A47}" destId="{516394F8-066A-49A5-B4FB-083FC9C06C5B}" srcOrd="0" destOrd="0" presId="urn:microsoft.com/office/officeart/2008/layout/LinedList"/>
    <dgm:cxn modelId="{DBA0DAAB-453D-4CB5-87BD-D84A59018200}" type="presOf" srcId="{A87501C3-2746-4F31-B8C7-5C7A41D5D956}" destId="{C385AACF-376D-4BFC-9F59-1381AF23EC0D}" srcOrd="0" destOrd="0" presId="urn:microsoft.com/office/officeart/2008/layout/LinedList"/>
    <dgm:cxn modelId="{326A4AB1-E4B6-490B-B063-EE5F8522A232}" type="presOf" srcId="{2E5DEA2B-5ED1-4284-B5B1-07E313C534A7}" destId="{B32A86D1-29F1-468A-A9EC-2F2EF7862AB1}" srcOrd="0" destOrd="0" presId="urn:microsoft.com/office/officeart/2008/layout/LinedList"/>
    <dgm:cxn modelId="{B6A18DC1-BDA0-471B-870C-E58E8838C9A7}" type="presOf" srcId="{47D2157F-4CB1-4F10-9D6F-9ED6D0C91EA0}" destId="{E297124B-1CA0-44E3-96FE-1EF912980A64}" srcOrd="0" destOrd="0" presId="urn:microsoft.com/office/officeart/2008/layout/LinedList"/>
    <dgm:cxn modelId="{84A1FCC1-3E52-4A7A-8487-1851C3DB7C4B}" srcId="{2E5DEA2B-5ED1-4284-B5B1-07E313C534A7}" destId="{886C9DFD-DF17-4377-8A5F-E40EB7DE066C}" srcOrd="0" destOrd="0" parTransId="{6FE5CE4E-619D-44E9-82F2-0DC0E658169D}" sibTransId="{E3846C53-0942-4F55-88A8-CC0385B393D6}"/>
    <dgm:cxn modelId="{55D429CF-CF14-433E-A3DA-A27F0C389430}" type="presOf" srcId="{886C9DFD-DF17-4377-8A5F-E40EB7DE066C}" destId="{E818A84A-B607-45FE-9C31-1B2EE5BD5DA5}" srcOrd="0" destOrd="0" presId="urn:microsoft.com/office/officeart/2008/layout/LinedList"/>
    <dgm:cxn modelId="{A0D212D0-08A0-43CD-BFF5-B84132C08364}" srcId="{2E5DEA2B-5ED1-4284-B5B1-07E313C534A7}" destId="{47D2157F-4CB1-4F10-9D6F-9ED6D0C91EA0}" srcOrd="6" destOrd="0" parTransId="{35872CA9-0953-4E3F-BAD9-DC0C272B7164}" sibTransId="{375475BE-E4BF-416F-8B91-38700289A582}"/>
    <dgm:cxn modelId="{98C3FFD7-671F-430F-AC14-AE287E8E460D}" srcId="{10D669C4-C5AA-4EF8-BD4D-90C62C311882}" destId="{8AE50E3E-95A2-4FEE-9C65-EEA0895EC8BC}" srcOrd="0" destOrd="0" parTransId="{AC2A38D2-6C8E-46CF-8B08-6C9A2F978543}" sibTransId="{4F576DD5-3921-4ADD-BE16-1AA8B13DA743}"/>
    <dgm:cxn modelId="{3AD298E1-AE28-442C-AC2D-6E68314E3C31}" type="presOf" srcId="{10D669C4-C5AA-4EF8-BD4D-90C62C311882}" destId="{05467160-CEB1-40D7-8F10-F78FFB1134A7}" srcOrd="0" destOrd="0" presId="urn:microsoft.com/office/officeart/2008/layout/LinedList"/>
    <dgm:cxn modelId="{CD318AE6-0560-454F-9DFE-A6CD3A8BEA93}" srcId="{2E5DEA2B-5ED1-4284-B5B1-07E313C534A7}" destId="{804F314D-47DB-4430-B009-B7F897818236}" srcOrd="4" destOrd="0" parTransId="{A8C32B30-7433-408E-A5C4-5A5E4AED3B0B}" sibTransId="{040AB040-BF92-48D6-B9B8-D9E5BE9C1DA6}"/>
    <dgm:cxn modelId="{5F1370EB-3735-4508-A399-A0F07CA02E64}" type="presOf" srcId="{8AE50E3E-95A2-4FEE-9C65-EEA0895EC8BC}" destId="{18265482-C144-4191-A82B-0A786E04440E}" srcOrd="0" destOrd="0" presId="urn:microsoft.com/office/officeart/2008/layout/LinedList"/>
    <dgm:cxn modelId="{1A0EBF54-EECC-4402-9E3B-4BFEC88B5B51}" type="presParOf" srcId="{B32A86D1-29F1-468A-A9EC-2F2EF7862AB1}" destId="{CC11AD7A-8F84-47D5-9EC1-687EF27D430B}" srcOrd="0" destOrd="0" presId="urn:microsoft.com/office/officeart/2008/layout/LinedList"/>
    <dgm:cxn modelId="{D9CC5431-67D7-495E-A4B3-DB2DE9E9A703}" type="presParOf" srcId="{B32A86D1-29F1-468A-A9EC-2F2EF7862AB1}" destId="{3CD99E39-95E1-4B50-8CE8-DE7908D7FE19}" srcOrd="1" destOrd="0" presId="urn:microsoft.com/office/officeart/2008/layout/LinedList"/>
    <dgm:cxn modelId="{CCF5CD56-A94C-4B32-962E-B449869BF111}" type="presParOf" srcId="{3CD99E39-95E1-4B50-8CE8-DE7908D7FE19}" destId="{E818A84A-B607-45FE-9C31-1B2EE5BD5DA5}" srcOrd="0" destOrd="0" presId="urn:microsoft.com/office/officeart/2008/layout/LinedList"/>
    <dgm:cxn modelId="{731714B6-946C-46E3-95AB-B95CB8647C7A}" type="presParOf" srcId="{3CD99E39-95E1-4B50-8CE8-DE7908D7FE19}" destId="{A666A743-E934-4AC1-A96C-8703538B396D}" srcOrd="1" destOrd="0" presId="urn:microsoft.com/office/officeart/2008/layout/LinedList"/>
    <dgm:cxn modelId="{B2121A6D-F28B-43FB-887E-B6BF5B2072C0}" type="presParOf" srcId="{A666A743-E934-4AC1-A96C-8703538B396D}" destId="{36BD1A49-987A-4F57-9FBE-C208A89F55F6}" srcOrd="0" destOrd="0" presId="urn:microsoft.com/office/officeart/2008/layout/LinedList"/>
    <dgm:cxn modelId="{1F0A9248-FFFD-4714-87BD-A955B4AB110B}" type="presParOf" srcId="{A666A743-E934-4AC1-A96C-8703538B396D}" destId="{FFE1F83D-0006-4B63-89E5-A969BCADA239}" srcOrd="1" destOrd="0" presId="urn:microsoft.com/office/officeart/2008/layout/LinedList"/>
    <dgm:cxn modelId="{6D5A82D7-6966-4ED4-8A32-F642A7AE322C}" type="presParOf" srcId="{FFE1F83D-0006-4B63-89E5-A969BCADA239}" destId="{D7595A61-70B2-4B69-8ADF-23BD24D237FD}" srcOrd="0" destOrd="0" presId="urn:microsoft.com/office/officeart/2008/layout/LinedList"/>
    <dgm:cxn modelId="{04875C81-80F7-4D77-9DAA-33E182F8AEB4}" type="presParOf" srcId="{FFE1F83D-0006-4B63-89E5-A969BCADA239}" destId="{19EF40A9-6731-45E1-B7AB-20E76AEEF6DD}" srcOrd="1" destOrd="0" presId="urn:microsoft.com/office/officeart/2008/layout/LinedList"/>
    <dgm:cxn modelId="{1B7A2DA8-0F06-4C30-B7B3-FE072223FD22}" type="presParOf" srcId="{FFE1F83D-0006-4B63-89E5-A969BCADA239}" destId="{8444351B-EB43-4A15-AB64-2ED4E4A5F1D6}" srcOrd="2" destOrd="0" presId="urn:microsoft.com/office/officeart/2008/layout/LinedList"/>
    <dgm:cxn modelId="{8E01A900-6C78-4E45-B7E5-99CAA5E24BD7}" type="presParOf" srcId="{A666A743-E934-4AC1-A96C-8703538B396D}" destId="{04550A69-8E9F-4303-A7BD-CE71DEFE4054}" srcOrd="2" destOrd="0" presId="urn:microsoft.com/office/officeart/2008/layout/LinedList"/>
    <dgm:cxn modelId="{BC0313EE-9328-4E04-A314-361C9990D8B7}" type="presParOf" srcId="{A666A743-E934-4AC1-A96C-8703538B396D}" destId="{719DDF1C-3880-4169-B2CC-5FD091EAD77D}" srcOrd="3" destOrd="0" presId="urn:microsoft.com/office/officeart/2008/layout/LinedList"/>
    <dgm:cxn modelId="{691A9728-3D3E-4D14-8D53-732112941C3D}" type="presParOf" srcId="{B32A86D1-29F1-468A-A9EC-2F2EF7862AB1}" destId="{CC48EAE0-6BD0-441C-B12C-C05BD3058EB5}" srcOrd="2" destOrd="0" presId="urn:microsoft.com/office/officeart/2008/layout/LinedList"/>
    <dgm:cxn modelId="{48D24920-1120-4C74-A94D-F8CCC0DA85C3}" type="presParOf" srcId="{B32A86D1-29F1-468A-A9EC-2F2EF7862AB1}" destId="{684BBABB-F738-4747-8C06-894300974CE0}" srcOrd="3" destOrd="0" presId="urn:microsoft.com/office/officeart/2008/layout/LinedList"/>
    <dgm:cxn modelId="{169D6FD0-3B17-45F4-B2CB-B19E65DB5E78}" type="presParOf" srcId="{684BBABB-F738-4747-8C06-894300974CE0}" destId="{4066BC44-23E6-470C-BDB7-2FABB8493D41}" srcOrd="0" destOrd="0" presId="urn:microsoft.com/office/officeart/2008/layout/LinedList"/>
    <dgm:cxn modelId="{0ECC6CF3-0BB7-40DD-9966-1BDC1734F717}" type="presParOf" srcId="{684BBABB-F738-4747-8C06-894300974CE0}" destId="{D29DC263-467B-4141-8A10-B6603970AE33}" srcOrd="1" destOrd="0" presId="urn:microsoft.com/office/officeart/2008/layout/LinedList"/>
    <dgm:cxn modelId="{E4F3E66D-6226-4A7B-9DE4-72048F3CC1F3}" type="presParOf" srcId="{D29DC263-467B-4141-8A10-B6603970AE33}" destId="{CA1BCF92-B9DD-4AD2-ACD4-1A0EE1FAE42D}" srcOrd="0" destOrd="0" presId="urn:microsoft.com/office/officeart/2008/layout/LinedList"/>
    <dgm:cxn modelId="{2A85DBE1-3A1B-48E9-9688-346BD8C1A26A}" type="presParOf" srcId="{D29DC263-467B-4141-8A10-B6603970AE33}" destId="{0A6A6E05-5D44-432D-AD2D-1367E69D55C0}" srcOrd="1" destOrd="0" presId="urn:microsoft.com/office/officeart/2008/layout/LinedList"/>
    <dgm:cxn modelId="{6C80BFCD-8D23-4609-8C2D-14009DEEC6E8}" type="presParOf" srcId="{0A6A6E05-5D44-432D-AD2D-1367E69D55C0}" destId="{77166DD4-9AD6-46B6-ACBF-751F398E1BDC}" srcOrd="0" destOrd="0" presId="urn:microsoft.com/office/officeart/2008/layout/LinedList"/>
    <dgm:cxn modelId="{DC9040C4-F658-4011-9699-33328F54836E}" type="presParOf" srcId="{0A6A6E05-5D44-432D-AD2D-1367E69D55C0}" destId="{75F469FF-8A38-46FE-9E98-C2615F9201AC}" srcOrd="1" destOrd="0" presId="urn:microsoft.com/office/officeart/2008/layout/LinedList"/>
    <dgm:cxn modelId="{08E4B01E-F57F-4A1E-8F25-7BDA32F20FA9}" type="presParOf" srcId="{0A6A6E05-5D44-432D-AD2D-1367E69D55C0}" destId="{22FA686F-1E97-4E7B-AFA3-C7F8D67F89D8}" srcOrd="2" destOrd="0" presId="urn:microsoft.com/office/officeart/2008/layout/LinedList"/>
    <dgm:cxn modelId="{D7A406BD-93C5-420E-B87F-76D069A45ACD}" type="presParOf" srcId="{D29DC263-467B-4141-8A10-B6603970AE33}" destId="{6D4D7A52-EF5F-4D3E-9404-AA0EAEC107BC}" srcOrd="2" destOrd="0" presId="urn:microsoft.com/office/officeart/2008/layout/LinedList"/>
    <dgm:cxn modelId="{BC6AFAE9-D4FC-48EA-BFCB-FE34D028B189}" type="presParOf" srcId="{D29DC263-467B-4141-8A10-B6603970AE33}" destId="{6357134A-F5CF-4583-89A1-FCD042D95ECE}" srcOrd="3" destOrd="0" presId="urn:microsoft.com/office/officeart/2008/layout/LinedList"/>
    <dgm:cxn modelId="{0AFBF6AF-2CC3-4C4D-B6ED-FD480652CFBC}" type="presParOf" srcId="{B32A86D1-29F1-468A-A9EC-2F2EF7862AB1}" destId="{00EAF59C-54C4-45D1-986C-94F50E025F79}" srcOrd="4" destOrd="0" presId="urn:microsoft.com/office/officeart/2008/layout/LinedList"/>
    <dgm:cxn modelId="{04EE0213-EAD6-4D67-88A4-BCEA438FD29C}" type="presParOf" srcId="{B32A86D1-29F1-468A-A9EC-2F2EF7862AB1}" destId="{8C0A8DF0-80B0-4A49-AA6E-2B29D51018F3}" srcOrd="5" destOrd="0" presId="urn:microsoft.com/office/officeart/2008/layout/LinedList"/>
    <dgm:cxn modelId="{3C290CFA-3CE9-4212-861F-3BE1FEE5AB40}" type="presParOf" srcId="{8C0A8DF0-80B0-4A49-AA6E-2B29D51018F3}" destId="{0508590C-DFF7-4D48-9315-228A4108CDA9}" srcOrd="0" destOrd="0" presId="urn:microsoft.com/office/officeart/2008/layout/LinedList"/>
    <dgm:cxn modelId="{1392B225-B964-4A64-A553-4E2BD9374D4B}" type="presParOf" srcId="{8C0A8DF0-80B0-4A49-AA6E-2B29D51018F3}" destId="{49421032-C399-4A5D-B58A-8ACC70C4B644}" srcOrd="1" destOrd="0" presId="urn:microsoft.com/office/officeart/2008/layout/LinedList"/>
    <dgm:cxn modelId="{2D1276EF-4FE6-4B70-8910-E97073394193}" type="presParOf" srcId="{49421032-C399-4A5D-B58A-8ACC70C4B644}" destId="{45FEF848-336A-4CB9-A82D-8C96AEFC2E2C}" srcOrd="0" destOrd="0" presId="urn:microsoft.com/office/officeart/2008/layout/LinedList"/>
    <dgm:cxn modelId="{D01540C0-EB60-4184-9BBD-E55D935FEFAF}" type="presParOf" srcId="{49421032-C399-4A5D-B58A-8ACC70C4B644}" destId="{2655D41E-A657-4D96-AD35-27A9018DF595}" srcOrd="1" destOrd="0" presId="urn:microsoft.com/office/officeart/2008/layout/LinedList"/>
    <dgm:cxn modelId="{424E0E97-3F35-4B07-8091-51D75B8858D5}" type="presParOf" srcId="{2655D41E-A657-4D96-AD35-27A9018DF595}" destId="{E865A254-EDEB-4B54-8CD1-1357036D3E15}" srcOrd="0" destOrd="0" presId="urn:microsoft.com/office/officeart/2008/layout/LinedList"/>
    <dgm:cxn modelId="{F7A0C5BF-5838-483B-9EB7-9D8024BB5564}" type="presParOf" srcId="{2655D41E-A657-4D96-AD35-27A9018DF595}" destId="{516394F8-066A-49A5-B4FB-083FC9C06C5B}" srcOrd="1" destOrd="0" presId="urn:microsoft.com/office/officeart/2008/layout/LinedList"/>
    <dgm:cxn modelId="{8D3BF97F-0AC9-4C85-9035-D2B39280233B}" type="presParOf" srcId="{2655D41E-A657-4D96-AD35-27A9018DF595}" destId="{943CC28A-7F7D-47FD-B976-5B837EDFFC18}" srcOrd="2" destOrd="0" presId="urn:microsoft.com/office/officeart/2008/layout/LinedList"/>
    <dgm:cxn modelId="{9255D730-0CD2-453D-B64D-D97D23E3F98F}" type="presParOf" srcId="{49421032-C399-4A5D-B58A-8ACC70C4B644}" destId="{4F4D4379-BD8D-4FEB-A225-098E36FBE636}" srcOrd="2" destOrd="0" presId="urn:microsoft.com/office/officeart/2008/layout/LinedList"/>
    <dgm:cxn modelId="{D26A6A07-A69E-4468-BF4B-2F472B47B94F}" type="presParOf" srcId="{49421032-C399-4A5D-B58A-8ACC70C4B644}" destId="{3BAC2FB9-1471-43D0-85EB-3E8D4E825002}" srcOrd="3" destOrd="0" presId="urn:microsoft.com/office/officeart/2008/layout/LinedList"/>
    <dgm:cxn modelId="{90B379AC-BF9F-4122-A448-A7427B61278E}" type="presParOf" srcId="{B32A86D1-29F1-468A-A9EC-2F2EF7862AB1}" destId="{F7468F56-8385-45E7-AE47-B6A0A640E8A1}" srcOrd="6" destOrd="0" presId="urn:microsoft.com/office/officeart/2008/layout/LinedList"/>
    <dgm:cxn modelId="{5E7C97CA-0272-4CF8-9DD3-E7E38D862EAB}" type="presParOf" srcId="{B32A86D1-29F1-468A-A9EC-2F2EF7862AB1}" destId="{54530F12-CD62-466B-B78D-A1E5B7278111}" srcOrd="7" destOrd="0" presId="urn:microsoft.com/office/officeart/2008/layout/LinedList"/>
    <dgm:cxn modelId="{57CCC2C0-46F9-4A72-8429-0B78BBD22174}" type="presParOf" srcId="{54530F12-CD62-466B-B78D-A1E5B7278111}" destId="{05467160-CEB1-40D7-8F10-F78FFB1134A7}" srcOrd="0" destOrd="0" presId="urn:microsoft.com/office/officeart/2008/layout/LinedList"/>
    <dgm:cxn modelId="{1B0EF6BE-B461-4B36-8169-3C7761EE1411}" type="presParOf" srcId="{54530F12-CD62-466B-B78D-A1E5B7278111}" destId="{526641E6-400B-43B0-B254-0AC012E6C223}" srcOrd="1" destOrd="0" presId="urn:microsoft.com/office/officeart/2008/layout/LinedList"/>
    <dgm:cxn modelId="{AB0AE4FB-5DAE-468D-A1AD-2B907E40B9A1}" type="presParOf" srcId="{526641E6-400B-43B0-B254-0AC012E6C223}" destId="{50BBD5AB-2B82-4E1E-B0C6-E151850E008D}" srcOrd="0" destOrd="0" presId="urn:microsoft.com/office/officeart/2008/layout/LinedList"/>
    <dgm:cxn modelId="{E377626F-ADF6-47D5-BC85-8FCC73F77F32}" type="presParOf" srcId="{526641E6-400B-43B0-B254-0AC012E6C223}" destId="{F203AC57-FE89-4417-922B-1AFF160F0819}" srcOrd="1" destOrd="0" presId="urn:microsoft.com/office/officeart/2008/layout/LinedList"/>
    <dgm:cxn modelId="{B94D53DF-771C-4C82-864F-BD2F4C292026}" type="presParOf" srcId="{F203AC57-FE89-4417-922B-1AFF160F0819}" destId="{8254E2E2-358D-472A-87F8-B47199B38A9C}" srcOrd="0" destOrd="0" presId="urn:microsoft.com/office/officeart/2008/layout/LinedList"/>
    <dgm:cxn modelId="{D94D8246-EFFA-4963-9E94-4C6360920391}" type="presParOf" srcId="{F203AC57-FE89-4417-922B-1AFF160F0819}" destId="{18265482-C144-4191-A82B-0A786E04440E}" srcOrd="1" destOrd="0" presId="urn:microsoft.com/office/officeart/2008/layout/LinedList"/>
    <dgm:cxn modelId="{EBC01E91-4FBC-4B65-84F7-ACA485527D2F}" type="presParOf" srcId="{F203AC57-FE89-4417-922B-1AFF160F0819}" destId="{1563FC14-4299-4C65-9609-F52BEEFD644B}" srcOrd="2" destOrd="0" presId="urn:microsoft.com/office/officeart/2008/layout/LinedList"/>
    <dgm:cxn modelId="{E5126BAF-7FC2-42D9-8F75-773F10671F81}" type="presParOf" srcId="{526641E6-400B-43B0-B254-0AC012E6C223}" destId="{DE35C1DF-AF45-4F86-AF6F-3D1B14FA45E7}" srcOrd="2" destOrd="0" presId="urn:microsoft.com/office/officeart/2008/layout/LinedList"/>
    <dgm:cxn modelId="{9353A21C-98E7-449B-9D4D-6CAF3E557CEB}" type="presParOf" srcId="{526641E6-400B-43B0-B254-0AC012E6C223}" destId="{E6FE98CC-9080-4FA4-9876-0C1333DE5CDC}" srcOrd="3" destOrd="0" presId="urn:microsoft.com/office/officeart/2008/layout/LinedList"/>
    <dgm:cxn modelId="{27AF1F60-6E5F-4322-9F5D-ADD5AA3F394E}" type="presParOf" srcId="{B32A86D1-29F1-468A-A9EC-2F2EF7862AB1}" destId="{056260B4-17E8-4C15-8FAB-F31EA180C253}" srcOrd="8" destOrd="0" presId="urn:microsoft.com/office/officeart/2008/layout/LinedList"/>
    <dgm:cxn modelId="{CC7DE027-AFA5-4B27-A5A9-176DF3F858C1}" type="presParOf" srcId="{B32A86D1-29F1-468A-A9EC-2F2EF7862AB1}" destId="{10548EA7-19B0-4792-A97A-BEA9011565D4}" srcOrd="9" destOrd="0" presId="urn:microsoft.com/office/officeart/2008/layout/LinedList"/>
    <dgm:cxn modelId="{BA9B2629-3428-444C-91EF-EADF5FCCB4C1}" type="presParOf" srcId="{10548EA7-19B0-4792-A97A-BEA9011565D4}" destId="{43A01D54-10B7-4DE4-AA42-650E20C7CBCF}" srcOrd="0" destOrd="0" presId="urn:microsoft.com/office/officeart/2008/layout/LinedList"/>
    <dgm:cxn modelId="{68CCDE16-2F51-40C4-8EA5-0BB199798DB0}" type="presParOf" srcId="{10548EA7-19B0-4792-A97A-BEA9011565D4}" destId="{3C70C962-D919-4F42-92D6-9AC63E492D63}" srcOrd="1" destOrd="0" presId="urn:microsoft.com/office/officeart/2008/layout/LinedList"/>
    <dgm:cxn modelId="{25186D2C-5AC7-4AF2-91E0-8288C08D4708}" type="presParOf" srcId="{3C70C962-D919-4F42-92D6-9AC63E492D63}" destId="{F188A915-B6CD-489B-ACA4-A4422F21FEA8}" srcOrd="0" destOrd="0" presId="urn:microsoft.com/office/officeart/2008/layout/LinedList"/>
    <dgm:cxn modelId="{73D2F65F-9B48-4114-B30C-825DE82A6B75}" type="presParOf" srcId="{3C70C962-D919-4F42-92D6-9AC63E492D63}" destId="{500B7F1E-BC63-400C-886F-6C4E286DCE96}" srcOrd="1" destOrd="0" presId="urn:microsoft.com/office/officeart/2008/layout/LinedList"/>
    <dgm:cxn modelId="{F628888A-E76B-4C72-92CF-2E845C5CBFE5}" type="presParOf" srcId="{500B7F1E-BC63-400C-886F-6C4E286DCE96}" destId="{E706BBC1-4C4D-4074-A1A7-3B02E87D73EB}" srcOrd="0" destOrd="0" presId="urn:microsoft.com/office/officeart/2008/layout/LinedList"/>
    <dgm:cxn modelId="{0B2300BC-3274-484A-8038-611A9D1E94EF}" type="presParOf" srcId="{500B7F1E-BC63-400C-886F-6C4E286DCE96}" destId="{C385AACF-376D-4BFC-9F59-1381AF23EC0D}" srcOrd="1" destOrd="0" presId="urn:microsoft.com/office/officeart/2008/layout/LinedList"/>
    <dgm:cxn modelId="{F5CE3A1F-0FC9-4BA7-9836-62F98FE303C0}" type="presParOf" srcId="{500B7F1E-BC63-400C-886F-6C4E286DCE96}" destId="{FDAB2500-97D6-4299-9D40-440B7608D27B}" srcOrd="2" destOrd="0" presId="urn:microsoft.com/office/officeart/2008/layout/LinedList"/>
    <dgm:cxn modelId="{CF523462-1FCF-4DF6-89D5-0C00C9AC949B}" type="presParOf" srcId="{3C70C962-D919-4F42-92D6-9AC63E492D63}" destId="{100F80BE-1EFC-4172-A963-19652BA461CD}" srcOrd="2" destOrd="0" presId="urn:microsoft.com/office/officeart/2008/layout/LinedList"/>
    <dgm:cxn modelId="{82DCAE3F-08AA-43EB-BBAA-81FFC29E5230}" type="presParOf" srcId="{3C70C962-D919-4F42-92D6-9AC63E492D63}" destId="{199D4BAD-E7A4-4FF5-ACDB-600ECCA75FD2}" srcOrd="3" destOrd="0" presId="urn:microsoft.com/office/officeart/2008/layout/LinedList"/>
    <dgm:cxn modelId="{62A3643B-B366-4B38-B705-6812F0E5C59A}" type="presParOf" srcId="{B32A86D1-29F1-468A-A9EC-2F2EF7862AB1}" destId="{67E4266E-CD37-44F9-9966-A6EDBFA06F8C}" srcOrd="10" destOrd="0" presId="urn:microsoft.com/office/officeart/2008/layout/LinedList"/>
    <dgm:cxn modelId="{6D9E2447-9ED8-4894-B0FD-C8CBF8B980E0}" type="presParOf" srcId="{B32A86D1-29F1-468A-A9EC-2F2EF7862AB1}" destId="{8D23342C-B983-4337-8F0D-CB3A09A77FE7}" srcOrd="11" destOrd="0" presId="urn:microsoft.com/office/officeart/2008/layout/LinedList"/>
    <dgm:cxn modelId="{BC220D59-8217-431C-AE1F-73C9A883E1AB}" type="presParOf" srcId="{8D23342C-B983-4337-8F0D-CB3A09A77FE7}" destId="{BC8BD0EC-7B7B-469F-84C0-3CED17C117E4}" srcOrd="0" destOrd="0" presId="urn:microsoft.com/office/officeart/2008/layout/LinedList"/>
    <dgm:cxn modelId="{961FADD6-DA29-4703-BBAB-A6BE9DD6C320}" type="presParOf" srcId="{8D23342C-B983-4337-8F0D-CB3A09A77FE7}" destId="{B04D46C9-0CAD-4D66-8EED-B35D7B8673AE}" srcOrd="1" destOrd="0" presId="urn:microsoft.com/office/officeart/2008/layout/LinedList"/>
    <dgm:cxn modelId="{57AB28E3-5DB3-4DC0-A75A-477DF42AF98A}" type="presParOf" srcId="{B04D46C9-0CAD-4D66-8EED-B35D7B8673AE}" destId="{E624FF23-4F25-4338-9A72-CA5C6ABDA999}" srcOrd="0" destOrd="0" presId="urn:microsoft.com/office/officeart/2008/layout/LinedList"/>
    <dgm:cxn modelId="{6EA61773-009B-41A1-B007-6A3E92E5959F}" type="presParOf" srcId="{B04D46C9-0CAD-4D66-8EED-B35D7B8673AE}" destId="{D6A745FA-4D94-4B0B-A6AD-485D79CB5171}" srcOrd="1" destOrd="0" presId="urn:microsoft.com/office/officeart/2008/layout/LinedList"/>
    <dgm:cxn modelId="{90639BC7-79FB-49AC-9BA1-85B830245959}" type="presParOf" srcId="{D6A745FA-4D94-4B0B-A6AD-485D79CB5171}" destId="{E9C34691-BC8B-40FA-B7E6-287306D4D13C}" srcOrd="0" destOrd="0" presId="urn:microsoft.com/office/officeart/2008/layout/LinedList"/>
    <dgm:cxn modelId="{DEC62E5C-1FCB-4E88-B36F-740D14A3A78C}" type="presParOf" srcId="{D6A745FA-4D94-4B0B-A6AD-485D79CB5171}" destId="{E6879E2C-6839-4086-9399-4FA34104F4A5}" srcOrd="1" destOrd="0" presId="urn:microsoft.com/office/officeart/2008/layout/LinedList"/>
    <dgm:cxn modelId="{B024A600-0F7F-4199-93EF-3C1B3EDCE10F}" type="presParOf" srcId="{D6A745FA-4D94-4B0B-A6AD-485D79CB5171}" destId="{703C4D34-5421-434B-8E9E-90B230441EEA}" srcOrd="2" destOrd="0" presId="urn:microsoft.com/office/officeart/2008/layout/LinedList"/>
    <dgm:cxn modelId="{4C49A114-383E-4AEB-A5B3-3C52CBF34977}" type="presParOf" srcId="{B04D46C9-0CAD-4D66-8EED-B35D7B8673AE}" destId="{ECB88C0D-4E1F-4678-A445-DF619D5C7B24}" srcOrd="2" destOrd="0" presId="urn:microsoft.com/office/officeart/2008/layout/LinedList"/>
    <dgm:cxn modelId="{75A0250D-59D8-4FCA-B1A8-2C48E2425632}" type="presParOf" srcId="{B04D46C9-0CAD-4D66-8EED-B35D7B8673AE}" destId="{1217F319-59C6-47BC-9CD8-6B7B5B162C55}" srcOrd="3" destOrd="0" presId="urn:microsoft.com/office/officeart/2008/layout/LinedList"/>
    <dgm:cxn modelId="{0832F5EF-6323-4523-8A23-43D3B9E0D148}" type="presParOf" srcId="{B32A86D1-29F1-468A-A9EC-2F2EF7862AB1}" destId="{A6588580-06DC-4F18-9D8B-5B3910751BF0}" srcOrd="12" destOrd="0" presId="urn:microsoft.com/office/officeart/2008/layout/LinedList"/>
    <dgm:cxn modelId="{A6E3D6D3-36A0-4B88-A6FA-6B0CEFA4FDF6}" type="presParOf" srcId="{B32A86D1-29F1-468A-A9EC-2F2EF7862AB1}" destId="{A41026DD-9591-4B41-A324-475F3C9A1974}" srcOrd="13" destOrd="0" presId="urn:microsoft.com/office/officeart/2008/layout/LinedList"/>
    <dgm:cxn modelId="{DB094694-49F7-4486-BCAE-A57DA3221B18}" type="presParOf" srcId="{A41026DD-9591-4B41-A324-475F3C9A1974}" destId="{E297124B-1CA0-44E3-96FE-1EF912980A64}" srcOrd="0" destOrd="0" presId="urn:microsoft.com/office/officeart/2008/layout/LinedList"/>
    <dgm:cxn modelId="{25739F29-CFE2-4FB8-A451-BF4FAEFB517C}" type="presParOf" srcId="{A41026DD-9591-4B41-A324-475F3C9A1974}" destId="{7133733F-1868-47AA-8EEC-CC00618EE852}" srcOrd="1" destOrd="0" presId="urn:microsoft.com/office/officeart/2008/layout/LinedList"/>
    <dgm:cxn modelId="{21E1CED7-157E-4825-8B7F-569251563921}" type="presParOf" srcId="{7133733F-1868-47AA-8EEC-CC00618EE852}" destId="{E038A03A-26FC-4113-8D0C-43E7721B3D95}" srcOrd="0" destOrd="0" presId="urn:microsoft.com/office/officeart/2008/layout/LinedList"/>
    <dgm:cxn modelId="{81B35FB2-47A1-4792-9953-925B6C1E3F8B}" type="presParOf" srcId="{7133733F-1868-47AA-8EEC-CC00618EE852}" destId="{840E1659-514C-4392-BDAB-6752926F0EE6}" srcOrd="1" destOrd="0" presId="urn:microsoft.com/office/officeart/2008/layout/LinedList"/>
    <dgm:cxn modelId="{8200F10A-2CA1-4980-9B21-EEAE97574A3B}" type="presParOf" srcId="{840E1659-514C-4392-BDAB-6752926F0EE6}" destId="{A24028F5-31A2-475F-8700-7CA291E90F9B}" srcOrd="0" destOrd="0" presId="urn:microsoft.com/office/officeart/2008/layout/LinedList"/>
    <dgm:cxn modelId="{61BC8B20-C0C7-42C5-A939-4CEAE675AE33}" type="presParOf" srcId="{840E1659-514C-4392-BDAB-6752926F0EE6}" destId="{475360D7-1EA0-4416-BE89-0942DDDF3047}" srcOrd="1" destOrd="0" presId="urn:microsoft.com/office/officeart/2008/layout/LinedList"/>
    <dgm:cxn modelId="{37177975-ECAB-419F-ABBC-5504992C6505}" type="presParOf" srcId="{840E1659-514C-4392-BDAB-6752926F0EE6}" destId="{1A04B3BD-31A0-46EC-BF9F-C0DFE5478832}" srcOrd="2" destOrd="0" presId="urn:microsoft.com/office/officeart/2008/layout/LinedList"/>
    <dgm:cxn modelId="{79310374-084C-4850-9222-358586978032}" type="presParOf" srcId="{7133733F-1868-47AA-8EEC-CC00618EE852}" destId="{57E393D9-BCC9-418B-B3BE-2E6E164DDB62}" srcOrd="2" destOrd="0" presId="urn:microsoft.com/office/officeart/2008/layout/LinedList"/>
    <dgm:cxn modelId="{7689AD78-B95F-411F-8DA7-2D7A06D8D709}" type="presParOf" srcId="{7133733F-1868-47AA-8EEC-CC00618EE852}" destId="{E3CB2B0D-B89C-4AF6-9A8A-ACFEE7C768D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DC349-CEA0-4CCA-8DEB-7F5F1B151E88}">
      <dsp:nvSpPr>
        <dsp:cNvPr id="0" name=""/>
        <dsp:cNvSpPr/>
      </dsp:nvSpPr>
      <dsp:spPr>
        <a:xfrm>
          <a:off x="-5494897" y="-837293"/>
          <a:ext cx="6511179" cy="6511179"/>
        </a:xfrm>
        <a:prstGeom prst="blockArc">
          <a:avLst>
            <a:gd name="adj1" fmla="val 18900000"/>
            <a:gd name="adj2" fmla="val 2700000"/>
            <a:gd name="adj3" fmla="val 33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20EA1-203E-4F49-9D5D-0389CC6F13EA}">
      <dsp:nvSpPr>
        <dsp:cNvPr id="0" name=""/>
        <dsp:cNvSpPr/>
      </dsp:nvSpPr>
      <dsp:spPr>
        <a:xfrm>
          <a:off x="684063" y="690955"/>
          <a:ext cx="8569695" cy="13817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6738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ar-SA" sz="18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تقتصر خدمة التسجيل على المستندات فقط - البند ١-١ من المادة ١٨ من الاتفاقية</a:t>
          </a:r>
          <a:endParaRPr lang="en-US" sz="1800" b="1" kern="1200" dirty="0">
            <a:solidFill>
              <a:srgbClr val="FFC000"/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684063" y="690955"/>
        <a:ext cx="8569695" cy="1381717"/>
      </dsp:txXfrm>
    </dsp:sp>
    <dsp:sp modelId="{05D39FBB-E830-41E9-90A1-FD578FFF8F7A}">
      <dsp:nvSpPr>
        <dsp:cNvPr id="0" name=""/>
        <dsp:cNvSpPr/>
      </dsp:nvSpPr>
      <dsp:spPr>
        <a:xfrm>
          <a:off x="-42828" y="518240"/>
          <a:ext cx="1727147" cy="17271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9CF2C0-2CBF-4622-910D-8F6301B42691}">
      <dsp:nvSpPr>
        <dsp:cNvPr id="0" name=""/>
        <dsp:cNvSpPr/>
      </dsp:nvSpPr>
      <dsp:spPr>
        <a:xfrm>
          <a:off x="914599" y="2699033"/>
          <a:ext cx="8296331" cy="13817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6738" tIns="45720" rIns="45720" bIns="45720" numCol="1" spcCol="1270" anchor="ctr" anchorCtr="0">
          <a:noAutofit/>
        </a:bodyPr>
        <a:lstStyle/>
        <a:p>
          <a:pPr marL="0" lvl="0" indent="0" algn="justLow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solidFill>
                <a:prstClr val="white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يكون تبادل الرسائل </a:t>
          </a:r>
          <a:r>
            <a:rPr lang="en-US" sz="1600" kern="1200" dirty="0">
              <a:solidFill>
                <a:prstClr val="white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EMSEVT V3</a:t>
          </a:r>
          <a:r>
            <a:rPr lang="ar-SA" sz="1600" kern="1200" dirty="0">
              <a:solidFill>
                <a:prstClr val="white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1600" kern="1200" dirty="0">
              <a:solidFill>
                <a:prstClr val="white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ar-SA" sz="1800" kern="1200" dirty="0">
              <a:solidFill>
                <a:prstClr val="white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إلزامياً فيما يتعلق </a:t>
          </a:r>
          <a:r>
            <a:rPr lang="ar-SA" sz="1800" kern="1200" dirty="0" err="1">
              <a:solidFill>
                <a:prstClr val="white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بالبعائث</a:t>
          </a:r>
          <a:r>
            <a:rPr lang="ar-SA" sz="1800" kern="1200" dirty="0">
              <a:solidFill>
                <a:prstClr val="white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المسجلة والمأمن عليها والخاضعة للتتبع - المادتان ١٧-١٣٠ و١٧-١٣١ من النظام</a:t>
          </a:r>
          <a:endParaRPr lang="en-US" sz="1800" b="1" kern="1200" dirty="0">
            <a:solidFill>
              <a:srgbClr val="FFC000"/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914599" y="2699033"/>
        <a:ext cx="8296331" cy="1381717"/>
      </dsp:txXfrm>
    </dsp:sp>
    <dsp:sp modelId="{0BD90D2E-1FD4-44F4-A5DC-B052C23B45F4}">
      <dsp:nvSpPr>
        <dsp:cNvPr id="0" name=""/>
        <dsp:cNvSpPr/>
      </dsp:nvSpPr>
      <dsp:spPr>
        <a:xfrm>
          <a:off x="-42828" y="2591204"/>
          <a:ext cx="1727147" cy="17271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08E47-F1A9-4F7E-B125-B2607EBEF045}">
      <dsp:nvSpPr>
        <dsp:cNvPr id="0" name=""/>
        <dsp:cNvSpPr/>
      </dsp:nvSpPr>
      <dsp:spPr>
        <a:xfrm>
          <a:off x="0" y="460767"/>
          <a:ext cx="936056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743C76-36F9-4D03-AD7D-62CB6D78BE2A}">
      <dsp:nvSpPr>
        <dsp:cNvPr id="0" name=""/>
        <dsp:cNvSpPr/>
      </dsp:nvSpPr>
      <dsp:spPr>
        <a:xfrm>
          <a:off x="0" y="197137"/>
          <a:ext cx="7862680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65" tIns="0" rIns="247665" bIns="0" numCol="1" spcCol="1270" anchor="ctr" anchorCtr="0">
          <a:noAutofit/>
        </a:bodyPr>
        <a:lstStyle/>
        <a:p>
          <a:pPr marL="0" lvl="0" indent="0" algn="justLow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Arial" panose="020B0604020202020204" pitchFamily="34" charset="0"/>
              <a:cs typeface="Arial" panose="020B0604020202020204" pitchFamily="34" charset="0"/>
            </a:rPr>
            <a:t>يمكن إدخال تعديلات على النظام البريدي الدولي لعام ٢٠٢٥ من أجل تيسير معالجة الرسائل الخاضعة للتتبع </a:t>
          </a:r>
          <a:r>
            <a:rPr lang="ar-SA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والبعائث</a:t>
          </a:r>
          <a:r>
            <a:rPr lang="ar-SA" sz="1800" kern="1200" dirty="0">
              <a:latin typeface="Arial" panose="020B0604020202020204" pitchFamily="34" charset="0"/>
              <a:cs typeface="Arial" panose="020B0604020202020204" pitchFamily="34" charset="0"/>
            </a:rPr>
            <a:t> المسجلة </a:t>
          </a:r>
          <a:r>
            <a:rPr lang="ar-SA" sz="1800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والبعائث</a:t>
          </a:r>
          <a:r>
            <a:rPr lang="ar-SA" sz="18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بقيمة مصرح بها .</a:t>
          </a:r>
          <a:endParaRPr lang="en-US" sz="1800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1790" y="238927"/>
        <a:ext cx="7779100" cy="772500"/>
      </dsp:txXfrm>
    </dsp:sp>
    <dsp:sp modelId="{AC539260-3A5F-473B-8057-FDCF850B4FAE}">
      <dsp:nvSpPr>
        <dsp:cNvPr id="0" name=""/>
        <dsp:cNvSpPr/>
      </dsp:nvSpPr>
      <dsp:spPr>
        <a:xfrm>
          <a:off x="0" y="1800862"/>
          <a:ext cx="9360568" cy="9363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484" tIns="604012" rIns="726484" bIns="113792" numCol="1" spcCol="1270" anchor="t" anchorCtr="0">
          <a:noAutofit/>
        </a:bodyPr>
        <a:lstStyle/>
        <a:p>
          <a:pPr marL="171450" lvl="1" indent="-171450" algn="ct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600" kern="1200" dirty="0">
              <a:latin typeface="Arial" panose="020B0604020202020204" pitchFamily="34" charset="0"/>
              <a:cs typeface="Arial" panose="020B0604020202020204" pitchFamily="34" charset="0"/>
            </a:rPr>
            <a:t>لا يسمح بإدراج </a:t>
          </a:r>
          <a:r>
            <a:rPr lang="ar-SA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البعائث</a:t>
          </a:r>
          <a:r>
            <a:rPr lang="ar-SA" sz="1600" kern="1200" dirty="0">
              <a:latin typeface="Arial" panose="020B0604020202020204" pitchFamily="34" charset="0"/>
              <a:cs typeface="Arial" panose="020B0604020202020204" pitchFamily="34" charset="0"/>
            </a:rPr>
            <a:t> المسجلة في الأوعية من الفئة 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UA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800862"/>
        <a:ext cx="9360568" cy="936337"/>
      </dsp:txXfrm>
    </dsp:sp>
    <dsp:sp modelId="{A2A665DD-CC6D-4E4D-9608-BB1993D2C856}">
      <dsp:nvSpPr>
        <dsp:cNvPr id="0" name=""/>
        <dsp:cNvSpPr/>
      </dsp:nvSpPr>
      <dsp:spPr>
        <a:xfrm>
          <a:off x="0" y="1379328"/>
          <a:ext cx="7911758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65" tIns="0" rIns="247665" bIns="0" numCol="1" spcCol="1270" anchor="ctr" anchorCtr="0">
          <a:noAutofit/>
        </a:bodyPr>
        <a:lstStyle/>
        <a:p>
          <a:pPr marL="0" lvl="0" indent="0" algn="justLow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Arial" panose="020B0604020202020204" pitchFamily="34" charset="0"/>
              <a:cs typeface="Arial" panose="020B0604020202020204" pitchFamily="34" charset="0"/>
            </a:rPr>
            <a:t>جرى تحديد أحد المتطلبات: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790" y="1421118"/>
        <a:ext cx="7828178" cy="772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726C1-5B57-4FBD-80D1-09FADBEAD509}">
      <dsp:nvSpPr>
        <dsp:cNvPr id="0" name=""/>
        <dsp:cNvSpPr/>
      </dsp:nvSpPr>
      <dsp:spPr>
        <a:xfrm>
          <a:off x="0" y="28241"/>
          <a:ext cx="4325353" cy="14594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/>
            <a:t>لوائح الاتفاقية، المادة 21-003 (الاستفسارات عند استخدام نظام </a:t>
          </a:r>
          <a:r>
            <a:rPr lang="en-US" sz="3000" kern="1200" dirty="0"/>
            <a:t>IBIS)</a:t>
          </a:r>
        </a:p>
      </dsp:txBody>
      <dsp:txXfrm>
        <a:off x="0" y="28241"/>
        <a:ext cx="4325353" cy="1459472"/>
      </dsp:txXfrm>
    </dsp:sp>
    <dsp:sp modelId="{5A7D8CCA-3320-48DB-B9C1-F5A13299FEAC}">
      <dsp:nvSpPr>
        <dsp:cNvPr id="0" name=""/>
        <dsp:cNvSpPr/>
      </dsp:nvSpPr>
      <dsp:spPr>
        <a:xfrm>
          <a:off x="0" y="1487714"/>
          <a:ext cx="4325353" cy="37057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r" defTabSz="13335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3000" kern="1200" dirty="0"/>
            <a:t>إعداد الطلبات للمشغلين المعينين باستخدام </a:t>
          </a:r>
          <a:r>
            <a:rPr lang="en-US" sz="3000" kern="1200" dirty="0"/>
            <a:t>IBIS </a:t>
          </a:r>
          <a:r>
            <a:rPr lang="ar-SA" sz="3000" kern="1200" dirty="0"/>
            <a:t> إلزامي للطرود واختياري للبريد العادي.</a:t>
          </a:r>
        </a:p>
        <a:p>
          <a:pPr marL="285750" lvl="1" indent="-285750" algn="r" defTabSz="13335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3000" kern="1200" dirty="0"/>
            <a:t>عند استخدام </a:t>
          </a:r>
          <a:r>
            <a:rPr lang="en-US" sz="3000" kern="1200" dirty="0"/>
            <a:t>IBIS </a:t>
          </a:r>
          <a:r>
            <a:rPr lang="ar-SA" sz="3000" kern="1200" dirty="0"/>
            <a:t> للبريد العادي، يتم تطبيق جميع الإجراءات التشغيلية والتقنية الخاصة بالطرود.</a:t>
          </a:r>
        </a:p>
      </dsp:txBody>
      <dsp:txXfrm>
        <a:off x="0" y="1487714"/>
        <a:ext cx="4325353" cy="37057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C9426-FE7F-405C-A890-9DA9115CAA39}">
      <dsp:nvSpPr>
        <dsp:cNvPr id="0" name=""/>
        <dsp:cNvSpPr/>
      </dsp:nvSpPr>
      <dsp:spPr>
        <a:xfrm>
          <a:off x="0" y="41127"/>
          <a:ext cx="6864016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b="1" kern="1200" dirty="0"/>
            <a:t>النطاق:</a:t>
          </a:r>
          <a:endParaRPr lang="en-US" sz="3000" kern="1200" dirty="0"/>
        </a:p>
      </dsp:txBody>
      <dsp:txXfrm>
        <a:off x="35125" y="76252"/>
        <a:ext cx="6793766" cy="649299"/>
      </dsp:txXfrm>
    </dsp:sp>
    <dsp:sp modelId="{80939617-8426-45F9-BB85-FDD3A8889BF3}">
      <dsp:nvSpPr>
        <dsp:cNvPr id="0" name=""/>
        <dsp:cNvSpPr/>
      </dsp:nvSpPr>
      <dsp:spPr>
        <a:xfrm>
          <a:off x="0" y="760677"/>
          <a:ext cx="6864016" cy="714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933" tIns="38100" rIns="213360" bIns="38100" numCol="1" spcCol="1270" anchor="t" anchorCtr="0">
          <a:noAutofit/>
        </a:bodyPr>
        <a:lstStyle/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ar-SA" sz="2300" kern="1200" dirty="0"/>
            <a:t>سيتم التعامل مع الاستفسارات الدولية حول البريد المسجل، المتتبع، والمؤمن عليه باستخدام نظام </a:t>
          </a:r>
          <a:r>
            <a:rPr lang="en-US" sz="2300" kern="1200" dirty="0"/>
            <a:t>IBIS</a:t>
          </a:r>
          <a:r>
            <a:rPr lang="ar-SA" sz="2300" kern="1200" dirty="0"/>
            <a:t> (المستخدم حاليًا للطرود).</a:t>
          </a:r>
        </a:p>
      </dsp:txBody>
      <dsp:txXfrm>
        <a:off x="0" y="760677"/>
        <a:ext cx="6864016" cy="714150"/>
      </dsp:txXfrm>
    </dsp:sp>
    <dsp:sp modelId="{564ABD78-57BD-4674-BB1B-D6C36A637DC9}">
      <dsp:nvSpPr>
        <dsp:cNvPr id="0" name=""/>
        <dsp:cNvSpPr/>
      </dsp:nvSpPr>
      <dsp:spPr>
        <a:xfrm>
          <a:off x="0" y="1474827"/>
          <a:ext cx="6864016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ar-SA" sz="3000" b="1" kern="1200" dirty="0"/>
            <a:t>التغييرات الرئيسية:</a:t>
          </a:r>
          <a:endParaRPr lang="ar-SA" sz="3000" kern="1200" dirty="0"/>
        </a:p>
      </dsp:txBody>
      <dsp:txXfrm>
        <a:off x="35125" y="1509952"/>
        <a:ext cx="6793766" cy="649299"/>
      </dsp:txXfrm>
    </dsp:sp>
    <dsp:sp modelId="{0B71C63E-9324-4FD9-9DA2-C90B2494081E}">
      <dsp:nvSpPr>
        <dsp:cNvPr id="0" name=""/>
        <dsp:cNvSpPr/>
      </dsp:nvSpPr>
      <dsp:spPr>
        <a:xfrm>
          <a:off x="0" y="2194377"/>
          <a:ext cx="6864016" cy="1769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933" tIns="38100" rIns="213360" bIns="38100" numCol="1" spcCol="1270" anchor="t" anchorCtr="0">
          <a:noAutofit/>
        </a:bodyPr>
        <a:lstStyle/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ar-SA" sz="2300" kern="1200" dirty="0"/>
            <a:t>نظام موحد باستخدام </a:t>
          </a:r>
          <a:r>
            <a:rPr lang="en-US" sz="2300" kern="1200" dirty="0"/>
            <a:t>IBIS-GCSS </a:t>
          </a:r>
          <a:r>
            <a:rPr lang="ar-SA" sz="2300" kern="1200" dirty="0"/>
            <a:t> لضمان التناسق</a:t>
          </a:r>
        </a:p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ar-SA" sz="2300" kern="1200" dirty="0"/>
            <a:t>تحديث الوحدة أو الوحدات المناسبة لإمكانية الوصول من قبل مراكز الاتصال الحالية</a:t>
          </a:r>
        </a:p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ar-SA" sz="2300" kern="1200" dirty="0"/>
            <a:t>مشاركة مراكز الاتصال والمستخدمين ذوي الخبرة ستكون أساسية في التنفيذ</a:t>
          </a:r>
        </a:p>
      </dsp:txBody>
      <dsp:txXfrm>
        <a:off x="0" y="2194377"/>
        <a:ext cx="6864016" cy="1769850"/>
      </dsp:txXfrm>
    </dsp:sp>
    <dsp:sp modelId="{59A3DB77-9D8A-466D-94F7-5C55BDA81FF4}">
      <dsp:nvSpPr>
        <dsp:cNvPr id="0" name=""/>
        <dsp:cNvSpPr/>
      </dsp:nvSpPr>
      <dsp:spPr>
        <a:xfrm>
          <a:off x="0" y="3964227"/>
          <a:ext cx="6864016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ar-SA" sz="3000" b="1" kern="1200"/>
            <a:t>الخطوات التالية:</a:t>
          </a:r>
          <a:endParaRPr lang="ar-SA" sz="3000" kern="1200"/>
        </a:p>
      </dsp:txBody>
      <dsp:txXfrm>
        <a:off x="35125" y="3999352"/>
        <a:ext cx="6793766" cy="649299"/>
      </dsp:txXfrm>
    </dsp:sp>
    <dsp:sp modelId="{B497511D-03A4-4372-B687-52D390DD7E16}">
      <dsp:nvSpPr>
        <dsp:cNvPr id="0" name=""/>
        <dsp:cNvSpPr/>
      </dsp:nvSpPr>
      <dsp:spPr>
        <a:xfrm>
          <a:off x="0" y="4683777"/>
          <a:ext cx="6864016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933" tIns="38100" rIns="213360" bIns="38100" numCol="1" spcCol="1270" anchor="t" anchorCtr="0">
          <a:noAutofit/>
        </a:bodyPr>
        <a:lstStyle/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ar-SA" sz="2300" kern="1200" dirty="0"/>
            <a:t>سيتم قريبًا إرسال تعليمات مفصلة ودعم للتنفيذ إلى جميع الأعضاء</a:t>
          </a:r>
        </a:p>
      </dsp:txBody>
      <dsp:txXfrm>
        <a:off x="0" y="4683777"/>
        <a:ext cx="6864016" cy="4968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A9E18-4736-463A-B611-5D09435952A4}">
      <dsp:nvSpPr>
        <dsp:cNvPr id="0" name=""/>
        <dsp:cNvSpPr/>
      </dsp:nvSpPr>
      <dsp:spPr>
        <a:xfrm>
          <a:off x="-6533660" y="-999620"/>
          <a:ext cx="7779594" cy="7779594"/>
        </a:xfrm>
        <a:prstGeom prst="blockArc">
          <a:avLst>
            <a:gd name="adj1" fmla="val 18900000"/>
            <a:gd name="adj2" fmla="val 2700000"/>
            <a:gd name="adj3" fmla="val 27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37FE74-7D65-4B52-BD99-A467114E4530}">
      <dsp:nvSpPr>
        <dsp:cNvPr id="0" name=""/>
        <dsp:cNvSpPr/>
      </dsp:nvSpPr>
      <dsp:spPr>
        <a:xfrm>
          <a:off x="802312" y="578035"/>
          <a:ext cx="9591407" cy="11560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7631" tIns="81280" rIns="81280" bIns="81280" numCol="1" spcCol="1270" anchor="ctr" anchorCtr="0">
          <a:noAutofit/>
        </a:bodyPr>
        <a:lstStyle/>
        <a:p>
          <a:pPr marL="0" lvl="0" indent="0" algn="justLow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Arial" panose="020B0604020202020204" pitchFamily="34" charset="0"/>
              <a:cs typeface="Arial" panose="020B0604020202020204" pitchFamily="34" charset="0"/>
            </a:rPr>
            <a:t>المستثمرون المعيَّنون الذين يقدمون خدمة </a:t>
          </a:r>
          <a:r>
            <a:rPr lang="ar-SA" sz="3200" i="1" u="none" kern="1200" dirty="0">
              <a:latin typeface="Arial" panose="020B0604020202020204" pitchFamily="34" charset="0"/>
              <a:cs typeface="Arial" panose="020B0604020202020204" pitchFamily="34" charset="0"/>
            </a:rPr>
            <a:t>التوزيع الخاضع للتتبع </a:t>
          </a:r>
          <a:r>
            <a:rPr lang="ar-SA" sz="3200" kern="1200" dirty="0">
              <a:latin typeface="Arial" panose="020B0604020202020204" pitchFamily="34" charset="0"/>
              <a:cs typeface="Arial" panose="020B0604020202020204" pitchFamily="34" charset="0"/>
            </a:rPr>
            <a:t>فيما يخص </a:t>
          </a:r>
          <a:r>
            <a:rPr lang="ar-SA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بعائث</a:t>
          </a:r>
          <a:r>
            <a:rPr lang="ar-SA" sz="3200" kern="1200" dirty="0">
              <a:latin typeface="Arial" panose="020B0604020202020204" pitchFamily="34" charset="0"/>
              <a:cs typeface="Arial" panose="020B0604020202020204" pitchFamily="34" charset="0"/>
            </a:rPr>
            <a:t> بريد الرسائل الصادرة التي تحتوي على بضائع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2312" y="578035"/>
        <a:ext cx="9591407" cy="1156070"/>
      </dsp:txXfrm>
    </dsp:sp>
    <dsp:sp modelId="{48F5ED97-B093-484E-AEBC-3B2E7EADBCF4}">
      <dsp:nvSpPr>
        <dsp:cNvPr id="0" name=""/>
        <dsp:cNvSpPr/>
      </dsp:nvSpPr>
      <dsp:spPr>
        <a:xfrm>
          <a:off x="79768" y="433526"/>
          <a:ext cx="1445088" cy="14450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D86B94-E2D9-4297-9136-0477D7260EFB}">
      <dsp:nvSpPr>
        <dsp:cNvPr id="0" name=""/>
        <dsp:cNvSpPr/>
      </dsp:nvSpPr>
      <dsp:spPr>
        <a:xfrm>
          <a:off x="1222544" y="2312141"/>
          <a:ext cx="9171175" cy="11560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7631" tIns="81280" rIns="81280" bIns="81280" numCol="1" spcCol="1270" anchor="ctr" anchorCtr="0">
          <a:noAutofit/>
        </a:bodyPr>
        <a:lstStyle/>
        <a:p>
          <a:pPr marL="0" lvl="0" indent="0" algn="justLow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Arial" panose="020B0604020202020204" pitchFamily="34" charset="0"/>
              <a:cs typeface="Arial" panose="020B0604020202020204" pitchFamily="34" charset="0"/>
            </a:rPr>
            <a:t>المستثمرون المعيَّنون الذين يقدمون خدمة </a:t>
          </a:r>
          <a:r>
            <a:rPr lang="ar-SA" sz="3200" i="1" u="none" kern="1200" dirty="0">
              <a:latin typeface="Arial" panose="020B0604020202020204" pitchFamily="34" charset="0"/>
              <a:cs typeface="Arial" panose="020B0604020202020204" pitchFamily="34" charset="0"/>
            </a:rPr>
            <a:t>التوزيع الخاضع للتتبع </a:t>
          </a:r>
          <a:r>
            <a:rPr lang="ar-SA" sz="3200" kern="1200" dirty="0">
              <a:latin typeface="Arial" panose="020B0604020202020204" pitchFamily="34" charset="0"/>
              <a:cs typeface="Arial" panose="020B0604020202020204" pitchFamily="34" charset="0"/>
            </a:rPr>
            <a:t>فيما يخص </a:t>
          </a:r>
          <a:r>
            <a:rPr lang="ar-SA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بعائث</a:t>
          </a:r>
          <a:r>
            <a:rPr lang="ar-SA" sz="3200" kern="1200" dirty="0">
              <a:latin typeface="Arial" panose="020B0604020202020204" pitchFamily="34" charset="0"/>
              <a:cs typeface="Arial" panose="020B0604020202020204" pitchFamily="34" charset="0"/>
            </a:rPr>
            <a:t> بريد الرسائل التي تحتوي على مستندات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22544" y="2312141"/>
        <a:ext cx="9171175" cy="1156070"/>
      </dsp:txXfrm>
    </dsp:sp>
    <dsp:sp modelId="{C3D7BD27-3F95-4C52-BDDD-0E41AD44B3C5}">
      <dsp:nvSpPr>
        <dsp:cNvPr id="0" name=""/>
        <dsp:cNvSpPr/>
      </dsp:nvSpPr>
      <dsp:spPr>
        <a:xfrm>
          <a:off x="525795" y="2161259"/>
          <a:ext cx="1445088" cy="14450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A4104B-381E-4F8A-ABAC-282D9F8CC460}">
      <dsp:nvSpPr>
        <dsp:cNvPr id="0" name=""/>
        <dsp:cNvSpPr/>
      </dsp:nvSpPr>
      <dsp:spPr>
        <a:xfrm>
          <a:off x="802312" y="4046247"/>
          <a:ext cx="9591407" cy="115607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7631" tIns="81280" rIns="81280" bIns="81280" numCol="1" spcCol="1270" anchor="ctr" anchorCtr="0">
          <a:noAutofit/>
        </a:bodyPr>
        <a:lstStyle/>
        <a:p>
          <a:pPr marL="0" lvl="0" indent="0" algn="justLow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Arial" panose="020B0604020202020204" pitchFamily="34" charset="0"/>
              <a:cs typeface="Arial" panose="020B0604020202020204" pitchFamily="34" charset="0"/>
            </a:rPr>
            <a:t>المستثمرون المعيَّنون الذين يقدمون </a:t>
          </a:r>
          <a:r>
            <a:rPr lang="ar-SA" sz="3200" i="1" kern="1200" dirty="0">
              <a:latin typeface="Arial" panose="020B0604020202020204" pitchFamily="34" charset="0"/>
              <a:cs typeface="Arial" panose="020B0604020202020204" pitchFamily="34" charset="0"/>
            </a:rPr>
            <a:t>الأكياس </a:t>
          </a:r>
          <a:r>
            <a:rPr lang="en-US" sz="2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</a:t>
          </a:r>
          <a:r>
            <a:rPr lang="ar-SA" sz="3200" kern="1200" dirty="0">
              <a:latin typeface="Arial" panose="020B0604020202020204" pitchFamily="34" charset="0"/>
              <a:cs typeface="Arial" panose="020B0604020202020204" pitchFamily="34" charset="0"/>
            </a:rPr>
            <a:t> باعتبارها خدمة إضافية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2312" y="4046247"/>
        <a:ext cx="9591407" cy="1156070"/>
      </dsp:txXfrm>
    </dsp:sp>
    <dsp:sp modelId="{FFBAC3F8-9245-4839-A2C4-3AE5BBBCAE42}">
      <dsp:nvSpPr>
        <dsp:cNvPr id="0" name=""/>
        <dsp:cNvSpPr/>
      </dsp:nvSpPr>
      <dsp:spPr>
        <a:xfrm>
          <a:off x="79768" y="3901738"/>
          <a:ext cx="1445088" cy="14450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1AD7A-8F84-47D5-9EC1-687EF27D430B}">
      <dsp:nvSpPr>
        <dsp:cNvPr id="0" name=""/>
        <dsp:cNvSpPr/>
      </dsp:nvSpPr>
      <dsp:spPr>
        <a:xfrm>
          <a:off x="0" y="925"/>
          <a:ext cx="101418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8A84A-B607-45FE-9C31-1B2EE5BD5DA5}">
      <dsp:nvSpPr>
        <dsp:cNvPr id="0" name=""/>
        <dsp:cNvSpPr/>
      </dsp:nvSpPr>
      <dsp:spPr>
        <a:xfrm>
          <a:off x="7942350" y="16966"/>
          <a:ext cx="2028365" cy="516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Low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>
              <a:latin typeface="Arial" panose="020B0604020202020204" pitchFamily="34" charset="0"/>
              <a:cs typeface="Arial" panose="020B0604020202020204" pitchFamily="34" charset="0"/>
            </a:rPr>
            <a:t>بناء القدرات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42350" y="16966"/>
        <a:ext cx="2028365" cy="516705"/>
      </dsp:txXfrm>
    </dsp:sp>
    <dsp:sp modelId="{19EF40A9-6731-45E1-B7AB-20E76AEEF6DD}">
      <dsp:nvSpPr>
        <dsp:cNvPr id="0" name=""/>
        <dsp:cNvSpPr/>
      </dsp:nvSpPr>
      <dsp:spPr>
        <a:xfrm>
          <a:off x="2180493" y="32216"/>
          <a:ext cx="7961335" cy="625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letters@upu.int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80493" y="32216"/>
        <a:ext cx="7961335" cy="625814"/>
      </dsp:txXfrm>
    </dsp:sp>
    <dsp:sp modelId="{04550A69-8E9F-4303-A7BD-CE71DEFE4054}">
      <dsp:nvSpPr>
        <dsp:cNvPr id="0" name=""/>
        <dsp:cNvSpPr/>
      </dsp:nvSpPr>
      <dsp:spPr>
        <a:xfrm>
          <a:off x="2028365" y="658031"/>
          <a:ext cx="81134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48EAE0-6BD0-441C-B12C-C05BD3058EB5}">
      <dsp:nvSpPr>
        <dsp:cNvPr id="0" name=""/>
        <dsp:cNvSpPr/>
      </dsp:nvSpPr>
      <dsp:spPr>
        <a:xfrm>
          <a:off x="0" y="689321"/>
          <a:ext cx="101418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66BC44-23E6-470C-BDB7-2FABB8493D41}">
      <dsp:nvSpPr>
        <dsp:cNvPr id="0" name=""/>
        <dsp:cNvSpPr/>
      </dsp:nvSpPr>
      <dsp:spPr>
        <a:xfrm>
          <a:off x="7959469" y="705942"/>
          <a:ext cx="2028365" cy="68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Low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>
              <a:latin typeface="Arial" panose="020B0604020202020204" pitchFamily="34" charset="0"/>
              <a:cs typeface="Arial" panose="020B0604020202020204" pitchFamily="34" charset="0"/>
            </a:rPr>
            <a:t>الخدمات المادية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59469" y="705942"/>
        <a:ext cx="2028365" cy="689069"/>
      </dsp:txXfrm>
    </dsp:sp>
    <dsp:sp modelId="{75F469FF-8A38-46FE-9E98-C2615F9201AC}">
      <dsp:nvSpPr>
        <dsp:cNvPr id="0" name=""/>
        <dsp:cNvSpPr/>
      </dsp:nvSpPr>
      <dsp:spPr>
        <a:xfrm>
          <a:off x="2180493" y="720612"/>
          <a:ext cx="7961335" cy="625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poc.psdeig.secretariat@upu.int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80493" y="720612"/>
        <a:ext cx="7961335" cy="625814"/>
      </dsp:txXfrm>
    </dsp:sp>
    <dsp:sp modelId="{6D4D7A52-EF5F-4D3E-9404-AA0EAEC107BC}">
      <dsp:nvSpPr>
        <dsp:cNvPr id="0" name=""/>
        <dsp:cNvSpPr/>
      </dsp:nvSpPr>
      <dsp:spPr>
        <a:xfrm>
          <a:off x="2028365" y="1346427"/>
          <a:ext cx="81134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EAF59C-54C4-45D1-986C-94F50E025F79}">
      <dsp:nvSpPr>
        <dsp:cNvPr id="0" name=""/>
        <dsp:cNvSpPr/>
      </dsp:nvSpPr>
      <dsp:spPr>
        <a:xfrm>
          <a:off x="0" y="1378391"/>
          <a:ext cx="101418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08590C-DFF7-4D48-9315-228A4108CDA9}">
      <dsp:nvSpPr>
        <dsp:cNvPr id="0" name=""/>
        <dsp:cNvSpPr/>
      </dsp:nvSpPr>
      <dsp:spPr>
        <a:xfrm>
          <a:off x="7968069" y="1370080"/>
          <a:ext cx="2028365" cy="68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Low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>
              <a:latin typeface="Arial" panose="020B0604020202020204" pitchFamily="34" charset="0"/>
              <a:cs typeface="Arial" panose="020B0604020202020204" pitchFamily="34" charset="0"/>
            </a:rPr>
            <a:t>نوعية الخدمة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68069" y="1370080"/>
        <a:ext cx="2028365" cy="689069"/>
      </dsp:txXfrm>
    </dsp:sp>
    <dsp:sp modelId="{516394F8-066A-49A5-B4FB-083FC9C06C5B}">
      <dsp:nvSpPr>
        <dsp:cNvPr id="0" name=""/>
        <dsp:cNvSpPr/>
      </dsp:nvSpPr>
      <dsp:spPr>
        <a:xfrm>
          <a:off x="2180493" y="1409681"/>
          <a:ext cx="7961335" cy="625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/>
            </a:rPr>
            <a:t>information.qs@upu.int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80493" y="1409681"/>
        <a:ext cx="7961335" cy="625814"/>
      </dsp:txXfrm>
    </dsp:sp>
    <dsp:sp modelId="{4F4D4379-BD8D-4FEB-A225-098E36FBE636}">
      <dsp:nvSpPr>
        <dsp:cNvPr id="0" name=""/>
        <dsp:cNvSpPr/>
      </dsp:nvSpPr>
      <dsp:spPr>
        <a:xfrm>
          <a:off x="2028365" y="2035496"/>
          <a:ext cx="81134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468F56-8385-45E7-AE47-B6A0A640E8A1}">
      <dsp:nvSpPr>
        <dsp:cNvPr id="0" name=""/>
        <dsp:cNvSpPr/>
      </dsp:nvSpPr>
      <dsp:spPr>
        <a:xfrm>
          <a:off x="0" y="2067460"/>
          <a:ext cx="101418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467160-CEB1-40D7-8F10-F78FFB1134A7}">
      <dsp:nvSpPr>
        <dsp:cNvPr id="0" name=""/>
        <dsp:cNvSpPr/>
      </dsp:nvSpPr>
      <dsp:spPr>
        <a:xfrm>
          <a:off x="7902188" y="2084087"/>
          <a:ext cx="2028365" cy="68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Low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>
              <a:latin typeface="Arial" panose="020B0604020202020204" pitchFamily="34" charset="0"/>
              <a:cs typeface="Arial" panose="020B0604020202020204" pitchFamily="34" charset="0"/>
            </a:rPr>
            <a:t>الأجور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02188" y="2084087"/>
        <a:ext cx="2028365" cy="689069"/>
      </dsp:txXfrm>
    </dsp:sp>
    <dsp:sp modelId="{18265482-C144-4191-A82B-0A786E04440E}">
      <dsp:nvSpPr>
        <dsp:cNvPr id="0" name=""/>
        <dsp:cNvSpPr/>
      </dsp:nvSpPr>
      <dsp:spPr>
        <a:xfrm>
          <a:off x="2180493" y="2098751"/>
          <a:ext cx="7961335" cy="625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4"/>
            </a:rPr>
            <a:t>dprm-ppre-rem@upu.int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</dsp:txBody>
      <dsp:txXfrm>
        <a:off x="2180493" y="2098751"/>
        <a:ext cx="7961335" cy="625814"/>
      </dsp:txXfrm>
    </dsp:sp>
    <dsp:sp modelId="{DE35C1DF-AF45-4F86-AF6F-3D1B14FA45E7}">
      <dsp:nvSpPr>
        <dsp:cNvPr id="0" name=""/>
        <dsp:cNvSpPr/>
      </dsp:nvSpPr>
      <dsp:spPr>
        <a:xfrm>
          <a:off x="2028365" y="2724566"/>
          <a:ext cx="81134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6260B4-17E8-4C15-8FAB-F31EA180C253}">
      <dsp:nvSpPr>
        <dsp:cNvPr id="0" name=""/>
        <dsp:cNvSpPr/>
      </dsp:nvSpPr>
      <dsp:spPr>
        <a:xfrm>
          <a:off x="0" y="2756529"/>
          <a:ext cx="101418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A01D54-10B7-4DE4-AA42-650E20C7CBCF}">
      <dsp:nvSpPr>
        <dsp:cNvPr id="0" name=""/>
        <dsp:cNvSpPr/>
      </dsp:nvSpPr>
      <dsp:spPr>
        <a:xfrm>
          <a:off x="7912005" y="2764839"/>
          <a:ext cx="2028365" cy="68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Low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>
              <a:latin typeface="Arial" panose="020B0604020202020204" pitchFamily="34" charset="0"/>
              <a:cs typeface="Arial" panose="020B0604020202020204" pitchFamily="34" charset="0"/>
            </a:rPr>
            <a:t>المحاسبة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12005" y="2764839"/>
        <a:ext cx="2028365" cy="689069"/>
      </dsp:txXfrm>
    </dsp:sp>
    <dsp:sp modelId="{C385AACF-376D-4BFC-9F59-1381AF23EC0D}">
      <dsp:nvSpPr>
        <dsp:cNvPr id="0" name=""/>
        <dsp:cNvSpPr/>
      </dsp:nvSpPr>
      <dsp:spPr>
        <a:xfrm>
          <a:off x="2180493" y="2787820"/>
          <a:ext cx="7961335" cy="625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5"/>
            </a:rPr>
            <a:t>central.accounting@upu.int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80493" y="2787820"/>
        <a:ext cx="7961335" cy="625814"/>
      </dsp:txXfrm>
    </dsp:sp>
    <dsp:sp modelId="{100F80BE-1EFC-4172-A963-19652BA461CD}">
      <dsp:nvSpPr>
        <dsp:cNvPr id="0" name=""/>
        <dsp:cNvSpPr/>
      </dsp:nvSpPr>
      <dsp:spPr>
        <a:xfrm>
          <a:off x="2028365" y="3413635"/>
          <a:ext cx="81134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E4266E-CD37-44F9-9966-A6EDBFA06F8C}">
      <dsp:nvSpPr>
        <dsp:cNvPr id="0" name=""/>
        <dsp:cNvSpPr/>
      </dsp:nvSpPr>
      <dsp:spPr>
        <a:xfrm>
          <a:off x="0" y="3445598"/>
          <a:ext cx="101418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BD0EC-7B7B-469F-84C0-3CED17C117E4}">
      <dsp:nvSpPr>
        <dsp:cNvPr id="0" name=""/>
        <dsp:cNvSpPr/>
      </dsp:nvSpPr>
      <dsp:spPr>
        <a:xfrm>
          <a:off x="7975939" y="3453909"/>
          <a:ext cx="2028365" cy="68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Low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>
              <a:latin typeface="Arial" panose="020B0604020202020204" pitchFamily="34" charset="0"/>
              <a:cs typeface="Arial" panose="020B0604020202020204" pitchFamily="34" charset="0"/>
            </a:rPr>
            <a:t>الامتثال لرسائل التبادل الإلكتروني للبيانات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75939" y="3453909"/>
        <a:ext cx="2028365" cy="689069"/>
      </dsp:txXfrm>
    </dsp:sp>
    <dsp:sp modelId="{E6879E2C-6839-4086-9399-4FA34104F4A5}">
      <dsp:nvSpPr>
        <dsp:cNvPr id="0" name=""/>
        <dsp:cNvSpPr/>
      </dsp:nvSpPr>
      <dsp:spPr>
        <a:xfrm>
          <a:off x="2180493" y="3476889"/>
          <a:ext cx="7961335" cy="625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6"/>
            </a:rPr>
            <a:t>compliance.standards@upu.int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80493" y="3476889"/>
        <a:ext cx="7961335" cy="625814"/>
      </dsp:txXfrm>
    </dsp:sp>
    <dsp:sp modelId="{ECB88C0D-4E1F-4678-A445-DF619D5C7B24}">
      <dsp:nvSpPr>
        <dsp:cNvPr id="0" name=""/>
        <dsp:cNvSpPr/>
      </dsp:nvSpPr>
      <dsp:spPr>
        <a:xfrm>
          <a:off x="2028365" y="4102704"/>
          <a:ext cx="81134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588580-06DC-4F18-9D8B-5B3910751BF0}">
      <dsp:nvSpPr>
        <dsp:cNvPr id="0" name=""/>
        <dsp:cNvSpPr/>
      </dsp:nvSpPr>
      <dsp:spPr>
        <a:xfrm>
          <a:off x="0" y="4134668"/>
          <a:ext cx="101418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97124B-1CA0-44E3-96FE-1EF912980A64}">
      <dsp:nvSpPr>
        <dsp:cNvPr id="0" name=""/>
        <dsp:cNvSpPr/>
      </dsp:nvSpPr>
      <dsp:spPr>
        <a:xfrm>
          <a:off x="7962309" y="4135591"/>
          <a:ext cx="2028365" cy="68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Low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>
              <a:latin typeface="Arial" panose="020B0604020202020204" pitchFamily="34" charset="0"/>
              <a:cs typeface="Arial" panose="020B0604020202020204" pitchFamily="34" charset="0"/>
            </a:rPr>
            <a:t>الدعم التقني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62309" y="4135591"/>
        <a:ext cx="2028365" cy="689069"/>
      </dsp:txXfrm>
    </dsp:sp>
    <dsp:sp modelId="{475360D7-1EA0-4416-BE89-0942DDDF3047}">
      <dsp:nvSpPr>
        <dsp:cNvPr id="0" name=""/>
        <dsp:cNvSpPr/>
      </dsp:nvSpPr>
      <dsp:spPr>
        <a:xfrm>
          <a:off x="2180493" y="4165959"/>
          <a:ext cx="7961335" cy="625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7"/>
            </a:rPr>
            <a:t>support.upu.int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80493" y="4165959"/>
        <a:ext cx="7961335" cy="625814"/>
      </dsp:txXfrm>
    </dsp:sp>
    <dsp:sp modelId="{57E393D9-BCC9-418B-B3BE-2E6E164DDB62}">
      <dsp:nvSpPr>
        <dsp:cNvPr id="0" name=""/>
        <dsp:cNvSpPr/>
      </dsp:nvSpPr>
      <dsp:spPr>
        <a:xfrm>
          <a:off x="2028365" y="4791773"/>
          <a:ext cx="81134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45093-221A-4F35-A064-1340CCC3E970}" type="datetimeFigureOut">
              <a:rPr lang="en-US" smtClean="0"/>
              <a:t>7/2/2025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13C76-5270-408F-9661-4893AFBC9649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423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13C76-5270-408F-9661-4893AFBC96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76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13C76-5270-408F-9661-4893AFBC96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95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en-US" b="0" i="0" dirty="0">
              <a:solidFill>
                <a:srgbClr val="1F1F1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F599B-8DFE-074F-872C-2559B6429822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5435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F599B-8DFE-074F-872C-2559B64298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145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21806">
              <a:defRPr/>
            </a:pPr>
            <a:fld id="{E93007CA-D229-4DB6-B62F-0AAD218A9DC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1021806">
                <a:defRPr/>
              </a:pPr>
              <a:t>24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581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21806">
              <a:defRPr/>
            </a:pPr>
            <a:fld id="{E93007CA-D229-4DB6-B62F-0AAD218A9DC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1021806">
                <a:defRPr/>
              </a:pPr>
              <a:t>25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82079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21806">
              <a:defRPr/>
            </a:pPr>
            <a:fld id="{E93007CA-D229-4DB6-B62F-0AAD218A9DC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1021806">
                <a:defRPr/>
              </a:pPr>
              <a:t>26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42145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21806">
              <a:defRPr/>
            </a:pPr>
            <a:fld id="{E93007CA-D229-4DB6-B62F-0AAD218A9DC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1021806">
                <a:defRPr/>
              </a:pPr>
              <a:t>27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94667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/>
          <a:lstStyle/>
          <a:p>
            <a:pPr algn="just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21806">
              <a:defRPr/>
            </a:pPr>
            <a:fld id="{E93007CA-D229-4DB6-B62F-0AAD218A9DC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1021806">
                <a:defRPr/>
              </a:pPr>
              <a:t>28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01591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1EEC4-DA27-78D3-F25B-1FB70479FD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5446" y="1369702"/>
            <a:ext cx="9741108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6D5F15-92C1-EEF9-8DA3-E7840E2FBD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5446" y="4066734"/>
            <a:ext cx="97411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A86AC-D616-A894-60EC-07AE160F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7085-5E2E-8A42-9B50-01B17EA7A663}" type="datetimeFigureOut">
              <a:rPr lang="en-GB" smtClean="0"/>
              <a:t>02/07/2025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931CA-616E-3D53-3401-D07A8A665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878EE-E6C8-8530-0FFD-99AB50F34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87DA-8EAB-8046-B7A0-677572D5F9A2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31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AC846-010A-3E22-350B-295388B80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B22A0-A339-FBB1-BBA3-60048AAFD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30" y="2098623"/>
            <a:ext cx="5585085" cy="380000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4E3F9-6D86-0155-DCAD-84F63CA0B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7085-5E2E-8A42-9B50-01B17EA7A663}" type="datetimeFigureOut">
              <a:rPr lang="en-GB" smtClean="0"/>
              <a:t>02/07/2025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99077-ED2C-06DE-ADDB-650F92A60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9BF3D-B164-D74E-8788-A9987D32C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87DA-8EAB-8046-B7A0-677572D5F9A2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4683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AC846-010A-3E22-350B-295388B80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36550" y="1312863"/>
            <a:ext cx="11518900" cy="5258853"/>
          </a:xfrm>
        </p:spPr>
        <p:txBody>
          <a:bodyPr lIns="0" tIns="0" rIns="0" bIns="0"/>
          <a:lstStyle>
            <a:lvl1pPr marL="360000" indent="-3556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  <a:lvl2pPr indent="0" algn="just">
              <a:lnSpc>
                <a:spcPct val="100000"/>
              </a:lnSpc>
              <a:spcBef>
                <a:spcPts val="0"/>
              </a:spcBef>
              <a:defRPr/>
            </a:lvl2pPr>
            <a:lvl3pPr indent="0" algn="just">
              <a:lnSpc>
                <a:spcPct val="100000"/>
              </a:lnSpc>
              <a:spcBef>
                <a:spcPts val="0"/>
              </a:spcBef>
              <a:defRPr/>
            </a:lvl3pPr>
            <a:lvl4pPr indent="0" algn="just">
              <a:lnSpc>
                <a:spcPct val="100000"/>
              </a:lnSpc>
              <a:spcBef>
                <a:spcPts val="0"/>
              </a:spcBef>
              <a:defRPr/>
            </a:lvl4pPr>
            <a:lvl5pPr indent="0" algn="just"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12910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544" y="497201"/>
            <a:ext cx="7967384" cy="5742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36550" y="1530220"/>
            <a:ext cx="11518900" cy="5041496"/>
          </a:xfrm>
        </p:spPr>
        <p:txBody>
          <a:bodyPr lIns="0" tIns="0" rIns="0" bIns="0"/>
          <a:lstStyle>
            <a:lvl1pPr marL="360000" indent="-3556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  <a:lvl2pPr indent="0" algn="just">
              <a:lnSpc>
                <a:spcPct val="100000"/>
              </a:lnSpc>
              <a:spcBef>
                <a:spcPts val="0"/>
              </a:spcBef>
              <a:defRPr/>
            </a:lvl2pPr>
            <a:lvl3pPr indent="0" algn="just">
              <a:lnSpc>
                <a:spcPct val="100000"/>
              </a:lnSpc>
              <a:spcBef>
                <a:spcPts val="0"/>
              </a:spcBef>
              <a:defRPr/>
            </a:lvl3pPr>
            <a:lvl4pPr indent="0" algn="just">
              <a:lnSpc>
                <a:spcPct val="100000"/>
              </a:lnSpc>
              <a:spcBef>
                <a:spcPts val="0"/>
              </a:spcBef>
              <a:defRPr/>
            </a:lvl4pPr>
            <a:lvl5pPr indent="0" algn="just"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5737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AC846-010A-3E22-350B-295388B80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4E3F9-6D86-0155-DCAD-84F63CA0B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7085-5E2E-8A42-9B50-01B17EA7A663}" type="datetimeFigureOut">
              <a:rPr lang="en-GB" smtClean="0"/>
              <a:t>02/07/2025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99077-ED2C-06DE-ADDB-650F92A60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9BF3D-B164-D74E-8788-A9987D32C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87DA-8EAB-8046-B7A0-677572D5F9A2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091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7F688-B833-0EF5-504A-63066533C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CFA99-6A2C-3C12-401E-0A8C156FA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6496D-74B1-B851-399C-A71C10723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7085-5E2E-8A42-9B50-01B17EA7A663}" type="datetimeFigureOut">
              <a:rPr lang="en-GB" smtClean="0"/>
              <a:t>02/07/2025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64462-BDBE-CD63-C396-C7D648A8A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2E9DE-0C78-0C45-9353-5D24F7CF6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87DA-8EAB-8046-B7A0-677572D5F9A2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494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DAC02-06A5-3DC1-51C2-A151D8F24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C4B223-566E-9BC2-4873-1D854218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7085-5E2E-8A42-9B50-01B17EA7A663}" type="datetimeFigureOut">
              <a:rPr lang="en-GB" smtClean="0"/>
              <a:t>02/07/2025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FB1AE4-A89D-5A63-3C70-08C1CCAC5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018EF8-743B-8C24-28F5-903EEB09F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87DA-8EAB-8046-B7A0-677572D5F9A2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97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1AD0B-0E71-93BB-EB6F-2AAE18E13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7085-5E2E-8A42-9B50-01B17EA7A663}" type="datetimeFigureOut">
              <a:rPr lang="en-GB" smtClean="0"/>
              <a:t>02/07/2025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C260E3-4A1D-4EC2-53E5-F1B2BF96F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18A89-076F-CF95-3B85-0180059E0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87DA-8EAB-8046-B7A0-677572D5F9A2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988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511EB-8946-D6EE-9017-DF006B1B4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9141" y="299803"/>
            <a:ext cx="6736829" cy="1416571"/>
          </a:xfrm>
          <a:solidFill>
            <a:srgbClr val="005BA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82E1A9D-5260-3668-50D1-09416B084A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030" y="1259174"/>
            <a:ext cx="4595734" cy="187751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DBF601F-9598-5529-ED8E-ED13AABC9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6030" y="3267855"/>
            <a:ext cx="4595734" cy="328974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FEA127-4A5B-D908-C1A3-6089BC862B1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119140" y="1836295"/>
            <a:ext cx="6736829" cy="1163611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First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F06DA3-68B8-7055-9396-610FB634413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119140" y="3136692"/>
            <a:ext cx="6736829" cy="116361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Second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DFA5EDD-5401-7103-34E8-9332A88F56E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119139" y="4465197"/>
            <a:ext cx="6736829" cy="116361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1018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F0554-4863-DB94-D605-2AB46515C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030" y="1259174"/>
            <a:ext cx="4595734" cy="187751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CD3DB1-280A-E3BD-DE19-7DF0DFD2F5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99881"/>
            <a:ext cx="6672782" cy="62577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260C85-A93E-5448-F3B8-FEEFB232A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6030" y="3267855"/>
            <a:ext cx="4595734" cy="328974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217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77C5334-0B50-BED2-CCFA-17765F8A2390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 w="292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1A0C78-E40C-5674-B3B3-68D8996F1D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283" b="5979"/>
          <a:stretch/>
        </p:blipFill>
        <p:spPr>
          <a:xfrm>
            <a:off x="232756" y="204267"/>
            <a:ext cx="11768744" cy="6425133"/>
          </a:xfrm>
          <a:prstGeom prst="rect">
            <a:avLst/>
          </a:prstGeom>
        </p:spPr>
      </p:pic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3A9963D4-8A0B-98DF-7102-3CFDE3AD09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61840" y="0"/>
            <a:ext cx="1071484" cy="10714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A1EEC4-DA27-78D3-F25B-1FB70479FD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5446" y="1369702"/>
            <a:ext cx="9741108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6D5F15-92C1-EEF9-8DA3-E7840E2FBD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5446" y="4066734"/>
            <a:ext cx="974110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A86AC-D616-A894-60EC-07AE160F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7085-5E2E-8A42-9B50-01B17EA7A663}" type="datetimeFigureOut">
              <a:rPr lang="en-GB" smtClean="0"/>
              <a:t>02/07/2025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931CA-616E-3D53-3401-D07A8A665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878EE-E6C8-8530-0FFD-99AB50F34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87DA-8EAB-8046-B7A0-677572D5F9A2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53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AC846-010A-3E22-350B-295388B80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36550" y="1312863"/>
            <a:ext cx="11518900" cy="5258853"/>
          </a:xfrm>
        </p:spPr>
        <p:txBody>
          <a:bodyPr lIns="0" tIns="0" rIns="0" bIns="0"/>
          <a:lstStyle>
            <a:lvl1pPr marL="360000" indent="-3600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  <a:lvl2pPr indent="0" algn="just">
              <a:lnSpc>
                <a:spcPct val="100000"/>
              </a:lnSpc>
              <a:spcBef>
                <a:spcPts val="0"/>
              </a:spcBef>
              <a:defRPr/>
            </a:lvl2pPr>
            <a:lvl3pPr indent="0" algn="just">
              <a:lnSpc>
                <a:spcPct val="100000"/>
              </a:lnSpc>
              <a:spcBef>
                <a:spcPts val="0"/>
              </a:spcBef>
              <a:defRPr/>
            </a:lvl3pPr>
            <a:lvl4pPr indent="0" algn="just">
              <a:lnSpc>
                <a:spcPct val="100000"/>
              </a:lnSpc>
              <a:spcBef>
                <a:spcPts val="0"/>
              </a:spcBef>
              <a:defRPr/>
            </a:lvl4pPr>
            <a:lvl5pPr indent="0" algn="just"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1700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8ECF79C-ADDD-129E-1469-4B74D5D9A020}"/>
              </a:ext>
            </a:extLst>
          </p:cNvPr>
          <p:cNvGrpSpPr/>
          <p:nvPr userDrawn="1"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B9625CC-E74A-444D-46D5-81DCF7EA61EA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92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4DBEC78-6A03-A6DD-6C7B-F2B7557F072A}"/>
                </a:ext>
              </a:extLst>
            </p:cNvPr>
            <p:cNvSpPr/>
            <p:nvPr userDrawn="1"/>
          </p:nvSpPr>
          <p:spPr>
            <a:xfrm>
              <a:off x="161145" y="136525"/>
              <a:ext cx="11869711" cy="6577012"/>
            </a:xfrm>
            <a:prstGeom prst="rect">
              <a:avLst/>
            </a:prstGeom>
            <a:solidFill>
              <a:schemeClr val="bg1"/>
            </a:solidFill>
            <a:ln w="292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02AC2-B79B-71FD-847E-444E51167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544" y="497201"/>
            <a:ext cx="10112426" cy="5742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0F3FA9-2D5C-6E24-E77D-CA1ED9D84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030" y="2098623"/>
            <a:ext cx="11519940" cy="3800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FF3AB-507D-0A93-8614-DCE9021CCF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6030" y="61924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C167085-5E2E-8A42-9B50-01B17EA7A663}" type="datetimeFigureOut">
              <a:rPr lang="en-GB" smtClean="0"/>
              <a:pPr/>
              <a:t>02/07/2025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D1C1F-3EA3-A8B9-AC7F-FE462F91C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929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DEABF-1560-82E6-A9B8-01386D046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2770" y="61929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E9C87DA-8EAB-8046-B7A0-677572D5F9A2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D764807D-B216-60F4-E94D-1735A095842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810822" y="0"/>
            <a:ext cx="1071484" cy="107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1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6.pn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image" Target="../media/image48.emf"/><Relationship Id="rId3" Type="http://schemas.openxmlformats.org/officeDocument/2006/relationships/image" Target="../media/image38.png"/><Relationship Id="rId7" Type="http://schemas.openxmlformats.org/officeDocument/2006/relationships/image" Target="../media/image42.emf"/><Relationship Id="rId12" Type="http://schemas.openxmlformats.org/officeDocument/2006/relationships/image" Target="../media/image47.emf"/><Relationship Id="rId2" Type="http://schemas.openxmlformats.org/officeDocument/2006/relationships/image" Target="../media/image37.jpeg"/><Relationship Id="rId16" Type="http://schemas.openxmlformats.org/officeDocument/2006/relationships/image" Target="../media/image51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emf"/><Relationship Id="rId11" Type="http://schemas.openxmlformats.org/officeDocument/2006/relationships/image" Target="../media/image46.emf"/><Relationship Id="rId5" Type="http://schemas.openxmlformats.org/officeDocument/2006/relationships/image" Target="../media/image40.png"/><Relationship Id="rId15" Type="http://schemas.openxmlformats.org/officeDocument/2006/relationships/image" Target="../media/image50.emf"/><Relationship Id="rId10" Type="http://schemas.openxmlformats.org/officeDocument/2006/relationships/image" Target="../media/image45.emf"/><Relationship Id="rId4" Type="http://schemas.openxmlformats.org/officeDocument/2006/relationships/image" Target="../media/image39.png"/><Relationship Id="rId9" Type="http://schemas.openxmlformats.org/officeDocument/2006/relationships/image" Target="../media/image44.emf"/><Relationship Id="rId14" Type="http://schemas.openxmlformats.org/officeDocument/2006/relationships/image" Target="../media/image4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7" Type="http://schemas.openxmlformats.org/officeDocument/2006/relationships/image" Target="../media/image4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835D29-844D-9B39-E66B-3F0C2F5A2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1322" y="1597446"/>
            <a:ext cx="10720251" cy="2838093"/>
          </a:xfrm>
        </p:spPr>
        <p:txBody>
          <a:bodyPr/>
          <a:lstStyle/>
          <a:p>
            <a:r>
              <a:rPr lang="ar-SA" sz="3600" dirty="0">
                <a:latin typeface="Arial" panose="020B0604020202020204" pitchFamily="34" charset="0"/>
                <a:cs typeface="Arial" panose="020B0604020202020204" pitchFamily="34" charset="0"/>
              </a:rPr>
              <a:t>الاطلاع على المتطلبات الجديدة التي ستدخل حيز التنفيذ اعتباراً من ١ يناير/كانون الثاني ٢٠٢٦ فيما يتعلق بخدمات </a:t>
            </a:r>
            <a:r>
              <a:rPr lang="ar-SA" sz="3600" dirty="0" err="1">
                <a:latin typeface="Arial" panose="020B0604020202020204" pitchFamily="34" charset="0"/>
                <a:cs typeface="Arial" panose="020B0604020202020204" pitchFamily="34" charset="0"/>
              </a:rPr>
              <a:t>البعائث</a:t>
            </a:r>
            <a:r>
              <a:rPr lang="ar-SA" sz="3600" dirty="0">
                <a:latin typeface="Arial" panose="020B0604020202020204" pitchFamily="34" charset="0"/>
                <a:cs typeface="Arial" panose="020B0604020202020204" pitchFamily="34" charset="0"/>
              </a:rPr>
              <a:t> الخاضعة للتتبع والمسجلة والمصرح بقيمتها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3600" b="0" dirty="0">
                <a:latin typeface="Arial" panose="020B0604020202020204" pitchFamily="34" charset="0"/>
                <a:cs typeface="Arial" panose="020B0604020202020204" pitchFamily="34" charset="0"/>
              </a:rPr>
              <a:t>حلقة دراسية شبكية</a:t>
            </a:r>
            <a:r>
              <a:rPr lang="en-US" sz="3600" dirty="0"/>
              <a:t>	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0C6356B-0C5A-4722-3687-062F2B9DD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1322" y="5111549"/>
            <a:ext cx="10820400" cy="529087"/>
          </a:xfrm>
        </p:spPr>
        <p:txBody>
          <a:bodyPr>
            <a:noAutofit/>
          </a:bodyPr>
          <a:lstStyle/>
          <a:p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مديرية التجارة الإلكترونية وتكامل الخدمات المادية والمسائل المتعلقة بمجلس الاستثمار البريدي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10">
            <a:extLst>
              <a:ext uri="{FF2B5EF4-FFF2-40B4-BE49-F238E27FC236}">
                <a16:creationId xmlns:a16="http://schemas.microsoft.com/office/drawing/2014/main" id="{D98A9A11-1C6A-4F11-A139-C0DE37164914}"/>
              </a:ext>
            </a:extLst>
          </p:cNvPr>
          <p:cNvSpPr txBox="1"/>
          <p:nvPr/>
        </p:nvSpPr>
        <p:spPr>
          <a:xfrm>
            <a:off x="396022" y="5930527"/>
            <a:ext cx="990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0"/>
            </a:defPPr>
          </a:lstStyle>
          <a:p>
            <a:r>
              <a:rPr lang="en-US" sz="9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DOP.EPSI.DIR</a:t>
            </a:r>
          </a:p>
          <a:p>
            <a:r>
              <a:rPr lang="en-US" sz="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Chm-She</a:t>
            </a:r>
          </a:p>
          <a:p>
            <a:r>
              <a:rPr lang="en-US" sz="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27.06.2025</a:t>
            </a:r>
          </a:p>
        </p:txBody>
      </p:sp>
    </p:spTree>
    <p:extLst>
      <p:ext uri="{BB962C8B-B14F-4D97-AF65-F5344CB8AC3E}">
        <p14:creationId xmlns:p14="http://schemas.microsoft.com/office/powerpoint/2010/main" val="2096616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9A17C48-55EE-4C1D-A4A5-41C19ABCEE1C}"/>
              </a:ext>
            </a:extLst>
          </p:cNvPr>
          <p:cNvGrpSpPr/>
          <p:nvPr/>
        </p:nvGrpSpPr>
        <p:grpSpPr>
          <a:xfrm>
            <a:off x="510520" y="1417864"/>
            <a:ext cx="11345757" cy="3827045"/>
            <a:chOff x="0" y="0"/>
            <a:chExt cx="9029455" cy="238018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5AE1C24-74A2-4422-8D49-A5FBFADD4AAD}"/>
                </a:ext>
              </a:extLst>
            </p:cNvPr>
            <p:cNvSpPr/>
            <p:nvPr/>
          </p:nvSpPr>
          <p:spPr>
            <a:xfrm>
              <a:off x="0" y="0"/>
              <a:ext cx="9029455" cy="23801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246BBB47-393C-4AF5-AB81-5414F100D747}"/>
                </a:ext>
              </a:extLst>
            </p:cNvPr>
            <p:cNvSpPr txBox="1"/>
            <p:nvPr/>
          </p:nvSpPr>
          <p:spPr>
            <a:xfrm>
              <a:off x="119525" y="0"/>
              <a:ext cx="8890344" cy="22407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algn="justLow" defTabSz="11557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b="1" kern="12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التغييرات على مستوى نظام الاتفاقية: </a:t>
              </a:r>
            </a:p>
            <a:p>
              <a:pPr algn="justLow" defTabSz="11557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b="1" dirty="0">
                  <a:latin typeface="Arial" panose="020B0604020202020204" pitchFamily="34" charset="0"/>
                  <a:cs typeface="Arial" panose="020B0604020202020204" pitchFamily="34" charset="0"/>
                </a:rPr>
                <a:t>المادة ١٧-١٣٠ </a:t>
              </a:r>
            </a:p>
            <a:p>
              <a:pPr algn="justLow" defTabSz="11557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Low" defTabSz="11557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b="1" dirty="0">
                  <a:latin typeface="Arial" panose="020B0604020202020204" pitchFamily="34" charset="0"/>
                  <a:cs typeface="Arial" panose="020B0604020202020204" pitchFamily="34" charset="0"/>
                </a:rPr>
                <a:t>التبادلات الإلكترونية لدعم العمليات البريدية </a:t>
              </a:r>
            </a:p>
            <a:p>
              <a:pPr marL="457200" indent="-457200" algn="justLow" defTabSz="11557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b="1" dirty="0">
                  <a:latin typeface="Arial" panose="020B0604020202020204" pitchFamily="34" charset="0"/>
                  <a:cs typeface="Arial" panose="020B0604020202020204" pitchFamily="34" charset="0"/>
                </a:rPr>
                <a:t>٢-١ </a:t>
              </a:r>
              <a:r>
                <a:rPr lang="ar-EG" b="1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ar-SA" b="1" dirty="0">
                  <a:latin typeface="Arial" panose="020B0604020202020204" pitchFamily="34" charset="0"/>
                  <a:cs typeface="Arial" panose="020B0604020202020204" pitchFamily="34" charset="0"/>
                </a:rPr>
                <a:t>بالنسبة إلى </a:t>
              </a:r>
              <a:r>
                <a:rPr lang="ar-S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البعائث</a:t>
              </a:r>
              <a:r>
                <a:rPr lang="ar-SA" b="1" dirty="0">
                  <a:latin typeface="Arial" panose="020B0604020202020204" pitchFamily="34" charset="0"/>
                  <a:cs typeface="Arial" panose="020B0604020202020204" pitchFamily="34" charset="0"/>
                </a:rPr>
                <a:t> الخاضعة للتتبع  </a:t>
              </a:r>
              <a:r>
                <a:rPr lang="ar-SA" b="1" u="sng" dirty="0" err="1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والبعائث</a:t>
              </a:r>
              <a:r>
                <a:rPr lang="ar-SA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ar-SA" b="1" u="sng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المسجلة </a:t>
              </a:r>
              <a:r>
                <a:rPr lang="ar-SA" b="1" u="sng" dirty="0" err="1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والبعائث</a:t>
              </a:r>
              <a:r>
                <a:rPr lang="ar-SA" b="1" u="sng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بقيمة مصرح بها، يكون تبادل الرسائل </a:t>
              </a:r>
              <a:r>
                <a:rPr lang="en-US" sz="1600" b="1" u="sng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EMSEVT</a:t>
              </a:r>
              <a:r>
                <a:rPr lang="ar-SA" b="1" u="sng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إلزامياً مع جميع الشركاء. تُدفع أجرة إضافية لقاء توفير معلومات التتبع وتحديد الموقع وفقا</a:t>
              </a:r>
              <a:r>
                <a:rPr lang="ar-EG" b="1" u="sng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ً</a:t>
              </a:r>
              <a:r>
                <a:rPr lang="ar-SA" b="1" u="sng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للأحكام المبينة في المادتين ٣١-١٠٤ و٣١-١٠٥</a:t>
              </a:r>
              <a:r>
                <a:rPr lang="ar-SA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457200" indent="-457200" algn="justLow" defTabSz="1155700" rtl="1">
                <a:lnSpc>
                  <a:spcPct val="90000"/>
                </a:lnSpc>
                <a:spcBef>
                  <a:spcPts val="600"/>
                </a:spcBef>
                <a:spcAft>
                  <a:spcPct val="35000"/>
                </a:spcAft>
              </a:pPr>
              <a:r>
                <a:rPr lang="ar-SA" strike="sngStrike" dirty="0">
                  <a:latin typeface="Arial" panose="020B0604020202020204" pitchFamily="34" charset="0"/>
                  <a:cs typeface="Arial" panose="020B0604020202020204" pitchFamily="34" charset="0"/>
                </a:rPr>
                <a:t>٢-٢	بالنسبة إلى </a:t>
              </a:r>
              <a:r>
                <a:rPr lang="ar-SA" strike="sngStrike" dirty="0" err="1">
                  <a:latin typeface="Arial" panose="020B0604020202020204" pitchFamily="34" charset="0"/>
                  <a:cs typeface="Arial" panose="020B0604020202020204" pitchFamily="34" charset="0"/>
                </a:rPr>
                <a:t>البعائث</a:t>
              </a:r>
              <a:r>
                <a:rPr lang="ar-SA" strike="sngStrike" dirty="0">
                  <a:latin typeface="Arial" panose="020B0604020202020204" pitchFamily="34" charset="0"/>
                  <a:cs typeface="Arial" panose="020B0604020202020204" pitchFamily="34" charset="0"/>
                </a:rPr>
                <a:t> المُسجَّلَة </a:t>
              </a:r>
              <a:r>
                <a:rPr lang="ar-SA" strike="sngStrike" dirty="0" err="1">
                  <a:latin typeface="Arial" panose="020B0604020202020204" pitchFamily="34" charset="0"/>
                  <a:cs typeface="Arial" panose="020B0604020202020204" pitchFamily="34" charset="0"/>
                </a:rPr>
                <a:t>والبعائث</a:t>
              </a:r>
              <a:r>
                <a:rPr lang="ar-SA" strike="sngStrike" dirty="0">
                  <a:latin typeface="Arial" panose="020B0604020202020204" pitchFamily="34" charset="0"/>
                  <a:cs typeface="Arial" panose="020B0604020202020204" pitchFamily="34" charset="0"/>
                </a:rPr>
                <a:t> المؤمَّن عليها، لا يكون تبادل الرسائل </a:t>
              </a:r>
              <a:r>
                <a:rPr lang="en-US" sz="1600" strike="sngStrik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EMSEVT</a:t>
              </a:r>
              <a:r>
                <a:rPr lang="ar-SA" strike="sngStrike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trike="sngStrike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ar-SA" strike="sngStrike" dirty="0">
                  <a:latin typeface="Arial" panose="020B0604020202020204" pitchFamily="34" charset="0"/>
                  <a:cs typeface="Arial" panose="020B0604020202020204" pitchFamily="34" charset="0"/>
                </a:rPr>
                <a:t>إلزامياً إلا في إطار برنامج الأجرة الإضافية، فيما يخص المستثمرين المعيَّنين الذين يشاركون مشاركة كاملة في البرنامج طبقاً </a:t>
              </a:r>
              <a:r>
                <a:rPr lang="ar-EG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ل</a:t>
              </a:r>
              <a:r>
                <a:rPr lang="ar-SA" b="1" strike="sngStrike" dirty="0">
                  <a:latin typeface="Arial" panose="020B0604020202020204" pitchFamily="34" charset="0"/>
                  <a:cs typeface="Arial" panose="020B0604020202020204" pitchFamily="34" charset="0"/>
                </a:rPr>
                <a:t>لمادتين </a:t>
              </a:r>
              <a:r>
                <a:rPr lang="ar-SA" b="1" strike="sngStrike" dirty="0">
                  <a:latin typeface="Calibri" panose="020F0502020204030204" pitchFamily="34" charset="0"/>
                  <a:cs typeface="Calibri" panose="020F0502020204030204" pitchFamily="34" charset="0"/>
                </a:rPr>
                <a:t>٣١-١</a:t>
              </a:r>
              <a:r>
                <a:rPr lang="ar-SA" b="1" strike="sngStrike" dirty="0">
                  <a:latin typeface="Arial" panose="020B0604020202020204" pitchFamily="34" charset="0"/>
                  <a:cs typeface="Arial" panose="020B0604020202020204" pitchFamily="34" charset="0"/>
                </a:rPr>
                <a:t>٠٤ و</a:t>
              </a:r>
              <a:r>
                <a:rPr lang="ar-SA" b="1" strike="sngStrike" dirty="0">
                  <a:latin typeface="Calibri" panose="020F0502020204030204" pitchFamily="34" charset="0"/>
                  <a:cs typeface="Calibri" panose="020F0502020204030204" pitchFamily="34" charset="0"/>
                </a:rPr>
                <a:t>٣١-١</a:t>
              </a:r>
              <a:r>
                <a:rPr lang="ar-SA" b="1" strike="sngStrike" dirty="0">
                  <a:latin typeface="Arial" panose="020B0604020202020204" pitchFamily="34" charset="0"/>
                  <a:cs typeface="Arial" panose="020B0604020202020204" pitchFamily="34" charset="0"/>
                </a:rPr>
                <a:t>٠٥</a:t>
              </a:r>
              <a:r>
                <a:rPr lang="ar-SA" strike="sngStrike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ar-SA" b="1" strike="sngStrike" dirty="0">
                  <a:latin typeface="Arial" panose="020B0604020202020204" pitchFamily="34" charset="0"/>
                  <a:cs typeface="Arial" panose="020B0604020202020204" pitchFamily="34" charset="0"/>
                </a:rPr>
                <a:t> ويكون تبادل البيانات مع المشاركين الآخرين اختيارياً.</a:t>
              </a:r>
              <a:endParaRPr lang="en-US" strike="sngStrike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2E582FC-0D0C-40DA-A108-D8EB157B4230}"/>
              </a:ext>
            </a:extLst>
          </p:cNvPr>
          <p:cNvSpPr txBox="1"/>
          <p:nvPr/>
        </p:nvSpPr>
        <p:spPr>
          <a:xfrm>
            <a:off x="474877" y="5410899"/>
            <a:ext cx="11381400" cy="1077218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 rtl="1"/>
            <a:r>
              <a:rPr lang="ar-SA" sz="1600" b="1" i="0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ملاحظة</a:t>
            </a:r>
            <a:r>
              <a:rPr lang="ar-EG" sz="1600" b="1" i="0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</a:t>
            </a:r>
            <a:r>
              <a:rPr lang="ar-SA" sz="1600" b="1" i="0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الأحداث الإلزامية للرسائل </a:t>
            </a:r>
            <a:r>
              <a:rPr lang="en-US" sz="1400" b="1" i="0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EMSEVT</a:t>
            </a:r>
            <a:r>
              <a:rPr lang="ar-EG" sz="1400" b="1" i="0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ar-SA" sz="1600" b="1" i="0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EMC</a:t>
            </a:r>
            <a:r>
              <a:rPr lang="ar-EG" sz="16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، 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EMD</a:t>
            </a:r>
            <a:r>
              <a:rPr lang="ar-EG" sz="16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، 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EMH</a:t>
            </a:r>
            <a:r>
              <a:rPr lang="ar-EG" sz="16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و</a:t>
            </a:r>
            <a:r>
              <a:rPr lang="en-GB" sz="16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</a:t>
            </a:r>
            <a:r>
              <a:rPr lang="ar-EG" sz="16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ar-SA" sz="1600" b="1" i="0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(البند ٣-١ من المادة </a:t>
            </a:r>
            <a:r>
              <a:rPr lang="ar-SA" sz="1600" b="1" dirty="0">
                <a:latin typeface="Arial" panose="020B0604020202020204" pitchFamily="34" charset="0"/>
                <a:cs typeface="Arial" panose="020B0604020202020204" pitchFamily="34" charset="0"/>
              </a:rPr>
              <a:t>١٧-١٣٠ </a:t>
            </a:r>
            <a:r>
              <a:rPr lang="ar-SA" sz="1600" b="1" i="0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من النظام)*</a:t>
            </a:r>
            <a:r>
              <a:rPr lang="ar-SA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ar-EG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Low" rtl="1"/>
            <a:endParaRPr lang="ar-SA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Low" rtl="1"/>
            <a:r>
              <a:rPr lang="ar-SA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أُضيف الحدث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EDH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إلى</a:t>
            </a:r>
            <a:r>
              <a:rPr lang="ar-SA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البند ٧-٨ من المادة 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١٧-١٣١ </a:t>
            </a:r>
            <a:r>
              <a:rPr lang="ar-SA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من النظام باعتباره أحد أحداث التوزيع. وينبغي الإشارة إليه في</a:t>
            </a:r>
            <a:r>
              <a:rPr lang="ar-EG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1600" i="0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البند ٣-١ </a:t>
            </a:r>
            <a:r>
              <a:rPr lang="ar-SA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من المادة 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١٧-١٣٠ </a:t>
            </a:r>
            <a:r>
              <a:rPr lang="ar-SA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على أنه حدث إلزامي.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Low" rtl="1"/>
            <a:endParaRPr lang="ar-SA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2A37D7E-4805-4E0F-9933-BFB08F3EBC0D}"/>
              </a:ext>
            </a:extLst>
          </p:cNvPr>
          <p:cNvSpPr txBox="1"/>
          <p:nvPr/>
        </p:nvSpPr>
        <p:spPr>
          <a:xfrm>
            <a:off x="273248" y="378364"/>
            <a:ext cx="10433711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>
              <a:lnSpc>
                <a:spcPct val="90000"/>
              </a:lnSpc>
              <a:spcBef>
                <a:spcPct val="0"/>
              </a:spcBef>
              <a:defRPr/>
            </a:pPr>
            <a:r>
              <a:rPr lang="ar-SA" sz="2400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معلومات التتبع وتحديد المكان الواجب تقديمها من خلال الرسائل 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EMSEVT 3</a:t>
            </a:r>
            <a:r>
              <a:rPr lang="ar-EG" sz="2400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ar-SA" sz="2400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بالنسبة إلى </a:t>
            </a:r>
            <a:r>
              <a:rPr lang="ar-SA" sz="2400" b="1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البعائث</a:t>
            </a:r>
            <a:r>
              <a:rPr lang="ar-SA" sz="2400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المسجلة </a:t>
            </a:r>
            <a:r>
              <a:rPr lang="ar-SA" sz="2400" b="1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والبعائث</a:t>
            </a:r>
            <a:r>
              <a:rPr lang="ar-SA" sz="2400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بقيمة مصرح بها </a:t>
            </a:r>
            <a:r>
              <a:rPr lang="ar-SA" sz="2400" b="1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والبعائث</a:t>
            </a:r>
            <a:r>
              <a:rPr lang="ar-SA" sz="2400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الخاضعة للتتبع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159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41F8CAD1-F7DA-4F24-8C71-854B7C6015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464441"/>
              </p:ext>
            </p:extLst>
          </p:nvPr>
        </p:nvGraphicFramePr>
        <p:xfrm>
          <a:off x="588491" y="1330031"/>
          <a:ext cx="11297650" cy="48732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30470">
                  <a:extLst>
                    <a:ext uri="{9D8B030D-6E8A-4147-A177-3AD203B41FA5}">
                      <a16:colId xmlns:a16="http://schemas.microsoft.com/office/drawing/2014/main" val="4240088380"/>
                    </a:ext>
                  </a:extLst>
                </a:gridCol>
                <a:gridCol w="921997">
                  <a:extLst>
                    <a:ext uri="{9D8B030D-6E8A-4147-A177-3AD203B41FA5}">
                      <a16:colId xmlns:a16="http://schemas.microsoft.com/office/drawing/2014/main" val="1126149320"/>
                    </a:ext>
                  </a:extLst>
                </a:gridCol>
                <a:gridCol w="699292">
                  <a:extLst>
                    <a:ext uri="{9D8B030D-6E8A-4147-A177-3AD203B41FA5}">
                      <a16:colId xmlns:a16="http://schemas.microsoft.com/office/drawing/2014/main" val="1890771149"/>
                    </a:ext>
                  </a:extLst>
                </a:gridCol>
                <a:gridCol w="835516">
                  <a:extLst>
                    <a:ext uri="{9D8B030D-6E8A-4147-A177-3AD203B41FA5}">
                      <a16:colId xmlns:a16="http://schemas.microsoft.com/office/drawing/2014/main" val="2806209558"/>
                    </a:ext>
                  </a:extLst>
                </a:gridCol>
                <a:gridCol w="944497">
                  <a:extLst>
                    <a:ext uri="{9D8B030D-6E8A-4147-A177-3AD203B41FA5}">
                      <a16:colId xmlns:a16="http://schemas.microsoft.com/office/drawing/2014/main" val="2288061698"/>
                    </a:ext>
                  </a:extLst>
                </a:gridCol>
                <a:gridCol w="962662">
                  <a:extLst>
                    <a:ext uri="{9D8B030D-6E8A-4147-A177-3AD203B41FA5}">
                      <a16:colId xmlns:a16="http://schemas.microsoft.com/office/drawing/2014/main" val="4276810786"/>
                    </a:ext>
                  </a:extLst>
                </a:gridCol>
                <a:gridCol w="1766173">
                  <a:extLst>
                    <a:ext uri="{9D8B030D-6E8A-4147-A177-3AD203B41FA5}">
                      <a16:colId xmlns:a16="http://schemas.microsoft.com/office/drawing/2014/main" val="1343876609"/>
                    </a:ext>
                  </a:extLst>
                </a:gridCol>
                <a:gridCol w="965607">
                  <a:extLst>
                    <a:ext uri="{9D8B030D-6E8A-4147-A177-3AD203B41FA5}">
                      <a16:colId xmlns:a16="http://schemas.microsoft.com/office/drawing/2014/main" val="2359240388"/>
                    </a:ext>
                  </a:extLst>
                </a:gridCol>
                <a:gridCol w="790041">
                  <a:extLst>
                    <a:ext uri="{9D8B030D-6E8A-4147-A177-3AD203B41FA5}">
                      <a16:colId xmlns:a16="http://schemas.microsoft.com/office/drawing/2014/main" val="424856154"/>
                    </a:ext>
                  </a:extLst>
                </a:gridCol>
                <a:gridCol w="746151">
                  <a:extLst>
                    <a:ext uri="{9D8B030D-6E8A-4147-A177-3AD203B41FA5}">
                      <a16:colId xmlns:a16="http://schemas.microsoft.com/office/drawing/2014/main" val="1579591718"/>
                    </a:ext>
                  </a:extLst>
                </a:gridCol>
                <a:gridCol w="848563">
                  <a:extLst>
                    <a:ext uri="{9D8B030D-6E8A-4147-A177-3AD203B41FA5}">
                      <a16:colId xmlns:a16="http://schemas.microsoft.com/office/drawing/2014/main" val="4237236238"/>
                    </a:ext>
                  </a:extLst>
                </a:gridCol>
                <a:gridCol w="686681">
                  <a:extLst>
                    <a:ext uri="{9D8B030D-6E8A-4147-A177-3AD203B41FA5}">
                      <a16:colId xmlns:a16="http://schemas.microsoft.com/office/drawing/2014/main" val="2711349743"/>
                    </a:ext>
                  </a:extLst>
                </a:gridCol>
              </a:tblGrid>
              <a:tr h="1571627">
                <a:tc>
                  <a:txBody>
                    <a:bodyPr/>
                    <a:lstStyle/>
                    <a:p>
                      <a:pPr algn="justLow" rtl="1"/>
                      <a:r>
                        <a:rPr lang="ar-S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الخدمات البريدية</a:t>
                      </a:r>
                      <a:endParaRPr lang="fr-CH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بضائع أو مستندات</a:t>
                      </a:r>
                      <a:endParaRPr lang="en-US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نطاق الأوزان</a:t>
                      </a:r>
                      <a:endParaRPr lang="en-US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غير ذات أولوية أو ذات أولوية أو ممتازة</a:t>
                      </a:r>
                      <a:endParaRPr lang="en-US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معرِّف الرمز ذي الخطوط المطابق للمعيار </a:t>
                      </a:r>
                      <a:r>
                        <a:rPr lang="fr-CH" sz="1000" b="0" i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S10</a:t>
                      </a:r>
                      <a:endParaRPr lang="en-US" sz="1000" b="0" i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الرسائل </a:t>
                      </a:r>
                      <a:r>
                        <a:rPr lang="en-US" sz="1000" b="0" i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EMSEVT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التتبع الالكتروني حتى عملية التوزيع</a:t>
                      </a:r>
                      <a:endParaRPr lang="en-US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الرسائل </a:t>
                      </a:r>
                      <a:r>
                        <a:rPr lang="fr-CH" sz="10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ITMATT</a:t>
                      </a:r>
                      <a:r>
                        <a:rPr lang="fr-CH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EG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ar-S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البيانات المتعلقة بمحتوى </a:t>
                      </a:r>
                      <a:r>
                        <a:rPr lang="ar-SA" sz="1200" b="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البعائث</a:t>
                      </a:r>
                      <a:r>
                        <a:rPr lang="ar-S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والبيانات والإلكترونية المسبقة</a:t>
                      </a:r>
                      <a:endParaRPr lang="en-US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نظام الاستعلام القائم على الإنترنت  </a:t>
                      </a:r>
                      <a:r>
                        <a:rPr lang="ar-SA" sz="1000" b="0" i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b="0" i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IBIS</a:t>
                      </a:r>
                      <a:r>
                        <a:rPr lang="ar-EG" sz="1000" b="0" i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en-US" sz="1000" b="0" i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التوقيع عند التسليم</a:t>
                      </a:r>
                      <a:endParaRPr lang="en-US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المسؤوليات بين المستثمرين المعيَّنين</a:t>
                      </a:r>
                      <a:endParaRPr lang="en-US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الدفع وفقا</a:t>
                      </a:r>
                      <a:r>
                        <a:rPr lang="ar-EG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ً</a:t>
                      </a:r>
                      <a:r>
                        <a:rPr lang="ar-S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للأداء</a:t>
                      </a:r>
                      <a:endParaRPr lang="en-US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450011"/>
                  </a:ext>
                </a:extLst>
              </a:tr>
              <a:tr h="924153">
                <a:tc>
                  <a:txBody>
                    <a:bodyPr/>
                    <a:lstStyle/>
                    <a:p>
                      <a:pPr algn="justLow" rtl="1"/>
                      <a:r>
                        <a:rPr lang="ar-SA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التسجيل</a:t>
                      </a:r>
                      <a:endParaRPr 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المستندات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من صفر إلى ٢ كلغ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ذات الأولوية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إلزامية</a:t>
                      </a:r>
                    </a:p>
                    <a:p>
                      <a:pPr algn="justLow" rtl="1"/>
                      <a:r>
                        <a:rPr lang="ar-SA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RA-RZ</a:t>
                      </a:r>
                      <a:r>
                        <a:rPr lang="ar-SA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إلزامية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الأحداث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EMC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EMD</a:t>
                      </a:r>
                      <a:r>
                        <a:rPr lang="ar-S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EDH</a:t>
                      </a:r>
                    </a:p>
                    <a:p>
                      <a:pPr algn="justLow" rtl="1"/>
                      <a:r>
                        <a:rPr lang="ar-S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EMH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لا ينطبق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اختياري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نعم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نعم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endParaRPr lang="fr-CH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Low" rtl="1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607510"/>
                  </a:ext>
                </a:extLst>
              </a:tr>
              <a:tr h="1188197">
                <a:tc>
                  <a:txBody>
                    <a:bodyPr/>
                    <a:lstStyle/>
                    <a:p>
                      <a:pPr algn="justLow" rtl="1"/>
                      <a:r>
                        <a:rPr lang="ar-SA" sz="12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البعائث</a:t>
                      </a:r>
                      <a:r>
                        <a:rPr lang="ar-SA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بقيمة مصرح بها</a:t>
                      </a:r>
                      <a:endParaRPr 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المستندات والبضائع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من صفر إلى </a:t>
                      </a:r>
                      <a:r>
                        <a:rPr lang="ar-SA" sz="1200" dirty="0">
                          <a:latin typeface="Arial" panose="020B0604020202020204" pitchFamily="34" charset="0"/>
                          <a:cs typeface="+mn-cs"/>
                        </a:rPr>
                        <a:t>٢ </a:t>
                      </a:r>
                      <a:r>
                        <a:rPr lang="ar-S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كلغ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ذات الأولوية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إلزامية</a:t>
                      </a:r>
                    </a:p>
                    <a:p>
                      <a:pPr marL="0" algn="justLow" defTabSz="914400" rtl="1" eaLnBrk="1" latinLnBrk="0" hangingPunct="1"/>
                      <a:r>
                        <a:rPr lang="ar-SA" sz="1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VA-VZ</a:t>
                      </a:r>
                      <a:r>
                        <a:rPr lang="ar-SA" sz="1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إلزامية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الأحداث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EMC</a:t>
                      </a:r>
                      <a:r>
                        <a:rPr lang="ar-S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EMD</a:t>
                      </a:r>
                      <a:r>
                        <a:rPr lang="ar-S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EDH</a:t>
                      </a:r>
                    </a:p>
                    <a:p>
                      <a:pPr algn="justLow" rtl="1"/>
                      <a:r>
                        <a:rPr lang="ar-S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EMH/EMI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إلزامية	</a:t>
                      </a:r>
                      <a:r>
                        <a:rPr lang="ar-SA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ar-SA" sz="12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البعائث</a:t>
                      </a:r>
                      <a:r>
                        <a:rPr lang="ar-SA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الخاضعة للمراقبة الجمركية)</a:t>
                      </a:r>
                      <a:endParaRPr lang="en-US" sz="1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اختياري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نعم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نعم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856426"/>
                  </a:ext>
                </a:extLst>
              </a:tr>
              <a:tr h="292343">
                <a:tc>
                  <a:txBody>
                    <a:bodyPr/>
                    <a:lstStyle/>
                    <a:p>
                      <a:pPr algn="justLow" rtl="1"/>
                      <a:r>
                        <a:rPr lang="ar-SA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خدمة التوزيع الخاضع للتتبع</a:t>
                      </a:r>
                      <a:endParaRPr 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المستندات والبضائع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من صفر إلى </a:t>
                      </a:r>
                      <a:r>
                        <a:rPr lang="ar-SA" sz="1200" dirty="0">
                          <a:latin typeface="Arial" panose="020B0604020202020204" pitchFamily="34" charset="0"/>
                          <a:cs typeface="+mn-cs"/>
                        </a:rPr>
                        <a:t>٢ </a:t>
                      </a:r>
                      <a:r>
                        <a:rPr lang="ar-S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كلغ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ذات الأولوية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إلزامية</a:t>
                      </a:r>
                    </a:p>
                    <a:p>
                      <a:pPr algn="justLow" rtl="1"/>
                      <a:endParaRPr lang="ar-S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Low" rtl="1"/>
                      <a:r>
                        <a:rPr lang="fr-CH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(LA-LZ)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إلزامية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1200" dirty="0">
                          <a:latin typeface="Arial" panose="020B0604020202020204" pitchFamily="34" charset="0"/>
                          <a:cs typeface="+mn-cs"/>
                        </a:rPr>
                        <a:t>الأحداث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EMC</a:t>
                      </a:r>
                      <a:r>
                        <a:rPr lang="ar-SA" sz="1200" dirty="0">
                          <a:latin typeface="Arial" panose="020B0604020202020204" pitchFamily="34" charset="0"/>
                          <a:cs typeface="+mn-cs"/>
                        </a:rPr>
                        <a:t>و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EMD</a:t>
                      </a:r>
                      <a:r>
                        <a:rPr lang="ar-SA" sz="1200" dirty="0"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200" dirty="0">
                          <a:latin typeface="Arial" panose="020B0604020202020204" pitchFamily="34" charset="0"/>
                          <a:cs typeface="+mn-cs"/>
                        </a:rPr>
                        <a:t>و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EDH</a:t>
                      </a:r>
                    </a:p>
                    <a:p>
                      <a:pPr algn="justLow" rtl="1"/>
                      <a:r>
                        <a:rPr lang="ar-SA" sz="1200" dirty="0">
                          <a:latin typeface="Arial" panose="020B0604020202020204" pitchFamily="34" charset="0"/>
                          <a:cs typeface="+mn-cs"/>
                        </a:rPr>
                        <a:t>و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EMH/EMI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إلزامية	</a:t>
                      </a:r>
                      <a:r>
                        <a:rPr lang="ar-SA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ar-SA" sz="12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البعائث</a:t>
                      </a:r>
                      <a:r>
                        <a:rPr lang="ar-SA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الخاضعة للمراقبة الجمركية)</a:t>
                      </a:r>
                      <a:endParaRPr lang="en-US" sz="1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اختياري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لا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لا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308868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E8E04BB6-97DA-4826-9B37-2C3CDB526021}"/>
              </a:ext>
            </a:extLst>
          </p:cNvPr>
          <p:cNvSpPr txBox="1"/>
          <p:nvPr/>
        </p:nvSpPr>
        <p:spPr>
          <a:xfrm>
            <a:off x="950566" y="398730"/>
            <a:ext cx="9707979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>
              <a:lnSpc>
                <a:spcPct val="90000"/>
              </a:lnSpc>
              <a:spcBef>
                <a:spcPct val="0"/>
              </a:spcBef>
              <a:defRPr/>
            </a:pPr>
            <a:r>
              <a:rPr lang="ar-SA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ملخص الخصائص: خدمات توزيع </a:t>
            </a:r>
            <a:r>
              <a:rPr lang="ar-SA" sz="24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البعائث</a:t>
            </a:r>
            <a:r>
              <a:rPr lang="ar-SA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المسجلة </a:t>
            </a:r>
            <a:r>
              <a:rPr lang="ar-SA" sz="24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والبعائث</a:t>
            </a:r>
            <a:r>
              <a:rPr lang="ar-SA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بقيمة مصرح بها </a:t>
            </a:r>
            <a:r>
              <a:rPr lang="ar-SA" sz="24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والبعائث</a:t>
            </a:r>
            <a:r>
              <a:rPr lang="ar-SA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الخاضعة للتتبع</a:t>
            </a:r>
            <a:endParaRPr lang="en-US" sz="24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143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7B5A-1E92-4287-9B5C-5766729DD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52" y="80116"/>
            <a:ext cx="10403435" cy="747418"/>
          </a:xfrm>
        </p:spPr>
        <p:txBody>
          <a:bodyPr/>
          <a:lstStyle/>
          <a:p>
            <a:pPr algn="justLow" rtl="1"/>
            <a:r>
              <a:rPr lang="ar-SA" sz="2400" dirty="0">
                <a:solidFill>
                  <a:prstClr val="black"/>
                </a:solidFill>
                <a:cs typeface="Arial" panose="020B0604020202020204" pitchFamily="34" charset="0"/>
              </a:rPr>
              <a:t>مصفوفة محفظة الخدمات البريدية المادية الدولية - </a:t>
            </a:r>
            <a:r>
              <a:rPr lang="ar-SA" sz="2400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اعتباراً من ١ يناير</a:t>
            </a:r>
            <a:r>
              <a:rPr lang="ar-EG" sz="2400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</a:t>
            </a:r>
            <a:r>
              <a:rPr lang="ar-SA" sz="2400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كانون الثاني ٢٠٢٦</a:t>
            </a:r>
            <a:endParaRPr lang="en-US" sz="2400" dirty="0"/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6AF38882-3F7A-484A-B2D1-EAE345ACF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91" y="1577105"/>
            <a:ext cx="11379216" cy="47815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72E0D1-BAB7-4703-88C9-9D9D04C785EA}"/>
              </a:ext>
            </a:extLst>
          </p:cNvPr>
          <p:cNvSpPr/>
          <p:nvPr/>
        </p:nvSpPr>
        <p:spPr>
          <a:xfrm>
            <a:off x="3940180" y="3967897"/>
            <a:ext cx="2138475" cy="7609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A5156A-955F-4E43-893B-64BD5700BBE4}"/>
              </a:ext>
            </a:extLst>
          </p:cNvPr>
          <p:cNvSpPr/>
          <p:nvPr/>
        </p:nvSpPr>
        <p:spPr>
          <a:xfrm>
            <a:off x="9480884" y="3918671"/>
            <a:ext cx="2170727" cy="8101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320A91-BAA5-40BF-B53E-437760E573F8}"/>
              </a:ext>
            </a:extLst>
          </p:cNvPr>
          <p:cNvSpPr/>
          <p:nvPr/>
        </p:nvSpPr>
        <p:spPr>
          <a:xfrm>
            <a:off x="2803247" y="4782544"/>
            <a:ext cx="1145246" cy="4627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B409F6-E0B4-48CC-A56B-964CE1A030EE}"/>
              </a:ext>
            </a:extLst>
          </p:cNvPr>
          <p:cNvSpPr/>
          <p:nvPr/>
        </p:nvSpPr>
        <p:spPr>
          <a:xfrm>
            <a:off x="471191" y="3967897"/>
            <a:ext cx="2323743" cy="7609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C9BCCDB-355C-4E29-82AE-3FD55B6BE287}"/>
              </a:ext>
            </a:extLst>
          </p:cNvPr>
          <p:cNvSpPr txBox="1"/>
          <p:nvPr/>
        </p:nvSpPr>
        <p:spPr>
          <a:xfrm>
            <a:off x="5891815" y="1185842"/>
            <a:ext cx="6097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/>
            <a:r>
              <a:rPr lang="ar-SA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على النحو المعتمد خلال المؤتمر الاستثنائي الرابع لعام ٢٠٢٣</a:t>
            </a:r>
            <a:endParaRPr 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749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835D29-844D-9B39-E66B-3F0C2F5A2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4170" y="1510908"/>
            <a:ext cx="8903660" cy="3445566"/>
          </a:xfrm>
        </p:spPr>
        <p:txBody>
          <a:bodyPr/>
          <a:lstStyle/>
          <a:p>
            <a:pPr rtl="1"/>
            <a:br>
              <a:rPr lang="en-US" sz="5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5400" dirty="0">
                <a:latin typeface="Arial" panose="020B0604020202020204" pitchFamily="34" charset="0"/>
                <a:cs typeface="Arial" panose="020B0604020202020204" pitchFamily="34" charset="0"/>
              </a:rPr>
              <a:t>٣- المتطلبات التقنية</a:t>
            </a:r>
            <a:b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02535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>
            <a:extLst>
              <a:ext uri="{FF2B5EF4-FFF2-40B4-BE49-F238E27FC236}">
                <a16:creationId xmlns:a16="http://schemas.microsoft.com/office/drawing/2014/main" id="{81EA2915-576D-403A-85AB-6F21D1F37E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39131" y="857415"/>
            <a:ext cx="5823617" cy="384873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2317426-855F-41C4-AEFC-70536D34F8FE}"/>
              </a:ext>
            </a:extLst>
          </p:cNvPr>
          <p:cNvSpPr txBox="1"/>
          <p:nvPr/>
        </p:nvSpPr>
        <p:spPr>
          <a:xfrm>
            <a:off x="7511577" y="1213346"/>
            <a:ext cx="439786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Low" rtl="1"/>
            <a:r>
              <a:rPr lang="ar-SA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مؤشر الخدمة وتحديد هوية </a:t>
            </a:r>
            <a:r>
              <a:rPr lang="ar-SA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البعيثة</a:t>
            </a:r>
            <a:r>
              <a:rPr lang="ar-SA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البريدية</a:t>
            </a:r>
          </a:p>
          <a:p>
            <a:pPr lvl="0" algn="justLow" rtl="1"/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rtl="1"/>
            <a:r>
              <a:rPr lang="ar-S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جرى وضع النظام البريدي الدولي مسبقا</a:t>
            </a:r>
            <a:r>
              <a:rPr lang="ar-EG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ً</a:t>
            </a:r>
            <a:r>
              <a:rPr lang="ar-S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باستخدام نطاقات مؤشرات الخدمة المخصصة لأنواع البريد: </a:t>
            </a:r>
          </a:p>
          <a:p>
            <a:pPr algn="justLow" rtl="1"/>
            <a:endParaRPr lang="ar-SA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rtl="1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LA–LZ</a:t>
            </a:r>
            <a:r>
              <a:rPr lang="ar-S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ar-S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الخاضع للتتبع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justLow" rt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RA–RZ</a:t>
            </a:r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 </a:t>
            </a:r>
            <a:r>
              <a:rPr lang="ar-E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المسجل</a:t>
            </a:r>
            <a:r>
              <a:rPr lang="ar-S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</a:p>
          <a:p>
            <a:pPr algn="justLow" rtl="1"/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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VA–VZ </a:t>
            </a:r>
            <a:r>
              <a:rPr lang="ar-S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المؤمن عليه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rtl="1"/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rtl="1"/>
            <a:r>
              <a:rPr lang="ar-SA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وظيفة النظام البريدي الدولي:</a:t>
            </a:r>
            <a:r>
              <a:rPr lang="ar-EG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الإدارة الوطنية &gt; البيانات المرجعية &gt; مؤشرات الخدمة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FCBF5E-804C-4BC5-A198-94249862A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31" y="372913"/>
            <a:ext cx="10112426" cy="574284"/>
          </a:xfrm>
        </p:spPr>
        <p:txBody>
          <a:bodyPr/>
          <a:lstStyle/>
          <a:p>
            <a:pPr algn="justLow" rtl="1"/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مؤشرات الخدمة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D98B41-589D-472A-9BE3-883707E6C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05" y="3429000"/>
            <a:ext cx="2919558" cy="27177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510F3D-3A54-4F0B-A5DA-908BF3A60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5437" y="3429000"/>
            <a:ext cx="2919558" cy="271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66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D45CBF49-B122-4A5A-9A03-0126E701D94D}"/>
              </a:ext>
            </a:extLst>
          </p:cNvPr>
          <p:cNvSpPr txBox="1"/>
          <p:nvPr/>
        </p:nvSpPr>
        <p:spPr>
          <a:xfrm>
            <a:off x="9475767" y="1234425"/>
            <a:ext cx="2411817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Low" rtl="1"/>
            <a:r>
              <a:rPr lang="ar-SA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يتيح النظام البريدي الدولي ضبط المسارات من أجل إرسال الإرساليات والأوعية ضمن فئة البريد الفرعية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UX</a:t>
            </a:r>
            <a:r>
              <a:rPr lang="en-US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بالنسبة إلى </a:t>
            </a:r>
            <a:r>
              <a:rPr lang="ar-SA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البعائث</a:t>
            </a:r>
            <a:r>
              <a:rPr lang="ar-SA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الخاضعة للتتبع والفئة الفرعية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</a:t>
            </a:r>
            <a:r>
              <a:rPr lang="en-US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بالنسبة إلى </a:t>
            </a:r>
            <a:r>
              <a:rPr lang="ar-SA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البعائث</a:t>
            </a:r>
            <a:r>
              <a:rPr lang="ar-SA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المسجلة</a:t>
            </a:r>
            <a:endParaRPr lang="en-US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2B54F518-C3EF-4387-A68B-BA187AA966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5167" y="2250087"/>
            <a:ext cx="5534526" cy="382591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22CE6B2-4DD6-43F0-A3B4-7DEF8874DB5E}"/>
              </a:ext>
            </a:extLst>
          </p:cNvPr>
          <p:cNvSpPr txBox="1"/>
          <p:nvPr/>
        </p:nvSpPr>
        <p:spPr>
          <a:xfrm>
            <a:off x="1489662" y="1234425"/>
            <a:ext cx="79861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3" indent="-457200" algn="justLow" rtl="1"/>
            <a:r>
              <a:rPr lang="ar-SA" sz="1400" dirty="0">
                <a:latin typeface="Arial" panose="020B0604020202020204" pitchFamily="34" charset="0"/>
                <a:cs typeface="Arial" panose="020B0604020202020204" pitchFamily="34" charset="0"/>
              </a:rPr>
              <a:t>١-</a:t>
            </a:r>
            <a:r>
              <a:rPr lang="ar-EG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ar-SA" sz="1400" dirty="0">
                <a:latin typeface="Arial" panose="020B0604020202020204" pitchFamily="34" charset="0"/>
                <a:cs typeface="Arial" panose="020B0604020202020204" pitchFamily="34" charset="0"/>
              </a:rPr>
              <a:t>تشغيل وظيفة الإدارة الوطنية &gt; خطة التوجيه &gt; الدولية &gt; المسارات الجوية ومسارات  البريد السطحي المنقول جواً. </a:t>
            </a:r>
          </a:p>
          <a:p>
            <a:pPr marL="457200" lvl="3" indent="-457200" algn="justLow" rtl="1"/>
            <a:r>
              <a:rPr lang="ar-SA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٢-</a:t>
            </a:r>
            <a:r>
              <a:rPr lang="ar-EG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ar-SA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إنشاء مسارات أو تحيين المسارات القائمة. وتحديد الفئات الفرعية للإرساليات/الأوعية البريدية المقبولة ضمن مسار محدد: </a:t>
            </a:r>
          </a:p>
          <a:p>
            <a:pPr marL="457200" lvl="3" indent="-457200" algn="justLow" rtl="1"/>
            <a:r>
              <a:rPr lang="ar-SA" sz="14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ar-EG" sz="1400" dirty="0">
                <a:latin typeface="Arial" panose="020B0604020202020204" pitchFamily="34" charset="0"/>
                <a:cs typeface="Arial" panose="020B0604020202020204" pitchFamily="34" charset="0"/>
              </a:rPr>
              <a:t>-	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UX</a:t>
            </a:r>
            <a:r>
              <a:rPr lang="ar-SA" sz="1400" dirty="0">
                <a:latin typeface="Arial" panose="020B0604020202020204" pitchFamily="34" charset="0"/>
                <a:cs typeface="Arial" panose="020B0604020202020204" pitchFamily="34" charset="0"/>
              </a:rPr>
              <a:t>: الرسائل - توزيع خاضع للتتبع</a:t>
            </a:r>
            <a:endParaRPr lang="ar-EG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3" indent="-457200" algn="justLow" rtl="1"/>
            <a:r>
              <a:rPr lang="ar-EG" sz="1400" dirty="0">
                <a:latin typeface="Arial" panose="020B0604020202020204" pitchFamily="34" charset="0"/>
                <a:cs typeface="Arial" panose="020B0604020202020204" pitchFamily="34" charset="0"/>
              </a:rPr>
              <a:t>-	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</a:t>
            </a:r>
            <a:r>
              <a:rPr lang="ar-SA" sz="1400" dirty="0">
                <a:latin typeface="Arial" panose="020B0604020202020204" pitchFamily="34" charset="0"/>
                <a:cs typeface="Arial" panose="020B0604020202020204" pitchFamily="34" charset="0"/>
              </a:rPr>
              <a:t>: الرسائل</a:t>
            </a:r>
            <a:r>
              <a:rPr lang="ar-EG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1400" dirty="0">
                <a:latin typeface="Arial" panose="020B0604020202020204" pitchFamily="34" charset="0"/>
                <a:cs typeface="Arial" panose="020B0604020202020204" pitchFamily="34" charset="0"/>
              </a:rPr>
              <a:t>-  رسائل مسجلة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0C20803E-0DB4-4E44-BE14-76580A618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945" y="343764"/>
            <a:ext cx="10112426" cy="574284"/>
          </a:xfrm>
        </p:spPr>
        <p:txBody>
          <a:bodyPr/>
          <a:lstStyle/>
          <a:p>
            <a:pPr algn="justLow" rtl="1"/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إدارة المسار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B52389-4D8B-46A8-8449-41698FF6B484}"/>
              </a:ext>
            </a:extLst>
          </p:cNvPr>
          <p:cNvSpPr/>
          <p:nvPr/>
        </p:nvSpPr>
        <p:spPr>
          <a:xfrm>
            <a:off x="6646236" y="3582127"/>
            <a:ext cx="5241348" cy="172392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Low" rtl="1"/>
            <a:r>
              <a:rPr lang="ar-SA" b="1" dirty="0">
                <a:latin typeface="Arial" panose="020B0604020202020204" pitchFamily="34" charset="0"/>
                <a:cs typeface="Arial" panose="020B0604020202020204" pitchFamily="34" charset="0"/>
              </a:rPr>
              <a:t>بالنسبة إلى الرسائل البريدية المرسلة إلى الولايات المتحدة</a:t>
            </a:r>
          </a:p>
          <a:p>
            <a:pPr algn="justLow" rtl="1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Low" rtl="1"/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تقبل خدمة بريد الولايات المتحدة فقط: </a:t>
            </a:r>
          </a:p>
          <a:p>
            <a:pPr algn="justLow" rtl="1"/>
            <a:r>
              <a:rPr lang="ar-SA" b="1" dirty="0">
                <a:latin typeface="Arial" panose="020B0604020202020204" pitchFamily="34" charset="0"/>
                <a:cs typeface="Arial" panose="020B0604020202020204" pitchFamily="34" charset="0"/>
              </a:rPr>
              <a:t>الأوعية من الفئة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r>
              <a:rPr lang="ar-SA" b="1" dirty="0">
                <a:latin typeface="Arial" panose="020B0604020202020204" pitchFamily="34" charset="0"/>
                <a:cs typeface="Arial" panose="020B0604020202020204" pitchFamily="34" charset="0"/>
              </a:rPr>
              <a:t> بالنسبة إلى الرسائل التي تحتوي على بضائع الأوعية من الفئة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ar-SA" b="1" dirty="0">
                <a:latin typeface="Arial" panose="020B0604020202020204" pitchFamily="34" charset="0"/>
                <a:cs typeface="Arial" panose="020B0604020202020204" pitchFamily="34" charset="0"/>
              </a:rPr>
              <a:t> بالنسبة إلى الرسائل التي تحتوي على مستندات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39397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5B5D6F71-DD89-4E9F-AA54-2EB5F959E6BF}"/>
              </a:ext>
            </a:extLst>
          </p:cNvPr>
          <p:cNvSpPr txBox="1"/>
          <p:nvPr/>
        </p:nvSpPr>
        <p:spPr>
          <a:xfrm>
            <a:off x="9130048" y="1723766"/>
            <a:ext cx="282468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Low" rtl="1"/>
            <a:r>
              <a:rPr lang="ar-SA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إدارة البريد - عمليات معالجة البريد الصادر </a:t>
            </a:r>
            <a:endParaRPr lang="ar-EG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Low" rtl="1"/>
            <a:r>
              <a:rPr lang="en-US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rtl="1"/>
            <a:r>
              <a:rPr lang="ar-SA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تسجل </a:t>
            </a:r>
            <a:r>
              <a:rPr lang="ar-SA" sz="1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بعائث</a:t>
            </a:r>
            <a:r>
              <a:rPr lang="ar-SA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البريد ضمن نطاق مؤشر الخدمة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LA–LZ</a:t>
            </a:r>
            <a:r>
              <a:rPr lang="ar-SA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أو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RA–RZ</a:t>
            </a:r>
            <a:r>
              <a:rPr lang="ar-SA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أو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VA–VZ</a:t>
            </a:r>
            <a:r>
              <a:rPr lang="ar-SA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آلياً باعتبارها </a:t>
            </a:r>
            <a:r>
              <a:rPr lang="ar-SA" sz="1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بعائث</a:t>
            </a:r>
            <a:r>
              <a:rPr lang="ar-SA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خاضعة للتتبع أو مسجلة أو بقيمة مصرح بها على التوالي.</a:t>
            </a: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/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rtl="1"/>
            <a:r>
              <a:rPr lang="ar-SA" sz="14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وظيفة النظام البريدي الدولي:</a:t>
            </a:r>
            <a:br>
              <a:rPr lang="en-US" sz="14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ar-SA" sz="14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الرسائل &gt; البريد الصادر &gt; الرسائل &gt; تلقي الرسائل في مكتب تبادل البريد الصادر </a:t>
            </a:r>
            <a:r>
              <a:rPr lang="en-US" sz="1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EMB)</a:t>
            </a:r>
            <a:r>
              <a:rPr lang="ar-EG" sz="1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1095C81-E751-4351-9D4E-54F4587B5D7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899" y="1423962"/>
            <a:ext cx="5181678" cy="4037170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81E158-0FDA-4002-9BFD-C0C519392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035" y="2108388"/>
            <a:ext cx="4979278" cy="376499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014F029-93F5-4090-8073-BFCF3F384202}"/>
              </a:ext>
            </a:extLst>
          </p:cNvPr>
          <p:cNvSpPr/>
          <p:nvPr/>
        </p:nvSpPr>
        <p:spPr>
          <a:xfrm>
            <a:off x="4216954" y="2425298"/>
            <a:ext cx="1822663" cy="2147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1C76EC0-3A80-4686-8959-9F13E327C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4291" y="3588695"/>
            <a:ext cx="4684160" cy="269694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FD400F5-F086-4A81-80E3-BCA91C15F614}"/>
              </a:ext>
            </a:extLst>
          </p:cNvPr>
          <p:cNvSpPr/>
          <p:nvPr/>
        </p:nvSpPr>
        <p:spPr>
          <a:xfrm>
            <a:off x="4399404" y="3879405"/>
            <a:ext cx="1713222" cy="2133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A0D68A-9970-4714-9FB7-42895430BFA2}"/>
              </a:ext>
            </a:extLst>
          </p:cNvPr>
          <p:cNvSpPr/>
          <p:nvPr/>
        </p:nvSpPr>
        <p:spPr>
          <a:xfrm>
            <a:off x="4399404" y="4310035"/>
            <a:ext cx="4444147" cy="2133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B446FD0-64BD-48C5-8212-D1947DCB9A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646" y="1374187"/>
            <a:ext cx="3513318" cy="442901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9D2EA30-66D3-4E87-B471-D74C11AABF48}"/>
              </a:ext>
            </a:extLst>
          </p:cNvPr>
          <p:cNvSpPr/>
          <p:nvPr/>
        </p:nvSpPr>
        <p:spPr>
          <a:xfrm>
            <a:off x="358520" y="4893915"/>
            <a:ext cx="3435522" cy="85426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33D2DDD-8792-455F-AC7C-AB52D006AEAC}"/>
              </a:ext>
            </a:extLst>
          </p:cNvPr>
          <p:cNvSpPr/>
          <p:nvPr/>
        </p:nvSpPr>
        <p:spPr>
          <a:xfrm>
            <a:off x="4216953" y="2879766"/>
            <a:ext cx="1822663" cy="2147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4AE5505C-B35C-47D3-BF06-AEBFBAF98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236" y="464562"/>
            <a:ext cx="10112426" cy="574284"/>
          </a:xfrm>
        </p:spPr>
        <p:txBody>
          <a:bodyPr/>
          <a:lstStyle/>
          <a:p>
            <a:pPr algn="justLow" rtl="1"/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إنشاء الإرسالية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397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93E49B70-9B54-40D8-91D0-0FCE3FB64269}"/>
              </a:ext>
            </a:extLst>
          </p:cNvPr>
          <p:cNvSpPr txBox="1"/>
          <p:nvPr/>
        </p:nvSpPr>
        <p:spPr>
          <a:xfrm>
            <a:off x="5802285" y="1882866"/>
            <a:ext cx="606609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Low" rtl="1"/>
            <a:r>
              <a:rPr lang="ar-SA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إدارة العمليات البريدية</a:t>
            </a:r>
            <a:r>
              <a:rPr lang="ar-EG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عمليات معالجة البريد الوارد 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ar-E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Low" rtl="1"/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rtl="1"/>
            <a:r>
              <a:rPr lang="ar-SA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تسجل </a:t>
            </a:r>
            <a:r>
              <a:rPr lang="ar-SA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بعائث</a:t>
            </a:r>
            <a:r>
              <a:rPr lang="ar-SA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البريد ضمن نطاق مؤشر الخدمة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LA–LZ</a:t>
            </a:r>
            <a:r>
              <a:rPr lang="ar-SA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أو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RA–RZ</a:t>
            </a:r>
            <a:r>
              <a:rPr lang="ar-S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أو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VA–VZ</a:t>
            </a:r>
            <a:r>
              <a:rPr lang="ar-SA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آلياً باعتبارها </a:t>
            </a:r>
            <a:r>
              <a:rPr lang="ar-SA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بعائث</a:t>
            </a:r>
            <a:r>
              <a:rPr lang="ar-SA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خاضعة للتتبع أو مسجلة أو بقيمة مصرح بها على </a:t>
            </a:r>
            <a:r>
              <a:rPr lang="ar-SA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التوالي.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algn="justLow" rtl="1"/>
            <a:endParaRPr lang="ar-EG" i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rtl="1"/>
            <a:r>
              <a:rPr lang="ar-SA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وظيفة النظام البريدي الدولي:</a:t>
            </a:r>
          </a:p>
          <a:p>
            <a:pPr algn="justLow" rtl="1"/>
            <a:r>
              <a:rPr lang="ar-SA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الرسائل &gt; الوارد &gt; تلقي الرسائل في مكتب التبادل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BE07D8B-C54C-4482-ABB5-68535209D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353" y="1467299"/>
            <a:ext cx="4247870" cy="433978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382B198-852F-4366-99E0-3FBC7F33D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981" y="425168"/>
            <a:ext cx="6751955" cy="574284"/>
          </a:xfrm>
        </p:spPr>
        <p:txBody>
          <a:bodyPr/>
          <a:lstStyle/>
          <a:p>
            <a:pPr algn="justLow" rtl="1"/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البريد الوارد: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756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C751C4D1-B084-49FD-A800-9815DA2FF3C8}"/>
              </a:ext>
            </a:extLst>
          </p:cNvPr>
          <p:cNvSpPr txBox="1"/>
          <p:nvPr/>
        </p:nvSpPr>
        <p:spPr>
          <a:xfrm>
            <a:off x="5120641" y="1465351"/>
            <a:ext cx="674389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Low" rtl="1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ضبط إعدادات التبادل الإلكتروني للبيانات </a:t>
            </a:r>
          </a:p>
          <a:p>
            <a:pPr lvl="0" algn="justLow" rtl="1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rtl="1"/>
            <a:r>
              <a:rPr lang="ar-SA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ضبط إعدادات التبادل الإلكتروني للبيانات فيما يتعلق بجميع رسائل المنتجات/الخدمات هو نفسه. </a:t>
            </a:r>
          </a:p>
          <a:p>
            <a:pPr algn="justLow" rtl="1"/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rtl="1"/>
            <a:r>
              <a:rPr lang="ar-SA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على مستوى الإدارة الوطنية  &gt; التبادل الإلكتروني للبيانات  &gt;  شركاء التبادل الإلكتروني للبيانات والتبادلات، يرجى تحديد خانة "فئة البريد:</a:t>
            </a:r>
            <a:r>
              <a:rPr lang="en-US" sz="16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- EMSEVT 3.0</a:t>
            </a:r>
            <a:r>
              <a:rPr lang="ar-SA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 بالنسبة إلى جميع شركاء مؤسستكم.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D3F2216-E6D0-41A7-95B4-544BEED02BC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57" y="1465352"/>
            <a:ext cx="4734984" cy="3854794"/>
          </a:xfrm>
          <a:prstGeom prst="rect">
            <a:avLst/>
          </a:prstGeo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C1A2BFB-7F54-4464-BAE6-A7D21E2B0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700" y="497201"/>
            <a:ext cx="10112426" cy="574284"/>
          </a:xfrm>
        </p:spPr>
        <p:txBody>
          <a:bodyPr/>
          <a:lstStyle/>
          <a:p>
            <a:pPr algn="justLow" rtl="1"/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ضبط إعدادات التبادل الإلكتروني للبيانات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071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D30E98D2-85BB-43B6-9375-0E0A64128EAC}"/>
              </a:ext>
            </a:extLst>
          </p:cNvPr>
          <p:cNvSpPr txBox="1"/>
          <p:nvPr/>
        </p:nvSpPr>
        <p:spPr>
          <a:xfrm>
            <a:off x="7622771" y="1765817"/>
            <a:ext cx="42748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Low" rtl="1"/>
            <a:r>
              <a:rPr lang="ar-SA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المحاسبة </a:t>
            </a:r>
            <a:r>
              <a:rPr lang="en-US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rtl="1"/>
            <a:r>
              <a:rPr lang="ar-SA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يمكن التحقق من عدد </a:t>
            </a:r>
            <a:r>
              <a:rPr lang="ar-SA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البعائث</a:t>
            </a:r>
            <a:r>
              <a:rPr lang="ar-SA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الخاضعة للتتبع وأوزانها من خلال الوظائف التالية: </a:t>
            </a:r>
            <a:r>
              <a:rPr lang="en-US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algn="justLow" rtl="1"/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rtl="1"/>
            <a:r>
              <a:rPr lang="ar-SA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إدخال بيانات المحاسبة &gt; تسجيل مستندات الإرسال والبحث عنها &gt; تغيير مستندات الإرسال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D30273-B65A-43AB-8664-B8B857DD0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702" y="497201"/>
            <a:ext cx="10112426" cy="574284"/>
          </a:xfrm>
        </p:spPr>
        <p:txBody>
          <a:bodyPr/>
          <a:lstStyle/>
          <a:p>
            <a:pPr algn="justLow" rtl="1"/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المحاسبة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B24688-8AA9-4369-8641-67F00CB28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585" y="984899"/>
            <a:ext cx="6328611" cy="488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91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9B8AEFC-C0B4-414D-9E4E-4F45454EA2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30308"/>
              </p:ext>
            </p:extLst>
          </p:nvPr>
        </p:nvGraphicFramePr>
        <p:xfrm>
          <a:off x="764772" y="1562791"/>
          <a:ext cx="11108051" cy="3975453"/>
        </p:xfrm>
        <a:graphic>
          <a:graphicData uri="http://schemas.openxmlformats.org/drawingml/2006/table">
            <a:tbl>
              <a:tblPr rtl="1" firstRow="1" bandRow="1"/>
              <a:tblGrid>
                <a:gridCol w="1401088">
                  <a:extLst>
                    <a:ext uri="{9D8B030D-6E8A-4147-A177-3AD203B41FA5}">
                      <a16:colId xmlns:a16="http://schemas.microsoft.com/office/drawing/2014/main" val="1011107040"/>
                    </a:ext>
                  </a:extLst>
                </a:gridCol>
                <a:gridCol w="4903951">
                  <a:extLst>
                    <a:ext uri="{9D8B030D-6E8A-4147-A177-3AD203B41FA5}">
                      <a16:colId xmlns:a16="http://schemas.microsoft.com/office/drawing/2014/main" val="2482554080"/>
                    </a:ext>
                  </a:extLst>
                </a:gridCol>
                <a:gridCol w="4803012">
                  <a:extLst>
                    <a:ext uri="{9D8B030D-6E8A-4147-A177-3AD203B41FA5}">
                      <a16:colId xmlns:a16="http://schemas.microsoft.com/office/drawing/2014/main" val="2151273661"/>
                    </a:ext>
                  </a:extLst>
                </a:gridCol>
              </a:tblGrid>
              <a:tr h="628501"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0" i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بنود جدول الأعمال</a:t>
                      </a:r>
                      <a:endParaRPr lang="en-US" sz="1400" b="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163" marR="56163" marT="28081" marB="280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0" i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الموضوع</a:t>
                      </a:r>
                      <a:endParaRPr lang="en-US" sz="1400" b="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163" marR="56163" marT="28081" marB="280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0" i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المتحدثون</a:t>
                      </a:r>
                      <a:endParaRPr lang="en-US" sz="1400" b="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163" marR="56163" marT="28081" marB="280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2762"/>
                  </a:ext>
                </a:extLst>
              </a:tr>
              <a:tr h="559256"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١</a:t>
                      </a:r>
                      <a:r>
                        <a:rPr lang="ar-EG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163" marR="56163" marT="28081" marB="280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مقدمة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163" marR="56163" marT="28081" marB="280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ويندي آيتان</a:t>
                      </a:r>
                      <a:endParaRPr lang="ar-EG" sz="1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Low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المنسقون الإقليميون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163" marR="56163" marT="28081" marB="280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091194"/>
                  </a:ext>
                </a:extLst>
              </a:tr>
              <a:tr h="341205">
                <a:tc>
                  <a:txBody>
                    <a:bodyPr/>
                    <a:lstStyle/>
                    <a:p>
                      <a:pPr marL="0" marR="0" lvl="0" indent="0" algn="justLow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٢</a:t>
                      </a:r>
                      <a:r>
                        <a:rPr kumimoji="0" lang="ar-EG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163" marR="56163" marT="28081" marB="280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الخدمات المادية والأحكام التنظيمية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163" marR="56163" marT="28081" marB="280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دَيْفِد</a:t>
                      </a:r>
                      <a:r>
                        <a:rPr lang="ar-SA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4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بِلْكِنْغْتَن</a:t>
                      </a:r>
                      <a:r>
                        <a:rPr lang="ar-SA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/فريديريك </a:t>
                      </a:r>
                      <a:r>
                        <a:rPr lang="ar-SA" sz="14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أومامو</a:t>
                      </a:r>
                      <a:r>
                        <a:rPr lang="ar-SA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/شكري الليلي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163" marR="56163" marT="28081" marB="280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396776"/>
                  </a:ext>
                </a:extLst>
              </a:tr>
              <a:tr h="301939">
                <a:tc>
                  <a:txBody>
                    <a:bodyPr/>
                    <a:lstStyle/>
                    <a:p>
                      <a:pPr marL="0" marR="0" lvl="0" indent="0" algn="justLow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٣</a:t>
                      </a:r>
                      <a:r>
                        <a:rPr kumimoji="0" lang="ar-EG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163" marR="56163" marT="28081" marB="280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المتطلبات التقنية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163" marR="56163" marT="28081" marB="280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ستيفان هيرمان</a:t>
                      </a:r>
                      <a:r>
                        <a:rPr lang="ar-EG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/ل</a:t>
                      </a:r>
                      <a:r>
                        <a:rPr lang="ar-SA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وران مولر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163" marR="56163" marT="28081" marB="280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980185"/>
                  </a:ext>
                </a:extLst>
              </a:tr>
              <a:tr h="301939">
                <a:tc>
                  <a:txBody>
                    <a:bodyPr/>
                    <a:lstStyle/>
                    <a:p>
                      <a:pPr marL="0" marR="0" lvl="0" indent="0" algn="justLow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٤</a:t>
                      </a:r>
                      <a:r>
                        <a:rPr kumimoji="0" lang="ar-EG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163" marR="56163" marT="28081" marB="280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الأجور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163" marR="56163" marT="28081" marB="280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بول </a:t>
                      </a:r>
                      <a:r>
                        <a:rPr lang="ar-SA" sz="14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سخورل</a:t>
                      </a:r>
                      <a:r>
                        <a:rPr lang="ar-EG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ar-SA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سهام حوحو/فيتيس </a:t>
                      </a:r>
                      <a:r>
                        <a:rPr lang="ar-SA" sz="14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ستاسكيفيسيوس</a:t>
                      </a:r>
                      <a:r>
                        <a:rPr lang="ar-SA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163" marR="56163" marT="28081" marB="280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268516"/>
                  </a:ext>
                </a:extLst>
              </a:tr>
              <a:tr h="416934">
                <a:tc>
                  <a:txBody>
                    <a:bodyPr/>
                    <a:lstStyle/>
                    <a:p>
                      <a:pPr marL="0" marR="0" lvl="0" indent="0" algn="justLow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٥</a:t>
                      </a:r>
                      <a:r>
                        <a:rPr kumimoji="0" lang="ar-EG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163" marR="56163" marT="28081" marB="280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قياس النوعية وإعداد التقارير بشأنها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163" marR="56163" marT="28081" marB="280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جوليوس</a:t>
                      </a:r>
                      <a:r>
                        <a:rPr lang="ar-SA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تسوفي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163" marR="56163" marT="28081" marB="280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232388"/>
                  </a:ext>
                </a:extLst>
              </a:tr>
              <a:tr h="301939">
                <a:tc>
                  <a:txBody>
                    <a:bodyPr/>
                    <a:lstStyle/>
                    <a:p>
                      <a:pPr marL="0" marR="0" lvl="0" indent="0" algn="justLow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٦</a:t>
                      </a:r>
                      <a:r>
                        <a:rPr kumimoji="0" lang="ar-EG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163" marR="56163" marT="28081" marB="280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المحاسبة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163" marR="56163" marT="28081" marB="280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جان-مارك كوافيك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163" marR="56163" marT="28081" marB="280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318522"/>
                  </a:ext>
                </a:extLst>
              </a:tr>
              <a:tr h="301939">
                <a:tc>
                  <a:txBody>
                    <a:bodyPr/>
                    <a:lstStyle/>
                    <a:p>
                      <a:pPr marL="0" marR="0" lvl="0" indent="0" algn="justLow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٧</a:t>
                      </a:r>
                      <a:r>
                        <a:rPr kumimoji="0" lang="ar-EG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163" marR="56163" marT="28081" marB="280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الامتثال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163" marR="56163" marT="28081" marB="280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جان-مارك كوافي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163" marR="56163" marT="28081" marB="280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707515"/>
                  </a:ext>
                </a:extLst>
              </a:tr>
              <a:tr h="301939">
                <a:tc>
                  <a:txBody>
                    <a:bodyPr/>
                    <a:lstStyle/>
                    <a:p>
                      <a:pPr marL="0" marR="0" lvl="0" indent="0" algn="justLow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٨</a:t>
                      </a:r>
                      <a:r>
                        <a:rPr kumimoji="0" lang="ar-EG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163" marR="56163" marT="28081" marB="280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جلسة أسئلة وأجوبة عبر خاصية الدردشة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163" marR="56163" marT="28081" marB="280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الجميع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163" marR="56163" marT="28081" marB="280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703017"/>
                  </a:ext>
                </a:extLst>
              </a:tr>
              <a:tr h="519862">
                <a:tc>
                  <a:txBody>
                    <a:bodyPr/>
                    <a:lstStyle/>
                    <a:p>
                      <a:pPr marL="0" marR="0" lvl="0" indent="0" algn="justLow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٩</a:t>
                      </a:r>
                      <a:r>
                        <a:rPr kumimoji="0" lang="ar-EG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163" marR="56163" marT="28081" marB="280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الدعم والتوجيه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163" marR="56163" marT="28081" marB="280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ويندي آيتان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163" marR="56163" marT="28081" marB="280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011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044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3CCA1A-E9D8-4140-A422-9D4DA38F4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570" y="2044696"/>
            <a:ext cx="6503846" cy="45231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39359BE-10EF-4717-894C-9BC0DD89F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944" y="497201"/>
            <a:ext cx="10112426" cy="574284"/>
          </a:xfrm>
        </p:spPr>
        <p:txBody>
          <a:bodyPr/>
          <a:lstStyle/>
          <a:p>
            <a:pPr algn="justLow" rtl="1"/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المحاسبة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C2E627-F2E3-4EF7-8661-42A3F4093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09" y="378993"/>
            <a:ext cx="4229648" cy="618880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E55E7F6-9C47-4BC1-95D1-D6849A3FF14B}"/>
              </a:ext>
            </a:extLst>
          </p:cNvPr>
          <p:cNvSpPr/>
          <p:nvPr/>
        </p:nvSpPr>
        <p:spPr>
          <a:xfrm>
            <a:off x="10295716" y="3170321"/>
            <a:ext cx="1537801" cy="282742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268D71-87FF-4DC5-AD72-A62B66B611DD}"/>
              </a:ext>
            </a:extLst>
          </p:cNvPr>
          <p:cNvSpPr/>
          <p:nvPr/>
        </p:nvSpPr>
        <p:spPr>
          <a:xfrm>
            <a:off x="804886" y="1909010"/>
            <a:ext cx="4164695" cy="64770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558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4839318D-D22F-4835-8F17-C4F7D4FD5245}"/>
              </a:ext>
            </a:extLst>
          </p:cNvPr>
          <p:cNvSpPr txBox="1"/>
          <p:nvPr/>
        </p:nvSpPr>
        <p:spPr>
          <a:xfrm>
            <a:off x="7730836" y="1949642"/>
            <a:ext cx="40685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/>
            <a:r>
              <a:rPr lang="ar-S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لا توجد أية تقارير خاصة بالتصدير قدمها المكتب الدولي للاتحاد البريدي العالمي.</a:t>
            </a:r>
          </a:p>
          <a:p>
            <a:pPr algn="justLow" rtl="1"/>
            <a:r>
              <a:rPr lang="ar-S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يجب على المستثمر تسجيل "عدد </a:t>
            </a:r>
            <a:r>
              <a:rPr lang="ar-SA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البعائث</a:t>
            </a:r>
            <a:r>
              <a:rPr lang="ar-S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 وسعر كل </a:t>
            </a:r>
            <a:r>
              <a:rPr lang="ar-SA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بعيثة</a:t>
            </a:r>
            <a:r>
              <a:rPr lang="ar-S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 من أجل اعتمادها في حسابات النموذج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CN 60</a:t>
            </a:r>
            <a:r>
              <a:rPr lang="ar-EG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ZoneTexte 4">
            <a:extLst>
              <a:ext uri="{FF2B5EF4-FFF2-40B4-BE49-F238E27FC236}">
                <a16:creationId xmlns:a16="http://schemas.microsoft.com/office/drawing/2014/main" id="{C5D23286-5A84-4957-99FC-A1BDD8A47996}"/>
              </a:ext>
            </a:extLst>
          </p:cNvPr>
          <p:cNvSpPr txBox="1"/>
          <p:nvPr/>
        </p:nvSpPr>
        <p:spPr>
          <a:xfrm>
            <a:off x="5267957" y="4272591"/>
            <a:ext cx="65314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/>
            <a:r>
              <a:rPr lang="ar-S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التدفقات المحاسبية الجديدة المقابلة: </a:t>
            </a:r>
          </a:p>
          <a:p>
            <a:pPr algn="justLow" rtl="1"/>
            <a:r>
              <a:rPr lang="ar-SA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الرسائل: المسجلة - الأجور الإضافية </a:t>
            </a:r>
          </a:p>
          <a:p>
            <a:pPr algn="justLow" rtl="1"/>
            <a:r>
              <a:rPr lang="ar-SA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الرسائل:</a:t>
            </a:r>
            <a:r>
              <a:rPr lang="ar-SA" sz="1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ar-SA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بقيمة مصرح بها </a:t>
            </a:r>
            <a:r>
              <a:rPr lang="ar-SA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- الأجور الإضافية </a:t>
            </a:r>
          </a:p>
          <a:p>
            <a:pPr algn="justLow" rtl="1"/>
            <a:r>
              <a:rPr lang="ar-SA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الرسائل: الخاضعة للتتبع - الأجور الإضافية</a:t>
            </a:r>
            <a:endParaRPr lang="en-US" sz="18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21" name="ZoneTexte 4">
            <a:extLst>
              <a:ext uri="{FF2B5EF4-FFF2-40B4-BE49-F238E27FC236}">
                <a16:creationId xmlns:a16="http://schemas.microsoft.com/office/drawing/2014/main" id="{860B48D4-D7C3-4D12-B0FA-F2665A2D35FC}"/>
              </a:ext>
            </a:extLst>
          </p:cNvPr>
          <p:cNvSpPr txBox="1"/>
          <p:nvPr/>
        </p:nvSpPr>
        <p:spPr>
          <a:xfrm>
            <a:off x="4327951" y="3522056"/>
            <a:ext cx="74714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/>
            <a:r>
              <a:rPr lang="ar-S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يتم ملء الشاشة الوسيطة أعلاه مسبق</a:t>
            </a:r>
            <a:r>
              <a:rPr lang="ar-E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اً</a:t>
            </a:r>
            <a:r>
              <a:rPr lang="ar-S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بناءً على </a:t>
            </a:r>
            <a:r>
              <a:rPr lang="ar-SA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البعائث</a:t>
            </a:r>
            <a:r>
              <a:rPr lang="ar-S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(الخاضعة للتتبع </a:t>
            </a:r>
            <a:r>
              <a:rPr lang="ar-SA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والبعائث</a:t>
            </a:r>
            <a:r>
              <a:rPr lang="ar-S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المسجلة </a:t>
            </a:r>
            <a:r>
              <a:rPr lang="ar-SA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و</a:t>
            </a:r>
            <a:r>
              <a:rPr lang="ar-SA" sz="18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البعائث</a:t>
            </a:r>
            <a:r>
              <a:rPr lang="ar-SA" sz="18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بقيمة مصرح بها</a:t>
            </a:r>
            <a:r>
              <a:rPr lang="ar-S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المسجلة في مستند الإرسال المحاسبي.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" name="ZoneTexte 4">
            <a:extLst>
              <a:ext uri="{FF2B5EF4-FFF2-40B4-BE49-F238E27FC236}">
                <a16:creationId xmlns:a16="http://schemas.microsoft.com/office/drawing/2014/main" id="{BA76CA4A-E81A-4133-ACAA-1DB0A9B46C25}"/>
              </a:ext>
            </a:extLst>
          </p:cNvPr>
          <p:cNvSpPr txBox="1"/>
          <p:nvPr/>
        </p:nvSpPr>
        <p:spPr>
          <a:xfrm>
            <a:off x="4848167" y="1364891"/>
            <a:ext cx="7008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i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إنشاء النموذج </a:t>
            </a:r>
            <a:r>
              <a:rPr lang="en-US" sz="16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CN 60</a:t>
            </a:r>
            <a:r>
              <a:rPr lang="ar-SA" sz="16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i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(متاح ضمن نسخة عام ٢٠٢٤ فصاعداً من النظام البريدي الدولي):</a:t>
            </a:r>
            <a:endParaRPr lang="en-US" i="1" u="sng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480E7C-30B6-4144-8130-D04FCCE01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951" y="1796211"/>
            <a:ext cx="3241376" cy="17156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1CF0F4-197A-4CAA-82A1-03BA4E0B5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68" y="1426879"/>
            <a:ext cx="3627728" cy="51141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569EE41-67F8-45AF-96F8-231A1DEA6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572" y="497201"/>
            <a:ext cx="10112426" cy="574284"/>
          </a:xfrm>
        </p:spPr>
        <p:txBody>
          <a:bodyPr/>
          <a:lstStyle/>
          <a:p>
            <a:pPr algn="r" rtl="1"/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المحاسبة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4">
            <a:extLst>
              <a:ext uri="{FF2B5EF4-FFF2-40B4-BE49-F238E27FC236}">
                <a16:creationId xmlns:a16="http://schemas.microsoft.com/office/drawing/2014/main" id="{4785D3C2-C00C-45B9-A325-9020F9109188}"/>
              </a:ext>
            </a:extLst>
          </p:cNvPr>
          <p:cNvSpPr txBox="1"/>
          <p:nvPr/>
        </p:nvSpPr>
        <p:spPr>
          <a:xfrm>
            <a:off x="4385039" y="5520623"/>
            <a:ext cx="747145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/>
            <a:r>
              <a:rPr lang="ar-S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بالنسبة إلى البريد "الخاضع للتتبع"، لا يتيح نظام  البريدي الدولي تسجيل "أجور إضافية" منفصلة عن "المدفوعات الإضافية". </a:t>
            </a:r>
            <a:r>
              <a:rPr lang="ar-E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وبالتالي، يجري احتساب متوسط الأوزان قبل تسجيل البيانات.</a:t>
            </a:r>
          </a:p>
          <a:p>
            <a:pPr algn="r" rtl="1"/>
            <a:endParaRPr lang="en-US" sz="1000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372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EFDA1-9E83-4D7B-B80E-3F2ED423F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49" y="497201"/>
            <a:ext cx="10112426" cy="574284"/>
          </a:xfrm>
        </p:spPr>
        <p:txBody>
          <a:bodyPr/>
          <a:lstStyle/>
          <a:p>
            <a:pPr algn="justLow" rtl="1"/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نظام البريدي الدولي لعام ٢٠٢٥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0A624866-6C89-4DF6-AE49-D3A89F718D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2694625"/>
              </p:ext>
            </p:extLst>
          </p:nvPr>
        </p:nvGraphicFramePr>
        <p:xfrm>
          <a:off x="2517540" y="1272073"/>
          <a:ext cx="9360568" cy="274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12D4BE00-6521-4438-B69B-D7DE16CA65AA}"/>
              </a:ext>
            </a:extLst>
          </p:cNvPr>
          <p:cNvSpPr txBox="1"/>
          <p:nvPr/>
        </p:nvSpPr>
        <p:spPr>
          <a:xfrm>
            <a:off x="3158068" y="5121843"/>
            <a:ext cx="60594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/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يرجى مشاركة أية أفكار أو اقتراحات مع مركز التكنولوجيا البريدية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B5AA852-8D6C-4EE1-984B-EFC259DD15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7531" y="4365121"/>
            <a:ext cx="2660577" cy="222133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4A1BAFE-A257-43B7-9032-857BDA04C7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7419" y="4217933"/>
            <a:ext cx="2240241" cy="211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69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835D29-844D-9B39-E66B-3F0C2F5A2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5277" y="2616693"/>
            <a:ext cx="8903660" cy="1624614"/>
          </a:xfrm>
        </p:spPr>
        <p:txBody>
          <a:bodyPr/>
          <a:lstStyle/>
          <a:p>
            <a:pPr rtl="1"/>
            <a:b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5400" dirty="0">
                <a:latin typeface="Arial" panose="020B0604020202020204" pitchFamily="34" charset="0"/>
                <a:cs typeface="Arial" panose="020B0604020202020204" pitchFamily="34" charset="0"/>
              </a:rPr>
              <a:t>٤- الأجور</a:t>
            </a:r>
            <a:b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957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62B203B-A488-06D9-C59D-2C056999F95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think-cell Folie" r:id="rId5" imgW="290" imgH="290" progId="TCLayout.ActiveDocument.1">
                  <p:embed/>
                </p:oleObj>
              </mc:Choice>
              <mc:Fallback>
                <p:oleObj name="think-cell Folie" r:id="rId5" imgW="290" imgH="290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562B203B-A488-06D9-C59D-2C056999F9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Untertitel 19">
            <a:extLst>
              <a:ext uri="{FF2B5EF4-FFF2-40B4-BE49-F238E27FC236}">
                <a16:creationId xmlns:a16="http://schemas.microsoft.com/office/drawing/2014/main" id="{05500F6E-5A25-83FE-A94F-1260066637F5}"/>
              </a:ext>
            </a:extLst>
          </p:cNvPr>
          <p:cNvSpPr txBox="1">
            <a:spLocks/>
          </p:cNvSpPr>
          <p:nvPr/>
        </p:nvSpPr>
        <p:spPr>
          <a:xfrm>
            <a:off x="574574" y="1200424"/>
            <a:ext cx="11313611" cy="5153998"/>
          </a:xfrm>
          <a:prstGeom prst="rect">
            <a:avLst/>
          </a:prstGeom>
          <a:ln>
            <a:noFill/>
            <a:prstDash val="sysDash"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Low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ar-SA" sz="1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البعائث</a:t>
            </a:r>
            <a:r>
              <a:rPr lang="ar-SA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المسجلة </a:t>
            </a:r>
            <a:r>
              <a:rPr lang="ar-SA" sz="1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والبعائث</a:t>
            </a:r>
            <a:r>
              <a:rPr lang="ar-SA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بقيمة مصرح بها</a:t>
            </a:r>
            <a:endParaRPr lang="en-US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justLow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87338" algn="l"/>
              </a:tabLst>
              <a:defRPr/>
            </a:pPr>
            <a:endParaRPr lang="en-US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justLow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87338" algn="l"/>
              </a:tabLst>
              <a:defRPr/>
            </a:pPr>
            <a:endParaRPr lang="en-US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algn="justLow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ß"/>
              <a:tabLst>
                <a:tab pos="287338" algn="l"/>
              </a:tabLst>
              <a:defRPr/>
            </a:pPr>
            <a:r>
              <a:rPr lang="ar-SA" sz="1600" u="sng" dirty="0">
                <a:latin typeface="Arial" panose="020B0604020202020204" pitchFamily="34" charset="0"/>
                <a:cs typeface="Arial" panose="020B0604020202020204" pitchFamily="34" charset="0"/>
              </a:rPr>
              <a:t>المدفوعات الإضافية (البند ٨ من المادة ٢٨ من الاتفاقية): </a:t>
            </a:r>
          </a:p>
          <a:p>
            <a:pPr marL="731520" lvl="1" indent="-457200" algn="justLow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287338" algn="l"/>
              </a:tabLst>
              <a:defRPr/>
            </a:pP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المدفوعات الإضافية (الرسوم الإضافية) بالنسبة إلى </a:t>
            </a:r>
            <a:r>
              <a:rPr lang="ar-SA" sz="1600" dirty="0" err="1">
                <a:latin typeface="Arial" panose="020B0604020202020204" pitchFamily="34" charset="0"/>
                <a:cs typeface="Arial" panose="020B0604020202020204" pitchFamily="34" charset="0"/>
              </a:rPr>
              <a:t>البعائث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 المسجلة في عام ٢٠٢٥: </a:t>
            </a:r>
            <a:r>
              <a:rPr lang="ar-EG" sz="1600" dirty="0">
                <a:latin typeface="Calibri" panose="020F0502020204030204" pitchFamily="34" charset="0"/>
                <a:cs typeface="Calibri" panose="020F0502020204030204" pitchFamily="34" charset="0"/>
              </a:rPr>
              <a:t>١٫</a:t>
            </a:r>
            <a:r>
              <a:rPr lang="ar-EG" sz="1600" dirty="0">
                <a:latin typeface="Arial" panose="020B0604020202020204" pitchFamily="34" charset="0"/>
                <a:cs typeface="Arial" panose="020B0604020202020204" pitchFamily="34" charset="0"/>
              </a:rPr>
              <a:t>٦٧٠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 وحدة من وحدات حقوق السحب الخاصة/</a:t>
            </a:r>
            <a:r>
              <a:rPr lang="ar-SA" sz="1600" dirty="0" err="1">
                <a:latin typeface="Arial" panose="020B0604020202020204" pitchFamily="34" charset="0"/>
                <a:cs typeface="Arial" panose="020B0604020202020204" pitchFamily="34" charset="0"/>
              </a:rPr>
              <a:t>للبعيثة</a:t>
            </a:r>
            <a:endParaRPr lang="ar-S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20" lvl="1" indent="-457200" algn="justLow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287338" algn="l"/>
              </a:tabLst>
              <a:defRPr/>
            </a:pP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المدفوعات الإضافية (الرسوم الإضافية) بالنسبة إلى </a:t>
            </a:r>
            <a:r>
              <a:rPr lang="ar-SA" sz="1600" dirty="0" err="1">
                <a:latin typeface="Arial" panose="020B0604020202020204" pitchFamily="34" charset="0"/>
                <a:cs typeface="Arial" panose="020B0604020202020204" pitchFamily="34" charset="0"/>
              </a:rPr>
              <a:t>البعائث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 بقيمة مصرح بها لعام ٢٠٢٥: </a:t>
            </a:r>
            <a:r>
              <a:rPr lang="ar-EG" sz="1600" dirty="0">
                <a:latin typeface="Arial" panose="020B0604020202020204" pitchFamily="34" charset="0"/>
                <a:cs typeface="Arial" panose="020B0604020202020204" pitchFamily="34" charset="0"/>
              </a:rPr>
              <a:t>٢٫٠٢٨ 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وحدة من وحدات حقوق السحب الخاصة/</a:t>
            </a:r>
            <a:r>
              <a:rPr lang="ar-SA" sz="1600" dirty="0" err="1">
                <a:latin typeface="Arial" panose="020B0604020202020204" pitchFamily="34" charset="0"/>
                <a:cs typeface="Arial" panose="020B0604020202020204" pitchFamily="34" charset="0"/>
              </a:rPr>
              <a:t>للبعيثة</a:t>
            </a:r>
            <a:endParaRPr lang="ar-S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algn="justLow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ß"/>
              <a:tabLst>
                <a:tab pos="287338" algn="l"/>
              </a:tabLst>
              <a:defRPr/>
            </a:pPr>
            <a:r>
              <a:rPr lang="ar-SA" sz="1600" u="sng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الأجور الإضافية (المادة ٣١-١٠٤ من النظام):</a:t>
            </a:r>
          </a:p>
          <a:p>
            <a:pPr marL="731520" lvl="1" indent="-457200" algn="justLow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287338" algn="l"/>
              </a:tabLst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يسعى المستثمرون المعيَّنون إلى تحصيل الأجور الإضافية المطبقة على خاصية التتبع فيما يتعلق </a:t>
            </a:r>
            <a:r>
              <a:rPr lang="ar-SA" sz="1600" dirty="0" err="1">
                <a:latin typeface="Arial" panose="020B0604020202020204" pitchFamily="34" charset="0"/>
                <a:cs typeface="Arial" panose="020B0604020202020204" pitchFamily="34" charset="0"/>
              </a:rPr>
              <a:t>بالبعائث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 المسجلة و/أو </a:t>
            </a:r>
            <a:r>
              <a:rPr lang="ar-SA" sz="1600" dirty="0" err="1">
                <a:latin typeface="Arial" panose="020B0604020202020204" pitchFamily="34" charset="0"/>
                <a:cs typeface="Arial" panose="020B0604020202020204" pitchFamily="34" charset="0"/>
              </a:rPr>
              <a:t>البعائث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 بقيمة مصرح بها: </a:t>
            </a:r>
          </a:p>
          <a:p>
            <a:pPr marL="0" lvl="1" indent="0" algn="justLow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87338" algn="l"/>
              </a:tabLst>
              <a:defRPr/>
            </a:pP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من أجل أن تتأهل </a:t>
            </a:r>
            <a:r>
              <a:rPr lang="ar-SA" sz="1600" dirty="0" err="1">
                <a:latin typeface="Arial" panose="020B0604020202020204" pitchFamily="34" charset="0"/>
                <a:cs typeface="Arial" panose="020B0604020202020204" pitchFamily="34" charset="0"/>
              </a:rPr>
              <a:t>البعائث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 لنيل أجرة إضافية، يجب على المستثمر المعيَّن في المقصد إرسال معلومات حدث المسح الضوئي للتتبع وتحقيق الأهداف المحددة في البند </a:t>
            </a:r>
            <a:r>
              <a:rPr lang="ar-SA" sz="1600" dirty="0">
                <a:latin typeface="Calibri" panose="020F0502020204030204" pitchFamily="34" charset="0"/>
                <a:cs typeface="Calibri" panose="020F0502020204030204" pitchFamily="34" charset="0"/>
              </a:rPr>
              <a:t>٣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 من المادة </a:t>
            </a:r>
            <a:r>
              <a:rPr lang="ar-SA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٣١-١٠٤</a:t>
            </a:r>
            <a:r>
              <a:rPr lang="ar-EG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من أجل أن تتأهل </a:t>
            </a:r>
            <a:r>
              <a:rPr lang="ar-SA" sz="1600" dirty="0" err="1">
                <a:latin typeface="Arial" panose="020B0604020202020204" pitchFamily="34" charset="0"/>
                <a:cs typeface="Arial" panose="020B0604020202020204" pitchFamily="34" charset="0"/>
              </a:rPr>
              <a:t>البعائث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 لنيل أجرة إضافية، </a:t>
            </a:r>
            <a:r>
              <a:rPr lang="ar-SA" sz="1600" i="1" dirty="0">
                <a:latin typeface="Arial" panose="020B0604020202020204" pitchFamily="34" charset="0"/>
                <a:cs typeface="Arial" panose="020B0604020202020204" pitchFamily="34" charset="0"/>
              </a:rPr>
              <a:t>تتحدد المدفوعات في ٠٫٥ وحدة من وحدات حقوق السحب الخاصة يسددها المستثمر المعيَّن في المصدر للمستثمر المعيَّن في المقصد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Low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CC897D0-7A9B-44FD-923B-3F9B64F6D5D8}"/>
              </a:ext>
            </a:extLst>
          </p:cNvPr>
          <p:cNvSpPr txBox="1">
            <a:spLocks/>
          </p:cNvSpPr>
          <p:nvPr/>
        </p:nvSpPr>
        <p:spPr>
          <a:xfrm>
            <a:off x="574574" y="412229"/>
            <a:ext cx="10112426" cy="570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 rtl="1"/>
            <a:r>
              <a:rPr lang="ar-SA" sz="2400" dirty="0"/>
              <a:t>الأجور المطبقة على </a:t>
            </a:r>
            <a:r>
              <a:rPr lang="ar-SA" sz="2400" dirty="0" err="1"/>
              <a:t>البعائث</a:t>
            </a:r>
            <a:r>
              <a:rPr lang="ar-SA" sz="2400" dirty="0"/>
              <a:t> المسجلة </a:t>
            </a:r>
            <a:r>
              <a:rPr lang="ar-SA" sz="2400" dirty="0" err="1"/>
              <a:t>والبعائث</a:t>
            </a:r>
            <a:r>
              <a:rPr lang="ar-SA" sz="2400" dirty="0"/>
              <a:t> بقيمة مصرح بها </a:t>
            </a:r>
          </a:p>
          <a:p>
            <a:pPr algn="r" rtl="1"/>
            <a:r>
              <a:rPr lang="ar-SA" sz="2400" dirty="0">
                <a:solidFill>
                  <a:schemeClr val="accent6">
                    <a:lumMod val="75000"/>
                  </a:schemeClr>
                </a:solidFill>
              </a:rPr>
              <a:t>الدورة الحالية (</a:t>
            </a:r>
            <a:r>
              <a:rPr lang="ar-SA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٢٠٢٥</a:t>
            </a:r>
            <a:r>
              <a:rPr lang="ar-SA" sz="2400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1EE52E-4F4F-4A36-A9F6-5C509DA329CB}"/>
              </a:ext>
            </a:extLst>
          </p:cNvPr>
          <p:cNvSpPr txBox="1"/>
          <p:nvPr/>
        </p:nvSpPr>
        <p:spPr>
          <a:xfrm>
            <a:off x="1138844" y="1524801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0C2C95-5444-46CE-8122-CB8B1B618A2D}"/>
              </a:ext>
            </a:extLst>
          </p:cNvPr>
          <p:cNvSpPr txBox="1"/>
          <p:nvPr/>
        </p:nvSpPr>
        <p:spPr>
          <a:xfrm>
            <a:off x="574574" y="1671748"/>
            <a:ext cx="11313611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lvl="1" indent="0" algn="justLow" rtl="1">
              <a:lnSpc>
                <a:spcPct val="100000"/>
              </a:lnSpc>
              <a:spcBef>
                <a:spcPts val="0"/>
              </a:spcBef>
              <a:buNone/>
              <a:tabLst>
                <a:tab pos="287338" algn="l"/>
              </a:tabLst>
              <a:defRPr/>
            </a:pPr>
            <a:r>
              <a:rPr lang="ar-SA" sz="16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إجمالي الأجور </a:t>
            </a:r>
            <a:r>
              <a:rPr lang="ar-SA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= الأجور الأساسية (</a:t>
            </a:r>
            <a:r>
              <a:rPr lang="ar-SA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المقاس </a:t>
            </a:r>
            <a:r>
              <a:rPr lang="en-US" sz="1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</a:t>
            </a:r>
            <a:r>
              <a:rPr lang="ar-SA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ar-SA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بغض النظر عن المحتوى الفعلي أو الشكل) + مدفوعات إضافية (الرسوم الإضافية) + الأجور الإضافية  (خاصية التتبع اختيارية)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224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62B203B-A488-06D9-C59D-2C056999F95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think-cell Folie" r:id="rId5" imgW="290" imgH="290" progId="TCLayout.ActiveDocument.1">
                  <p:embed/>
                </p:oleObj>
              </mc:Choice>
              <mc:Fallback>
                <p:oleObj name="think-cell Folie" r:id="rId5" imgW="290" imgH="290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562B203B-A488-06D9-C59D-2C056999F9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Untertitel 19">
            <a:extLst>
              <a:ext uri="{FF2B5EF4-FFF2-40B4-BE49-F238E27FC236}">
                <a16:creationId xmlns:a16="http://schemas.microsoft.com/office/drawing/2014/main" id="{05500F6E-5A25-83FE-A94F-1260066637F5}"/>
              </a:ext>
            </a:extLst>
          </p:cNvPr>
          <p:cNvSpPr txBox="1">
            <a:spLocks/>
          </p:cNvSpPr>
          <p:nvPr/>
        </p:nvSpPr>
        <p:spPr>
          <a:xfrm>
            <a:off x="548640" y="1193328"/>
            <a:ext cx="11317521" cy="52765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Low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ar-SA" sz="16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البعائث</a:t>
            </a:r>
            <a:r>
              <a:rPr lang="ar-SA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المسجلة </a:t>
            </a:r>
            <a:r>
              <a:rPr lang="ar-SA" sz="16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والبعائث</a:t>
            </a:r>
            <a:r>
              <a:rPr lang="ar-SA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المصرح بقيمتها (المستندات) </a:t>
            </a:r>
          </a:p>
          <a:p>
            <a:pPr marL="0" indent="0" algn="justLow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ar-SA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يقرر المؤتمر الثامن والعشرون بشأن اقتراحات مجلس الإدارة/مجلس الاستثمار البريدي فيما يتعلق بنظام الأجور المتكامل للفترة ٢٠٢٦-٢٠٣٠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justLow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87338" algn="l"/>
              </a:tabLst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justLow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87338" algn="l"/>
              </a:tabLst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 algn="justLow" rtl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tabLst>
                <a:tab pos="287338" algn="l"/>
              </a:tabLst>
              <a:defRPr/>
            </a:pP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المدفوعات الإضافية المطبقة على </a:t>
            </a:r>
            <a:r>
              <a:rPr lang="ar-SA" sz="1600" dirty="0" err="1">
                <a:latin typeface="Arial" panose="020B0604020202020204" pitchFamily="34" charset="0"/>
                <a:cs typeface="Arial" panose="020B0604020202020204" pitchFamily="34" charset="0"/>
              </a:rPr>
              <a:t>البعائث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 المسجلة في عام ٢٠٢٦: </a:t>
            </a:r>
            <a:r>
              <a:rPr lang="ar-SA" sz="1600" dirty="0">
                <a:latin typeface="Calibri" panose="020F0502020204030204" pitchFamily="34" charset="0"/>
                <a:cs typeface="Calibri" panose="020F0502020204030204" pitchFamily="34" charset="0"/>
              </a:rPr>
              <a:t>١٫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٧٤٥ وحدة من وحدات حقوق السحب الخاصة/</a:t>
            </a:r>
            <a:r>
              <a:rPr lang="ar-SA" sz="1600" dirty="0" err="1">
                <a:latin typeface="Arial" panose="020B0604020202020204" pitchFamily="34" charset="0"/>
                <a:cs typeface="Arial" panose="020B0604020202020204" pitchFamily="34" charset="0"/>
              </a:rPr>
              <a:t>للبعيثة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 (+٤٫٥٪</a:t>
            </a:r>
            <a:r>
              <a:rPr lang="ar-EG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مقارنة بعام ٢٠٢٥)</a:t>
            </a:r>
          </a:p>
          <a:p>
            <a:pPr marL="457200" lvl="1" indent="-457200" algn="justLow" rtl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tabLst>
                <a:tab pos="287338" algn="l"/>
              </a:tabLst>
              <a:defRPr/>
            </a:pP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المدفوعات الإضافية المطبقة على </a:t>
            </a:r>
            <a:r>
              <a:rPr lang="ar-SA" sz="1600" dirty="0" err="1">
                <a:latin typeface="Arial" panose="020B0604020202020204" pitchFamily="34" charset="0"/>
                <a:cs typeface="Arial" panose="020B0604020202020204" pitchFamily="34" charset="0"/>
              </a:rPr>
              <a:t>البعائث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 بقيمة مصرح بها (مستندات) في عام ٢٠٢٦: ٢٫٠٤٥ وحدة من وحدات حقوق السحب الخاصة/</a:t>
            </a:r>
            <a:r>
              <a:rPr lang="ar-SA" sz="1600" dirty="0" err="1">
                <a:latin typeface="Arial" panose="020B0604020202020204" pitchFamily="34" charset="0"/>
                <a:cs typeface="Arial" panose="020B0604020202020204" pitchFamily="34" charset="0"/>
              </a:rPr>
              <a:t>للبعيثة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 (٠٫</a:t>
            </a:r>
            <a:r>
              <a:rPr lang="ar-SA" sz="1600" dirty="0">
                <a:latin typeface="Calibri" panose="020F0502020204030204" pitchFamily="34" charset="0"/>
                <a:cs typeface="Calibri" panose="020F0502020204030204" pitchFamily="34" charset="0"/>
              </a:rPr>
              <a:t>٣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٠٠ وحدة من وحدات حقوق السحب الخاصة أعلى من </a:t>
            </a:r>
            <a:r>
              <a:rPr lang="ar-SA" sz="1600" dirty="0" err="1">
                <a:latin typeface="Arial" panose="020B0604020202020204" pitchFamily="34" charset="0"/>
                <a:cs typeface="Arial" panose="020B0604020202020204" pitchFamily="34" charset="0"/>
              </a:rPr>
              <a:t>البعائث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 المسجلة)</a:t>
            </a:r>
          </a:p>
          <a:p>
            <a:pPr marL="457200" lvl="1" indent="-457200" algn="justLow" rtl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tabLst>
                <a:tab pos="287338" algn="l"/>
              </a:tabLst>
              <a:defRPr/>
            </a:pP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الأجور الإضافية المطبقة على </a:t>
            </a:r>
            <a:r>
              <a:rPr lang="ar-SA" sz="1600" dirty="0" err="1">
                <a:latin typeface="Arial" panose="020B0604020202020204" pitchFamily="34" charset="0"/>
                <a:cs typeface="Arial" panose="020B0604020202020204" pitchFamily="34" charset="0"/>
              </a:rPr>
              <a:t>البعائث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 التي تكون خاصية التتبع إلزامية بشأنها: </a:t>
            </a:r>
          </a:p>
          <a:p>
            <a:pPr marL="914400" lvl="1" indent="-457200" algn="justLow" rtl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  <a:tabLst>
                <a:tab pos="287338" algn="l"/>
              </a:tabLst>
              <a:defRPr/>
            </a:pPr>
            <a:r>
              <a:rPr lang="ar-EG" sz="1600" dirty="0">
                <a:latin typeface="Arial" panose="020B0604020202020204" pitchFamily="34" charset="0"/>
                <a:cs typeface="Arial" panose="020B0604020202020204" pitchFamily="34" charset="0"/>
              </a:rPr>
              <a:t>-	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٠٫٢٥٠ وحدة من وحدات حقوق السحب الخاصة عندما يرسل المستثمر المعيَّن في المقصد الأحداث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و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أو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أو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في الوقت المناسب </a:t>
            </a:r>
          </a:p>
          <a:p>
            <a:pPr marL="914400" lvl="1" indent="-457200" algn="justLow" rtl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  <a:tabLst>
                <a:tab pos="287338" algn="l"/>
              </a:tabLst>
              <a:defRPr/>
            </a:pPr>
            <a:r>
              <a:rPr lang="ar-EG" sz="1600" dirty="0">
                <a:latin typeface="Arial" panose="020B0604020202020204" pitchFamily="34" charset="0"/>
                <a:cs typeface="Arial" panose="020B0604020202020204" pitchFamily="34" charset="0"/>
              </a:rPr>
              <a:t>-	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زيادة بقيمة ٠٫٥٠٠٠ وحدة من وحدات حقوق السحب الخاصة عندما يحقق المستثمر المعيَّن هدف </a:t>
            </a:r>
            <a:r>
              <a:rPr lang="ar-SA" sz="1600" dirty="0" err="1">
                <a:latin typeface="Arial" panose="020B0604020202020204" pitchFamily="34" charset="0"/>
                <a:cs typeface="Arial" panose="020B0604020202020204" pitchFamily="34" charset="0"/>
              </a:rPr>
              <a:t>الآداء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 للأحداث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EDH/EMH/EMI </a:t>
            </a:r>
            <a:r>
              <a:rPr lang="ar-E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مقابل الأحداث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بنسبة ٨٠٪</a:t>
            </a:r>
            <a:r>
              <a:rPr lang="ar-EG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في عام ٢٠٢٦ و٨٥٪ في عام ٢٠٢٧ و٩٠٪</a:t>
            </a:r>
            <a:r>
              <a:rPr lang="ar-EG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في عام ٢٠٢٨ و٩٥٪</a:t>
            </a:r>
            <a:r>
              <a:rPr lang="ar-EG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في عام ٢٠٢٩ و٢٠٣٠.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sz="16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CC897D0-7A9B-44FD-923B-3F9B64F6D5D8}"/>
              </a:ext>
            </a:extLst>
          </p:cNvPr>
          <p:cNvSpPr txBox="1">
            <a:spLocks/>
          </p:cNvSpPr>
          <p:nvPr/>
        </p:nvSpPr>
        <p:spPr>
          <a:xfrm>
            <a:off x="1338349" y="444717"/>
            <a:ext cx="9406840" cy="570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justLow" rtl="1"/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الأجور المطبقة على </a:t>
            </a:r>
            <a:r>
              <a:rPr lang="ar-SA" sz="2000" dirty="0" err="1">
                <a:latin typeface="Arial" panose="020B0604020202020204" pitchFamily="34" charset="0"/>
                <a:cs typeface="Arial" panose="020B0604020202020204" pitchFamily="34" charset="0"/>
              </a:rPr>
              <a:t>البعائث</a:t>
            </a:r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 المسجلة </a:t>
            </a:r>
            <a:r>
              <a:rPr lang="ar-SA" sz="2000" dirty="0" err="1">
                <a:latin typeface="Arial" panose="020B0604020202020204" pitchFamily="34" charset="0"/>
                <a:cs typeface="Arial" panose="020B0604020202020204" pitchFamily="34" charset="0"/>
              </a:rPr>
              <a:t>والبعائث</a:t>
            </a:r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 بقيمة مصرح بها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اعتباراً من </a:t>
            </a:r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١ يناير</a:t>
            </a:r>
            <a:r>
              <a:rPr lang="ar-EG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كانون الثاني ٢٠٢٦</a:t>
            </a:r>
            <a:r>
              <a:rPr lang="ar-EG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(الاقتراح </a:t>
            </a:r>
            <a:r>
              <a:rPr lang="fr-CH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20.28.1</a:t>
            </a:r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00811E-851B-4165-8AAB-25A4BA872B04}"/>
              </a:ext>
            </a:extLst>
          </p:cNvPr>
          <p:cNvSpPr txBox="1"/>
          <p:nvPr/>
        </p:nvSpPr>
        <p:spPr>
          <a:xfrm>
            <a:off x="548640" y="2057366"/>
            <a:ext cx="1131752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lvl="1" indent="0" algn="justLow" rtl="1">
              <a:lnSpc>
                <a:spcPct val="100000"/>
              </a:lnSpc>
              <a:spcBef>
                <a:spcPts val="0"/>
              </a:spcBef>
              <a:buNone/>
              <a:tabLst>
                <a:tab pos="287338" algn="l"/>
              </a:tabLst>
              <a:defRPr/>
            </a:pPr>
            <a:r>
              <a:rPr lang="ar-SA" sz="16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إجمالي الأجور </a:t>
            </a:r>
            <a:r>
              <a:rPr lang="ar-SA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= الأجور الأساسية (</a:t>
            </a:r>
            <a:r>
              <a:rPr lang="ar-SA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المقاس </a:t>
            </a:r>
            <a:r>
              <a:rPr lang="en-US" sz="1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 </a:t>
            </a:r>
            <a:r>
              <a:rPr lang="ar-EG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ar-SA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بغض النظر عن المحتوى الفعلي أو الشكل) + مدفوعات إضافية (الرسوم الإضافية) + الأجور الإضافية  (خاصية التتبع إلزامية)</a:t>
            </a:r>
            <a:endParaRPr lang="en-US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770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62B203B-A488-06D9-C59D-2C056999F95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think-cell Folie" r:id="rId5" imgW="290" imgH="290" progId="TCLayout.ActiveDocument.1">
                  <p:embed/>
                </p:oleObj>
              </mc:Choice>
              <mc:Fallback>
                <p:oleObj name="think-cell Folie" r:id="rId5" imgW="290" imgH="290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562B203B-A488-06D9-C59D-2C056999F9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Untertitel 19">
            <a:extLst>
              <a:ext uri="{FF2B5EF4-FFF2-40B4-BE49-F238E27FC236}">
                <a16:creationId xmlns:a16="http://schemas.microsoft.com/office/drawing/2014/main" id="{05500F6E-5A25-83FE-A94F-1260066637F5}"/>
              </a:ext>
            </a:extLst>
          </p:cNvPr>
          <p:cNvSpPr txBox="1">
            <a:spLocks/>
          </p:cNvSpPr>
          <p:nvPr/>
        </p:nvSpPr>
        <p:spPr>
          <a:xfrm>
            <a:off x="549636" y="1184399"/>
            <a:ext cx="11412689" cy="52765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Low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ar-SA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البعائث</a:t>
            </a:r>
            <a:r>
              <a:rPr lang="ar-SA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بقيمة مصرح بها (الطرود)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justLow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87338" algn="l"/>
              </a:tabLst>
              <a:defRPr/>
            </a:pP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يقرر المؤتمر الثامن والعشرون بشأن اقتراحات مجلس الإدارة/مجلس الاستثمار البريدي فيما يتعلق بنظام الأجور المتكامل للفترة ٢٠٢٦-٢٠٣٠</a:t>
            </a:r>
          </a:p>
          <a:p>
            <a:pPr marL="0" lvl="1" indent="0" algn="justLow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87338" algn="l"/>
              </a:tabLst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justLow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87338" algn="l"/>
              </a:tabLst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algn="justLow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287338" algn="l"/>
              </a:tabLst>
              <a:defRPr/>
            </a:pP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المدفوعات الإضافية المطبقة على </a:t>
            </a:r>
            <a:r>
              <a:rPr lang="ar-SA" sz="1600" dirty="0" err="1">
                <a:latin typeface="Arial" panose="020B0604020202020204" pitchFamily="34" charset="0"/>
                <a:cs typeface="Arial" panose="020B0604020202020204" pitchFamily="34" charset="0"/>
              </a:rPr>
              <a:t>البعائث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 بقيمة مصرح بها: </a:t>
            </a:r>
            <a:r>
              <a:rPr lang="ar-SA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١٫٥٠٠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 وحدة من حقوق السحب الخاصة لكل </a:t>
            </a:r>
            <a:r>
              <a:rPr lang="ar-SA" sz="1600" dirty="0" err="1">
                <a:latin typeface="Arial" panose="020B0604020202020204" pitchFamily="34" charset="0"/>
                <a:cs typeface="Arial" panose="020B0604020202020204" pitchFamily="34" charset="0"/>
              </a:rPr>
              <a:t>بعيثة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CC897D0-7A9B-44FD-923B-3F9B64F6D5D8}"/>
              </a:ext>
            </a:extLst>
          </p:cNvPr>
          <p:cNvSpPr txBox="1">
            <a:spLocks/>
          </p:cNvSpPr>
          <p:nvPr/>
        </p:nvSpPr>
        <p:spPr>
          <a:xfrm>
            <a:off x="549636" y="488515"/>
            <a:ext cx="10112426" cy="570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justLow" rtl="1"/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  <a:t>تدخل الأجور المطبقة على </a:t>
            </a:r>
            <a:r>
              <a:rPr lang="ar-SA" sz="2400" dirty="0" err="1">
                <a:latin typeface="Arial" panose="020B0604020202020204" pitchFamily="34" charset="0"/>
                <a:cs typeface="Arial" panose="020B0604020202020204" pitchFamily="34" charset="0"/>
              </a:rPr>
              <a:t>البعائث</a:t>
            </a: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  <a:t> المسجلة </a:t>
            </a:r>
            <a:r>
              <a:rPr lang="ar-SA" sz="2400" dirty="0" err="1">
                <a:latin typeface="Arial" panose="020B0604020202020204" pitchFamily="34" charset="0"/>
                <a:cs typeface="Arial" panose="020B0604020202020204" pitchFamily="34" charset="0"/>
              </a:rPr>
              <a:t>والبعائث</a:t>
            </a: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  <a:t> بقيمة مصرح بها حيز التنفيذ في </a:t>
            </a:r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١ يناير</a:t>
            </a:r>
            <a:r>
              <a:rPr lang="ar-EG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كانون الثاني ٢٠٢٦</a:t>
            </a:r>
            <a:r>
              <a:rPr lang="ar-EG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(الاقتراح </a:t>
            </a:r>
            <a:r>
              <a:rPr lang="fr-CH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20.28.1</a:t>
            </a:r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00811E-851B-4165-8AAB-25A4BA872B04}"/>
              </a:ext>
            </a:extLst>
          </p:cNvPr>
          <p:cNvSpPr txBox="1"/>
          <p:nvPr/>
        </p:nvSpPr>
        <p:spPr>
          <a:xfrm>
            <a:off x="730970" y="2057967"/>
            <a:ext cx="11231355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lvl="1" indent="0" algn="just" rtl="1">
              <a:lnSpc>
                <a:spcPct val="100000"/>
              </a:lnSpc>
              <a:spcBef>
                <a:spcPts val="0"/>
              </a:spcBef>
              <a:buNone/>
              <a:tabLst>
                <a:tab pos="287338" algn="l"/>
              </a:tabLst>
              <a:defRPr/>
            </a:pPr>
            <a:r>
              <a:rPr lang="ar-SA" sz="16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إجمالي الأجور </a:t>
            </a:r>
            <a:r>
              <a:rPr lang="ar-SA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= </a:t>
            </a:r>
            <a:r>
              <a:rPr lang="ar-SA" sz="1600" dirty="0"/>
              <a:t>تقرير الأداء الفردي لعام 2026 (بما في ذلك دفع المكافأة) </a:t>
            </a:r>
            <a:r>
              <a:rPr lang="ar-SA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+ المدفوعات الإضافية (الرسوم الإضافية) المحددة في ١٫٥٠٠ وحدة من وحدات حقوق السحب الخاصة + 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الأجور</a:t>
            </a:r>
            <a:r>
              <a:rPr lang="ar-SA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الإضافية (خاصية التتبع الإلزامية)</a:t>
            </a:r>
            <a:endParaRPr lang="en-US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857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62B203B-A488-06D9-C59D-2C056999F95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think-cell Folie" r:id="rId5" imgW="290" imgH="290" progId="TCLayout.ActiveDocument.1">
                  <p:embed/>
                </p:oleObj>
              </mc:Choice>
              <mc:Fallback>
                <p:oleObj name="think-cell Folie" r:id="rId5" imgW="290" imgH="290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562B203B-A488-06D9-C59D-2C056999F9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Untertitel 19">
            <a:extLst>
              <a:ext uri="{FF2B5EF4-FFF2-40B4-BE49-F238E27FC236}">
                <a16:creationId xmlns:a16="http://schemas.microsoft.com/office/drawing/2014/main" id="{05500F6E-5A25-83FE-A94F-1260066637F5}"/>
              </a:ext>
            </a:extLst>
          </p:cNvPr>
          <p:cNvSpPr txBox="1">
            <a:spLocks/>
          </p:cNvSpPr>
          <p:nvPr/>
        </p:nvSpPr>
        <p:spPr>
          <a:xfrm>
            <a:off x="254185" y="1271173"/>
            <a:ext cx="11683629" cy="53487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ar-SA" sz="1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البعائث</a:t>
            </a:r>
            <a:r>
              <a:rPr lang="ar-SA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المسجلة </a:t>
            </a:r>
            <a:r>
              <a:rPr lang="ar-SA" sz="1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والبعائث</a:t>
            </a:r>
            <a:r>
              <a:rPr lang="ar-SA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بقيمة مصرح بها (المستندات) </a:t>
            </a:r>
          </a:p>
          <a:p>
            <a:pPr marL="0" lvl="1" indent="0" algn="r" rtl="1">
              <a:lnSpc>
                <a:spcPct val="100000"/>
              </a:lnSpc>
              <a:spcBef>
                <a:spcPts val="0"/>
              </a:spcBef>
              <a:buNone/>
              <a:tabLst>
                <a:tab pos="287338" algn="l"/>
              </a:tabLst>
              <a:defRPr/>
            </a:pP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يقرر المؤتمر الثامن والعشرون بشأن اقتراحات مجلس الإدارة/مجلس الاستثمار البريدي فيما يتعلق بنظام الأجور المتكامل للفترة ٢٠٢٦-٢٠٣٠</a:t>
            </a:r>
          </a:p>
          <a:p>
            <a:pPr marL="285750" lvl="1" indent="-285750" algn="r" rtl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tabLst>
                <a:tab pos="287338" algn="l"/>
              </a:tabLst>
              <a:defRPr/>
            </a:pPr>
            <a:endParaRPr lang="en-US" sz="1600" dirty="0"/>
          </a:p>
          <a:p>
            <a:pPr marL="285750" lvl="1" indent="-28575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tabLst>
                <a:tab pos="287338" algn="l"/>
              </a:tabLst>
              <a:defRPr/>
            </a:pPr>
            <a:endParaRPr lang="en-US" sz="1600" dirty="0"/>
          </a:p>
          <a:p>
            <a:pPr marL="285750" lvl="1" indent="-285750" algn="justLow" rtl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tabLst>
                <a:tab pos="287338" algn="l"/>
              </a:tabLst>
              <a:defRPr/>
            </a:pP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الأجور الأساسية: </a:t>
            </a:r>
            <a:r>
              <a:rPr lang="ar-SA" sz="1600" dirty="0" err="1">
                <a:latin typeface="Arial" panose="020B0604020202020204" pitchFamily="34" charset="0"/>
                <a:cs typeface="Arial" panose="020B0604020202020204" pitchFamily="34" charset="0"/>
              </a:rPr>
              <a:t>البعائث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 من المقاسين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ar-S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و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تغيير) </a:t>
            </a:r>
          </a:p>
          <a:p>
            <a:pPr marL="285750" lvl="1" indent="-285750" algn="justLow" rtl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tabLst>
                <a:tab pos="287338" algn="l"/>
              </a:tabLst>
              <a:defRPr/>
            </a:pP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المدفوعات الإضافية المطبقة على </a:t>
            </a:r>
            <a:r>
              <a:rPr lang="ar-SA" sz="1600" dirty="0" err="1">
                <a:latin typeface="Arial" panose="020B0604020202020204" pitchFamily="34" charset="0"/>
                <a:cs typeface="Arial" panose="020B0604020202020204" pitchFamily="34" charset="0"/>
              </a:rPr>
              <a:t>البعائث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 المسجلة (الرسوم الإضافية): ٢٫٥٠٠ وحدة من وحدات حقوق السحب الخاصة (للتعويض عن الأجر الأساسي  المناوبة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&gt; P/G </a:t>
            </a:r>
            <a:r>
              <a:rPr lang="ar-EG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1400" dirty="0">
                <a:latin typeface="Arial" panose="020B0604020202020204" pitchFamily="34" charset="0"/>
                <a:cs typeface="Arial" panose="020B0604020202020204" pitchFamily="34" charset="0"/>
              </a:rPr>
              <a:t>(+٤٫٥٪</a:t>
            </a:r>
            <a:r>
              <a:rPr lang="ar-EG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سنويا</a:t>
            </a:r>
            <a:r>
              <a:rPr lang="ar-EG" sz="1600" dirty="0">
                <a:latin typeface="Arial" panose="020B0604020202020204" pitchFamily="34" charset="0"/>
                <a:cs typeface="Arial" panose="020B0604020202020204" pitchFamily="34" charset="0"/>
              </a:rPr>
              <a:t>ً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 للسنوات اللاحقة)</a:t>
            </a:r>
          </a:p>
          <a:p>
            <a:pPr marL="285750" lvl="1" indent="-285750" algn="justLow" rtl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tabLst>
                <a:tab pos="287338" algn="l"/>
              </a:tabLst>
              <a:defRPr/>
            </a:pP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المدفوعات الإضافية المطبقة على </a:t>
            </a:r>
            <a:r>
              <a:rPr lang="ar-SA" sz="1600" dirty="0" err="1">
                <a:latin typeface="Arial" panose="020B0604020202020204" pitchFamily="34" charset="0"/>
                <a:cs typeface="Arial" panose="020B0604020202020204" pitchFamily="34" charset="0"/>
              </a:rPr>
              <a:t>البعائث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  بقيمة مصرح بها (الرسوم الإضافية): أعلى من المدفوعات الإضافية المطبقة على </a:t>
            </a:r>
            <a:r>
              <a:rPr lang="ar-SA" sz="1600" dirty="0" err="1">
                <a:latin typeface="Arial" panose="020B0604020202020204" pitchFamily="34" charset="0"/>
                <a:cs typeface="Arial" panose="020B0604020202020204" pitchFamily="34" charset="0"/>
              </a:rPr>
              <a:t>البعائث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 المسجلة بـ ٠٫</a:t>
            </a:r>
            <a:r>
              <a:rPr lang="ar-SA" sz="1600" dirty="0">
                <a:latin typeface="Calibri" panose="020F0502020204030204" pitchFamily="34" charset="0"/>
                <a:cs typeface="Calibri" panose="020F0502020204030204" pitchFamily="34" charset="0"/>
              </a:rPr>
              <a:t>٣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٠٠ وحدة من وحدات حقوق السحب الخاصة</a:t>
            </a:r>
          </a:p>
          <a:p>
            <a:pPr marL="285750" lvl="1" indent="-285750" algn="justLow" rtl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tabLst>
                <a:tab pos="287338" algn="l"/>
              </a:tabLst>
              <a:defRPr/>
            </a:pP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الأجور الإضافية المطبقة على </a:t>
            </a:r>
            <a:r>
              <a:rPr lang="ar-SA" sz="1600" dirty="0" err="1">
                <a:latin typeface="Arial" panose="020B0604020202020204" pitchFamily="34" charset="0"/>
                <a:cs typeface="Arial" panose="020B0604020202020204" pitchFamily="34" charset="0"/>
              </a:rPr>
              <a:t>البعائث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 التي تكون خاصية التتبع إلزامية بشأنها (نفسها الخاصة بعام ٢٠٢٦ - انظر الشريحة السابقة) </a:t>
            </a:r>
          </a:p>
          <a:p>
            <a:pPr marL="0" lvl="1" indent="0" algn="justLow" rtl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  <a:tabLst>
                <a:tab pos="287338" algn="l"/>
              </a:tabLst>
              <a:defRPr/>
            </a:pPr>
            <a:r>
              <a:rPr lang="ar-SA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الطرود بقيمة مصرح بها (الطرود)</a:t>
            </a:r>
          </a:p>
          <a:p>
            <a:pPr marL="285750" lvl="1" indent="-285750" algn="justLow" rtl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tabLst>
                <a:tab pos="287338" algn="l"/>
              </a:tabLst>
              <a:defRPr/>
            </a:pP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     لا تغيير مقارنة بعام ٢٠٢٦ فيما يتعلق بالرسوم الإضافية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E575256-1535-4DD7-8366-08A2C9E1B3C4}"/>
              </a:ext>
            </a:extLst>
          </p:cNvPr>
          <p:cNvSpPr txBox="1">
            <a:spLocks/>
          </p:cNvSpPr>
          <p:nvPr/>
        </p:nvSpPr>
        <p:spPr>
          <a:xfrm>
            <a:off x="531625" y="443601"/>
            <a:ext cx="10112426" cy="570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 rtl="1"/>
            <a:r>
              <a:rPr lang="ar-SA" sz="2400" dirty="0"/>
              <a:t>تدخل الأجور المطبقة على البعائث المسجلة والبعائث بقيمة مصرح بها حيز التنفيذ في </a:t>
            </a:r>
            <a:r>
              <a:rPr lang="ar-SA" sz="2400" dirty="0">
                <a:solidFill>
                  <a:schemeClr val="accent1"/>
                </a:solidFill>
              </a:rPr>
              <a:t>١ يناير/كانون الثاني </a:t>
            </a:r>
            <a:r>
              <a:rPr lang="ar-SA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٢٠٢٧</a:t>
            </a:r>
            <a:r>
              <a:rPr lang="ar-SA" sz="2400" dirty="0">
                <a:solidFill>
                  <a:schemeClr val="accent1"/>
                </a:solidFill>
              </a:rPr>
              <a:t> (الاقتراح </a:t>
            </a:r>
            <a:r>
              <a:rPr lang="fr-CH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20.28.1</a:t>
            </a:r>
            <a:r>
              <a:rPr lang="ar-SA" sz="2400" dirty="0">
                <a:solidFill>
                  <a:schemeClr val="accent1"/>
                </a:solidFill>
              </a:rPr>
              <a:t>)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311C28-E1FE-413D-9F20-5C589C6A5AB7}"/>
              </a:ext>
            </a:extLst>
          </p:cNvPr>
          <p:cNvSpPr txBox="1"/>
          <p:nvPr/>
        </p:nvSpPr>
        <p:spPr>
          <a:xfrm>
            <a:off x="411737" y="5541566"/>
            <a:ext cx="1152607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lvl="1" indent="0" algn="justLow" rtl="1">
              <a:lnSpc>
                <a:spcPct val="100000"/>
              </a:lnSpc>
              <a:spcBef>
                <a:spcPts val="0"/>
              </a:spcBef>
              <a:buNone/>
              <a:tabLst>
                <a:tab pos="287338" algn="l"/>
              </a:tabLst>
              <a:defRPr/>
            </a:pPr>
            <a:r>
              <a:rPr lang="ar-SA" sz="16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إجمالي الأجور </a:t>
            </a:r>
            <a:r>
              <a:rPr lang="ar-SA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= الأجور الأساسية المطبقة على الطرود + المدفوعات الإضافية (الرسوم الإضافية المحددة في ١</a:t>
            </a:r>
            <a:r>
              <a:rPr lang="ar-SA" sz="16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٫</a:t>
            </a:r>
            <a:r>
              <a:rPr lang="ar-SA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٥٠٠ وحدة من وحدات حقوق السحب الخاصة + أجور إضافية لا تتجاوز محد أقصى ٠٫٥٠٠ وحدة من وحدات حقوق السحب الخاصة/</a:t>
            </a:r>
            <a:r>
              <a:rPr lang="ar-SA" sz="16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للبعيثة</a:t>
            </a:r>
            <a:r>
              <a:rPr lang="ar-SA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(خاصية التتبع إلزامية)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6E2B2F-6DF4-4681-8046-A64BDBFFAB73}"/>
              </a:ext>
            </a:extLst>
          </p:cNvPr>
          <p:cNvSpPr txBox="1"/>
          <p:nvPr/>
        </p:nvSpPr>
        <p:spPr>
          <a:xfrm>
            <a:off x="332960" y="2062766"/>
            <a:ext cx="11526077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lvl="1" indent="0" algn="just" rtl="1">
              <a:lnSpc>
                <a:spcPct val="100000"/>
              </a:lnSpc>
              <a:spcBef>
                <a:spcPts val="0"/>
              </a:spcBef>
              <a:buNone/>
              <a:tabLst>
                <a:tab pos="287338" algn="l"/>
              </a:tabLst>
              <a:defRPr/>
            </a:pPr>
            <a:r>
              <a:rPr lang="ar-SA" sz="1600" i="1" dirty="0">
                <a:latin typeface="Verdana" panose="020B0604030504040204" pitchFamily="34" charset="0"/>
                <a:ea typeface="Verdana" panose="020B0604030504040204" pitchFamily="34" charset="0"/>
              </a:rPr>
              <a:t>إجمالي الأجور </a:t>
            </a:r>
            <a:r>
              <a:rPr lang="ar-SA" sz="1600" dirty="0">
                <a:latin typeface="Verdana" panose="020B0604030504040204" pitchFamily="34" charset="0"/>
                <a:ea typeface="Verdana" panose="020B0604030504040204" pitchFamily="34" charset="0"/>
              </a:rPr>
              <a:t>= الأجور الأساسية </a:t>
            </a:r>
            <a:r>
              <a:rPr lang="ar-SA" sz="1600" b="1" dirty="0">
                <a:latin typeface="Verdana" panose="020B0604030504040204" pitchFamily="34" charset="0"/>
                <a:ea typeface="Verdana" panose="020B0604030504040204" pitchFamily="34" charset="0"/>
              </a:rPr>
              <a:t>(المقاسات </a:t>
            </a:r>
            <a:r>
              <a:rPr lang="en-US" sz="1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P/G </a:t>
            </a:r>
            <a:r>
              <a:rPr lang="ar-EG" sz="1600" b="1" dirty="0"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ar-EG" sz="1600" dirty="0">
                <a:latin typeface="Verdana" panose="020B0604030504040204" pitchFamily="34" charset="0"/>
                <a:ea typeface="Verdana" panose="020B0604030504040204" pitchFamily="34" charset="0"/>
              </a:rPr>
              <a:t>+ </a:t>
            </a:r>
            <a:r>
              <a:rPr lang="ar-SA" sz="1600" dirty="0">
                <a:latin typeface="Verdana" panose="020B0604030504040204" pitchFamily="34" charset="0"/>
                <a:ea typeface="Verdana" panose="020B0604030504040204" pitchFamily="34" charset="0"/>
              </a:rPr>
              <a:t>مدفوعات إضافية (الرسوم الإضافية) + الأجور الإضافية  (خاصية التتبع إلزامية)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059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tertitel 19">
            <a:extLst>
              <a:ext uri="{FF2B5EF4-FFF2-40B4-BE49-F238E27FC236}">
                <a16:creationId xmlns:a16="http://schemas.microsoft.com/office/drawing/2014/main" id="{ACA0E7D4-60A7-40A9-9E5E-0CE7795CA742}"/>
              </a:ext>
            </a:extLst>
          </p:cNvPr>
          <p:cNvSpPr txBox="1">
            <a:spLocks/>
          </p:cNvSpPr>
          <p:nvPr/>
        </p:nvSpPr>
        <p:spPr>
          <a:xfrm>
            <a:off x="1302450" y="1246909"/>
            <a:ext cx="10553520" cy="53487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Low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ar-SA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جدول الاستنتاجات</a:t>
            </a:r>
          </a:p>
          <a:p>
            <a:pPr marL="0" indent="0" algn="justLow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يتولى المؤتمر الثامن والعشرون (دبي في سبتمبر/أيلول ٢٠٢٥) اتخاذ قرار بشأن اقتراحات مجلس الإدارة/مجلس الاستثمار البريدي فيما يتعلق بنظام الأجور المتكامل للفترة ٢٠٢٦-٢٠٣٠- الاقتراحات </a:t>
            </a:r>
            <a:r>
              <a:rPr lang="ar-S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CH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20.28.1</a:t>
            </a:r>
            <a:r>
              <a:rPr lang="ar-S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التالية:</a:t>
            </a:r>
          </a:p>
          <a:p>
            <a:pPr algn="justLow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(بريد الرسائل) الأجور الأساسية: المقاس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 في عام ٢٠٢٦ والمقاس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P/G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اعتباراً من عام ٢٠٢٧</a:t>
            </a:r>
          </a:p>
          <a:p>
            <a:pPr algn="justLow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(بريد الرسائل) المدفوعات الإضافية (الرسوم الإضافية) والأجور الإضافية فيما يتعلق بخاصية التتبع على النحو المبين في الجدول أدناه</a:t>
            </a:r>
          </a:p>
          <a:p>
            <a:pPr algn="justLow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(الطرود) دفع ١٫٥٠٠ وحدة من وحدات حقوق السحب الخاصة/</a:t>
            </a:r>
            <a:r>
              <a:rPr lang="ar-SA" sz="1600" dirty="0" err="1">
                <a:latin typeface="Arial" panose="020B0604020202020204" pitchFamily="34" charset="0"/>
                <a:cs typeface="Arial" panose="020B0604020202020204" pitchFamily="34" charset="0"/>
              </a:rPr>
              <a:t>للبعيثة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 وأجور فيما يتعلق بخاصية التتبع على النحو المحدد في الجدول أدناه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62B203B-A488-06D9-C59D-2C056999F95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think-cell Folie" r:id="rId5" imgW="290" imgH="290" progId="TCLayout.ActiveDocument.1">
                  <p:embed/>
                </p:oleObj>
              </mc:Choice>
              <mc:Fallback>
                <p:oleObj name="think-cell Folie" r:id="rId5" imgW="290" imgH="290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562B203B-A488-06D9-C59D-2C056999F9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F7FDFDC5-F852-4800-B4B8-BA1861043A21}"/>
              </a:ext>
            </a:extLst>
          </p:cNvPr>
          <p:cNvSpPr txBox="1">
            <a:spLocks/>
          </p:cNvSpPr>
          <p:nvPr/>
        </p:nvSpPr>
        <p:spPr>
          <a:xfrm>
            <a:off x="673140" y="262376"/>
            <a:ext cx="10112426" cy="874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justLow" rtl="1"/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  <a:t>الأجور المطبقة على </a:t>
            </a:r>
            <a:r>
              <a:rPr lang="ar-SA" sz="2400" dirty="0" err="1">
                <a:latin typeface="Arial" panose="020B0604020202020204" pitchFamily="34" charset="0"/>
                <a:cs typeface="Arial" panose="020B0604020202020204" pitchFamily="34" charset="0"/>
              </a:rPr>
              <a:t>البعائث</a:t>
            </a: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  <a:t> المسجلة </a:t>
            </a:r>
            <a:r>
              <a:rPr lang="ar-SA" sz="2400" dirty="0" err="1">
                <a:latin typeface="Arial" panose="020B0604020202020204" pitchFamily="34" charset="0"/>
                <a:cs typeface="Arial" panose="020B0604020202020204" pitchFamily="34" charset="0"/>
              </a:rPr>
              <a:t>والبعائث</a:t>
            </a: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  <a:t> بقيمة مصرح بها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algn="justLow" rtl="1"/>
            <a:r>
              <a:rPr lang="ar-SA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الاقتراحات المتعلقة بنظام الأجور المتكامل للفترة ٢٠٢٦-٢٠٣٠ (الاقتراح </a:t>
            </a:r>
            <a:r>
              <a:rPr lang="fr-CH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20.28.1</a:t>
            </a:r>
            <a:r>
              <a:rPr lang="ar-SA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D6CC0C1-5DFD-4F0E-B248-ACD1DA6942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3544" y="3772017"/>
            <a:ext cx="9108213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85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C0BF39AF-1E89-4AED-BCAE-0D16B945B3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29" y="2616693"/>
            <a:ext cx="10615353" cy="1624614"/>
          </a:xfrm>
        </p:spPr>
        <p:txBody>
          <a:bodyPr/>
          <a:lstStyle/>
          <a:p>
            <a:pPr marL="457200" indent="-457200" algn="justLow" rtl="1"/>
            <a:br>
              <a:rPr lang="ar-SA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5400" dirty="0">
                <a:latin typeface="Arial" panose="020B0604020202020204" pitchFamily="34" charset="0"/>
                <a:cs typeface="Arial" panose="020B0604020202020204" pitchFamily="34" charset="0"/>
              </a:rPr>
              <a:t>٥-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ar-EG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5400" dirty="0">
                <a:latin typeface="Arial" panose="020B0604020202020204" pitchFamily="34" charset="0"/>
                <a:cs typeface="Arial" panose="020B0604020202020204" pitchFamily="34" charset="0"/>
              </a:rPr>
              <a:t>قياس النوعية وإعداد التقارير بشأنها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849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835D29-844D-9B39-E66B-3F0C2F5A2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0764" y="1901295"/>
            <a:ext cx="9792070" cy="1809549"/>
          </a:xfrm>
        </p:spPr>
        <p:txBody>
          <a:bodyPr/>
          <a:lstStyle/>
          <a:p>
            <a:r>
              <a:rPr lang="ar-SA" sz="5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١-</a:t>
            </a:r>
            <a:r>
              <a:rPr lang="ar-SA" sz="5400" dirty="0">
                <a:latin typeface="Arial" panose="020B0604020202020204" pitchFamily="34" charset="0"/>
                <a:cs typeface="Arial" panose="020B0604020202020204" pitchFamily="34" charset="0"/>
              </a:rPr>
              <a:t> مقدمة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5981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8"/>
          <p:cNvSpPr>
            <a:spLocks noChangeArrowheads="1"/>
          </p:cNvSpPr>
          <p:nvPr/>
        </p:nvSpPr>
        <p:spPr bwMode="auto">
          <a:xfrm>
            <a:off x="977184" y="407097"/>
            <a:ext cx="9793287" cy="369332"/>
          </a:xfrm>
          <a:prstGeom prst="rect">
            <a:avLst/>
          </a:prstGeom>
          <a:solidFill>
            <a:srgbClr val="3A4D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rtl="1">
              <a:tabLst>
                <a:tab pos="1166813" algn="l"/>
              </a:tabLst>
            </a:pPr>
            <a:r>
              <a:rPr lang="ar-SA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أولاً- تسجيل البيانات وتبادلها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9318" y="1146517"/>
            <a:ext cx="1842221" cy="953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 dirty="0"/>
          </a:p>
        </p:txBody>
      </p:sp>
      <p:pic>
        <p:nvPicPr>
          <p:cNvPr id="10" name="Picture 10" descr="https://encrypted-tbn2.google.com/images?q=tbn:ANd9GcT1XilkB4nt0nowAAu88P9Lo4HnCPUL3M4BletkZ-SyWpOm6eJ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6" y="862712"/>
            <a:ext cx="982662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238359" y="1192392"/>
            <a:ext cx="8783637" cy="249299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285750" indent="-285750" algn="justLow" rtl="1">
              <a:buFont typeface="Wingdings" pitchFamily="2" charset="2"/>
              <a:buChar char="q"/>
              <a:defRPr/>
            </a:pPr>
            <a:r>
              <a:rPr lang="ar-SA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تسجيل بيانات التبادل الإلكتروني للبيانات ذات الصلة:</a:t>
            </a:r>
          </a:p>
          <a:p>
            <a:pPr marL="731520" indent="-457200" algn="justLow" rtl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ar-SA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آخر حدث للبريد صادر/مغادرة مكتب التبادل/وحدة البريد الجوي للبريد الصادر </a:t>
            </a:r>
            <a:r>
              <a:rPr lang="ar-SA" sz="1600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(</a:t>
            </a:r>
            <a:r>
              <a:rPr lang="en-GB" sz="1600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EMC</a:t>
            </a:r>
            <a:r>
              <a:rPr lang="ar-SA" sz="1600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)</a:t>
            </a:r>
          </a:p>
          <a:p>
            <a:pPr marL="731520" indent="-457200" algn="justLow" rtl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ar-SA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أول حدث للبريد الوارد/الوصول إلى مكتب التبادل/وحدة البريد الجوي للبريد الوارد </a:t>
            </a:r>
            <a:r>
              <a:rPr lang="ar-SA" sz="1600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(</a:t>
            </a:r>
            <a:r>
              <a:rPr lang="en-GB" sz="1600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EMD</a:t>
            </a:r>
            <a:r>
              <a:rPr lang="ar-SA" sz="1600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)</a:t>
            </a:r>
          </a:p>
          <a:p>
            <a:pPr marL="731520" indent="-457200" algn="justLow" rtl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ar-SA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أحداث التوزيع </a:t>
            </a:r>
          </a:p>
          <a:p>
            <a:pPr marL="1188720" indent="-457200" algn="justLow" rtl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ar-SA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محاولة التوزيع </a:t>
            </a:r>
            <a:r>
              <a:rPr lang="ar-SA" sz="1600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(</a:t>
            </a:r>
            <a:r>
              <a:rPr lang="en-GB" sz="1600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EMH</a:t>
            </a:r>
            <a:r>
              <a:rPr lang="ar-SA" sz="1600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)</a:t>
            </a:r>
            <a:r>
              <a:rPr lang="en-GB" sz="1600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أو </a:t>
            </a:r>
          </a:p>
          <a:p>
            <a:pPr marL="1188720" indent="-457200" algn="justLow" rtl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ar-SA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وصول </a:t>
            </a:r>
            <a:r>
              <a:rPr lang="ar-SA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البعيثة</a:t>
            </a:r>
            <a:r>
              <a:rPr lang="ar-SA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إلى نقطة التجميع لتسليمها </a:t>
            </a:r>
            <a:r>
              <a:rPr lang="ar-SA" sz="1600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EDH </a:t>
            </a:r>
            <a:r>
              <a:rPr lang="ar-SA" sz="1600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) </a:t>
            </a:r>
            <a:r>
              <a:rPr lang="ar-SA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أو </a:t>
            </a:r>
          </a:p>
          <a:p>
            <a:pPr marL="1188720" indent="-457200" algn="justLow" rtl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ar-SA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التوزيع النهائي </a:t>
            </a:r>
            <a:r>
              <a:rPr lang="ar-SA" sz="1600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(</a:t>
            </a:r>
            <a:r>
              <a:rPr lang="en-GB" sz="1600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EMI</a:t>
            </a:r>
            <a:r>
              <a:rPr lang="ar-SA" sz="1600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)</a:t>
            </a:r>
            <a:endParaRPr lang="en-GB" sz="1600" dirty="0"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https://upload.wikimedia.org/wikipedia/commons/thumb/f/fd/USB_Icon.svg/2000px-USB_Ico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51" y="1055354"/>
            <a:ext cx="448976" cy="21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4" t="15398" r="42111" b="3980"/>
          <a:stretch/>
        </p:blipFill>
        <p:spPr bwMode="auto">
          <a:xfrm>
            <a:off x="1086416" y="1050199"/>
            <a:ext cx="586810" cy="73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 6">
            <a:extLst>
              <a:ext uri="{FF2B5EF4-FFF2-40B4-BE49-F238E27FC236}">
                <a16:creationId xmlns:a16="http://schemas.microsoft.com/office/drawing/2014/main" id="{99B72172-DC2C-49AE-A419-8E02662F42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046" y="903996"/>
            <a:ext cx="1762125" cy="774017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B9775D4-1B26-4E63-A47F-832FEC0E4339}"/>
              </a:ext>
            </a:extLst>
          </p:cNvPr>
          <p:cNvCxnSpPr/>
          <p:nvPr/>
        </p:nvCxnSpPr>
        <p:spPr>
          <a:xfrm>
            <a:off x="1645862" y="1196270"/>
            <a:ext cx="714375" cy="136401"/>
          </a:xfrm>
          <a:prstGeom prst="line">
            <a:avLst/>
          </a:prstGeom>
          <a:ln w="635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66DEFE9-E48C-4D5A-9D0B-0A80FC112C11}"/>
              </a:ext>
            </a:extLst>
          </p:cNvPr>
          <p:cNvCxnSpPr/>
          <p:nvPr/>
        </p:nvCxnSpPr>
        <p:spPr>
          <a:xfrm>
            <a:off x="1652739" y="1205359"/>
            <a:ext cx="1447800" cy="581736"/>
          </a:xfrm>
          <a:prstGeom prst="line">
            <a:avLst/>
          </a:prstGeom>
          <a:ln w="635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6513DF2-0582-42CF-BF44-9DFAD970E47E}"/>
              </a:ext>
            </a:extLst>
          </p:cNvPr>
          <p:cNvCxnSpPr/>
          <p:nvPr/>
        </p:nvCxnSpPr>
        <p:spPr>
          <a:xfrm>
            <a:off x="2228606" y="1264470"/>
            <a:ext cx="666750" cy="369689"/>
          </a:xfrm>
          <a:prstGeom prst="line">
            <a:avLst/>
          </a:prstGeom>
          <a:ln w="57150">
            <a:solidFill>
              <a:srgbClr val="FF0000">
                <a:alpha val="19000"/>
              </a:srgb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1DBBFE2-6349-465D-8038-3466B330B04E}"/>
              </a:ext>
            </a:extLst>
          </p:cNvPr>
          <p:cNvSpPr txBox="1"/>
          <p:nvPr/>
        </p:nvSpPr>
        <p:spPr>
          <a:xfrm>
            <a:off x="1165528" y="2205743"/>
            <a:ext cx="3289000" cy="8002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SA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البعائث</a:t>
            </a:r>
            <a:r>
              <a:rPr lang="ar-SA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المسجلة</a:t>
            </a:r>
            <a:r>
              <a:rPr lang="ar-EG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GB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RA–RZ</a:t>
            </a:r>
          </a:p>
          <a:p>
            <a:pPr algn="r" rtl="1"/>
            <a:endParaRPr lang="en-GB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SA" sz="1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البعائث</a:t>
            </a:r>
            <a:r>
              <a:rPr lang="ar-SA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بقيمة مصرح به</a:t>
            </a:r>
            <a:r>
              <a:rPr lang="ar-SA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ا:</a:t>
            </a:r>
            <a:r>
              <a:rPr lang="ar-EG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VA–VZ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882C744-1CB7-4825-BFAD-752C7F3E3B3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57251" y="3521075"/>
            <a:ext cx="11144255" cy="2994025"/>
            <a:chOff x="449" y="2332"/>
            <a:chExt cx="7020" cy="1886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434568D8-A63F-4A8F-81C7-93C0B61EB8D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46" y="2442"/>
              <a:ext cx="6832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D1484E3D-B66F-4D87-914B-ED07A50B9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" y="3451"/>
              <a:ext cx="504" cy="197"/>
            </a:xfrm>
            <a:custGeom>
              <a:avLst/>
              <a:gdLst>
                <a:gd name="T0" fmla="*/ 504 w 504"/>
                <a:gd name="T1" fmla="*/ 99 h 197"/>
                <a:gd name="T2" fmla="*/ 405 w 504"/>
                <a:gd name="T3" fmla="*/ 197 h 197"/>
                <a:gd name="T4" fmla="*/ 405 w 504"/>
                <a:gd name="T5" fmla="*/ 148 h 197"/>
                <a:gd name="T6" fmla="*/ 0 w 504"/>
                <a:gd name="T7" fmla="*/ 148 h 197"/>
                <a:gd name="T8" fmla="*/ 0 w 504"/>
                <a:gd name="T9" fmla="*/ 49 h 197"/>
                <a:gd name="T10" fmla="*/ 405 w 504"/>
                <a:gd name="T11" fmla="*/ 49 h 197"/>
                <a:gd name="T12" fmla="*/ 405 w 504"/>
                <a:gd name="T13" fmla="*/ 0 h 197"/>
                <a:gd name="T14" fmla="*/ 504 w 504"/>
                <a:gd name="T15" fmla="*/ 9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4" h="197">
                  <a:moveTo>
                    <a:pt x="504" y="99"/>
                  </a:moveTo>
                  <a:lnTo>
                    <a:pt x="405" y="197"/>
                  </a:lnTo>
                  <a:lnTo>
                    <a:pt x="405" y="148"/>
                  </a:lnTo>
                  <a:lnTo>
                    <a:pt x="0" y="148"/>
                  </a:lnTo>
                  <a:lnTo>
                    <a:pt x="0" y="49"/>
                  </a:lnTo>
                  <a:lnTo>
                    <a:pt x="405" y="49"/>
                  </a:lnTo>
                  <a:lnTo>
                    <a:pt x="405" y="0"/>
                  </a:lnTo>
                  <a:lnTo>
                    <a:pt x="504" y="99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5554CF1D-3717-4723-B9E2-7676D5857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" y="3451"/>
              <a:ext cx="504" cy="197"/>
            </a:xfrm>
            <a:custGeom>
              <a:avLst/>
              <a:gdLst>
                <a:gd name="T0" fmla="*/ 504 w 504"/>
                <a:gd name="T1" fmla="*/ 99 h 197"/>
                <a:gd name="T2" fmla="*/ 405 w 504"/>
                <a:gd name="T3" fmla="*/ 197 h 197"/>
                <a:gd name="T4" fmla="*/ 405 w 504"/>
                <a:gd name="T5" fmla="*/ 148 h 197"/>
                <a:gd name="T6" fmla="*/ 0 w 504"/>
                <a:gd name="T7" fmla="*/ 148 h 197"/>
                <a:gd name="T8" fmla="*/ 0 w 504"/>
                <a:gd name="T9" fmla="*/ 49 h 197"/>
                <a:gd name="T10" fmla="*/ 405 w 504"/>
                <a:gd name="T11" fmla="*/ 49 h 197"/>
                <a:gd name="T12" fmla="*/ 405 w 504"/>
                <a:gd name="T13" fmla="*/ 0 h 197"/>
                <a:gd name="T14" fmla="*/ 504 w 504"/>
                <a:gd name="T15" fmla="*/ 9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4" h="197">
                  <a:moveTo>
                    <a:pt x="504" y="99"/>
                  </a:moveTo>
                  <a:lnTo>
                    <a:pt x="405" y="197"/>
                  </a:lnTo>
                  <a:lnTo>
                    <a:pt x="405" y="148"/>
                  </a:lnTo>
                  <a:lnTo>
                    <a:pt x="0" y="148"/>
                  </a:lnTo>
                  <a:lnTo>
                    <a:pt x="0" y="49"/>
                  </a:lnTo>
                  <a:lnTo>
                    <a:pt x="405" y="49"/>
                  </a:lnTo>
                  <a:lnTo>
                    <a:pt x="405" y="0"/>
                  </a:lnTo>
                  <a:lnTo>
                    <a:pt x="504" y="99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537B7BD8-12CA-4CC1-A606-F2DFAAB07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" y="3184"/>
              <a:ext cx="185" cy="479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63D85416-BFF2-4F99-8B94-579A6A4F7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" y="3184"/>
              <a:ext cx="185" cy="479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BC992928-38CF-48FB-A184-E3DEAA139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9" y="3184"/>
              <a:ext cx="184" cy="479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F5E10852-E5D0-452D-91D0-3BD5CA294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9" y="3184"/>
              <a:ext cx="184" cy="479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D8E531C2-D410-4E23-AC2C-F8E819B9E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3184"/>
              <a:ext cx="184" cy="479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E2B251BC-9477-470E-BC47-C9C3DF56F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3184"/>
              <a:ext cx="184" cy="479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Rectangle 13">
              <a:extLst>
                <a:ext uri="{FF2B5EF4-FFF2-40B4-BE49-F238E27FC236}">
                  <a16:creationId xmlns:a16="http://schemas.microsoft.com/office/drawing/2014/main" id="{C145B9E6-E056-4239-BDCA-35061F14B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4" y="3184"/>
              <a:ext cx="184" cy="479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Rectangle 14">
              <a:extLst>
                <a:ext uri="{FF2B5EF4-FFF2-40B4-BE49-F238E27FC236}">
                  <a16:creationId xmlns:a16="http://schemas.microsoft.com/office/drawing/2014/main" id="{0ABDB0DA-25B2-4EB2-9E1A-9E5E6C92A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4" y="3184"/>
              <a:ext cx="184" cy="479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Rectangle 15">
              <a:extLst>
                <a:ext uri="{FF2B5EF4-FFF2-40B4-BE49-F238E27FC236}">
                  <a16:creationId xmlns:a16="http://schemas.microsoft.com/office/drawing/2014/main" id="{311AD2FA-E6B8-4F26-86FB-9F2868E17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6" y="2996"/>
              <a:ext cx="36" cy="7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Rectangle 16">
              <a:extLst>
                <a:ext uri="{FF2B5EF4-FFF2-40B4-BE49-F238E27FC236}">
                  <a16:creationId xmlns:a16="http://schemas.microsoft.com/office/drawing/2014/main" id="{4A8C6AB3-AB10-4BD5-9FEB-DE244C685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6" y="2996"/>
              <a:ext cx="36" cy="711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Rectangle 17">
              <a:extLst>
                <a:ext uri="{FF2B5EF4-FFF2-40B4-BE49-F238E27FC236}">
                  <a16:creationId xmlns:a16="http://schemas.microsoft.com/office/drawing/2014/main" id="{A999FF84-CA3A-4CCD-8558-E747A4238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5" y="3047"/>
              <a:ext cx="185" cy="72"/>
            </a:xfrm>
            <a:prstGeom prst="rect">
              <a:avLst/>
            </a:prstGeom>
            <a:solidFill>
              <a:srgbClr val="DDE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0249212F-35EA-4D2F-BBF0-D92C89D54C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5" y="3047"/>
              <a:ext cx="185" cy="72"/>
            </a:xfrm>
            <a:custGeom>
              <a:avLst/>
              <a:gdLst>
                <a:gd name="T0" fmla="*/ 0 w 185"/>
                <a:gd name="T1" fmla="*/ 72 h 72"/>
                <a:gd name="T2" fmla="*/ 185 w 185"/>
                <a:gd name="T3" fmla="*/ 72 h 72"/>
                <a:gd name="T4" fmla="*/ 0 w 185"/>
                <a:gd name="T5" fmla="*/ 72 h 72"/>
                <a:gd name="T6" fmla="*/ 0 w 185"/>
                <a:gd name="T7" fmla="*/ 0 h 72"/>
                <a:gd name="T8" fmla="*/ 185 w 185"/>
                <a:gd name="T9" fmla="*/ 0 h 72"/>
                <a:gd name="T10" fmla="*/ 0 w 185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72">
                  <a:moveTo>
                    <a:pt x="0" y="72"/>
                  </a:moveTo>
                  <a:lnTo>
                    <a:pt x="185" y="72"/>
                  </a:lnTo>
                  <a:lnTo>
                    <a:pt x="0" y="72"/>
                  </a:lnTo>
                  <a:close/>
                  <a:moveTo>
                    <a:pt x="0" y="0"/>
                  </a:moveTo>
                  <a:lnTo>
                    <a:pt x="1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287A1587-5FE5-435B-9A42-391E844D99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5" y="3047"/>
              <a:ext cx="185" cy="72"/>
            </a:xfrm>
            <a:custGeom>
              <a:avLst/>
              <a:gdLst>
                <a:gd name="T0" fmla="*/ 0 w 185"/>
                <a:gd name="T1" fmla="*/ 72 h 72"/>
                <a:gd name="T2" fmla="*/ 185 w 185"/>
                <a:gd name="T3" fmla="*/ 72 h 72"/>
                <a:gd name="T4" fmla="*/ 0 w 185"/>
                <a:gd name="T5" fmla="*/ 0 h 72"/>
                <a:gd name="T6" fmla="*/ 185 w 185"/>
                <a:gd name="T7" fmla="*/ 0 h 72"/>
                <a:gd name="T8" fmla="*/ 0 w 185"/>
                <a:gd name="T9" fmla="*/ 72 h 72"/>
                <a:gd name="T10" fmla="*/ 0 w 185"/>
                <a:gd name="T11" fmla="*/ 0 h 72"/>
                <a:gd name="T12" fmla="*/ 185 w 185"/>
                <a:gd name="T13" fmla="*/ 72 h 72"/>
                <a:gd name="T14" fmla="*/ 185 w 185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72">
                  <a:moveTo>
                    <a:pt x="0" y="72"/>
                  </a:moveTo>
                  <a:lnTo>
                    <a:pt x="185" y="72"/>
                  </a:lnTo>
                  <a:moveTo>
                    <a:pt x="0" y="0"/>
                  </a:moveTo>
                  <a:lnTo>
                    <a:pt x="185" y="0"/>
                  </a:lnTo>
                  <a:moveTo>
                    <a:pt x="0" y="72"/>
                  </a:moveTo>
                  <a:lnTo>
                    <a:pt x="0" y="0"/>
                  </a:lnTo>
                  <a:moveTo>
                    <a:pt x="185" y="72"/>
                  </a:moveTo>
                  <a:lnTo>
                    <a:pt x="185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Rectangle 20">
              <a:extLst>
                <a:ext uri="{FF2B5EF4-FFF2-40B4-BE49-F238E27FC236}">
                  <a16:creationId xmlns:a16="http://schemas.microsoft.com/office/drawing/2014/main" id="{2C5F1761-B1F2-4F64-9522-9EC69F3E6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2" y="3304"/>
              <a:ext cx="184" cy="72"/>
            </a:xfrm>
            <a:prstGeom prst="rect">
              <a:avLst/>
            </a:prstGeom>
            <a:solidFill>
              <a:srgbClr val="DDE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71B7AE50-5BCF-4ADA-A0F8-CE54BF166D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2" y="3304"/>
              <a:ext cx="184" cy="72"/>
            </a:xfrm>
            <a:custGeom>
              <a:avLst/>
              <a:gdLst>
                <a:gd name="T0" fmla="*/ 0 w 184"/>
                <a:gd name="T1" fmla="*/ 72 h 72"/>
                <a:gd name="T2" fmla="*/ 184 w 184"/>
                <a:gd name="T3" fmla="*/ 72 h 72"/>
                <a:gd name="T4" fmla="*/ 0 w 184"/>
                <a:gd name="T5" fmla="*/ 72 h 72"/>
                <a:gd name="T6" fmla="*/ 0 w 184"/>
                <a:gd name="T7" fmla="*/ 0 h 72"/>
                <a:gd name="T8" fmla="*/ 184 w 184"/>
                <a:gd name="T9" fmla="*/ 0 h 72"/>
                <a:gd name="T10" fmla="*/ 0 w 184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72">
                  <a:moveTo>
                    <a:pt x="0" y="72"/>
                  </a:moveTo>
                  <a:lnTo>
                    <a:pt x="184" y="72"/>
                  </a:lnTo>
                  <a:lnTo>
                    <a:pt x="0" y="72"/>
                  </a:lnTo>
                  <a:close/>
                  <a:moveTo>
                    <a:pt x="0" y="0"/>
                  </a:moveTo>
                  <a:lnTo>
                    <a:pt x="1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960B97C6-B7D6-4ED0-B228-FE5DA8C7BE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2" y="3304"/>
              <a:ext cx="184" cy="72"/>
            </a:xfrm>
            <a:custGeom>
              <a:avLst/>
              <a:gdLst>
                <a:gd name="T0" fmla="*/ 0 w 184"/>
                <a:gd name="T1" fmla="*/ 72 h 72"/>
                <a:gd name="T2" fmla="*/ 184 w 184"/>
                <a:gd name="T3" fmla="*/ 72 h 72"/>
                <a:gd name="T4" fmla="*/ 0 w 184"/>
                <a:gd name="T5" fmla="*/ 0 h 72"/>
                <a:gd name="T6" fmla="*/ 184 w 184"/>
                <a:gd name="T7" fmla="*/ 0 h 72"/>
                <a:gd name="T8" fmla="*/ 0 w 184"/>
                <a:gd name="T9" fmla="*/ 72 h 72"/>
                <a:gd name="T10" fmla="*/ 0 w 184"/>
                <a:gd name="T11" fmla="*/ 0 h 72"/>
                <a:gd name="T12" fmla="*/ 184 w 184"/>
                <a:gd name="T13" fmla="*/ 72 h 72"/>
                <a:gd name="T14" fmla="*/ 184 w 184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72">
                  <a:moveTo>
                    <a:pt x="0" y="72"/>
                  </a:moveTo>
                  <a:lnTo>
                    <a:pt x="184" y="72"/>
                  </a:lnTo>
                  <a:moveTo>
                    <a:pt x="0" y="0"/>
                  </a:moveTo>
                  <a:lnTo>
                    <a:pt x="184" y="0"/>
                  </a:lnTo>
                  <a:moveTo>
                    <a:pt x="0" y="72"/>
                  </a:moveTo>
                  <a:lnTo>
                    <a:pt x="0" y="0"/>
                  </a:lnTo>
                  <a:moveTo>
                    <a:pt x="184" y="72"/>
                  </a:moveTo>
                  <a:lnTo>
                    <a:pt x="184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Rectangle 23">
              <a:extLst>
                <a:ext uri="{FF2B5EF4-FFF2-40B4-BE49-F238E27FC236}">
                  <a16:creationId xmlns:a16="http://schemas.microsoft.com/office/drawing/2014/main" id="{1F4B35F0-092B-4B67-80BE-2035E0363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2" y="3535"/>
              <a:ext cx="184" cy="72"/>
            </a:xfrm>
            <a:prstGeom prst="rect">
              <a:avLst/>
            </a:prstGeom>
            <a:solidFill>
              <a:srgbClr val="DDE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06D64CC6-B809-4B34-A426-38AD7D2B70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2" y="3535"/>
              <a:ext cx="184" cy="72"/>
            </a:xfrm>
            <a:custGeom>
              <a:avLst/>
              <a:gdLst>
                <a:gd name="T0" fmla="*/ 0 w 184"/>
                <a:gd name="T1" fmla="*/ 72 h 72"/>
                <a:gd name="T2" fmla="*/ 184 w 184"/>
                <a:gd name="T3" fmla="*/ 72 h 72"/>
                <a:gd name="T4" fmla="*/ 0 w 184"/>
                <a:gd name="T5" fmla="*/ 72 h 72"/>
                <a:gd name="T6" fmla="*/ 0 w 184"/>
                <a:gd name="T7" fmla="*/ 0 h 72"/>
                <a:gd name="T8" fmla="*/ 184 w 184"/>
                <a:gd name="T9" fmla="*/ 0 h 72"/>
                <a:gd name="T10" fmla="*/ 0 w 184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72">
                  <a:moveTo>
                    <a:pt x="0" y="72"/>
                  </a:moveTo>
                  <a:lnTo>
                    <a:pt x="184" y="72"/>
                  </a:lnTo>
                  <a:lnTo>
                    <a:pt x="0" y="72"/>
                  </a:lnTo>
                  <a:close/>
                  <a:moveTo>
                    <a:pt x="0" y="0"/>
                  </a:moveTo>
                  <a:lnTo>
                    <a:pt x="1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5412E84C-00FC-4A17-B6CD-3B2485487E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2" y="3535"/>
              <a:ext cx="184" cy="72"/>
            </a:xfrm>
            <a:custGeom>
              <a:avLst/>
              <a:gdLst>
                <a:gd name="T0" fmla="*/ 0 w 184"/>
                <a:gd name="T1" fmla="*/ 72 h 72"/>
                <a:gd name="T2" fmla="*/ 184 w 184"/>
                <a:gd name="T3" fmla="*/ 72 h 72"/>
                <a:gd name="T4" fmla="*/ 0 w 184"/>
                <a:gd name="T5" fmla="*/ 0 h 72"/>
                <a:gd name="T6" fmla="*/ 184 w 184"/>
                <a:gd name="T7" fmla="*/ 0 h 72"/>
                <a:gd name="T8" fmla="*/ 0 w 184"/>
                <a:gd name="T9" fmla="*/ 72 h 72"/>
                <a:gd name="T10" fmla="*/ 0 w 184"/>
                <a:gd name="T11" fmla="*/ 0 h 72"/>
                <a:gd name="T12" fmla="*/ 184 w 184"/>
                <a:gd name="T13" fmla="*/ 72 h 72"/>
                <a:gd name="T14" fmla="*/ 184 w 184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72">
                  <a:moveTo>
                    <a:pt x="0" y="72"/>
                  </a:moveTo>
                  <a:lnTo>
                    <a:pt x="184" y="72"/>
                  </a:lnTo>
                  <a:moveTo>
                    <a:pt x="0" y="0"/>
                  </a:moveTo>
                  <a:lnTo>
                    <a:pt x="184" y="0"/>
                  </a:lnTo>
                  <a:moveTo>
                    <a:pt x="0" y="72"/>
                  </a:moveTo>
                  <a:lnTo>
                    <a:pt x="0" y="0"/>
                  </a:lnTo>
                  <a:moveTo>
                    <a:pt x="184" y="72"/>
                  </a:moveTo>
                  <a:lnTo>
                    <a:pt x="184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56F7555B-330D-4B70-A146-9925E6B38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" y="3089"/>
              <a:ext cx="727" cy="334"/>
            </a:xfrm>
            <a:custGeom>
              <a:avLst/>
              <a:gdLst>
                <a:gd name="T0" fmla="*/ 0 w 727"/>
                <a:gd name="T1" fmla="*/ 334 h 334"/>
                <a:gd name="T2" fmla="*/ 377 w 727"/>
                <a:gd name="T3" fmla="*/ 87 h 334"/>
                <a:gd name="T4" fmla="*/ 727 w 727"/>
                <a:gd name="T5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7" h="334">
                  <a:moveTo>
                    <a:pt x="0" y="334"/>
                  </a:moveTo>
                  <a:cubicBezTo>
                    <a:pt x="134" y="215"/>
                    <a:pt x="256" y="141"/>
                    <a:pt x="377" y="87"/>
                  </a:cubicBezTo>
                  <a:cubicBezTo>
                    <a:pt x="489" y="38"/>
                    <a:pt x="601" y="6"/>
                    <a:pt x="727" y="0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4EFAA605-1D21-462A-8068-1BE833625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" y="3062"/>
              <a:ext cx="29" cy="56"/>
            </a:xfrm>
            <a:custGeom>
              <a:avLst/>
              <a:gdLst>
                <a:gd name="T0" fmla="*/ 2 w 29"/>
                <a:gd name="T1" fmla="*/ 56 h 56"/>
                <a:gd name="T2" fmla="*/ 29 w 29"/>
                <a:gd name="T3" fmla="*/ 27 h 56"/>
                <a:gd name="T4" fmla="*/ 0 w 29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56">
                  <a:moveTo>
                    <a:pt x="2" y="56"/>
                  </a:moveTo>
                  <a:lnTo>
                    <a:pt x="29" y="27"/>
                  </a:lnTo>
                  <a:lnTo>
                    <a:pt x="0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BA6A7D73-6DA5-4989-8EBB-017B928BC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" y="3340"/>
              <a:ext cx="724" cy="83"/>
            </a:xfrm>
            <a:custGeom>
              <a:avLst/>
              <a:gdLst>
                <a:gd name="T0" fmla="*/ 0 w 724"/>
                <a:gd name="T1" fmla="*/ 83 h 83"/>
                <a:gd name="T2" fmla="*/ 397 w 724"/>
                <a:gd name="T3" fmla="*/ 23 h 83"/>
                <a:gd name="T4" fmla="*/ 724 w 724"/>
                <a:gd name="T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4" h="83">
                  <a:moveTo>
                    <a:pt x="0" y="83"/>
                  </a:moveTo>
                  <a:cubicBezTo>
                    <a:pt x="134" y="62"/>
                    <a:pt x="311" y="36"/>
                    <a:pt x="397" y="23"/>
                  </a:cubicBezTo>
                  <a:cubicBezTo>
                    <a:pt x="504" y="7"/>
                    <a:pt x="466" y="13"/>
                    <a:pt x="724" y="0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61A9E171-9E47-423F-93E4-8CFFFEC3F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2" y="3313"/>
              <a:ext cx="30" cy="57"/>
            </a:xfrm>
            <a:custGeom>
              <a:avLst/>
              <a:gdLst>
                <a:gd name="T0" fmla="*/ 3 w 30"/>
                <a:gd name="T1" fmla="*/ 57 h 57"/>
                <a:gd name="T2" fmla="*/ 30 w 30"/>
                <a:gd name="T3" fmla="*/ 27 h 57"/>
                <a:gd name="T4" fmla="*/ 0 w 30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57">
                  <a:moveTo>
                    <a:pt x="3" y="57"/>
                  </a:moveTo>
                  <a:lnTo>
                    <a:pt x="30" y="27"/>
                  </a:lnTo>
                  <a:lnTo>
                    <a:pt x="0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345E4719-69ED-47A1-99A3-7300DC74C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" y="3205"/>
              <a:ext cx="377" cy="98"/>
            </a:xfrm>
            <a:custGeom>
              <a:avLst/>
              <a:gdLst>
                <a:gd name="T0" fmla="*/ 31 w 377"/>
                <a:gd name="T1" fmla="*/ 0 h 98"/>
                <a:gd name="T2" fmla="*/ 198 w 377"/>
                <a:gd name="T3" fmla="*/ 40 h 98"/>
                <a:gd name="T4" fmla="*/ 377 w 377"/>
                <a:gd name="T5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7" h="98">
                  <a:moveTo>
                    <a:pt x="31" y="0"/>
                  </a:moveTo>
                  <a:cubicBezTo>
                    <a:pt x="0" y="24"/>
                    <a:pt x="131" y="30"/>
                    <a:pt x="198" y="40"/>
                  </a:cubicBezTo>
                  <a:cubicBezTo>
                    <a:pt x="310" y="59"/>
                    <a:pt x="251" y="92"/>
                    <a:pt x="377" y="98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AAF69217-E76E-49FB-B1FC-F25D64304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" y="3274"/>
              <a:ext cx="29" cy="57"/>
            </a:xfrm>
            <a:custGeom>
              <a:avLst/>
              <a:gdLst>
                <a:gd name="T0" fmla="*/ 2 w 29"/>
                <a:gd name="T1" fmla="*/ 0 h 57"/>
                <a:gd name="T2" fmla="*/ 29 w 29"/>
                <a:gd name="T3" fmla="*/ 30 h 57"/>
                <a:gd name="T4" fmla="*/ 0 w 29"/>
                <a:gd name="T5" fmla="*/ 57 h 57"/>
                <a:gd name="T6" fmla="*/ 2 w 29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7">
                  <a:moveTo>
                    <a:pt x="2" y="0"/>
                  </a:moveTo>
                  <a:lnTo>
                    <a:pt x="29" y="30"/>
                  </a:lnTo>
                  <a:lnTo>
                    <a:pt x="0" y="5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id="{9641C4B6-9E2B-4627-8B6F-0F977F69E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" y="3423"/>
              <a:ext cx="307" cy="0"/>
            </a:xfrm>
            <a:custGeom>
              <a:avLst/>
              <a:gdLst>
                <a:gd name="T0" fmla="*/ 307 w 307"/>
                <a:gd name="T1" fmla="*/ 0 w 30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307">
                  <a:moveTo>
                    <a:pt x="307" y="0"/>
                  </a:moveTo>
                  <a:cubicBezTo>
                    <a:pt x="230" y="0"/>
                    <a:pt x="77" y="0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33">
              <a:extLst>
                <a:ext uri="{FF2B5EF4-FFF2-40B4-BE49-F238E27FC236}">
                  <a16:creationId xmlns:a16="http://schemas.microsoft.com/office/drawing/2014/main" id="{F5EABE9C-F59E-4B26-B8E3-EE8F98625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" y="3395"/>
              <a:ext cx="28" cy="57"/>
            </a:xfrm>
            <a:custGeom>
              <a:avLst/>
              <a:gdLst>
                <a:gd name="T0" fmla="*/ 0 w 28"/>
                <a:gd name="T1" fmla="*/ 57 h 57"/>
                <a:gd name="T2" fmla="*/ 28 w 28"/>
                <a:gd name="T3" fmla="*/ 28 h 57"/>
                <a:gd name="T4" fmla="*/ 0 w 28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57">
                  <a:moveTo>
                    <a:pt x="0" y="57"/>
                  </a:moveTo>
                  <a:lnTo>
                    <a:pt x="28" y="28"/>
                  </a:lnTo>
                  <a:lnTo>
                    <a:pt x="0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03EB3E52-6B8E-4865-9074-474B618F6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" y="3550"/>
              <a:ext cx="307" cy="162"/>
            </a:xfrm>
            <a:custGeom>
              <a:avLst/>
              <a:gdLst>
                <a:gd name="T0" fmla="*/ 307 w 307"/>
                <a:gd name="T1" fmla="*/ 37 h 162"/>
                <a:gd name="T2" fmla="*/ 49 w 307"/>
                <a:gd name="T3" fmla="*/ 143 h 162"/>
                <a:gd name="T4" fmla="*/ 0 w 307"/>
                <a:gd name="T5" fmla="*/ 12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7" h="162">
                  <a:moveTo>
                    <a:pt x="307" y="37"/>
                  </a:moveTo>
                  <a:cubicBezTo>
                    <a:pt x="111" y="0"/>
                    <a:pt x="73" y="108"/>
                    <a:pt x="49" y="143"/>
                  </a:cubicBezTo>
                  <a:cubicBezTo>
                    <a:pt x="36" y="162"/>
                    <a:pt x="28" y="160"/>
                    <a:pt x="0" y="122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id="{963FFE04-C55A-4706-BCB5-EDC82E84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" y="3554"/>
              <a:ext cx="33" cy="55"/>
            </a:xfrm>
            <a:custGeom>
              <a:avLst/>
              <a:gdLst>
                <a:gd name="T0" fmla="*/ 0 w 33"/>
                <a:gd name="T1" fmla="*/ 55 h 55"/>
                <a:gd name="T2" fmla="*/ 33 w 33"/>
                <a:gd name="T3" fmla="*/ 33 h 55"/>
                <a:gd name="T4" fmla="*/ 11 w 33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55">
                  <a:moveTo>
                    <a:pt x="0" y="55"/>
                  </a:moveTo>
                  <a:lnTo>
                    <a:pt x="33" y="33"/>
                  </a:lnTo>
                  <a:lnTo>
                    <a:pt x="11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Rectangle 36">
              <a:extLst>
                <a:ext uri="{FF2B5EF4-FFF2-40B4-BE49-F238E27FC236}">
                  <a16:creationId xmlns:a16="http://schemas.microsoft.com/office/drawing/2014/main" id="{B4EF0362-E483-4BFE-A935-1853D1C2F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7" y="3327"/>
              <a:ext cx="369" cy="2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Rectangle 37">
              <a:extLst>
                <a:ext uri="{FF2B5EF4-FFF2-40B4-BE49-F238E27FC236}">
                  <a16:creationId xmlns:a16="http://schemas.microsoft.com/office/drawing/2014/main" id="{8FB0B4A4-EFB5-4AE4-B3C5-4C6CC89CB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7" y="3327"/>
              <a:ext cx="369" cy="223"/>
            </a:xfrm>
            <a:prstGeom prst="rect">
              <a:avLst/>
            </a:prstGeom>
            <a:noFill/>
            <a:ln w="31750" cap="rnd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1062" name="Picture 38">
              <a:extLst>
                <a:ext uri="{FF2B5EF4-FFF2-40B4-BE49-F238E27FC236}">
                  <a16:creationId xmlns:a16="http://schemas.microsoft.com/office/drawing/2014/main" id="{43AD9F2E-2211-4660-A43B-FD15045533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" y="3270"/>
              <a:ext cx="221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id="{D105FF38-1F2A-4C3B-ADB7-380012788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3" y="3451"/>
              <a:ext cx="706" cy="197"/>
            </a:xfrm>
            <a:custGeom>
              <a:avLst/>
              <a:gdLst>
                <a:gd name="T0" fmla="*/ 706 w 706"/>
                <a:gd name="T1" fmla="*/ 99 h 197"/>
                <a:gd name="T2" fmla="*/ 607 w 706"/>
                <a:gd name="T3" fmla="*/ 197 h 197"/>
                <a:gd name="T4" fmla="*/ 607 w 706"/>
                <a:gd name="T5" fmla="*/ 148 h 197"/>
                <a:gd name="T6" fmla="*/ 0 w 706"/>
                <a:gd name="T7" fmla="*/ 148 h 197"/>
                <a:gd name="T8" fmla="*/ 0 w 706"/>
                <a:gd name="T9" fmla="*/ 49 h 197"/>
                <a:gd name="T10" fmla="*/ 607 w 706"/>
                <a:gd name="T11" fmla="*/ 49 h 197"/>
                <a:gd name="T12" fmla="*/ 607 w 706"/>
                <a:gd name="T13" fmla="*/ 0 h 197"/>
                <a:gd name="T14" fmla="*/ 706 w 706"/>
                <a:gd name="T15" fmla="*/ 9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6" h="197">
                  <a:moveTo>
                    <a:pt x="706" y="99"/>
                  </a:moveTo>
                  <a:lnTo>
                    <a:pt x="607" y="197"/>
                  </a:lnTo>
                  <a:lnTo>
                    <a:pt x="607" y="148"/>
                  </a:lnTo>
                  <a:lnTo>
                    <a:pt x="0" y="148"/>
                  </a:lnTo>
                  <a:lnTo>
                    <a:pt x="0" y="49"/>
                  </a:lnTo>
                  <a:lnTo>
                    <a:pt x="607" y="49"/>
                  </a:lnTo>
                  <a:lnTo>
                    <a:pt x="607" y="0"/>
                  </a:lnTo>
                  <a:lnTo>
                    <a:pt x="706" y="99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id="{066F7AA7-C3A0-41D5-A026-E8C497FEC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3" y="3451"/>
              <a:ext cx="706" cy="197"/>
            </a:xfrm>
            <a:custGeom>
              <a:avLst/>
              <a:gdLst>
                <a:gd name="T0" fmla="*/ 706 w 706"/>
                <a:gd name="T1" fmla="*/ 99 h 197"/>
                <a:gd name="T2" fmla="*/ 607 w 706"/>
                <a:gd name="T3" fmla="*/ 197 h 197"/>
                <a:gd name="T4" fmla="*/ 607 w 706"/>
                <a:gd name="T5" fmla="*/ 148 h 197"/>
                <a:gd name="T6" fmla="*/ 0 w 706"/>
                <a:gd name="T7" fmla="*/ 148 h 197"/>
                <a:gd name="T8" fmla="*/ 0 w 706"/>
                <a:gd name="T9" fmla="*/ 49 h 197"/>
                <a:gd name="T10" fmla="*/ 607 w 706"/>
                <a:gd name="T11" fmla="*/ 49 h 197"/>
                <a:gd name="T12" fmla="*/ 607 w 706"/>
                <a:gd name="T13" fmla="*/ 0 h 197"/>
                <a:gd name="T14" fmla="*/ 706 w 706"/>
                <a:gd name="T15" fmla="*/ 9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6" h="197">
                  <a:moveTo>
                    <a:pt x="706" y="99"/>
                  </a:moveTo>
                  <a:lnTo>
                    <a:pt x="607" y="197"/>
                  </a:lnTo>
                  <a:lnTo>
                    <a:pt x="607" y="148"/>
                  </a:lnTo>
                  <a:lnTo>
                    <a:pt x="0" y="148"/>
                  </a:lnTo>
                  <a:lnTo>
                    <a:pt x="0" y="49"/>
                  </a:lnTo>
                  <a:lnTo>
                    <a:pt x="607" y="49"/>
                  </a:lnTo>
                  <a:lnTo>
                    <a:pt x="607" y="0"/>
                  </a:lnTo>
                  <a:lnTo>
                    <a:pt x="706" y="99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3FBCCB04-7E43-453F-A010-8765EEEFB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3" y="3451"/>
              <a:ext cx="614" cy="197"/>
            </a:xfrm>
            <a:custGeom>
              <a:avLst/>
              <a:gdLst>
                <a:gd name="T0" fmla="*/ 614 w 614"/>
                <a:gd name="T1" fmla="*/ 99 h 197"/>
                <a:gd name="T2" fmla="*/ 516 w 614"/>
                <a:gd name="T3" fmla="*/ 197 h 197"/>
                <a:gd name="T4" fmla="*/ 516 w 614"/>
                <a:gd name="T5" fmla="*/ 148 h 197"/>
                <a:gd name="T6" fmla="*/ 0 w 614"/>
                <a:gd name="T7" fmla="*/ 148 h 197"/>
                <a:gd name="T8" fmla="*/ 0 w 614"/>
                <a:gd name="T9" fmla="*/ 49 h 197"/>
                <a:gd name="T10" fmla="*/ 516 w 614"/>
                <a:gd name="T11" fmla="*/ 49 h 197"/>
                <a:gd name="T12" fmla="*/ 516 w 614"/>
                <a:gd name="T13" fmla="*/ 0 h 197"/>
                <a:gd name="T14" fmla="*/ 614 w 614"/>
                <a:gd name="T15" fmla="*/ 9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4" h="197">
                  <a:moveTo>
                    <a:pt x="614" y="99"/>
                  </a:moveTo>
                  <a:lnTo>
                    <a:pt x="516" y="197"/>
                  </a:lnTo>
                  <a:lnTo>
                    <a:pt x="516" y="148"/>
                  </a:lnTo>
                  <a:lnTo>
                    <a:pt x="0" y="148"/>
                  </a:lnTo>
                  <a:lnTo>
                    <a:pt x="0" y="49"/>
                  </a:lnTo>
                  <a:lnTo>
                    <a:pt x="516" y="49"/>
                  </a:lnTo>
                  <a:lnTo>
                    <a:pt x="516" y="0"/>
                  </a:lnTo>
                  <a:lnTo>
                    <a:pt x="614" y="99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2BF940EF-0160-4255-B35F-DCB072F86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3" y="3451"/>
              <a:ext cx="614" cy="197"/>
            </a:xfrm>
            <a:custGeom>
              <a:avLst/>
              <a:gdLst>
                <a:gd name="T0" fmla="*/ 614 w 614"/>
                <a:gd name="T1" fmla="*/ 99 h 197"/>
                <a:gd name="T2" fmla="*/ 516 w 614"/>
                <a:gd name="T3" fmla="*/ 197 h 197"/>
                <a:gd name="T4" fmla="*/ 516 w 614"/>
                <a:gd name="T5" fmla="*/ 148 h 197"/>
                <a:gd name="T6" fmla="*/ 0 w 614"/>
                <a:gd name="T7" fmla="*/ 148 h 197"/>
                <a:gd name="T8" fmla="*/ 0 w 614"/>
                <a:gd name="T9" fmla="*/ 49 h 197"/>
                <a:gd name="T10" fmla="*/ 516 w 614"/>
                <a:gd name="T11" fmla="*/ 49 h 197"/>
                <a:gd name="T12" fmla="*/ 516 w 614"/>
                <a:gd name="T13" fmla="*/ 0 h 197"/>
                <a:gd name="T14" fmla="*/ 614 w 614"/>
                <a:gd name="T15" fmla="*/ 9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4" h="197">
                  <a:moveTo>
                    <a:pt x="614" y="99"/>
                  </a:moveTo>
                  <a:lnTo>
                    <a:pt x="516" y="197"/>
                  </a:lnTo>
                  <a:lnTo>
                    <a:pt x="516" y="148"/>
                  </a:lnTo>
                  <a:lnTo>
                    <a:pt x="0" y="148"/>
                  </a:lnTo>
                  <a:lnTo>
                    <a:pt x="0" y="49"/>
                  </a:lnTo>
                  <a:lnTo>
                    <a:pt x="516" y="49"/>
                  </a:lnTo>
                  <a:lnTo>
                    <a:pt x="516" y="0"/>
                  </a:lnTo>
                  <a:lnTo>
                    <a:pt x="614" y="99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05475660-9CCE-4559-8870-3BBA7765E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3451"/>
              <a:ext cx="1842" cy="197"/>
            </a:xfrm>
            <a:custGeom>
              <a:avLst/>
              <a:gdLst>
                <a:gd name="T0" fmla="*/ 1842 w 1842"/>
                <a:gd name="T1" fmla="*/ 99 h 197"/>
                <a:gd name="T2" fmla="*/ 1744 w 1842"/>
                <a:gd name="T3" fmla="*/ 197 h 197"/>
                <a:gd name="T4" fmla="*/ 1744 w 1842"/>
                <a:gd name="T5" fmla="*/ 148 h 197"/>
                <a:gd name="T6" fmla="*/ 0 w 1842"/>
                <a:gd name="T7" fmla="*/ 148 h 197"/>
                <a:gd name="T8" fmla="*/ 0 w 1842"/>
                <a:gd name="T9" fmla="*/ 49 h 197"/>
                <a:gd name="T10" fmla="*/ 1744 w 1842"/>
                <a:gd name="T11" fmla="*/ 49 h 197"/>
                <a:gd name="T12" fmla="*/ 1744 w 1842"/>
                <a:gd name="T13" fmla="*/ 0 h 197"/>
                <a:gd name="T14" fmla="*/ 1842 w 1842"/>
                <a:gd name="T15" fmla="*/ 9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2" h="197">
                  <a:moveTo>
                    <a:pt x="1842" y="99"/>
                  </a:moveTo>
                  <a:lnTo>
                    <a:pt x="1744" y="197"/>
                  </a:lnTo>
                  <a:lnTo>
                    <a:pt x="1744" y="148"/>
                  </a:lnTo>
                  <a:lnTo>
                    <a:pt x="0" y="148"/>
                  </a:lnTo>
                  <a:lnTo>
                    <a:pt x="0" y="49"/>
                  </a:lnTo>
                  <a:lnTo>
                    <a:pt x="1744" y="49"/>
                  </a:lnTo>
                  <a:lnTo>
                    <a:pt x="1744" y="0"/>
                  </a:lnTo>
                  <a:lnTo>
                    <a:pt x="1842" y="99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4FE5A6CE-4DA0-4E50-BD40-B5897873F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3451"/>
              <a:ext cx="1842" cy="197"/>
            </a:xfrm>
            <a:custGeom>
              <a:avLst/>
              <a:gdLst>
                <a:gd name="T0" fmla="*/ 1842 w 1842"/>
                <a:gd name="T1" fmla="*/ 99 h 197"/>
                <a:gd name="T2" fmla="*/ 1744 w 1842"/>
                <a:gd name="T3" fmla="*/ 197 h 197"/>
                <a:gd name="T4" fmla="*/ 1744 w 1842"/>
                <a:gd name="T5" fmla="*/ 148 h 197"/>
                <a:gd name="T6" fmla="*/ 0 w 1842"/>
                <a:gd name="T7" fmla="*/ 148 h 197"/>
                <a:gd name="T8" fmla="*/ 0 w 1842"/>
                <a:gd name="T9" fmla="*/ 49 h 197"/>
                <a:gd name="T10" fmla="*/ 1744 w 1842"/>
                <a:gd name="T11" fmla="*/ 49 h 197"/>
                <a:gd name="T12" fmla="*/ 1744 w 1842"/>
                <a:gd name="T13" fmla="*/ 0 h 197"/>
                <a:gd name="T14" fmla="*/ 1842 w 1842"/>
                <a:gd name="T15" fmla="*/ 9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2" h="197">
                  <a:moveTo>
                    <a:pt x="1842" y="99"/>
                  </a:moveTo>
                  <a:lnTo>
                    <a:pt x="1744" y="197"/>
                  </a:lnTo>
                  <a:lnTo>
                    <a:pt x="1744" y="148"/>
                  </a:lnTo>
                  <a:lnTo>
                    <a:pt x="0" y="148"/>
                  </a:lnTo>
                  <a:lnTo>
                    <a:pt x="0" y="49"/>
                  </a:lnTo>
                  <a:lnTo>
                    <a:pt x="1744" y="49"/>
                  </a:lnTo>
                  <a:lnTo>
                    <a:pt x="1744" y="0"/>
                  </a:lnTo>
                  <a:lnTo>
                    <a:pt x="1842" y="99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1069" name="Picture 45">
              <a:extLst>
                <a:ext uri="{FF2B5EF4-FFF2-40B4-BE49-F238E27FC236}">
                  <a16:creationId xmlns:a16="http://schemas.microsoft.com/office/drawing/2014/main" id="{FA7A4FE5-1281-4AB1-A69B-9AFF1E1932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9" y="2332"/>
              <a:ext cx="736" cy="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0" name="Picture 46">
              <a:extLst>
                <a:ext uri="{FF2B5EF4-FFF2-40B4-BE49-F238E27FC236}">
                  <a16:creationId xmlns:a16="http://schemas.microsoft.com/office/drawing/2014/main" id="{8A619663-CD28-4EE8-9B69-68670DAFF7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" y="3244"/>
              <a:ext cx="368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2" name="Picture 48">
              <a:extLst>
                <a:ext uri="{FF2B5EF4-FFF2-40B4-BE49-F238E27FC236}">
                  <a16:creationId xmlns:a16="http://schemas.microsoft.com/office/drawing/2014/main" id="{AD30A32B-A3B7-4A75-B899-256B46175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9" y="3244"/>
              <a:ext cx="368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3" name="Picture 49">
              <a:extLst>
                <a:ext uri="{FF2B5EF4-FFF2-40B4-BE49-F238E27FC236}">
                  <a16:creationId xmlns:a16="http://schemas.microsoft.com/office/drawing/2014/main" id="{465A48A1-2250-4308-BF22-66FEA658F0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9" y="3244"/>
              <a:ext cx="368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4" name="Picture 50">
              <a:extLst>
                <a:ext uri="{FF2B5EF4-FFF2-40B4-BE49-F238E27FC236}">
                  <a16:creationId xmlns:a16="http://schemas.microsoft.com/office/drawing/2014/main" id="{7262F1ED-3A7B-419F-AFA0-16A90E65C6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8" y="3244"/>
              <a:ext cx="369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5" name="Picture 51">
              <a:extLst>
                <a:ext uri="{FF2B5EF4-FFF2-40B4-BE49-F238E27FC236}">
                  <a16:creationId xmlns:a16="http://schemas.microsoft.com/office/drawing/2014/main" id="{E97DFCAF-E620-4BC7-BB3E-7A0C1B6543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4" y="3216"/>
              <a:ext cx="369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Freeform 52">
              <a:extLst>
                <a:ext uri="{FF2B5EF4-FFF2-40B4-BE49-F238E27FC236}">
                  <a16:creationId xmlns:a16="http://schemas.microsoft.com/office/drawing/2014/main" id="{8B8B6574-1DB1-4AF9-BA8C-DB7D3777C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8" y="3451"/>
              <a:ext cx="706" cy="197"/>
            </a:xfrm>
            <a:custGeom>
              <a:avLst/>
              <a:gdLst>
                <a:gd name="T0" fmla="*/ 706 w 706"/>
                <a:gd name="T1" fmla="*/ 99 h 197"/>
                <a:gd name="T2" fmla="*/ 608 w 706"/>
                <a:gd name="T3" fmla="*/ 197 h 197"/>
                <a:gd name="T4" fmla="*/ 608 w 706"/>
                <a:gd name="T5" fmla="*/ 148 h 197"/>
                <a:gd name="T6" fmla="*/ 0 w 706"/>
                <a:gd name="T7" fmla="*/ 148 h 197"/>
                <a:gd name="T8" fmla="*/ 0 w 706"/>
                <a:gd name="T9" fmla="*/ 49 h 197"/>
                <a:gd name="T10" fmla="*/ 608 w 706"/>
                <a:gd name="T11" fmla="*/ 49 h 197"/>
                <a:gd name="T12" fmla="*/ 608 w 706"/>
                <a:gd name="T13" fmla="*/ 0 h 197"/>
                <a:gd name="T14" fmla="*/ 706 w 706"/>
                <a:gd name="T15" fmla="*/ 9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6" h="197">
                  <a:moveTo>
                    <a:pt x="706" y="99"/>
                  </a:moveTo>
                  <a:lnTo>
                    <a:pt x="608" y="197"/>
                  </a:lnTo>
                  <a:lnTo>
                    <a:pt x="608" y="148"/>
                  </a:lnTo>
                  <a:lnTo>
                    <a:pt x="0" y="148"/>
                  </a:lnTo>
                  <a:lnTo>
                    <a:pt x="0" y="49"/>
                  </a:lnTo>
                  <a:lnTo>
                    <a:pt x="608" y="49"/>
                  </a:lnTo>
                  <a:lnTo>
                    <a:pt x="608" y="0"/>
                  </a:lnTo>
                  <a:lnTo>
                    <a:pt x="706" y="99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53">
              <a:extLst>
                <a:ext uri="{FF2B5EF4-FFF2-40B4-BE49-F238E27FC236}">
                  <a16:creationId xmlns:a16="http://schemas.microsoft.com/office/drawing/2014/main" id="{C29F3E35-AFD1-4F8F-B0BD-A74CE9080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8" y="3451"/>
              <a:ext cx="706" cy="197"/>
            </a:xfrm>
            <a:custGeom>
              <a:avLst/>
              <a:gdLst>
                <a:gd name="T0" fmla="*/ 706 w 706"/>
                <a:gd name="T1" fmla="*/ 99 h 197"/>
                <a:gd name="T2" fmla="*/ 608 w 706"/>
                <a:gd name="T3" fmla="*/ 197 h 197"/>
                <a:gd name="T4" fmla="*/ 608 w 706"/>
                <a:gd name="T5" fmla="*/ 148 h 197"/>
                <a:gd name="T6" fmla="*/ 0 w 706"/>
                <a:gd name="T7" fmla="*/ 148 h 197"/>
                <a:gd name="T8" fmla="*/ 0 w 706"/>
                <a:gd name="T9" fmla="*/ 49 h 197"/>
                <a:gd name="T10" fmla="*/ 608 w 706"/>
                <a:gd name="T11" fmla="*/ 49 h 197"/>
                <a:gd name="T12" fmla="*/ 608 w 706"/>
                <a:gd name="T13" fmla="*/ 0 h 197"/>
                <a:gd name="T14" fmla="*/ 706 w 706"/>
                <a:gd name="T15" fmla="*/ 9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6" h="197">
                  <a:moveTo>
                    <a:pt x="706" y="99"/>
                  </a:moveTo>
                  <a:lnTo>
                    <a:pt x="608" y="197"/>
                  </a:lnTo>
                  <a:lnTo>
                    <a:pt x="608" y="148"/>
                  </a:lnTo>
                  <a:lnTo>
                    <a:pt x="0" y="148"/>
                  </a:lnTo>
                  <a:lnTo>
                    <a:pt x="0" y="49"/>
                  </a:lnTo>
                  <a:lnTo>
                    <a:pt x="608" y="49"/>
                  </a:lnTo>
                  <a:lnTo>
                    <a:pt x="608" y="0"/>
                  </a:lnTo>
                  <a:lnTo>
                    <a:pt x="706" y="99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1078" name="Picture 54">
              <a:extLst>
                <a:ext uri="{FF2B5EF4-FFF2-40B4-BE49-F238E27FC236}">
                  <a16:creationId xmlns:a16="http://schemas.microsoft.com/office/drawing/2014/main" id="{89EC5C10-204D-455B-A58F-F66B9AC841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3" y="3239"/>
              <a:ext cx="368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9" name="Picture 55">
              <a:extLst>
                <a:ext uri="{FF2B5EF4-FFF2-40B4-BE49-F238E27FC236}">
                  <a16:creationId xmlns:a16="http://schemas.microsoft.com/office/drawing/2014/main" id="{AD42C835-2086-4DB4-B4BB-9BBB4FD194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3" y="3239"/>
              <a:ext cx="368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Rectangle 56">
              <a:extLst>
                <a:ext uri="{FF2B5EF4-FFF2-40B4-BE49-F238E27FC236}">
                  <a16:creationId xmlns:a16="http://schemas.microsoft.com/office/drawing/2014/main" id="{447035C1-5D1B-419A-B461-4F44E216A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" y="3133"/>
              <a:ext cx="184" cy="72"/>
            </a:xfrm>
            <a:prstGeom prst="rect">
              <a:avLst/>
            </a:prstGeom>
            <a:solidFill>
              <a:srgbClr val="DDE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57">
              <a:extLst>
                <a:ext uri="{FF2B5EF4-FFF2-40B4-BE49-F238E27FC236}">
                  <a16:creationId xmlns:a16="http://schemas.microsoft.com/office/drawing/2014/main" id="{11F4D369-BBF8-433C-8692-656CFEC15A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" y="3133"/>
              <a:ext cx="184" cy="72"/>
            </a:xfrm>
            <a:custGeom>
              <a:avLst/>
              <a:gdLst>
                <a:gd name="T0" fmla="*/ 0 w 184"/>
                <a:gd name="T1" fmla="*/ 72 h 72"/>
                <a:gd name="T2" fmla="*/ 184 w 184"/>
                <a:gd name="T3" fmla="*/ 72 h 72"/>
                <a:gd name="T4" fmla="*/ 0 w 184"/>
                <a:gd name="T5" fmla="*/ 72 h 72"/>
                <a:gd name="T6" fmla="*/ 0 w 184"/>
                <a:gd name="T7" fmla="*/ 0 h 72"/>
                <a:gd name="T8" fmla="*/ 184 w 184"/>
                <a:gd name="T9" fmla="*/ 0 h 72"/>
                <a:gd name="T10" fmla="*/ 0 w 184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72">
                  <a:moveTo>
                    <a:pt x="0" y="72"/>
                  </a:moveTo>
                  <a:lnTo>
                    <a:pt x="184" y="72"/>
                  </a:lnTo>
                  <a:lnTo>
                    <a:pt x="0" y="72"/>
                  </a:lnTo>
                  <a:close/>
                  <a:moveTo>
                    <a:pt x="0" y="0"/>
                  </a:moveTo>
                  <a:lnTo>
                    <a:pt x="1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58">
              <a:extLst>
                <a:ext uri="{FF2B5EF4-FFF2-40B4-BE49-F238E27FC236}">
                  <a16:creationId xmlns:a16="http://schemas.microsoft.com/office/drawing/2014/main" id="{DC40FE66-F0DE-4D0D-9932-225C3F163D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" y="3133"/>
              <a:ext cx="184" cy="72"/>
            </a:xfrm>
            <a:custGeom>
              <a:avLst/>
              <a:gdLst>
                <a:gd name="T0" fmla="*/ 0 w 184"/>
                <a:gd name="T1" fmla="*/ 72 h 72"/>
                <a:gd name="T2" fmla="*/ 184 w 184"/>
                <a:gd name="T3" fmla="*/ 72 h 72"/>
                <a:gd name="T4" fmla="*/ 0 w 184"/>
                <a:gd name="T5" fmla="*/ 0 h 72"/>
                <a:gd name="T6" fmla="*/ 184 w 184"/>
                <a:gd name="T7" fmla="*/ 0 h 72"/>
                <a:gd name="T8" fmla="*/ 0 w 184"/>
                <a:gd name="T9" fmla="*/ 72 h 72"/>
                <a:gd name="T10" fmla="*/ 0 w 184"/>
                <a:gd name="T11" fmla="*/ 0 h 72"/>
                <a:gd name="T12" fmla="*/ 184 w 184"/>
                <a:gd name="T13" fmla="*/ 72 h 72"/>
                <a:gd name="T14" fmla="*/ 184 w 184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72">
                  <a:moveTo>
                    <a:pt x="0" y="72"/>
                  </a:moveTo>
                  <a:lnTo>
                    <a:pt x="184" y="72"/>
                  </a:lnTo>
                  <a:moveTo>
                    <a:pt x="0" y="0"/>
                  </a:moveTo>
                  <a:lnTo>
                    <a:pt x="184" y="0"/>
                  </a:lnTo>
                  <a:moveTo>
                    <a:pt x="0" y="72"/>
                  </a:moveTo>
                  <a:lnTo>
                    <a:pt x="0" y="0"/>
                  </a:lnTo>
                  <a:moveTo>
                    <a:pt x="184" y="72"/>
                  </a:moveTo>
                  <a:lnTo>
                    <a:pt x="184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Rectangle 59">
              <a:extLst>
                <a:ext uri="{FF2B5EF4-FFF2-40B4-BE49-F238E27FC236}">
                  <a16:creationId xmlns:a16="http://schemas.microsoft.com/office/drawing/2014/main" id="{0934CC05-C37A-4978-8E85-7EAFE645F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" y="3387"/>
              <a:ext cx="184" cy="73"/>
            </a:xfrm>
            <a:prstGeom prst="rect">
              <a:avLst/>
            </a:prstGeom>
            <a:solidFill>
              <a:srgbClr val="DDE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60">
              <a:extLst>
                <a:ext uri="{FF2B5EF4-FFF2-40B4-BE49-F238E27FC236}">
                  <a16:creationId xmlns:a16="http://schemas.microsoft.com/office/drawing/2014/main" id="{4A8ED4A4-9232-4255-A336-025187D81A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" y="3387"/>
              <a:ext cx="184" cy="73"/>
            </a:xfrm>
            <a:custGeom>
              <a:avLst/>
              <a:gdLst>
                <a:gd name="T0" fmla="*/ 0 w 184"/>
                <a:gd name="T1" fmla="*/ 73 h 73"/>
                <a:gd name="T2" fmla="*/ 184 w 184"/>
                <a:gd name="T3" fmla="*/ 73 h 73"/>
                <a:gd name="T4" fmla="*/ 0 w 184"/>
                <a:gd name="T5" fmla="*/ 73 h 73"/>
                <a:gd name="T6" fmla="*/ 0 w 184"/>
                <a:gd name="T7" fmla="*/ 0 h 73"/>
                <a:gd name="T8" fmla="*/ 184 w 184"/>
                <a:gd name="T9" fmla="*/ 0 h 73"/>
                <a:gd name="T10" fmla="*/ 0 w 184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73">
                  <a:moveTo>
                    <a:pt x="0" y="73"/>
                  </a:moveTo>
                  <a:lnTo>
                    <a:pt x="184" y="73"/>
                  </a:lnTo>
                  <a:lnTo>
                    <a:pt x="0" y="73"/>
                  </a:lnTo>
                  <a:close/>
                  <a:moveTo>
                    <a:pt x="0" y="0"/>
                  </a:moveTo>
                  <a:lnTo>
                    <a:pt x="1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61">
              <a:extLst>
                <a:ext uri="{FF2B5EF4-FFF2-40B4-BE49-F238E27FC236}">
                  <a16:creationId xmlns:a16="http://schemas.microsoft.com/office/drawing/2014/main" id="{3839FCE5-1131-4435-81EE-5FABA90AC5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" y="3387"/>
              <a:ext cx="184" cy="73"/>
            </a:xfrm>
            <a:custGeom>
              <a:avLst/>
              <a:gdLst>
                <a:gd name="T0" fmla="*/ 0 w 184"/>
                <a:gd name="T1" fmla="*/ 73 h 73"/>
                <a:gd name="T2" fmla="*/ 184 w 184"/>
                <a:gd name="T3" fmla="*/ 73 h 73"/>
                <a:gd name="T4" fmla="*/ 0 w 184"/>
                <a:gd name="T5" fmla="*/ 0 h 73"/>
                <a:gd name="T6" fmla="*/ 184 w 184"/>
                <a:gd name="T7" fmla="*/ 0 h 73"/>
                <a:gd name="T8" fmla="*/ 0 w 184"/>
                <a:gd name="T9" fmla="*/ 73 h 73"/>
                <a:gd name="T10" fmla="*/ 0 w 184"/>
                <a:gd name="T11" fmla="*/ 0 h 73"/>
                <a:gd name="T12" fmla="*/ 184 w 184"/>
                <a:gd name="T13" fmla="*/ 73 h 73"/>
                <a:gd name="T14" fmla="*/ 184 w 184"/>
                <a:gd name="T1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73">
                  <a:moveTo>
                    <a:pt x="0" y="73"/>
                  </a:moveTo>
                  <a:lnTo>
                    <a:pt x="184" y="73"/>
                  </a:lnTo>
                  <a:moveTo>
                    <a:pt x="0" y="0"/>
                  </a:moveTo>
                  <a:lnTo>
                    <a:pt x="184" y="0"/>
                  </a:lnTo>
                  <a:moveTo>
                    <a:pt x="0" y="73"/>
                  </a:moveTo>
                  <a:lnTo>
                    <a:pt x="0" y="0"/>
                  </a:lnTo>
                  <a:moveTo>
                    <a:pt x="184" y="73"/>
                  </a:moveTo>
                  <a:lnTo>
                    <a:pt x="184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4" name="Rectangle 62">
              <a:extLst>
                <a:ext uri="{FF2B5EF4-FFF2-40B4-BE49-F238E27FC236}">
                  <a16:creationId xmlns:a16="http://schemas.microsoft.com/office/drawing/2014/main" id="{4D3A57B5-5EB4-4C25-833D-F24E6DF913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" y="3642"/>
              <a:ext cx="184" cy="72"/>
            </a:xfrm>
            <a:prstGeom prst="rect">
              <a:avLst/>
            </a:prstGeom>
            <a:solidFill>
              <a:srgbClr val="DDE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5" name="Freeform 63">
              <a:extLst>
                <a:ext uri="{FF2B5EF4-FFF2-40B4-BE49-F238E27FC236}">
                  <a16:creationId xmlns:a16="http://schemas.microsoft.com/office/drawing/2014/main" id="{C1375C4B-1784-4B93-BACA-71A43FF49B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" y="3642"/>
              <a:ext cx="184" cy="72"/>
            </a:xfrm>
            <a:custGeom>
              <a:avLst/>
              <a:gdLst>
                <a:gd name="T0" fmla="*/ 0 w 184"/>
                <a:gd name="T1" fmla="*/ 72 h 72"/>
                <a:gd name="T2" fmla="*/ 184 w 184"/>
                <a:gd name="T3" fmla="*/ 72 h 72"/>
                <a:gd name="T4" fmla="*/ 0 w 184"/>
                <a:gd name="T5" fmla="*/ 72 h 72"/>
                <a:gd name="T6" fmla="*/ 0 w 184"/>
                <a:gd name="T7" fmla="*/ 0 h 72"/>
                <a:gd name="T8" fmla="*/ 184 w 184"/>
                <a:gd name="T9" fmla="*/ 0 h 72"/>
                <a:gd name="T10" fmla="*/ 0 w 184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72">
                  <a:moveTo>
                    <a:pt x="0" y="72"/>
                  </a:moveTo>
                  <a:lnTo>
                    <a:pt x="184" y="72"/>
                  </a:lnTo>
                  <a:lnTo>
                    <a:pt x="0" y="72"/>
                  </a:lnTo>
                  <a:close/>
                  <a:moveTo>
                    <a:pt x="0" y="0"/>
                  </a:moveTo>
                  <a:lnTo>
                    <a:pt x="1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6" name="Freeform 64">
              <a:extLst>
                <a:ext uri="{FF2B5EF4-FFF2-40B4-BE49-F238E27FC236}">
                  <a16:creationId xmlns:a16="http://schemas.microsoft.com/office/drawing/2014/main" id="{19712813-51E3-469E-ACC8-63EF0985D8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" y="3642"/>
              <a:ext cx="184" cy="72"/>
            </a:xfrm>
            <a:custGeom>
              <a:avLst/>
              <a:gdLst>
                <a:gd name="T0" fmla="*/ 0 w 184"/>
                <a:gd name="T1" fmla="*/ 72 h 72"/>
                <a:gd name="T2" fmla="*/ 184 w 184"/>
                <a:gd name="T3" fmla="*/ 72 h 72"/>
                <a:gd name="T4" fmla="*/ 0 w 184"/>
                <a:gd name="T5" fmla="*/ 0 h 72"/>
                <a:gd name="T6" fmla="*/ 184 w 184"/>
                <a:gd name="T7" fmla="*/ 0 h 72"/>
                <a:gd name="T8" fmla="*/ 0 w 184"/>
                <a:gd name="T9" fmla="*/ 72 h 72"/>
                <a:gd name="T10" fmla="*/ 0 w 184"/>
                <a:gd name="T11" fmla="*/ 0 h 72"/>
                <a:gd name="T12" fmla="*/ 184 w 184"/>
                <a:gd name="T13" fmla="*/ 72 h 72"/>
                <a:gd name="T14" fmla="*/ 184 w 184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72">
                  <a:moveTo>
                    <a:pt x="0" y="72"/>
                  </a:moveTo>
                  <a:lnTo>
                    <a:pt x="184" y="72"/>
                  </a:lnTo>
                  <a:moveTo>
                    <a:pt x="0" y="0"/>
                  </a:moveTo>
                  <a:lnTo>
                    <a:pt x="184" y="0"/>
                  </a:lnTo>
                  <a:moveTo>
                    <a:pt x="0" y="72"/>
                  </a:moveTo>
                  <a:lnTo>
                    <a:pt x="0" y="0"/>
                  </a:lnTo>
                  <a:moveTo>
                    <a:pt x="184" y="72"/>
                  </a:moveTo>
                  <a:lnTo>
                    <a:pt x="184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7" name="Rectangle 65">
              <a:extLst>
                <a:ext uri="{FF2B5EF4-FFF2-40B4-BE49-F238E27FC236}">
                  <a16:creationId xmlns:a16="http://schemas.microsoft.com/office/drawing/2014/main" id="{10A23465-686D-4E52-9A68-FF910A20C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" y="2718"/>
              <a:ext cx="55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المؤسسة البريدية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ar-SA" altLang="en-US" sz="1300" dirty="0">
                  <a:solidFill>
                    <a:srgbClr val="000000"/>
                  </a:solidFill>
                  <a:cs typeface="Arial" panose="020B0604020202020204" pitchFamily="34" charset="0"/>
                </a:rPr>
                <a:t>(المصدر)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1028" name="Rectangle 66">
              <a:extLst>
                <a:ext uri="{FF2B5EF4-FFF2-40B4-BE49-F238E27FC236}">
                  <a16:creationId xmlns:a16="http://schemas.microsoft.com/office/drawing/2014/main" id="{14AF46B6-B22B-42EA-8156-C5F17BFB0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" y="2822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9" name="Rectangle 67">
              <a:extLst>
                <a:ext uri="{FF2B5EF4-FFF2-40B4-BE49-F238E27FC236}">
                  <a16:creationId xmlns:a16="http://schemas.microsoft.com/office/drawing/2014/main" id="{F2E0B115-0167-4EDA-8E41-9E27138CE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8" y="25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0" name="Rectangle 68">
              <a:extLst>
                <a:ext uri="{FF2B5EF4-FFF2-40B4-BE49-F238E27FC236}">
                  <a16:creationId xmlns:a16="http://schemas.microsoft.com/office/drawing/2014/main" id="{04601CD0-502B-4E08-9E9B-1679ED2D6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8" y="2698"/>
              <a:ext cx="39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مركز الفرز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ar-SA" altLang="en-US" sz="1300" dirty="0">
                  <a:solidFill>
                    <a:srgbClr val="000000"/>
                  </a:solidFill>
                </a:rPr>
                <a:t>(المصدر)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1" name="Rectangle 69">
              <a:extLst>
                <a:ext uri="{FF2B5EF4-FFF2-40B4-BE49-F238E27FC236}">
                  <a16:creationId xmlns:a16="http://schemas.microsoft.com/office/drawing/2014/main" id="{36734EB7-BE46-42C5-833F-F0426CED3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1" y="280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2" name="Rectangle 70">
              <a:extLst>
                <a:ext uri="{FF2B5EF4-FFF2-40B4-BE49-F238E27FC236}">
                  <a16:creationId xmlns:a16="http://schemas.microsoft.com/office/drawing/2014/main" id="{E9EF801C-6984-4D52-B11E-133F0FA1B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9" y="2944"/>
              <a:ext cx="28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الجمارك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3" name="Rectangle 71">
              <a:extLst>
                <a:ext uri="{FF2B5EF4-FFF2-40B4-BE49-F238E27FC236}">
                  <a16:creationId xmlns:a16="http://schemas.microsoft.com/office/drawing/2014/main" id="{B57D18A4-B02F-401F-81F8-D8B8A4CCC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4" y="2613"/>
              <a:ext cx="89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مركز الفرز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ar-SA" altLang="en-US" sz="1300" dirty="0">
                  <a:solidFill>
                    <a:srgbClr val="000000"/>
                  </a:solidFill>
                  <a:cs typeface="Arial" panose="020B0604020202020204" pitchFamily="34" charset="0"/>
                </a:rPr>
                <a:t>(المقصد)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1034" name="Rectangle 72">
              <a:extLst>
                <a:ext uri="{FF2B5EF4-FFF2-40B4-BE49-F238E27FC236}">
                  <a16:creationId xmlns:a16="http://schemas.microsoft.com/office/drawing/2014/main" id="{11C524B0-A52E-4D2D-B594-119FA87CE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" y="267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Rectangle 73">
              <a:extLst>
                <a:ext uri="{FF2B5EF4-FFF2-40B4-BE49-F238E27FC236}">
                  <a16:creationId xmlns:a16="http://schemas.microsoft.com/office/drawing/2014/main" id="{A9A408CE-E482-4090-A4D3-629F235B6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2" y="277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6" name="Rectangle 74">
              <a:extLst>
                <a:ext uri="{FF2B5EF4-FFF2-40B4-BE49-F238E27FC236}">
                  <a16:creationId xmlns:a16="http://schemas.microsoft.com/office/drawing/2014/main" id="{78473B9E-152C-425D-B329-E3CF0B32A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2" y="2595"/>
              <a:ext cx="105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الكيلومتر الأخير/التوزيع إلى المستلم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7" name="Rectangle 75">
              <a:extLst>
                <a:ext uri="{FF2B5EF4-FFF2-40B4-BE49-F238E27FC236}">
                  <a16:creationId xmlns:a16="http://schemas.microsoft.com/office/drawing/2014/main" id="{102F57B2-AE92-488C-96A2-5FF444B5D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0" y="267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8" name="Rectangle 76">
              <a:extLst>
                <a:ext uri="{FF2B5EF4-FFF2-40B4-BE49-F238E27FC236}">
                  <a16:creationId xmlns:a16="http://schemas.microsoft.com/office/drawing/2014/main" id="{7E0B0E81-9372-43A7-B32A-B4AA6EAF2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2" y="277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9" name="Rectangle 77">
              <a:extLst>
                <a:ext uri="{FF2B5EF4-FFF2-40B4-BE49-F238E27FC236}">
                  <a16:creationId xmlns:a16="http://schemas.microsoft.com/office/drawing/2014/main" id="{A1EB698B-2595-4F62-AACE-BFB869E23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4" y="2457"/>
              <a:ext cx="618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وحدة البريد الجوي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ar-SA" altLang="en-US" sz="1300" dirty="0">
                  <a:solidFill>
                    <a:srgbClr val="000000"/>
                  </a:solidFill>
                  <a:cs typeface="Arial" panose="020B0604020202020204" pitchFamily="34" charset="0"/>
                </a:rPr>
                <a:t>مركز التبادل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(المقصد</a:t>
              </a:r>
              <a:r>
                <a:rPr kumimoji="0" lang="ar-SA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0" name="Rectangle 78">
              <a:extLst>
                <a:ext uri="{FF2B5EF4-FFF2-40B4-BE49-F238E27FC236}">
                  <a16:creationId xmlns:a16="http://schemas.microsoft.com/office/drawing/2014/main" id="{70DC4927-ED52-4E81-B27D-D0E0BB7AE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2" y="256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1" name="Rectangle 79">
              <a:extLst>
                <a:ext uri="{FF2B5EF4-FFF2-40B4-BE49-F238E27FC236}">
                  <a16:creationId xmlns:a16="http://schemas.microsoft.com/office/drawing/2014/main" id="{61CC02F5-521E-4EB3-B718-0848CF53A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266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2" name="Rectangle 80">
              <a:extLst>
                <a:ext uri="{FF2B5EF4-FFF2-40B4-BE49-F238E27FC236}">
                  <a16:creationId xmlns:a16="http://schemas.microsoft.com/office/drawing/2014/main" id="{F5C3ED85-607C-455E-AF41-BC7CD1B8B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0" y="276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3" name="Rectangle 81">
              <a:extLst>
                <a:ext uri="{FF2B5EF4-FFF2-40B4-BE49-F238E27FC236}">
                  <a16:creationId xmlns:a16="http://schemas.microsoft.com/office/drawing/2014/main" id="{7A0DB649-3076-419B-B77B-88F9561FF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1" y="3184"/>
              <a:ext cx="184" cy="479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4" name="Rectangle 82">
              <a:extLst>
                <a:ext uri="{FF2B5EF4-FFF2-40B4-BE49-F238E27FC236}">
                  <a16:creationId xmlns:a16="http://schemas.microsoft.com/office/drawing/2014/main" id="{E4091D6F-DC06-4904-BE4C-F048CF4A2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1" y="3184"/>
              <a:ext cx="184" cy="479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5" name="Freeform 83">
              <a:extLst>
                <a:ext uri="{FF2B5EF4-FFF2-40B4-BE49-F238E27FC236}">
                  <a16:creationId xmlns:a16="http://schemas.microsoft.com/office/drawing/2014/main" id="{801C9718-BB20-422D-B926-A00B8C2164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6" y="3066"/>
              <a:ext cx="11" cy="206"/>
            </a:xfrm>
            <a:custGeom>
              <a:avLst/>
              <a:gdLst>
                <a:gd name="T0" fmla="*/ 0 w 40"/>
                <a:gd name="T1" fmla="*/ 741 h 761"/>
                <a:gd name="T2" fmla="*/ 0 w 40"/>
                <a:gd name="T3" fmla="*/ 741 h 761"/>
                <a:gd name="T4" fmla="*/ 20 w 40"/>
                <a:gd name="T5" fmla="*/ 721 h 761"/>
                <a:gd name="T6" fmla="*/ 40 w 40"/>
                <a:gd name="T7" fmla="*/ 741 h 761"/>
                <a:gd name="T8" fmla="*/ 40 w 40"/>
                <a:gd name="T9" fmla="*/ 741 h 761"/>
                <a:gd name="T10" fmla="*/ 20 w 40"/>
                <a:gd name="T11" fmla="*/ 761 h 761"/>
                <a:gd name="T12" fmla="*/ 0 w 40"/>
                <a:gd name="T13" fmla="*/ 741 h 761"/>
                <a:gd name="T14" fmla="*/ 0 w 40"/>
                <a:gd name="T15" fmla="*/ 621 h 761"/>
                <a:gd name="T16" fmla="*/ 0 w 40"/>
                <a:gd name="T17" fmla="*/ 620 h 761"/>
                <a:gd name="T18" fmla="*/ 20 w 40"/>
                <a:gd name="T19" fmla="*/ 600 h 761"/>
                <a:gd name="T20" fmla="*/ 40 w 40"/>
                <a:gd name="T21" fmla="*/ 620 h 761"/>
                <a:gd name="T22" fmla="*/ 40 w 40"/>
                <a:gd name="T23" fmla="*/ 621 h 761"/>
                <a:gd name="T24" fmla="*/ 20 w 40"/>
                <a:gd name="T25" fmla="*/ 641 h 761"/>
                <a:gd name="T26" fmla="*/ 0 w 40"/>
                <a:gd name="T27" fmla="*/ 621 h 761"/>
                <a:gd name="T28" fmla="*/ 0 w 40"/>
                <a:gd name="T29" fmla="*/ 500 h 761"/>
                <a:gd name="T30" fmla="*/ 0 w 40"/>
                <a:gd name="T31" fmla="*/ 500 h 761"/>
                <a:gd name="T32" fmla="*/ 20 w 40"/>
                <a:gd name="T33" fmla="*/ 480 h 761"/>
                <a:gd name="T34" fmla="*/ 40 w 40"/>
                <a:gd name="T35" fmla="*/ 500 h 761"/>
                <a:gd name="T36" fmla="*/ 40 w 40"/>
                <a:gd name="T37" fmla="*/ 500 h 761"/>
                <a:gd name="T38" fmla="*/ 20 w 40"/>
                <a:gd name="T39" fmla="*/ 520 h 761"/>
                <a:gd name="T40" fmla="*/ 0 w 40"/>
                <a:gd name="T41" fmla="*/ 500 h 761"/>
                <a:gd name="T42" fmla="*/ 0 w 40"/>
                <a:gd name="T43" fmla="*/ 380 h 761"/>
                <a:gd name="T44" fmla="*/ 0 w 40"/>
                <a:gd name="T45" fmla="*/ 380 h 761"/>
                <a:gd name="T46" fmla="*/ 20 w 40"/>
                <a:gd name="T47" fmla="*/ 360 h 761"/>
                <a:gd name="T48" fmla="*/ 40 w 40"/>
                <a:gd name="T49" fmla="*/ 380 h 761"/>
                <a:gd name="T50" fmla="*/ 40 w 40"/>
                <a:gd name="T51" fmla="*/ 380 h 761"/>
                <a:gd name="T52" fmla="*/ 20 w 40"/>
                <a:gd name="T53" fmla="*/ 400 h 761"/>
                <a:gd name="T54" fmla="*/ 0 w 40"/>
                <a:gd name="T55" fmla="*/ 380 h 761"/>
                <a:gd name="T56" fmla="*/ 0 w 40"/>
                <a:gd name="T57" fmla="*/ 260 h 761"/>
                <a:gd name="T58" fmla="*/ 0 w 40"/>
                <a:gd name="T59" fmla="*/ 260 h 761"/>
                <a:gd name="T60" fmla="*/ 20 w 40"/>
                <a:gd name="T61" fmla="*/ 240 h 761"/>
                <a:gd name="T62" fmla="*/ 40 w 40"/>
                <a:gd name="T63" fmla="*/ 260 h 761"/>
                <a:gd name="T64" fmla="*/ 40 w 40"/>
                <a:gd name="T65" fmla="*/ 260 h 761"/>
                <a:gd name="T66" fmla="*/ 20 w 40"/>
                <a:gd name="T67" fmla="*/ 280 h 761"/>
                <a:gd name="T68" fmla="*/ 0 w 40"/>
                <a:gd name="T69" fmla="*/ 260 h 761"/>
                <a:gd name="T70" fmla="*/ 0 w 40"/>
                <a:gd name="T71" fmla="*/ 140 h 761"/>
                <a:gd name="T72" fmla="*/ 0 w 40"/>
                <a:gd name="T73" fmla="*/ 140 h 761"/>
                <a:gd name="T74" fmla="*/ 20 w 40"/>
                <a:gd name="T75" fmla="*/ 120 h 761"/>
                <a:gd name="T76" fmla="*/ 40 w 40"/>
                <a:gd name="T77" fmla="*/ 140 h 761"/>
                <a:gd name="T78" fmla="*/ 40 w 40"/>
                <a:gd name="T79" fmla="*/ 140 h 761"/>
                <a:gd name="T80" fmla="*/ 20 w 40"/>
                <a:gd name="T81" fmla="*/ 160 h 761"/>
                <a:gd name="T82" fmla="*/ 0 w 40"/>
                <a:gd name="T83" fmla="*/ 140 h 761"/>
                <a:gd name="T84" fmla="*/ 0 w 40"/>
                <a:gd name="T85" fmla="*/ 20 h 761"/>
                <a:gd name="T86" fmla="*/ 0 w 40"/>
                <a:gd name="T87" fmla="*/ 20 h 761"/>
                <a:gd name="T88" fmla="*/ 20 w 40"/>
                <a:gd name="T89" fmla="*/ 0 h 761"/>
                <a:gd name="T90" fmla="*/ 40 w 40"/>
                <a:gd name="T91" fmla="*/ 20 h 761"/>
                <a:gd name="T92" fmla="*/ 40 w 40"/>
                <a:gd name="T93" fmla="*/ 20 h 761"/>
                <a:gd name="T94" fmla="*/ 20 w 40"/>
                <a:gd name="T95" fmla="*/ 40 h 761"/>
                <a:gd name="T96" fmla="*/ 0 w 40"/>
                <a:gd name="T97" fmla="*/ 2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" h="761">
                  <a:moveTo>
                    <a:pt x="0" y="741"/>
                  </a:moveTo>
                  <a:lnTo>
                    <a:pt x="0" y="741"/>
                  </a:lnTo>
                  <a:cubicBezTo>
                    <a:pt x="0" y="729"/>
                    <a:pt x="9" y="721"/>
                    <a:pt x="20" y="721"/>
                  </a:cubicBezTo>
                  <a:cubicBezTo>
                    <a:pt x="31" y="721"/>
                    <a:pt x="40" y="729"/>
                    <a:pt x="40" y="741"/>
                  </a:cubicBezTo>
                  <a:lnTo>
                    <a:pt x="40" y="741"/>
                  </a:lnTo>
                  <a:cubicBezTo>
                    <a:pt x="40" y="752"/>
                    <a:pt x="31" y="761"/>
                    <a:pt x="20" y="761"/>
                  </a:cubicBezTo>
                  <a:cubicBezTo>
                    <a:pt x="9" y="761"/>
                    <a:pt x="0" y="752"/>
                    <a:pt x="0" y="741"/>
                  </a:cubicBezTo>
                  <a:close/>
                  <a:moveTo>
                    <a:pt x="0" y="621"/>
                  </a:moveTo>
                  <a:lnTo>
                    <a:pt x="0" y="620"/>
                  </a:lnTo>
                  <a:cubicBezTo>
                    <a:pt x="0" y="609"/>
                    <a:pt x="9" y="600"/>
                    <a:pt x="20" y="600"/>
                  </a:cubicBezTo>
                  <a:cubicBezTo>
                    <a:pt x="31" y="600"/>
                    <a:pt x="40" y="609"/>
                    <a:pt x="40" y="620"/>
                  </a:cubicBezTo>
                  <a:lnTo>
                    <a:pt x="40" y="621"/>
                  </a:lnTo>
                  <a:cubicBezTo>
                    <a:pt x="40" y="632"/>
                    <a:pt x="31" y="641"/>
                    <a:pt x="20" y="641"/>
                  </a:cubicBezTo>
                  <a:cubicBezTo>
                    <a:pt x="9" y="641"/>
                    <a:pt x="0" y="632"/>
                    <a:pt x="0" y="621"/>
                  </a:cubicBezTo>
                  <a:close/>
                  <a:moveTo>
                    <a:pt x="0" y="500"/>
                  </a:moveTo>
                  <a:lnTo>
                    <a:pt x="0" y="500"/>
                  </a:lnTo>
                  <a:cubicBezTo>
                    <a:pt x="0" y="489"/>
                    <a:pt x="9" y="480"/>
                    <a:pt x="20" y="480"/>
                  </a:cubicBezTo>
                  <a:cubicBezTo>
                    <a:pt x="31" y="480"/>
                    <a:pt x="40" y="489"/>
                    <a:pt x="40" y="500"/>
                  </a:cubicBezTo>
                  <a:lnTo>
                    <a:pt x="40" y="500"/>
                  </a:lnTo>
                  <a:cubicBezTo>
                    <a:pt x="40" y="512"/>
                    <a:pt x="31" y="520"/>
                    <a:pt x="20" y="520"/>
                  </a:cubicBezTo>
                  <a:cubicBezTo>
                    <a:pt x="9" y="520"/>
                    <a:pt x="0" y="512"/>
                    <a:pt x="0" y="500"/>
                  </a:cubicBezTo>
                  <a:close/>
                  <a:moveTo>
                    <a:pt x="0" y="380"/>
                  </a:moveTo>
                  <a:lnTo>
                    <a:pt x="0" y="380"/>
                  </a:lnTo>
                  <a:cubicBezTo>
                    <a:pt x="0" y="369"/>
                    <a:pt x="9" y="360"/>
                    <a:pt x="20" y="360"/>
                  </a:cubicBezTo>
                  <a:cubicBezTo>
                    <a:pt x="31" y="360"/>
                    <a:pt x="40" y="369"/>
                    <a:pt x="40" y="380"/>
                  </a:cubicBezTo>
                  <a:lnTo>
                    <a:pt x="40" y="380"/>
                  </a:lnTo>
                  <a:cubicBezTo>
                    <a:pt x="40" y="391"/>
                    <a:pt x="31" y="400"/>
                    <a:pt x="20" y="400"/>
                  </a:cubicBezTo>
                  <a:cubicBezTo>
                    <a:pt x="9" y="400"/>
                    <a:pt x="0" y="391"/>
                    <a:pt x="0" y="380"/>
                  </a:cubicBezTo>
                  <a:close/>
                  <a:moveTo>
                    <a:pt x="0" y="260"/>
                  </a:moveTo>
                  <a:lnTo>
                    <a:pt x="0" y="260"/>
                  </a:lnTo>
                  <a:cubicBezTo>
                    <a:pt x="0" y="249"/>
                    <a:pt x="9" y="240"/>
                    <a:pt x="20" y="240"/>
                  </a:cubicBezTo>
                  <a:cubicBezTo>
                    <a:pt x="31" y="240"/>
                    <a:pt x="40" y="249"/>
                    <a:pt x="40" y="260"/>
                  </a:cubicBezTo>
                  <a:lnTo>
                    <a:pt x="40" y="260"/>
                  </a:lnTo>
                  <a:cubicBezTo>
                    <a:pt x="40" y="271"/>
                    <a:pt x="31" y="280"/>
                    <a:pt x="20" y="280"/>
                  </a:cubicBezTo>
                  <a:cubicBezTo>
                    <a:pt x="9" y="280"/>
                    <a:pt x="0" y="271"/>
                    <a:pt x="0" y="260"/>
                  </a:cubicBezTo>
                  <a:close/>
                  <a:moveTo>
                    <a:pt x="0" y="140"/>
                  </a:moveTo>
                  <a:lnTo>
                    <a:pt x="0" y="140"/>
                  </a:lnTo>
                  <a:cubicBezTo>
                    <a:pt x="0" y="129"/>
                    <a:pt x="9" y="120"/>
                    <a:pt x="20" y="120"/>
                  </a:cubicBezTo>
                  <a:cubicBezTo>
                    <a:pt x="31" y="120"/>
                    <a:pt x="40" y="129"/>
                    <a:pt x="40" y="140"/>
                  </a:cubicBezTo>
                  <a:lnTo>
                    <a:pt x="40" y="140"/>
                  </a:lnTo>
                  <a:cubicBezTo>
                    <a:pt x="40" y="151"/>
                    <a:pt x="31" y="160"/>
                    <a:pt x="20" y="160"/>
                  </a:cubicBezTo>
                  <a:cubicBezTo>
                    <a:pt x="9" y="160"/>
                    <a:pt x="0" y="151"/>
                    <a:pt x="0" y="140"/>
                  </a:cubicBezTo>
                  <a:close/>
                  <a:moveTo>
                    <a:pt x="0" y="20"/>
                  </a:moveTo>
                  <a:lnTo>
                    <a:pt x="0" y="20"/>
                  </a:ln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lnTo>
                    <a:pt x="40" y="20"/>
                  </a:lnTo>
                  <a:cubicBezTo>
                    <a:pt x="40" y="31"/>
                    <a:pt x="31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6" name="Freeform 84">
              <a:extLst>
                <a:ext uri="{FF2B5EF4-FFF2-40B4-BE49-F238E27FC236}">
                  <a16:creationId xmlns:a16="http://schemas.microsoft.com/office/drawing/2014/main" id="{E9705AB6-7849-4D44-9DE3-C57DBFAF41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26" y="2924"/>
              <a:ext cx="11" cy="206"/>
            </a:xfrm>
            <a:custGeom>
              <a:avLst/>
              <a:gdLst>
                <a:gd name="T0" fmla="*/ 0 w 40"/>
                <a:gd name="T1" fmla="*/ 740 h 760"/>
                <a:gd name="T2" fmla="*/ 0 w 40"/>
                <a:gd name="T3" fmla="*/ 740 h 760"/>
                <a:gd name="T4" fmla="*/ 20 w 40"/>
                <a:gd name="T5" fmla="*/ 720 h 760"/>
                <a:gd name="T6" fmla="*/ 40 w 40"/>
                <a:gd name="T7" fmla="*/ 740 h 760"/>
                <a:gd name="T8" fmla="*/ 40 w 40"/>
                <a:gd name="T9" fmla="*/ 740 h 760"/>
                <a:gd name="T10" fmla="*/ 20 w 40"/>
                <a:gd name="T11" fmla="*/ 760 h 760"/>
                <a:gd name="T12" fmla="*/ 0 w 40"/>
                <a:gd name="T13" fmla="*/ 740 h 760"/>
                <a:gd name="T14" fmla="*/ 0 w 40"/>
                <a:gd name="T15" fmla="*/ 620 h 760"/>
                <a:gd name="T16" fmla="*/ 0 w 40"/>
                <a:gd name="T17" fmla="*/ 620 h 760"/>
                <a:gd name="T18" fmla="*/ 20 w 40"/>
                <a:gd name="T19" fmla="*/ 600 h 760"/>
                <a:gd name="T20" fmla="*/ 40 w 40"/>
                <a:gd name="T21" fmla="*/ 620 h 760"/>
                <a:gd name="T22" fmla="*/ 40 w 40"/>
                <a:gd name="T23" fmla="*/ 620 h 760"/>
                <a:gd name="T24" fmla="*/ 20 w 40"/>
                <a:gd name="T25" fmla="*/ 640 h 760"/>
                <a:gd name="T26" fmla="*/ 0 w 40"/>
                <a:gd name="T27" fmla="*/ 620 h 760"/>
                <a:gd name="T28" fmla="*/ 0 w 40"/>
                <a:gd name="T29" fmla="*/ 500 h 760"/>
                <a:gd name="T30" fmla="*/ 0 w 40"/>
                <a:gd name="T31" fmla="*/ 500 h 760"/>
                <a:gd name="T32" fmla="*/ 20 w 40"/>
                <a:gd name="T33" fmla="*/ 480 h 760"/>
                <a:gd name="T34" fmla="*/ 40 w 40"/>
                <a:gd name="T35" fmla="*/ 500 h 760"/>
                <a:gd name="T36" fmla="*/ 40 w 40"/>
                <a:gd name="T37" fmla="*/ 500 h 760"/>
                <a:gd name="T38" fmla="*/ 20 w 40"/>
                <a:gd name="T39" fmla="*/ 520 h 760"/>
                <a:gd name="T40" fmla="*/ 0 w 40"/>
                <a:gd name="T41" fmla="*/ 500 h 760"/>
                <a:gd name="T42" fmla="*/ 0 w 40"/>
                <a:gd name="T43" fmla="*/ 380 h 760"/>
                <a:gd name="T44" fmla="*/ 0 w 40"/>
                <a:gd name="T45" fmla="*/ 380 h 760"/>
                <a:gd name="T46" fmla="*/ 20 w 40"/>
                <a:gd name="T47" fmla="*/ 360 h 760"/>
                <a:gd name="T48" fmla="*/ 40 w 40"/>
                <a:gd name="T49" fmla="*/ 380 h 760"/>
                <a:gd name="T50" fmla="*/ 40 w 40"/>
                <a:gd name="T51" fmla="*/ 380 h 760"/>
                <a:gd name="T52" fmla="*/ 20 w 40"/>
                <a:gd name="T53" fmla="*/ 400 h 760"/>
                <a:gd name="T54" fmla="*/ 0 w 40"/>
                <a:gd name="T55" fmla="*/ 380 h 760"/>
                <a:gd name="T56" fmla="*/ 0 w 40"/>
                <a:gd name="T57" fmla="*/ 260 h 760"/>
                <a:gd name="T58" fmla="*/ 0 w 40"/>
                <a:gd name="T59" fmla="*/ 260 h 760"/>
                <a:gd name="T60" fmla="*/ 20 w 40"/>
                <a:gd name="T61" fmla="*/ 240 h 760"/>
                <a:gd name="T62" fmla="*/ 40 w 40"/>
                <a:gd name="T63" fmla="*/ 260 h 760"/>
                <a:gd name="T64" fmla="*/ 40 w 40"/>
                <a:gd name="T65" fmla="*/ 260 h 760"/>
                <a:gd name="T66" fmla="*/ 20 w 40"/>
                <a:gd name="T67" fmla="*/ 280 h 760"/>
                <a:gd name="T68" fmla="*/ 0 w 40"/>
                <a:gd name="T69" fmla="*/ 260 h 760"/>
                <a:gd name="T70" fmla="*/ 0 w 40"/>
                <a:gd name="T71" fmla="*/ 140 h 760"/>
                <a:gd name="T72" fmla="*/ 0 w 40"/>
                <a:gd name="T73" fmla="*/ 140 h 760"/>
                <a:gd name="T74" fmla="*/ 20 w 40"/>
                <a:gd name="T75" fmla="*/ 120 h 760"/>
                <a:gd name="T76" fmla="*/ 40 w 40"/>
                <a:gd name="T77" fmla="*/ 140 h 760"/>
                <a:gd name="T78" fmla="*/ 40 w 40"/>
                <a:gd name="T79" fmla="*/ 140 h 760"/>
                <a:gd name="T80" fmla="*/ 20 w 40"/>
                <a:gd name="T81" fmla="*/ 160 h 760"/>
                <a:gd name="T82" fmla="*/ 0 w 40"/>
                <a:gd name="T83" fmla="*/ 140 h 760"/>
                <a:gd name="T84" fmla="*/ 0 w 40"/>
                <a:gd name="T85" fmla="*/ 20 h 760"/>
                <a:gd name="T86" fmla="*/ 0 w 40"/>
                <a:gd name="T87" fmla="*/ 20 h 760"/>
                <a:gd name="T88" fmla="*/ 20 w 40"/>
                <a:gd name="T89" fmla="*/ 0 h 760"/>
                <a:gd name="T90" fmla="*/ 40 w 40"/>
                <a:gd name="T91" fmla="*/ 20 h 760"/>
                <a:gd name="T92" fmla="*/ 40 w 40"/>
                <a:gd name="T93" fmla="*/ 20 h 760"/>
                <a:gd name="T94" fmla="*/ 20 w 40"/>
                <a:gd name="T95" fmla="*/ 40 h 760"/>
                <a:gd name="T96" fmla="*/ 0 w 40"/>
                <a:gd name="T97" fmla="*/ 2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" h="760">
                  <a:moveTo>
                    <a:pt x="0" y="740"/>
                  </a:moveTo>
                  <a:lnTo>
                    <a:pt x="0" y="740"/>
                  </a:lnTo>
                  <a:cubicBezTo>
                    <a:pt x="0" y="729"/>
                    <a:pt x="9" y="720"/>
                    <a:pt x="20" y="720"/>
                  </a:cubicBezTo>
                  <a:cubicBezTo>
                    <a:pt x="31" y="720"/>
                    <a:pt x="40" y="729"/>
                    <a:pt x="40" y="740"/>
                  </a:cubicBezTo>
                  <a:lnTo>
                    <a:pt x="40" y="740"/>
                  </a:lnTo>
                  <a:cubicBezTo>
                    <a:pt x="40" y="752"/>
                    <a:pt x="31" y="760"/>
                    <a:pt x="20" y="760"/>
                  </a:cubicBezTo>
                  <a:cubicBezTo>
                    <a:pt x="9" y="760"/>
                    <a:pt x="0" y="752"/>
                    <a:pt x="0" y="740"/>
                  </a:cubicBezTo>
                  <a:close/>
                  <a:moveTo>
                    <a:pt x="0" y="620"/>
                  </a:moveTo>
                  <a:lnTo>
                    <a:pt x="0" y="620"/>
                  </a:lnTo>
                  <a:cubicBezTo>
                    <a:pt x="0" y="609"/>
                    <a:pt x="9" y="600"/>
                    <a:pt x="20" y="600"/>
                  </a:cubicBezTo>
                  <a:cubicBezTo>
                    <a:pt x="31" y="600"/>
                    <a:pt x="40" y="609"/>
                    <a:pt x="40" y="620"/>
                  </a:cubicBezTo>
                  <a:lnTo>
                    <a:pt x="40" y="620"/>
                  </a:lnTo>
                  <a:cubicBezTo>
                    <a:pt x="40" y="631"/>
                    <a:pt x="31" y="640"/>
                    <a:pt x="20" y="640"/>
                  </a:cubicBezTo>
                  <a:cubicBezTo>
                    <a:pt x="9" y="640"/>
                    <a:pt x="0" y="631"/>
                    <a:pt x="0" y="620"/>
                  </a:cubicBezTo>
                  <a:close/>
                  <a:moveTo>
                    <a:pt x="0" y="500"/>
                  </a:moveTo>
                  <a:lnTo>
                    <a:pt x="0" y="500"/>
                  </a:lnTo>
                  <a:cubicBezTo>
                    <a:pt x="0" y="489"/>
                    <a:pt x="9" y="480"/>
                    <a:pt x="20" y="480"/>
                  </a:cubicBezTo>
                  <a:cubicBezTo>
                    <a:pt x="31" y="480"/>
                    <a:pt x="40" y="489"/>
                    <a:pt x="40" y="500"/>
                  </a:cubicBezTo>
                  <a:lnTo>
                    <a:pt x="40" y="500"/>
                  </a:lnTo>
                  <a:cubicBezTo>
                    <a:pt x="40" y="511"/>
                    <a:pt x="31" y="520"/>
                    <a:pt x="20" y="520"/>
                  </a:cubicBezTo>
                  <a:cubicBezTo>
                    <a:pt x="9" y="520"/>
                    <a:pt x="0" y="511"/>
                    <a:pt x="0" y="500"/>
                  </a:cubicBezTo>
                  <a:close/>
                  <a:moveTo>
                    <a:pt x="0" y="380"/>
                  </a:moveTo>
                  <a:lnTo>
                    <a:pt x="0" y="380"/>
                  </a:lnTo>
                  <a:cubicBezTo>
                    <a:pt x="0" y="369"/>
                    <a:pt x="9" y="360"/>
                    <a:pt x="20" y="360"/>
                  </a:cubicBezTo>
                  <a:cubicBezTo>
                    <a:pt x="31" y="360"/>
                    <a:pt x="40" y="369"/>
                    <a:pt x="40" y="380"/>
                  </a:cubicBezTo>
                  <a:lnTo>
                    <a:pt x="40" y="380"/>
                  </a:lnTo>
                  <a:cubicBezTo>
                    <a:pt x="40" y="391"/>
                    <a:pt x="31" y="400"/>
                    <a:pt x="20" y="400"/>
                  </a:cubicBezTo>
                  <a:cubicBezTo>
                    <a:pt x="9" y="400"/>
                    <a:pt x="0" y="391"/>
                    <a:pt x="0" y="380"/>
                  </a:cubicBezTo>
                  <a:close/>
                  <a:moveTo>
                    <a:pt x="0" y="260"/>
                  </a:moveTo>
                  <a:lnTo>
                    <a:pt x="0" y="260"/>
                  </a:lnTo>
                  <a:cubicBezTo>
                    <a:pt x="0" y="249"/>
                    <a:pt x="9" y="240"/>
                    <a:pt x="20" y="240"/>
                  </a:cubicBezTo>
                  <a:cubicBezTo>
                    <a:pt x="31" y="240"/>
                    <a:pt x="40" y="249"/>
                    <a:pt x="40" y="260"/>
                  </a:cubicBezTo>
                  <a:lnTo>
                    <a:pt x="40" y="260"/>
                  </a:lnTo>
                  <a:cubicBezTo>
                    <a:pt x="40" y="271"/>
                    <a:pt x="31" y="280"/>
                    <a:pt x="20" y="280"/>
                  </a:cubicBezTo>
                  <a:cubicBezTo>
                    <a:pt x="9" y="280"/>
                    <a:pt x="0" y="271"/>
                    <a:pt x="0" y="260"/>
                  </a:cubicBezTo>
                  <a:close/>
                  <a:moveTo>
                    <a:pt x="0" y="140"/>
                  </a:moveTo>
                  <a:lnTo>
                    <a:pt x="0" y="140"/>
                  </a:lnTo>
                  <a:cubicBezTo>
                    <a:pt x="0" y="129"/>
                    <a:pt x="9" y="120"/>
                    <a:pt x="20" y="120"/>
                  </a:cubicBezTo>
                  <a:cubicBezTo>
                    <a:pt x="31" y="120"/>
                    <a:pt x="40" y="129"/>
                    <a:pt x="40" y="140"/>
                  </a:cubicBezTo>
                  <a:lnTo>
                    <a:pt x="40" y="140"/>
                  </a:lnTo>
                  <a:cubicBezTo>
                    <a:pt x="40" y="151"/>
                    <a:pt x="31" y="160"/>
                    <a:pt x="20" y="160"/>
                  </a:cubicBezTo>
                  <a:cubicBezTo>
                    <a:pt x="9" y="160"/>
                    <a:pt x="0" y="151"/>
                    <a:pt x="0" y="140"/>
                  </a:cubicBezTo>
                  <a:close/>
                  <a:moveTo>
                    <a:pt x="0" y="20"/>
                  </a:moveTo>
                  <a:lnTo>
                    <a:pt x="0" y="20"/>
                  </a:ln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lnTo>
                    <a:pt x="40" y="20"/>
                  </a:lnTo>
                  <a:cubicBezTo>
                    <a:pt x="40" y="31"/>
                    <a:pt x="31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7" name="Freeform 85">
              <a:extLst>
                <a:ext uri="{FF2B5EF4-FFF2-40B4-BE49-F238E27FC236}">
                  <a16:creationId xmlns:a16="http://schemas.microsoft.com/office/drawing/2014/main" id="{1ECBCE7E-3DD3-48A8-88FD-9077F72812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1" y="2983"/>
              <a:ext cx="11" cy="206"/>
            </a:xfrm>
            <a:custGeom>
              <a:avLst/>
              <a:gdLst>
                <a:gd name="T0" fmla="*/ 0 w 40"/>
                <a:gd name="T1" fmla="*/ 741 h 761"/>
                <a:gd name="T2" fmla="*/ 0 w 40"/>
                <a:gd name="T3" fmla="*/ 741 h 761"/>
                <a:gd name="T4" fmla="*/ 20 w 40"/>
                <a:gd name="T5" fmla="*/ 721 h 761"/>
                <a:gd name="T6" fmla="*/ 40 w 40"/>
                <a:gd name="T7" fmla="*/ 741 h 761"/>
                <a:gd name="T8" fmla="*/ 40 w 40"/>
                <a:gd name="T9" fmla="*/ 741 h 761"/>
                <a:gd name="T10" fmla="*/ 20 w 40"/>
                <a:gd name="T11" fmla="*/ 761 h 761"/>
                <a:gd name="T12" fmla="*/ 0 w 40"/>
                <a:gd name="T13" fmla="*/ 741 h 761"/>
                <a:gd name="T14" fmla="*/ 0 w 40"/>
                <a:gd name="T15" fmla="*/ 621 h 761"/>
                <a:gd name="T16" fmla="*/ 0 w 40"/>
                <a:gd name="T17" fmla="*/ 621 h 761"/>
                <a:gd name="T18" fmla="*/ 20 w 40"/>
                <a:gd name="T19" fmla="*/ 601 h 761"/>
                <a:gd name="T20" fmla="*/ 40 w 40"/>
                <a:gd name="T21" fmla="*/ 621 h 761"/>
                <a:gd name="T22" fmla="*/ 40 w 40"/>
                <a:gd name="T23" fmla="*/ 621 h 761"/>
                <a:gd name="T24" fmla="*/ 20 w 40"/>
                <a:gd name="T25" fmla="*/ 641 h 761"/>
                <a:gd name="T26" fmla="*/ 0 w 40"/>
                <a:gd name="T27" fmla="*/ 621 h 761"/>
                <a:gd name="T28" fmla="*/ 0 w 40"/>
                <a:gd name="T29" fmla="*/ 501 h 761"/>
                <a:gd name="T30" fmla="*/ 0 w 40"/>
                <a:gd name="T31" fmla="*/ 501 h 761"/>
                <a:gd name="T32" fmla="*/ 20 w 40"/>
                <a:gd name="T33" fmla="*/ 481 h 761"/>
                <a:gd name="T34" fmla="*/ 40 w 40"/>
                <a:gd name="T35" fmla="*/ 501 h 761"/>
                <a:gd name="T36" fmla="*/ 40 w 40"/>
                <a:gd name="T37" fmla="*/ 501 h 761"/>
                <a:gd name="T38" fmla="*/ 20 w 40"/>
                <a:gd name="T39" fmla="*/ 521 h 761"/>
                <a:gd name="T40" fmla="*/ 0 w 40"/>
                <a:gd name="T41" fmla="*/ 501 h 761"/>
                <a:gd name="T42" fmla="*/ 0 w 40"/>
                <a:gd name="T43" fmla="*/ 381 h 761"/>
                <a:gd name="T44" fmla="*/ 0 w 40"/>
                <a:gd name="T45" fmla="*/ 380 h 761"/>
                <a:gd name="T46" fmla="*/ 20 w 40"/>
                <a:gd name="T47" fmla="*/ 360 h 761"/>
                <a:gd name="T48" fmla="*/ 40 w 40"/>
                <a:gd name="T49" fmla="*/ 380 h 761"/>
                <a:gd name="T50" fmla="*/ 40 w 40"/>
                <a:gd name="T51" fmla="*/ 381 h 761"/>
                <a:gd name="T52" fmla="*/ 20 w 40"/>
                <a:gd name="T53" fmla="*/ 401 h 761"/>
                <a:gd name="T54" fmla="*/ 0 w 40"/>
                <a:gd name="T55" fmla="*/ 381 h 761"/>
                <a:gd name="T56" fmla="*/ 0 w 40"/>
                <a:gd name="T57" fmla="*/ 260 h 761"/>
                <a:gd name="T58" fmla="*/ 0 w 40"/>
                <a:gd name="T59" fmla="*/ 260 h 761"/>
                <a:gd name="T60" fmla="*/ 20 w 40"/>
                <a:gd name="T61" fmla="*/ 240 h 761"/>
                <a:gd name="T62" fmla="*/ 40 w 40"/>
                <a:gd name="T63" fmla="*/ 260 h 761"/>
                <a:gd name="T64" fmla="*/ 40 w 40"/>
                <a:gd name="T65" fmla="*/ 260 h 761"/>
                <a:gd name="T66" fmla="*/ 20 w 40"/>
                <a:gd name="T67" fmla="*/ 280 h 761"/>
                <a:gd name="T68" fmla="*/ 0 w 40"/>
                <a:gd name="T69" fmla="*/ 260 h 761"/>
                <a:gd name="T70" fmla="*/ 0 w 40"/>
                <a:gd name="T71" fmla="*/ 140 h 761"/>
                <a:gd name="T72" fmla="*/ 0 w 40"/>
                <a:gd name="T73" fmla="*/ 140 h 761"/>
                <a:gd name="T74" fmla="*/ 20 w 40"/>
                <a:gd name="T75" fmla="*/ 120 h 761"/>
                <a:gd name="T76" fmla="*/ 40 w 40"/>
                <a:gd name="T77" fmla="*/ 140 h 761"/>
                <a:gd name="T78" fmla="*/ 40 w 40"/>
                <a:gd name="T79" fmla="*/ 140 h 761"/>
                <a:gd name="T80" fmla="*/ 20 w 40"/>
                <a:gd name="T81" fmla="*/ 160 h 761"/>
                <a:gd name="T82" fmla="*/ 0 w 40"/>
                <a:gd name="T83" fmla="*/ 140 h 761"/>
                <a:gd name="T84" fmla="*/ 0 w 40"/>
                <a:gd name="T85" fmla="*/ 20 h 761"/>
                <a:gd name="T86" fmla="*/ 0 w 40"/>
                <a:gd name="T87" fmla="*/ 20 h 761"/>
                <a:gd name="T88" fmla="*/ 20 w 40"/>
                <a:gd name="T89" fmla="*/ 0 h 761"/>
                <a:gd name="T90" fmla="*/ 40 w 40"/>
                <a:gd name="T91" fmla="*/ 20 h 761"/>
                <a:gd name="T92" fmla="*/ 40 w 40"/>
                <a:gd name="T93" fmla="*/ 20 h 761"/>
                <a:gd name="T94" fmla="*/ 20 w 40"/>
                <a:gd name="T95" fmla="*/ 40 h 761"/>
                <a:gd name="T96" fmla="*/ 0 w 40"/>
                <a:gd name="T97" fmla="*/ 2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" h="761">
                  <a:moveTo>
                    <a:pt x="0" y="741"/>
                  </a:moveTo>
                  <a:lnTo>
                    <a:pt x="0" y="741"/>
                  </a:lnTo>
                  <a:cubicBezTo>
                    <a:pt x="0" y="730"/>
                    <a:pt x="9" y="721"/>
                    <a:pt x="20" y="721"/>
                  </a:cubicBezTo>
                  <a:cubicBezTo>
                    <a:pt x="31" y="721"/>
                    <a:pt x="40" y="730"/>
                    <a:pt x="40" y="741"/>
                  </a:cubicBezTo>
                  <a:lnTo>
                    <a:pt x="40" y="741"/>
                  </a:lnTo>
                  <a:cubicBezTo>
                    <a:pt x="40" y="752"/>
                    <a:pt x="31" y="761"/>
                    <a:pt x="20" y="761"/>
                  </a:cubicBezTo>
                  <a:cubicBezTo>
                    <a:pt x="9" y="761"/>
                    <a:pt x="0" y="752"/>
                    <a:pt x="0" y="741"/>
                  </a:cubicBezTo>
                  <a:close/>
                  <a:moveTo>
                    <a:pt x="0" y="621"/>
                  </a:moveTo>
                  <a:lnTo>
                    <a:pt x="0" y="621"/>
                  </a:lnTo>
                  <a:cubicBezTo>
                    <a:pt x="0" y="609"/>
                    <a:pt x="9" y="601"/>
                    <a:pt x="20" y="601"/>
                  </a:cubicBezTo>
                  <a:cubicBezTo>
                    <a:pt x="31" y="601"/>
                    <a:pt x="40" y="609"/>
                    <a:pt x="40" y="621"/>
                  </a:cubicBezTo>
                  <a:lnTo>
                    <a:pt x="40" y="621"/>
                  </a:lnTo>
                  <a:cubicBezTo>
                    <a:pt x="40" y="632"/>
                    <a:pt x="31" y="641"/>
                    <a:pt x="20" y="641"/>
                  </a:cubicBezTo>
                  <a:cubicBezTo>
                    <a:pt x="9" y="641"/>
                    <a:pt x="0" y="632"/>
                    <a:pt x="0" y="621"/>
                  </a:cubicBezTo>
                  <a:close/>
                  <a:moveTo>
                    <a:pt x="0" y="501"/>
                  </a:moveTo>
                  <a:lnTo>
                    <a:pt x="0" y="501"/>
                  </a:lnTo>
                  <a:cubicBezTo>
                    <a:pt x="0" y="489"/>
                    <a:pt x="9" y="481"/>
                    <a:pt x="20" y="481"/>
                  </a:cubicBezTo>
                  <a:cubicBezTo>
                    <a:pt x="31" y="481"/>
                    <a:pt x="40" y="489"/>
                    <a:pt x="40" y="501"/>
                  </a:cubicBezTo>
                  <a:lnTo>
                    <a:pt x="40" y="501"/>
                  </a:lnTo>
                  <a:cubicBezTo>
                    <a:pt x="40" y="512"/>
                    <a:pt x="31" y="521"/>
                    <a:pt x="20" y="521"/>
                  </a:cubicBezTo>
                  <a:cubicBezTo>
                    <a:pt x="9" y="521"/>
                    <a:pt x="0" y="512"/>
                    <a:pt x="0" y="501"/>
                  </a:cubicBezTo>
                  <a:close/>
                  <a:moveTo>
                    <a:pt x="0" y="381"/>
                  </a:moveTo>
                  <a:lnTo>
                    <a:pt x="0" y="380"/>
                  </a:lnTo>
                  <a:cubicBezTo>
                    <a:pt x="0" y="369"/>
                    <a:pt x="9" y="360"/>
                    <a:pt x="20" y="360"/>
                  </a:cubicBezTo>
                  <a:cubicBezTo>
                    <a:pt x="31" y="360"/>
                    <a:pt x="40" y="369"/>
                    <a:pt x="40" y="380"/>
                  </a:cubicBezTo>
                  <a:lnTo>
                    <a:pt x="40" y="381"/>
                  </a:lnTo>
                  <a:cubicBezTo>
                    <a:pt x="40" y="392"/>
                    <a:pt x="31" y="401"/>
                    <a:pt x="20" y="401"/>
                  </a:cubicBezTo>
                  <a:cubicBezTo>
                    <a:pt x="9" y="401"/>
                    <a:pt x="0" y="392"/>
                    <a:pt x="0" y="381"/>
                  </a:cubicBezTo>
                  <a:close/>
                  <a:moveTo>
                    <a:pt x="0" y="260"/>
                  </a:moveTo>
                  <a:lnTo>
                    <a:pt x="0" y="260"/>
                  </a:lnTo>
                  <a:cubicBezTo>
                    <a:pt x="0" y="249"/>
                    <a:pt x="9" y="240"/>
                    <a:pt x="20" y="240"/>
                  </a:cubicBezTo>
                  <a:cubicBezTo>
                    <a:pt x="31" y="240"/>
                    <a:pt x="40" y="249"/>
                    <a:pt x="40" y="260"/>
                  </a:cubicBezTo>
                  <a:lnTo>
                    <a:pt x="40" y="260"/>
                  </a:lnTo>
                  <a:cubicBezTo>
                    <a:pt x="40" y="272"/>
                    <a:pt x="31" y="280"/>
                    <a:pt x="20" y="280"/>
                  </a:cubicBezTo>
                  <a:cubicBezTo>
                    <a:pt x="9" y="280"/>
                    <a:pt x="0" y="272"/>
                    <a:pt x="0" y="260"/>
                  </a:cubicBezTo>
                  <a:close/>
                  <a:moveTo>
                    <a:pt x="0" y="140"/>
                  </a:moveTo>
                  <a:lnTo>
                    <a:pt x="0" y="140"/>
                  </a:lnTo>
                  <a:cubicBezTo>
                    <a:pt x="0" y="129"/>
                    <a:pt x="9" y="120"/>
                    <a:pt x="20" y="120"/>
                  </a:cubicBezTo>
                  <a:cubicBezTo>
                    <a:pt x="31" y="120"/>
                    <a:pt x="40" y="129"/>
                    <a:pt x="40" y="140"/>
                  </a:cubicBezTo>
                  <a:lnTo>
                    <a:pt x="40" y="140"/>
                  </a:lnTo>
                  <a:cubicBezTo>
                    <a:pt x="40" y="151"/>
                    <a:pt x="31" y="160"/>
                    <a:pt x="20" y="160"/>
                  </a:cubicBezTo>
                  <a:cubicBezTo>
                    <a:pt x="9" y="160"/>
                    <a:pt x="0" y="151"/>
                    <a:pt x="0" y="140"/>
                  </a:cubicBezTo>
                  <a:close/>
                  <a:moveTo>
                    <a:pt x="0" y="20"/>
                  </a:moveTo>
                  <a:lnTo>
                    <a:pt x="0" y="20"/>
                  </a:ln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lnTo>
                    <a:pt x="40" y="20"/>
                  </a:lnTo>
                  <a:cubicBezTo>
                    <a:pt x="40" y="31"/>
                    <a:pt x="31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8" name="Freeform 86">
              <a:extLst>
                <a:ext uri="{FF2B5EF4-FFF2-40B4-BE49-F238E27FC236}">
                  <a16:creationId xmlns:a16="http://schemas.microsoft.com/office/drawing/2014/main" id="{58584A4A-4D9F-4925-A484-0ED267EEF7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9" y="2926"/>
              <a:ext cx="10" cy="76"/>
            </a:xfrm>
            <a:custGeom>
              <a:avLst/>
              <a:gdLst>
                <a:gd name="T0" fmla="*/ 0 w 40"/>
                <a:gd name="T1" fmla="*/ 260 h 280"/>
                <a:gd name="T2" fmla="*/ 0 w 40"/>
                <a:gd name="T3" fmla="*/ 260 h 280"/>
                <a:gd name="T4" fmla="*/ 20 w 40"/>
                <a:gd name="T5" fmla="*/ 240 h 280"/>
                <a:gd name="T6" fmla="*/ 40 w 40"/>
                <a:gd name="T7" fmla="*/ 260 h 280"/>
                <a:gd name="T8" fmla="*/ 40 w 40"/>
                <a:gd name="T9" fmla="*/ 260 h 280"/>
                <a:gd name="T10" fmla="*/ 20 w 40"/>
                <a:gd name="T11" fmla="*/ 280 h 280"/>
                <a:gd name="T12" fmla="*/ 0 w 40"/>
                <a:gd name="T13" fmla="*/ 260 h 280"/>
                <a:gd name="T14" fmla="*/ 0 w 40"/>
                <a:gd name="T15" fmla="*/ 140 h 280"/>
                <a:gd name="T16" fmla="*/ 0 w 40"/>
                <a:gd name="T17" fmla="*/ 140 h 280"/>
                <a:gd name="T18" fmla="*/ 20 w 40"/>
                <a:gd name="T19" fmla="*/ 120 h 280"/>
                <a:gd name="T20" fmla="*/ 40 w 40"/>
                <a:gd name="T21" fmla="*/ 140 h 280"/>
                <a:gd name="T22" fmla="*/ 40 w 40"/>
                <a:gd name="T23" fmla="*/ 140 h 280"/>
                <a:gd name="T24" fmla="*/ 20 w 40"/>
                <a:gd name="T25" fmla="*/ 160 h 280"/>
                <a:gd name="T26" fmla="*/ 0 w 40"/>
                <a:gd name="T27" fmla="*/ 140 h 280"/>
                <a:gd name="T28" fmla="*/ 0 w 40"/>
                <a:gd name="T29" fmla="*/ 20 h 280"/>
                <a:gd name="T30" fmla="*/ 0 w 40"/>
                <a:gd name="T31" fmla="*/ 20 h 280"/>
                <a:gd name="T32" fmla="*/ 20 w 40"/>
                <a:gd name="T33" fmla="*/ 0 h 280"/>
                <a:gd name="T34" fmla="*/ 40 w 40"/>
                <a:gd name="T35" fmla="*/ 20 h 280"/>
                <a:gd name="T36" fmla="*/ 40 w 40"/>
                <a:gd name="T37" fmla="*/ 20 h 280"/>
                <a:gd name="T38" fmla="*/ 20 w 40"/>
                <a:gd name="T39" fmla="*/ 40 h 280"/>
                <a:gd name="T40" fmla="*/ 0 w 40"/>
                <a:gd name="T41" fmla="*/ 2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280">
                  <a:moveTo>
                    <a:pt x="0" y="260"/>
                  </a:moveTo>
                  <a:lnTo>
                    <a:pt x="0" y="260"/>
                  </a:lnTo>
                  <a:cubicBezTo>
                    <a:pt x="0" y="249"/>
                    <a:pt x="8" y="240"/>
                    <a:pt x="20" y="240"/>
                  </a:cubicBezTo>
                  <a:cubicBezTo>
                    <a:pt x="31" y="240"/>
                    <a:pt x="40" y="249"/>
                    <a:pt x="40" y="260"/>
                  </a:cubicBezTo>
                  <a:lnTo>
                    <a:pt x="40" y="260"/>
                  </a:lnTo>
                  <a:cubicBezTo>
                    <a:pt x="40" y="271"/>
                    <a:pt x="31" y="280"/>
                    <a:pt x="20" y="280"/>
                  </a:cubicBezTo>
                  <a:cubicBezTo>
                    <a:pt x="8" y="280"/>
                    <a:pt x="0" y="271"/>
                    <a:pt x="0" y="260"/>
                  </a:cubicBezTo>
                  <a:close/>
                  <a:moveTo>
                    <a:pt x="0" y="140"/>
                  </a:moveTo>
                  <a:lnTo>
                    <a:pt x="0" y="140"/>
                  </a:lnTo>
                  <a:cubicBezTo>
                    <a:pt x="0" y="129"/>
                    <a:pt x="8" y="120"/>
                    <a:pt x="20" y="120"/>
                  </a:cubicBezTo>
                  <a:cubicBezTo>
                    <a:pt x="31" y="120"/>
                    <a:pt x="40" y="129"/>
                    <a:pt x="40" y="140"/>
                  </a:cubicBezTo>
                  <a:lnTo>
                    <a:pt x="40" y="140"/>
                  </a:lnTo>
                  <a:cubicBezTo>
                    <a:pt x="40" y="151"/>
                    <a:pt x="31" y="160"/>
                    <a:pt x="20" y="160"/>
                  </a:cubicBezTo>
                  <a:cubicBezTo>
                    <a:pt x="8" y="160"/>
                    <a:pt x="0" y="151"/>
                    <a:pt x="0" y="140"/>
                  </a:cubicBezTo>
                  <a:close/>
                  <a:moveTo>
                    <a:pt x="0" y="20"/>
                  </a:moveTo>
                  <a:lnTo>
                    <a:pt x="0" y="20"/>
                  </a:lnTo>
                  <a:cubicBezTo>
                    <a:pt x="0" y="9"/>
                    <a:pt x="8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lnTo>
                    <a:pt x="40" y="20"/>
                  </a:lnTo>
                  <a:cubicBezTo>
                    <a:pt x="40" y="31"/>
                    <a:pt x="31" y="40"/>
                    <a:pt x="20" y="40"/>
                  </a:cubicBezTo>
                  <a:cubicBezTo>
                    <a:pt x="8" y="40"/>
                    <a:pt x="0" y="31"/>
                    <a:pt x="0" y="2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9" name="Freeform 87">
              <a:extLst>
                <a:ext uri="{FF2B5EF4-FFF2-40B4-BE49-F238E27FC236}">
                  <a16:creationId xmlns:a16="http://schemas.microsoft.com/office/drawing/2014/main" id="{D2C14DB9-4594-4D72-AB1C-DDDD1FAB0F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25" y="2955"/>
              <a:ext cx="11" cy="206"/>
            </a:xfrm>
            <a:custGeom>
              <a:avLst/>
              <a:gdLst>
                <a:gd name="T0" fmla="*/ 0 w 40"/>
                <a:gd name="T1" fmla="*/ 740 h 760"/>
                <a:gd name="T2" fmla="*/ 0 w 40"/>
                <a:gd name="T3" fmla="*/ 740 h 760"/>
                <a:gd name="T4" fmla="*/ 20 w 40"/>
                <a:gd name="T5" fmla="*/ 720 h 760"/>
                <a:gd name="T6" fmla="*/ 40 w 40"/>
                <a:gd name="T7" fmla="*/ 740 h 760"/>
                <a:gd name="T8" fmla="*/ 40 w 40"/>
                <a:gd name="T9" fmla="*/ 740 h 760"/>
                <a:gd name="T10" fmla="*/ 20 w 40"/>
                <a:gd name="T11" fmla="*/ 760 h 760"/>
                <a:gd name="T12" fmla="*/ 0 w 40"/>
                <a:gd name="T13" fmla="*/ 740 h 760"/>
                <a:gd name="T14" fmla="*/ 0 w 40"/>
                <a:gd name="T15" fmla="*/ 620 h 760"/>
                <a:gd name="T16" fmla="*/ 0 w 40"/>
                <a:gd name="T17" fmla="*/ 620 h 760"/>
                <a:gd name="T18" fmla="*/ 20 w 40"/>
                <a:gd name="T19" fmla="*/ 600 h 760"/>
                <a:gd name="T20" fmla="*/ 40 w 40"/>
                <a:gd name="T21" fmla="*/ 620 h 760"/>
                <a:gd name="T22" fmla="*/ 40 w 40"/>
                <a:gd name="T23" fmla="*/ 620 h 760"/>
                <a:gd name="T24" fmla="*/ 20 w 40"/>
                <a:gd name="T25" fmla="*/ 640 h 760"/>
                <a:gd name="T26" fmla="*/ 0 w 40"/>
                <a:gd name="T27" fmla="*/ 620 h 760"/>
                <a:gd name="T28" fmla="*/ 0 w 40"/>
                <a:gd name="T29" fmla="*/ 500 h 760"/>
                <a:gd name="T30" fmla="*/ 0 w 40"/>
                <a:gd name="T31" fmla="*/ 500 h 760"/>
                <a:gd name="T32" fmla="*/ 20 w 40"/>
                <a:gd name="T33" fmla="*/ 480 h 760"/>
                <a:gd name="T34" fmla="*/ 40 w 40"/>
                <a:gd name="T35" fmla="*/ 500 h 760"/>
                <a:gd name="T36" fmla="*/ 40 w 40"/>
                <a:gd name="T37" fmla="*/ 500 h 760"/>
                <a:gd name="T38" fmla="*/ 20 w 40"/>
                <a:gd name="T39" fmla="*/ 520 h 760"/>
                <a:gd name="T40" fmla="*/ 0 w 40"/>
                <a:gd name="T41" fmla="*/ 500 h 760"/>
                <a:gd name="T42" fmla="*/ 0 w 40"/>
                <a:gd name="T43" fmla="*/ 380 h 760"/>
                <a:gd name="T44" fmla="*/ 0 w 40"/>
                <a:gd name="T45" fmla="*/ 380 h 760"/>
                <a:gd name="T46" fmla="*/ 20 w 40"/>
                <a:gd name="T47" fmla="*/ 360 h 760"/>
                <a:gd name="T48" fmla="*/ 40 w 40"/>
                <a:gd name="T49" fmla="*/ 380 h 760"/>
                <a:gd name="T50" fmla="*/ 40 w 40"/>
                <a:gd name="T51" fmla="*/ 380 h 760"/>
                <a:gd name="T52" fmla="*/ 20 w 40"/>
                <a:gd name="T53" fmla="*/ 400 h 760"/>
                <a:gd name="T54" fmla="*/ 0 w 40"/>
                <a:gd name="T55" fmla="*/ 380 h 760"/>
                <a:gd name="T56" fmla="*/ 0 w 40"/>
                <a:gd name="T57" fmla="*/ 260 h 760"/>
                <a:gd name="T58" fmla="*/ 0 w 40"/>
                <a:gd name="T59" fmla="*/ 260 h 760"/>
                <a:gd name="T60" fmla="*/ 20 w 40"/>
                <a:gd name="T61" fmla="*/ 240 h 760"/>
                <a:gd name="T62" fmla="*/ 40 w 40"/>
                <a:gd name="T63" fmla="*/ 260 h 760"/>
                <a:gd name="T64" fmla="*/ 40 w 40"/>
                <a:gd name="T65" fmla="*/ 260 h 760"/>
                <a:gd name="T66" fmla="*/ 20 w 40"/>
                <a:gd name="T67" fmla="*/ 280 h 760"/>
                <a:gd name="T68" fmla="*/ 0 w 40"/>
                <a:gd name="T69" fmla="*/ 260 h 760"/>
                <a:gd name="T70" fmla="*/ 0 w 40"/>
                <a:gd name="T71" fmla="*/ 140 h 760"/>
                <a:gd name="T72" fmla="*/ 0 w 40"/>
                <a:gd name="T73" fmla="*/ 140 h 760"/>
                <a:gd name="T74" fmla="*/ 20 w 40"/>
                <a:gd name="T75" fmla="*/ 120 h 760"/>
                <a:gd name="T76" fmla="*/ 40 w 40"/>
                <a:gd name="T77" fmla="*/ 140 h 760"/>
                <a:gd name="T78" fmla="*/ 40 w 40"/>
                <a:gd name="T79" fmla="*/ 140 h 760"/>
                <a:gd name="T80" fmla="*/ 20 w 40"/>
                <a:gd name="T81" fmla="*/ 160 h 760"/>
                <a:gd name="T82" fmla="*/ 0 w 40"/>
                <a:gd name="T83" fmla="*/ 140 h 760"/>
                <a:gd name="T84" fmla="*/ 0 w 40"/>
                <a:gd name="T85" fmla="*/ 20 h 760"/>
                <a:gd name="T86" fmla="*/ 0 w 40"/>
                <a:gd name="T87" fmla="*/ 20 h 760"/>
                <a:gd name="T88" fmla="*/ 20 w 40"/>
                <a:gd name="T89" fmla="*/ 0 h 760"/>
                <a:gd name="T90" fmla="*/ 40 w 40"/>
                <a:gd name="T91" fmla="*/ 20 h 760"/>
                <a:gd name="T92" fmla="*/ 40 w 40"/>
                <a:gd name="T93" fmla="*/ 20 h 760"/>
                <a:gd name="T94" fmla="*/ 20 w 40"/>
                <a:gd name="T95" fmla="*/ 40 h 760"/>
                <a:gd name="T96" fmla="*/ 0 w 40"/>
                <a:gd name="T97" fmla="*/ 2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" h="760">
                  <a:moveTo>
                    <a:pt x="0" y="740"/>
                  </a:moveTo>
                  <a:lnTo>
                    <a:pt x="0" y="740"/>
                  </a:lnTo>
                  <a:cubicBezTo>
                    <a:pt x="0" y="729"/>
                    <a:pt x="9" y="720"/>
                    <a:pt x="20" y="720"/>
                  </a:cubicBezTo>
                  <a:cubicBezTo>
                    <a:pt x="31" y="720"/>
                    <a:pt x="40" y="729"/>
                    <a:pt x="40" y="740"/>
                  </a:cubicBezTo>
                  <a:lnTo>
                    <a:pt x="40" y="740"/>
                  </a:lnTo>
                  <a:cubicBezTo>
                    <a:pt x="40" y="751"/>
                    <a:pt x="31" y="760"/>
                    <a:pt x="20" y="760"/>
                  </a:cubicBezTo>
                  <a:cubicBezTo>
                    <a:pt x="9" y="760"/>
                    <a:pt x="0" y="751"/>
                    <a:pt x="0" y="740"/>
                  </a:cubicBezTo>
                  <a:close/>
                  <a:moveTo>
                    <a:pt x="0" y="620"/>
                  </a:moveTo>
                  <a:lnTo>
                    <a:pt x="0" y="620"/>
                  </a:lnTo>
                  <a:cubicBezTo>
                    <a:pt x="0" y="609"/>
                    <a:pt x="9" y="600"/>
                    <a:pt x="20" y="600"/>
                  </a:cubicBezTo>
                  <a:cubicBezTo>
                    <a:pt x="31" y="600"/>
                    <a:pt x="40" y="609"/>
                    <a:pt x="40" y="620"/>
                  </a:cubicBezTo>
                  <a:lnTo>
                    <a:pt x="40" y="620"/>
                  </a:lnTo>
                  <a:cubicBezTo>
                    <a:pt x="40" y="631"/>
                    <a:pt x="31" y="640"/>
                    <a:pt x="20" y="640"/>
                  </a:cubicBezTo>
                  <a:cubicBezTo>
                    <a:pt x="9" y="640"/>
                    <a:pt x="0" y="631"/>
                    <a:pt x="0" y="620"/>
                  </a:cubicBezTo>
                  <a:close/>
                  <a:moveTo>
                    <a:pt x="0" y="500"/>
                  </a:moveTo>
                  <a:lnTo>
                    <a:pt x="0" y="500"/>
                  </a:lnTo>
                  <a:cubicBezTo>
                    <a:pt x="0" y="489"/>
                    <a:pt x="9" y="480"/>
                    <a:pt x="20" y="480"/>
                  </a:cubicBezTo>
                  <a:cubicBezTo>
                    <a:pt x="31" y="480"/>
                    <a:pt x="40" y="489"/>
                    <a:pt x="40" y="500"/>
                  </a:cubicBezTo>
                  <a:lnTo>
                    <a:pt x="40" y="500"/>
                  </a:lnTo>
                  <a:cubicBezTo>
                    <a:pt x="40" y="511"/>
                    <a:pt x="31" y="520"/>
                    <a:pt x="20" y="520"/>
                  </a:cubicBezTo>
                  <a:cubicBezTo>
                    <a:pt x="9" y="520"/>
                    <a:pt x="0" y="511"/>
                    <a:pt x="0" y="500"/>
                  </a:cubicBezTo>
                  <a:close/>
                  <a:moveTo>
                    <a:pt x="0" y="380"/>
                  </a:moveTo>
                  <a:lnTo>
                    <a:pt x="0" y="380"/>
                  </a:lnTo>
                  <a:cubicBezTo>
                    <a:pt x="0" y="369"/>
                    <a:pt x="9" y="360"/>
                    <a:pt x="20" y="360"/>
                  </a:cubicBezTo>
                  <a:cubicBezTo>
                    <a:pt x="31" y="360"/>
                    <a:pt x="40" y="369"/>
                    <a:pt x="40" y="380"/>
                  </a:cubicBezTo>
                  <a:lnTo>
                    <a:pt x="40" y="380"/>
                  </a:lnTo>
                  <a:cubicBezTo>
                    <a:pt x="40" y="391"/>
                    <a:pt x="31" y="400"/>
                    <a:pt x="20" y="400"/>
                  </a:cubicBezTo>
                  <a:cubicBezTo>
                    <a:pt x="9" y="400"/>
                    <a:pt x="0" y="391"/>
                    <a:pt x="0" y="380"/>
                  </a:cubicBezTo>
                  <a:close/>
                  <a:moveTo>
                    <a:pt x="0" y="260"/>
                  </a:moveTo>
                  <a:lnTo>
                    <a:pt x="0" y="260"/>
                  </a:lnTo>
                  <a:cubicBezTo>
                    <a:pt x="0" y="249"/>
                    <a:pt x="9" y="240"/>
                    <a:pt x="20" y="240"/>
                  </a:cubicBezTo>
                  <a:cubicBezTo>
                    <a:pt x="31" y="240"/>
                    <a:pt x="40" y="249"/>
                    <a:pt x="40" y="260"/>
                  </a:cubicBezTo>
                  <a:lnTo>
                    <a:pt x="40" y="260"/>
                  </a:lnTo>
                  <a:cubicBezTo>
                    <a:pt x="40" y="271"/>
                    <a:pt x="31" y="280"/>
                    <a:pt x="20" y="280"/>
                  </a:cubicBezTo>
                  <a:cubicBezTo>
                    <a:pt x="9" y="280"/>
                    <a:pt x="0" y="271"/>
                    <a:pt x="0" y="260"/>
                  </a:cubicBezTo>
                  <a:close/>
                  <a:moveTo>
                    <a:pt x="0" y="140"/>
                  </a:moveTo>
                  <a:lnTo>
                    <a:pt x="0" y="140"/>
                  </a:lnTo>
                  <a:cubicBezTo>
                    <a:pt x="0" y="129"/>
                    <a:pt x="9" y="120"/>
                    <a:pt x="20" y="120"/>
                  </a:cubicBezTo>
                  <a:cubicBezTo>
                    <a:pt x="31" y="120"/>
                    <a:pt x="40" y="129"/>
                    <a:pt x="40" y="140"/>
                  </a:cubicBezTo>
                  <a:lnTo>
                    <a:pt x="40" y="140"/>
                  </a:lnTo>
                  <a:cubicBezTo>
                    <a:pt x="40" y="151"/>
                    <a:pt x="31" y="160"/>
                    <a:pt x="20" y="160"/>
                  </a:cubicBezTo>
                  <a:cubicBezTo>
                    <a:pt x="9" y="160"/>
                    <a:pt x="0" y="151"/>
                    <a:pt x="0" y="140"/>
                  </a:cubicBezTo>
                  <a:close/>
                  <a:moveTo>
                    <a:pt x="0" y="20"/>
                  </a:moveTo>
                  <a:lnTo>
                    <a:pt x="0" y="20"/>
                  </a:ln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lnTo>
                    <a:pt x="40" y="20"/>
                  </a:lnTo>
                  <a:cubicBezTo>
                    <a:pt x="40" y="31"/>
                    <a:pt x="31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0" name="Freeform 88">
              <a:extLst>
                <a:ext uri="{FF2B5EF4-FFF2-40B4-BE49-F238E27FC236}">
                  <a16:creationId xmlns:a16="http://schemas.microsoft.com/office/drawing/2014/main" id="{ED64F33E-9A72-4B75-9FAF-9524BECCAB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5" y="2983"/>
              <a:ext cx="11" cy="206"/>
            </a:xfrm>
            <a:custGeom>
              <a:avLst/>
              <a:gdLst>
                <a:gd name="T0" fmla="*/ 0 w 40"/>
                <a:gd name="T1" fmla="*/ 741 h 761"/>
                <a:gd name="T2" fmla="*/ 0 w 40"/>
                <a:gd name="T3" fmla="*/ 741 h 761"/>
                <a:gd name="T4" fmla="*/ 20 w 40"/>
                <a:gd name="T5" fmla="*/ 721 h 761"/>
                <a:gd name="T6" fmla="*/ 40 w 40"/>
                <a:gd name="T7" fmla="*/ 741 h 761"/>
                <a:gd name="T8" fmla="*/ 40 w 40"/>
                <a:gd name="T9" fmla="*/ 741 h 761"/>
                <a:gd name="T10" fmla="*/ 20 w 40"/>
                <a:gd name="T11" fmla="*/ 761 h 761"/>
                <a:gd name="T12" fmla="*/ 0 w 40"/>
                <a:gd name="T13" fmla="*/ 741 h 761"/>
                <a:gd name="T14" fmla="*/ 0 w 40"/>
                <a:gd name="T15" fmla="*/ 621 h 761"/>
                <a:gd name="T16" fmla="*/ 0 w 40"/>
                <a:gd name="T17" fmla="*/ 621 h 761"/>
                <a:gd name="T18" fmla="*/ 20 w 40"/>
                <a:gd name="T19" fmla="*/ 601 h 761"/>
                <a:gd name="T20" fmla="*/ 40 w 40"/>
                <a:gd name="T21" fmla="*/ 621 h 761"/>
                <a:gd name="T22" fmla="*/ 40 w 40"/>
                <a:gd name="T23" fmla="*/ 621 h 761"/>
                <a:gd name="T24" fmla="*/ 20 w 40"/>
                <a:gd name="T25" fmla="*/ 641 h 761"/>
                <a:gd name="T26" fmla="*/ 0 w 40"/>
                <a:gd name="T27" fmla="*/ 621 h 761"/>
                <a:gd name="T28" fmla="*/ 0 w 40"/>
                <a:gd name="T29" fmla="*/ 501 h 761"/>
                <a:gd name="T30" fmla="*/ 0 w 40"/>
                <a:gd name="T31" fmla="*/ 501 h 761"/>
                <a:gd name="T32" fmla="*/ 20 w 40"/>
                <a:gd name="T33" fmla="*/ 481 h 761"/>
                <a:gd name="T34" fmla="*/ 40 w 40"/>
                <a:gd name="T35" fmla="*/ 501 h 761"/>
                <a:gd name="T36" fmla="*/ 40 w 40"/>
                <a:gd name="T37" fmla="*/ 501 h 761"/>
                <a:gd name="T38" fmla="*/ 20 w 40"/>
                <a:gd name="T39" fmla="*/ 521 h 761"/>
                <a:gd name="T40" fmla="*/ 0 w 40"/>
                <a:gd name="T41" fmla="*/ 501 h 761"/>
                <a:gd name="T42" fmla="*/ 0 w 40"/>
                <a:gd name="T43" fmla="*/ 381 h 761"/>
                <a:gd name="T44" fmla="*/ 0 w 40"/>
                <a:gd name="T45" fmla="*/ 380 h 761"/>
                <a:gd name="T46" fmla="*/ 20 w 40"/>
                <a:gd name="T47" fmla="*/ 360 h 761"/>
                <a:gd name="T48" fmla="*/ 40 w 40"/>
                <a:gd name="T49" fmla="*/ 380 h 761"/>
                <a:gd name="T50" fmla="*/ 40 w 40"/>
                <a:gd name="T51" fmla="*/ 381 h 761"/>
                <a:gd name="T52" fmla="*/ 20 w 40"/>
                <a:gd name="T53" fmla="*/ 401 h 761"/>
                <a:gd name="T54" fmla="*/ 0 w 40"/>
                <a:gd name="T55" fmla="*/ 381 h 761"/>
                <a:gd name="T56" fmla="*/ 0 w 40"/>
                <a:gd name="T57" fmla="*/ 260 h 761"/>
                <a:gd name="T58" fmla="*/ 0 w 40"/>
                <a:gd name="T59" fmla="*/ 260 h 761"/>
                <a:gd name="T60" fmla="*/ 20 w 40"/>
                <a:gd name="T61" fmla="*/ 240 h 761"/>
                <a:gd name="T62" fmla="*/ 40 w 40"/>
                <a:gd name="T63" fmla="*/ 260 h 761"/>
                <a:gd name="T64" fmla="*/ 40 w 40"/>
                <a:gd name="T65" fmla="*/ 260 h 761"/>
                <a:gd name="T66" fmla="*/ 20 w 40"/>
                <a:gd name="T67" fmla="*/ 280 h 761"/>
                <a:gd name="T68" fmla="*/ 0 w 40"/>
                <a:gd name="T69" fmla="*/ 260 h 761"/>
                <a:gd name="T70" fmla="*/ 0 w 40"/>
                <a:gd name="T71" fmla="*/ 140 h 761"/>
                <a:gd name="T72" fmla="*/ 0 w 40"/>
                <a:gd name="T73" fmla="*/ 140 h 761"/>
                <a:gd name="T74" fmla="*/ 20 w 40"/>
                <a:gd name="T75" fmla="*/ 120 h 761"/>
                <a:gd name="T76" fmla="*/ 40 w 40"/>
                <a:gd name="T77" fmla="*/ 140 h 761"/>
                <a:gd name="T78" fmla="*/ 40 w 40"/>
                <a:gd name="T79" fmla="*/ 140 h 761"/>
                <a:gd name="T80" fmla="*/ 20 w 40"/>
                <a:gd name="T81" fmla="*/ 160 h 761"/>
                <a:gd name="T82" fmla="*/ 0 w 40"/>
                <a:gd name="T83" fmla="*/ 140 h 761"/>
                <a:gd name="T84" fmla="*/ 0 w 40"/>
                <a:gd name="T85" fmla="*/ 20 h 761"/>
                <a:gd name="T86" fmla="*/ 0 w 40"/>
                <a:gd name="T87" fmla="*/ 20 h 761"/>
                <a:gd name="T88" fmla="*/ 20 w 40"/>
                <a:gd name="T89" fmla="*/ 0 h 761"/>
                <a:gd name="T90" fmla="*/ 40 w 40"/>
                <a:gd name="T91" fmla="*/ 20 h 761"/>
                <a:gd name="T92" fmla="*/ 40 w 40"/>
                <a:gd name="T93" fmla="*/ 20 h 761"/>
                <a:gd name="T94" fmla="*/ 20 w 40"/>
                <a:gd name="T95" fmla="*/ 40 h 761"/>
                <a:gd name="T96" fmla="*/ 0 w 40"/>
                <a:gd name="T97" fmla="*/ 2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" h="761">
                  <a:moveTo>
                    <a:pt x="0" y="741"/>
                  </a:moveTo>
                  <a:lnTo>
                    <a:pt x="0" y="741"/>
                  </a:lnTo>
                  <a:cubicBezTo>
                    <a:pt x="0" y="730"/>
                    <a:pt x="9" y="721"/>
                    <a:pt x="20" y="721"/>
                  </a:cubicBezTo>
                  <a:cubicBezTo>
                    <a:pt x="31" y="721"/>
                    <a:pt x="40" y="730"/>
                    <a:pt x="40" y="741"/>
                  </a:cubicBezTo>
                  <a:lnTo>
                    <a:pt x="40" y="741"/>
                  </a:lnTo>
                  <a:cubicBezTo>
                    <a:pt x="40" y="752"/>
                    <a:pt x="31" y="761"/>
                    <a:pt x="20" y="761"/>
                  </a:cubicBezTo>
                  <a:cubicBezTo>
                    <a:pt x="9" y="761"/>
                    <a:pt x="0" y="752"/>
                    <a:pt x="0" y="741"/>
                  </a:cubicBezTo>
                  <a:close/>
                  <a:moveTo>
                    <a:pt x="0" y="621"/>
                  </a:moveTo>
                  <a:lnTo>
                    <a:pt x="0" y="621"/>
                  </a:lnTo>
                  <a:cubicBezTo>
                    <a:pt x="0" y="609"/>
                    <a:pt x="9" y="601"/>
                    <a:pt x="20" y="601"/>
                  </a:cubicBezTo>
                  <a:cubicBezTo>
                    <a:pt x="31" y="601"/>
                    <a:pt x="40" y="609"/>
                    <a:pt x="40" y="621"/>
                  </a:cubicBezTo>
                  <a:lnTo>
                    <a:pt x="40" y="621"/>
                  </a:lnTo>
                  <a:cubicBezTo>
                    <a:pt x="40" y="632"/>
                    <a:pt x="31" y="641"/>
                    <a:pt x="20" y="641"/>
                  </a:cubicBezTo>
                  <a:cubicBezTo>
                    <a:pt x="9" y="641"/>
                    <a:pt x="0" y="632"/>
                    <a:pt x="0" y="621"/>
                  </a:cubicBezTo>
                  <a:close/>
                  <a:moveTo>
                    <a:pt x="0" y="501"/>
                  </a:moveTo>
                  <a:lnTo>
                    <a:pt x="0" y="501"/>
                  </a:lnTo>
                  <a:cubicBezTo>
                    <a:pt x="0" y="489"/>
                    <a:pt x="9" y="481"/>
                    <a:pt x="20" y="481"/>
                  </a:cubicBezTo>
                  <a:cubicBezTo>
                    <a:pt x="31" y="481"/>
                    <a:pt x="40" y="489"/>
                    <a:pt x="40" y="501"/>
                  </a:cubicBezTo>
                  <a:lnTo>
                    <a:pt x="40" y="501"/>
                  </a:lnTo>
                  <a:cubicBezTo>
                    <a:pt x="40" y="512"/>
                    <a:pt x="31" y="521"/>
                    <a:pt x="20" y="521"/>
                  </a:cubicBezTo>
                  <a:cubicBezTo>
                    <a:pt x="9" y="521"/>
                    <a:pt x="0" y="512"/>
                    <a:pt x="0" y="501"/>
                  </a:cubicBezTo>
                  <a:close/>
                  <a:moveTo>
                    <a:pt x="0" y="381"/>
                  </a:moveTo>
                  <a:lnTo>
                    <a:pt x="0" y="380"/>
                  </a:lnTo>
                  <a:cubicBezTo>
                    <a:pt x="0" y="369"/>
                    <a:pt x="9" y="360"/>
                    <a:pt x="20" y="360"/>
                  </a:cubicBezTo>
                  <a:cubicBezTo>
                    <a:pt x="31" y="360"/>
                    <a:pt x="40" y="369"/>
                    <a:pt x="40" y="380"/>
                  </a:cubicBezTo>
                  <a:lnTo>
                    <a:pt x="40" y="381"/>
                  </a:lnTo>
                  <a:cubicBezTo>
                    <a:pt x="40" y="392"/>
                    <a:pt x="31" y="401"/>
                    <a:pt x="20" y="401"/>
                  </a:cubicBezTo>
                  <a:cubicBezTo>
                    <a:pt x="9" y="401"/>
                    <a:pt x="0" y="392"/>
                    <a:pt x="0" y="381"/>
                  </a:cubicBezTo>
                  <a:close/>
                  <a:moveTo>
                    <a:pt x="0" y="260"/>
                  </a:moveTo>
                  <a:lnTo>
                    <a:pt x="0" y="260"/>
                  </a:lnTo>
                  <a:cubicBezTo>
                    <a:pt x="0" y="249"/>
                    <a:pt x="9" y="240"/>
                    <a:pt x="20" y="240"/>
                  </a:cubicBezTo>
                  <a:cubicBezTo>
                    <a:pt x="31" y="240"/>
                    <a:pt x="40" y="249"/>
                    <a:pt x="40" y="260"/>
                  </a:cubicBezTo>
                  <a:lnTo>
                    <a:pt x="40" y="260"/>
                  </a:lnTo>
                  <a:cubicBezTo>
                    <a:pt x="40" y="272"/>
                    <a:pt x="31" y="280"/>
                    <a:pt x="20" y="280"/>
                  </a:cubicBezTo>
                  <a:cubicBezTo>
                    <a:pt x="9" y="280"/>
                    <a:pt x="0" y="272"/>
                    <a:pt x="0" y="260"/>
                  </a:cubicBezTo>
                  <a:close/>
                  <a:moveTo>
                    <a:pt x="0" y="140"/>
                  </a:moveTo>
                  <a:lnTo>
                    <a:pt x="0" y="140"/>
                  </a:lnTo>
                  <a:cubicBezTo>
                    <a:pt x="0" y="129"/>
                    <a:pt x="9" y="120"/>
                    <a:pt x="20" y="120"/>
                  </a:cubicBezTo>
                  <a:cubicBezTo>
                    <a:pt x="31" y="120"/>
                    <a:pt x="40" y="129"/>
                    <a:pt x="40" y="140"/>
                  </a:cubicBezTo>
                  <a:lnTo>
                    <a:pt x="40" y="140"/>
                  </a:lnTo>
                  <a:cubicBezTo>
                    <a:pt x="40" y="151"/>
                    <a:pt x="31" y="160"/>
                    <a:pt x="20" y="160"/>
                  </a:cubicBezTo>
                  <a:cubicBezTo>
                    <a:pt x="9" y="160"/>
                    <a:pt x="0" y="151"/>
                    <a:pt x="0" y="140"/>
                  </a:cubicBezTo>
                  <a:close/>
                  <a:moveTo>
                    <a:pt x="0" y="20"/>
                  </a:moveTo>
                  <a:lnTo>
                    <a:pt x="0" y="20"/>
                  </a:ln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lnTo>
                    <a:pt x="40" y="20"/>
                  </a:lnTo>
                  <a:cubicBezTo>
                    <a:pt x="40" y="31"/>
                    <a:pt x="31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1" name="Rectangle 89">
              <a:extLst>
                <a:ext uri="{FF2B5EF4-FFF2-40B4-BE49-F238E27FC236}">
                  <a16:creationId xmlns:a16="http://schemas.microsoft.com/office/drawing/2014/main" id="{EB4EB022-1D46-4729-A7B4-2641D8595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" y="271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2" name="Rectangle 90">
              <a:extLst>
                <a:ext uri="{FF2B5EF4-FFF2-40B4-BE49-F238E27FC236}">
                  <a16:creationId xmlns:a16="http://schemas.microsoft.com/office/drawing/2014/main" id="{7D475BA2-5FEB-4149-884F-CB9C6CA83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" y="2712"/>
              <a:ext cx="43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الكيلومتر الأول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1053" name="Rectangle 91">
              <a:extLst>
                <a:ext uri="{FF2B5EF4-FFF2-40B4-BE49-F238E27FC236}">
                  <a16:creationId xmlns:a16="http://schemas.microsoft.com/office/drawing/2014/main" id="{A2EAB57B-5FD6-4E96-ACF0-E1F786DA0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5" y="4046"/>
              <a:ext cx="13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1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</a:p>
          </p:txBody>
        </p:sp>
        <p:sp>
          <p:nvSpPr>
            <p:cNvPr id="1054" name="Rectangle 92">
              <a:extLst>
                <a:ext uri="{FF2B5EF4-FFF2-40B4-BE49-F238E27FC236}">
                  <a16:creationId xmlns:a16="http://schemas.microsoft.com/office/drawing/2014/main" id="{17B35285-471D-4B8B-AED3-200DFE721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1" y="4046"/>
              <a:ext cx="122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Arial" panose="020B0604020202020204" pitchFamily="34" charset="0"/>
                </a:rPr>
                <a:t>C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5" name="Line 93">
              <a:extLst>
                <a:ext uri="{FF2B5EF4-FFF2-40B4-BE49-F238E27FC236}">
                  <a16:creationId xmlns:a16="http://schemas.microsoft.com/office/drawing/2014/main" id="{6DED71E4-3F68-43A8-B89C-A84AB74964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9" y="3694"/>
              <a:ext cx="0" cy="295"/>
            </a:xfrm>
            <a:prstGeom prst="line">
              <a:avLst/>
            </a:prstGeom>
            <a:noFill/>
            <a:ln w="17463" cap="rnd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6" name="Line 94">
              <a:extLst>
                <a:ext uri="{FF2B5EF4-FFF2-40B4-BE49-F238E27FC236}">
                  <a16:creationId xmlns:a16="http://schemas.microsoft.com/office/drawing/2014/main" id="{98AB33DA-068F-45A1-9EB4-DC536EA86E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13" y="3694"/>
              <a:ext cx="0" cy="299"/>
            </a:xfrm>
            <a:prstGeom prst="line">
              <a:avLst/>
            </a:prstGeom>
            <a:noFill/>
            <a:ln w="17463" cap="rnd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7" name="Rectangle 95">
              <a:extLst>
                <a:ext uri="{FF2B5EF4-FFF2-40B4-BE49-F238E27FC236}">
                  <a16:creationId xmlns:a16="http://schemas.microsoft.com/office/drawing/2014/main" id="{A6FF3B62-CC66-4ABE-8026-33C4EDD23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8" y="3141"/>
              <a:ext cx="21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ar-SA" altLang="en-US" sz="1300" dirty="0">
                  <a:solidFill>
                    <a:srgbClr val="000000"/>
                  </a:solidFill>
                </a:rPr>
                <a:t>الحدود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8" name="Rectangle 96">
              <a:extLst>
                <a:ext uri="{FF2B5EF4-FFF2-40B4-BE49-F238E27FC236}">
                  <a16:creationId xmlns:a16="http://schemas.microsoft.com/office/drawing/2014/main" id="{63B36D2C-0283-4045-BA5E-33BE701C3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3" y="4047"/>
              <a:ext cx="19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1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EMD</a:t>
              </a:r>
            </a:p>
          </p:txBody>
        </p:sp>
        <p:sp>
          <p:nvSpPr>
            <p:cNvPr id="1059" name="Rectangle 97">
              <a:extLst>
                <a:ext uri="{FF2B5EF4-FFF2-40B4-BE49-F238E27FC236}">
                  <a16:creationId xmlns:a16="http://schemas.microsoft.com/office/drawing/2014/main" id="{C286FE33-37E4-4D46-8860-8BE48BCAAA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" y="2891"/>
              <a:ext cx="11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*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0" name="Rectangle 98">
              <a:extLst>
                <a:ext uri="{FF2B5EF4-FFF2-40B4-BE49-F238E27FC236}">
                  <a16:creationId xmlns:a16="http://schemas.microsoft.com/office/drawing/2014/main" id="{5F897052-E17C-42EE-99DA-9B42E7911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" y="2933"/>
              <a:ext cx="8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*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1" name="Rectangle 99">
              <a:extLst>
                <a:ext uri="{FF2B5EF4-FFF2-40B4-BE49-F238E27FC236}">
                  <a16:creationId xmlns:a16="http://schemas.microsoft.com/office/drawing/2014/main" id="{B00C84B7-C21B-4906-9AF6-4E733B680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" y="2974"/>
              <a:ext cx="8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*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3" name="Rectangle 100">
              <a:extLst>
                <a:ext uri="{FF2B5EF4-FFF2-40B4-BE49-F238E27FC236}">
                  <a16:creationId xmlns:a16="http://schemas.microsoft.com/office/drawing/2014/main" id="{DED93F0E-264F-43F6-ABAE-4930236AD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" y="3016"/>
              <a:ext cx="8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*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4" name="Rectangle 101">
              <a:extLst>
                <a:ext uri="{FF2B5EF4-FFF2-40B4-BE49-F238E27FC236}">
                  <a16:creationId xmlns:a16="http://schemas.microsoft.com/office/drawing/2014/main" id="{FA6FC583-13CB-4A5A-B790-4B7D7BBAD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" y="3058"/>
              <a:ext cx="8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*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5" name="Rectangle 102">
              <a:extLst>
                <a:ext uri="{FF2B5EF4-FFF2-40B4-BE49-F238E27FC236}">
                  <a16:creationId xmlns:a16="http://schemas.microsoft.com/office/drawing/2014/main" id="{3EE60B54-401E-4489-B450-683A77B3D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" y="3098"/>
              <a:ext cx="96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*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6" name="Rectangle 103">
              <a:extLst>
                <a:ext uri="{FF2B5EF4-FFF2-40B4-BE49-F238E27FC236}">
                  <a16:creationId xmlns:a16="http://schemas.microsoft.com/office/drawing/2014/main" id="{08FBBEB1-1602-4D08-8A4F-B2A24C4E1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" y="3141"/>
              <a:ext cx="8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*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7" name="Rectangle 104">
              <a:extLst>
                <a:ext uri="{FF2B5EF4-FFF2-40B4-BE49-F238E27FC236}">
                  <a16:creationId xmlns:a16="http://schemas.microsoft.com/office/drawing/2014/main" id="{044EF5EB-69B3-42FA-BB31-E21A7BA53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" y="3189"/>
              <a:ext cx="126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*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8" name="Rectangle 105">
              <a:extLst>
                <a:ext uri="{FF2B5EF4-FFF2-40B4-BE49-F238E27FC236}">
                  <a16:creationId xmlns:a16="http://schemas.microsoft.com/office/drawing/2014/main" id="{5AFA2997-1926-4913-A61F-6D6A7DD07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" y="3232"/>
              <a:ext cx="8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*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6" name="Rectangle 106">
              <a:extLst>
                <a:ext uri="{FF2B5EF4-FFF2-40B4-BE49-F238E27FC236}">
                  <a16:creationId xmlns:a16="http://schemas.microsoft.com/office/drawing/2014/main" id="{B6B74E8A-5B56-414F-8643-70AE18D82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" y="3274"/>
              <a:ext cx="8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*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7" name="Rectangle 107">
              <a:extLst>
                <a:ext uri="{FF2B5EF4-FFF2-40B4-BE49-F238E27FC236}">
                  <a16:creationId xmlns:a16="http://schemas.microsoft.com/office/drawing/2014/main" id="{8EC47DD0-5D6B-489D-9608-6FE3783A7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" y="3314"/>
              <a:ext cx="96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*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0" name="Rectangle 108">
              <a:extLst>
                <a:ext uri="{FF2B5EF4-FFF2-40B4-BE49-F238E27FC236}">
                  <a16:creationId xmlns:a16="http://schemas.microsoft.com/office/drawing/2014/main" id="{16275DF3-DEA1-453B-BA13-ED373ABF7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" y="3357"/>
              <a:ext cx="8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*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1" name="Rectangle 109">
              <a:extLst>
                <a:ext uri="{FF2B5EF4-FFF2-40B4-BE49-F238E27FC236}">
                  <a16:creationId xmlns:a16="http://schemas.microsoft.com/office/drawing/2014/main" id="{B37B527A-7001-4BA2-8046-5002457D3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" y="3399"/>
              <a:ext cx="8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*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2" name="Rectangle 110">
              <a:extLst>
                <a:ext uri="{FF2B5EF4-FFF2-40B4-BE49-F238E27FC236}">
                  <a16:creationId xmlns:a16="http://schemas.microsoft.com/office/drawing/2014/main" id="{66481AB3-5CC9-43E1-8395-E65EA3504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" y="3441"/>
              <a:ext cx="8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*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3" name="Freeform 111">
              <a:extLst>
                <a:ext uri="{FF2B5EF4-FFF2-40B4-BE49-F238E27FC236}">
                  <a16:creationId xmlns:a16="http://schemas.microsoft.com/office/drawing/2014/main" id="{ABA90113-37BF-4C23-B178-737968930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" y="3423"/>
              <a:ext cx="724" cy="157"/>
            </a:xfrm>
            <a:custGeom>
              <a:avLst/>
              <a:gdLst>
                <a:gd name="T0" fmla="*/ 0 w 724"/>
                <a:gd name="T1" fmla="*/ 0 h 157"/>
                <a:gd name="T2" fmla="*/ 410 w 724"/>
                <a:gd name="T3" fmla="*/ 125 h 157"/>
                <a:gd name="T4" fmla="*/ 724 w 724"/>
                <a:gd name="T5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4" h="157">
                  <a:moveTo>
                    <a:pt x="0" y="0"/>
                  </a:moveTo>
                  <a:cubicBezTo>
                    <a:pt x="294" y="102"/>
                    <a:pt x="332" y="113"/>
                    <a:pt x="410" y="125"/>
                  </a:cubicBezTo>
                  <a:cubicBezTo>
                    <a:pt x="470" y="134"/>
                    <a:pt x="552" y="144"/>
                    <a:pt x="724" y="157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4" name="Freeform 112">
              <a:extLst>
                <a:ext uri="{FF2B5EF4-FFF2-40B4-BE49-F238E27FC236}">
                  <a16:creationId xmlns:a16="http://schemas.microsoft.com/office/drawing/2014/main" id="{FF832330-5ABD-4EC9-9459-DB6B39968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1" y="3549"/>
              <a:ext cx="31" cy="57"/>
            </a:xfrm>
            <a:custGeom>
              <a:avLst/>
              <a:gdLst>
                <a:gd name="T0" fmla="*/ 0 w 31"/>
                <a:gd name="T1" fmla="*/ 57 h 57"/>
                <a:gd name="T2" fmla="*/ 31 w 31"/>
                <a:gd name="T3" fmla="*/ 31 h 57"/>
                <a:gd name="T4" fmla="*/ 5 w 31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57">
                  <a:moveTo>
                    <a:pt x="0" y="57"/>
                  </a:moveTo>
                  <a:lnTo>
                    <a:pt x="31" y="31"/>
                  </a:lnTo>
                  <a:lnTo>
                    <a:pt x="5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5" name="Line 113">
              <a:extLst>
                <a:ext uri="{FF2B5EF4-FFF2-40B4-BE49-F238E27FC236}">
                  <a16:creationId xmlns:a16="http://schemas.microsoft.com/office/drawing/2014/main" id="{45E8882F-E0CF-477D-95F6-CFC30F358A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37" y="3713"/>
              <a:ext cx="0" cy="267"/>
            </a:xfrm>
            <a:prstGeom prst="line">
              <a:avLst/>
            </a:prstGeom>
            <a:noFill/>
            <a:ln w="17463" cap="rnd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6" name="Rectangle 114">
              <a:extLst>
                <a:ext uri="{FF2B5EF4-FFF2-40B4-BE49-F238E27FC236}">
                  <a16:creationId xmlns:a16="http://schemas.microsoft.com/office/drawing/2014/main" id="{F09CD354-A7B8-4551-BF4E-ABF5580C4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8" y="4024"/>
              <a:ext cx="59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EMH/EDH/EMI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7" name="Rectangle 115">
              <a:extLst>
                <a:ext uri="{FF2B5EF4-FFF2-40B4-BE49-F238E27FC236}">
                  <a16:creationId xmlns:a16="http://schemas.microsoft.com/office/drawing/2014/main" id="{92C88D1F-010F-466F-98F9-50A35B83A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7" y="3133"/>
              <a:ext cx="688" cy="540"/>
            </a:xfrm>
            <a:prstGeom prst="rect">
              <a:avLst/>
            </a:prstGeom>
            <a:noFill/>
            <a:ln w="41275" cap="rnd">
              <a:solidFill>
                <a:srgbClr val="3F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8" name="Rectangle 116">
              <a:extLst>
                <a:ext uri="{FF2B5EF4-FFF2-40B4-BE49-F238E27FC236}">
                  <a16:creationId xmlns:a16="http://schemas.microsoft.com/office/drawing/2014/main" id="{9ECD51D0-F421-41F4-94F2-F84727B39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" y="3119"/>
              <a:ext cx="535" cy="540"/>
            </a:xfrm>
            <a:prstGeom prst="rect">
              <a:avLst/>
            </a:prstGeom>
            <a:noFill/>
            <a:ln w="41275" cap="rnd">
              <a:solidFill>
                <a:srgbClr val="3F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9" name="Rectangle 117">
              <a:extLst>
                <a:ext uri="{FF2B5EF4-FFF2-40B4-BE49-F238E27FC236}">
                  <a16:creationId xmlns:a16="http://schemas.microsoft.com/office/drawing/2014/main" id="{DCF3FE79-BF30-48DD-925F-7F49ECE58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2451"/>
              <a:ext cx="647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وحدة البريد الجوي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ar-SA" altLang="en-US" sz="1300" dirty="0">
                  <a:solidFill>
                    <a:srgbClr val="000000"/>
                  </a:solidFill>
                  <a:cs typeface="Arial" panose="020B0604020202020204" pitchFamily="34" charset="0"/>
                </a:rPr>
                <a:t>مكتب التبادل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(المصدر)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1090" name="Rectangle 118">
              <a:extLst>
                <a:ext uri="{FF2B5EF4-FFF2-40B4-BE49-F238E27FC236}">
                  <a16:creationId xmlns:a16="http://schemas.microsoft.com/office/drawing/2014/main" id="{6EE749F0-90E2-4EE2-8110-7BD20B337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2" y="255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1" name="Rectangle 119">
              <a:extLst>
                <a:ext uri="{FF2B5EF4-FFF2-40B4-BE49-F238E27FC236}">
                  <a16:creationId xmlns:a16="http://schemas.microsoft.com/office/drawing/2014/main" id="{59EAB323-D3F6-408A-9CEF-95DC739F8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66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2" name="Rectangle 120">
              <a:extLst>
                <a:ext uri="{FF2B5EF4-FFF2-40B4-BE49-F238E27FC236}">
                  <a16:creationId xmlns:a16="http://schemas.microsoft.com/office/drawing/2014/main" id="{362FDA2E-B1F4-476F-A124-85A6B1519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4" y="276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3" name="Freeform 121">
              <a:extLst>
                <a:ext uri="{FF2B5EF4-FFF2-40B4-BE49-F238E27FC236}">
                  <a16:creationId xmlns:a16="http://schemas.microsoft.com/office/drawing/2014/main" id="{13C8868B-39D2-4F68-A480-E09E50C7C8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" y="2918"/>
              <a:ext cx="11" cy="206"/>
            </a:xfrm>
            <a:custGeom>
              <a:avLst/>
              <a:gdLst>
                <a:gd name="T0" fmla="*/ 0 w 40"/>
                <a:gd name="T1" fmla="*/ 740 h 760"/>
                <a:gd name="T2" fmla="*/ 0 w 40"/>
                <a:gd name="T3" fmla="*/ 740 h 760"/>
                <a:gd name="T4" fmla="*/ 20 w 40"/>
                <a:gd name="T5" fmla="*/ 720 h 760"/>
                <a:gd name="T6" fmla="*/ 40 w 40"/>
                <a:gd name="T7" fmla="*/ 740 h 760"/>
                <a:gd name="T8" fmla="*/ 40 w 40"/>
                <a:gd name="T9" fmla="*/ 740 h 760"/>
                <a:gd name="T10" fmla="*/ 20 w 40"/>
                <a:gd name="T11" fmla="*/ 760 h 760"/>
                <a:gd name="T12" fmla="*/ 0 w 40"/>
                <a:gd name="T13" fmla="*/ 740 h 760"/>
                <a:gd name="T14" fmla="*/ 0 w 40"/>
                <a:gd name="T15" fmla="*/ 620 h 760"/>
                <a:gd name="T16" fmla="*/ 0 w 40"/>
                <a:gd name="T17" fmla="*/ 620 h 760"/>
                <a:gd name="T18" fmla="*/ 20 w 40"/>
                <a:gd name="T19" fmla="*/ 600 h 760"/>
                <a:gd name="T20" fmla="*/ 40 w 40"/>
                <a:gd name="T21" fmla="*/ 620 h 760"/>
                <a:gd name="T22" fmla="*/ 40 w 40"/>
                <a:gd name="T23" fmla="*/ 620 h 760"/>
                <a:gd name="T24" fmla="*/ 20 w 40"/>
                <a:gd name="T25" fmla="*/ 640 h 760"/>
                <a:gd name="T26" fmla="*/ 0 w 40"/>
                <a:gd name="T27" fmla="*/ 620 h 760"/>
                <a:gd name="T28" fmla="*/ 0 w 40"/>
                <a:gd name="T29" fmla="*/ 500 h 760"/>
                <a:gd name="T30" fmla="*/ 0 w 40"/>
                <a:gd name="T31" fmla="*/ 500 h 760"/>
                <a:gd name="T32" fmla="*/ 20 w 40"/>
                <a:gd name="T33" fmla="*/ 480 h 760"/>
                <a:gd name="T34" fmla="*/ 40 w 40"/>
                <a:gd name="T35" fmla="*/ 500 h 760"/>
                <a:gd name="T36" fmla="*/ 40 w 40"/>
                <a:gd name="T37" fmla="*/ 500 h 760"/>
                <a:gd name="T38" fmla="*/ 20 w 40"/>
                <a:gd name="T39" fmla="*/ 520 h 760"/>
                <a:gd name="T40" fmla="*/ 0 w 40"/>
                <a:gd name="T41" fmla="*/ 500 h 760"/>
                <a:gd name="T42" fmla="*/ 0 w 40"/>
                <a:gd name="T43" fmla="*/ 380 h 760"/>
                <a:gd name="T44" fmla="*/ 0 w 40"/>
                <a:gd name="T45" fmla="*/ 380 h 760"/>
                <a:gd name="T46" fmla="*/ 20 w 40"/>
                <a:gd name="T47" fmla="*/ 360 h 760"/>
                <a:gd name="T48" fmla="*/ 40 w 40"/>
                <a:gd name="T49" fmla="*/ 380 h 760"/>
                <a:gd name="T50" fmla="*/ 40 w 40"/>
                <a:gd name="T51" fmla="*/ 380 h 760"/>
                <a:gd name="T52" fmla="*/ 20 w 40"/>
                <a:gd name="T53" fmla="*/ 400 h 760"/>
                <a:gd name="T54" fmla="*/ 0 w 40"/>
                <a:gd name="T55" fmla="*/ 380 h 760"/>
                <a:gd name="T56" fmla="*/ 0 w 40"/>
                <a:gd name="T57" fmla="*/ 260 h 760"/>
                <a:gd name="T58" fmla="*/ 0 w 40"/>
                <a:gd name="T59" fmla="*/ 260 h 760"/>
                <a:gd name="T60" fmla="*/ 20 w 40"/>
                <a:gd name="T61" fmla="*/ 240 h 760"/>
                <a:gd name="T62" fmla="*/ 40 w 40"/>
                <a:gd name="T63" fmla="*/ 260 h 760"/>
                <a:gd name="T64" fmla="*/ 40 w 40"/>
                <a:gd name="T65" fmla="*/ 260 h 760"/>
                <a:gd name="T66" fmla="*/ 20 w 40"/>
                <a:gd name="T67" fmla="*/ 280 h 760"/>
                <a:gd name="T68" fmla="*/ 0 w 40"/>
                <a:gd name="T69" fmla="*/ 260 h 760"/>
                <a:gd name="T70" fmla="*/ 0 w 40"/>
                <a:gd name="T71" fmla="*/ 140 h 760"/>
                <a:gd name="T72" fmla="*/ 0 w 40"/>
                <a:gd name="T73" fmla="*/ 140 h 760"/>
                <a:gd name="T74" fmla="*/ 20 w 40"/>
                <a:gd name="T75" fmla="*/ 120 h 760"/>
                <a:gd name="T76" fmla="*/ 40 w 40"/>
                <a:gd name="T77" fmla="*/ 140 h 760"/>
                <a:gd name="T78" fmla="*/ 40 w 40"/>
                <a:gd name="T79" fmla="*/ 140 h 760"/>
                <a:gd name="T80" fmla="*/ 20 w 40"/>
                <a:gd name="T81" fmla="*/ 160 h 760"/>
                <a:gd name="T82" fmla="*/ 0 w 40"/>
                <a:gd name="T83" fmla="*/ 140 h 760"/>
                <a:gd name="T84" fmla="*/ 0 w 40"/>
                <a:gd name="T85" fmla="*/ 20 h 760"/>
                <a:gd name="T86" fmla="*/ 0 w 40"/>
                <a:gd name="T87" fmla="*/ 20 h 760"/>
                <a:gd name="T88" fmla="*/ 20 w 40"/>
                <a:gd name="T89" fmla="*/ 0 h 760"/>
                <a:gd name="T90" fmla="*/ 40 w 40"/>
                <a:gd name="T91" fmla="*/ 20 h 760"/>
                <a:gd name="T92" fmla="*/ 40 w 40"/>
                <a:gd name="T93" fmla="*/ 20 h 760"/>
                <a:gd name="T94" fmla="*/ 20 w 40"/>
                <a:gd name="T95" fmla="*/ 40 h 760"/>
                <a:gd name="T96" fmla="*/ 0 w 40"/>
                <a:gd name="T97" fmla="*/ 2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" h="760">
                  <a:moveTo>
                    <a:pt x="0" y="740"/>
                  </a:moveTo>
                  <a:lnTo>
                    <a:pt x="0" y="740"/>
                  </a:lnTo>
                  <a:cubicBezTo>
                    <a:pt x="0" y="729"/>
                    <a:pt x="9" y="720"/>
                    <a:pt x="20" y="720"/>
                  </a:cubicBezTo>
                  <a:cubicBezTo>
                    <a:pt x="31" y="720"/>
                    <a:pt x="40" y="729"/>
                    <a:pt x="40" y="740"/>
                  </a:cubicBezTo>
                  <a:lnTo>
                    <a:pt x="40" y="740"/>
                  </a:lnTo>
                  <a:cubicBezTo>
                    <a:pt x="40" y="751"/>
                    <a:pt x="31" y="760"/>
                    <a:pt x="20" y="760"/>
                  </a:cubicBezTo>
                  <a:cubicBezTo>
                    <a:pt x="9" y="760"/>
                    <a:pt x="0" y="751"/>
                    <a:pt x="0" y="740"/>
                  </a:cubicBezTo>
                  <a:close/>
                  <a:moveTo>
                    <a:pt x="0" y="620"/>
                  </a:moveTo>
                  <a:lnTo>
                    <a:pt x="0" y="620"/>
                  </a:lnTo>
                  <a:cubicBezTo>
                    <a:pt x="0" y="609"/>
                    <a:pt x="9" y="600"/>
                    <a:pt x="20" y="600"/>
                  </a:cubicBezTo>
                  <a:cubicBezTo>
                    <a:pt x="31" y="600"/>
                    <a:pt x="40" y="609"/>
                    <a:pt x="40" y="620"/>
                  </a:cubicBezTo>
                  <a:lnTo>
                    <a:pt x="40" y="620"/>
                  </a:lnTo>
                  <a:cubicBezTo>
                    <a:pt x="40" y="631"/>
                    <a:pt x="31" y="640"/>
                    <a:pt x="20" y="640"/>
                  </a:cubicBezTo>
                  <a:cubicBezTo>
                    <a:pt x="9" y="640"/>
                    <a:pt x="0" y="631"/>
                    <a:pt x="0" y="620"/>
                  </a:cubicBezTo>
                  <a:close/>
                  <a:moveTo>
                    <a:pt x="0" y="500"/>
                  </a:moveTo>
                  <a:lnTo>
                    <a:pt x="0" y="500"/>
                  </a:lnTo>
                  <a:cubicBezTo>
                    <a:pt x="0" y="489"/>
                    <a:pt x="9" y="480"/>
                    <a:pt x="20" y="480"/>
                  </a:cubicBezTo>
                  <a:cubicBezTo>
                    <a:pt x="31" y="480"/>
                    <a:pt x="40" y="489"/>
                    <a:pt x="40" y="500"/>
                  </a:cubicBezTo>
                  <a:lnTo>
                    <a:pt x="40" y="500"/>
                  </a:lnTo>
                  <a:cubicBezTo>
                    <a:pt x="40" y="511"/>
                    <a:pt x="31" y="520"/>
                    <a:pt x="20" y="520"/>
                  </a:cubicBezTo>
                  <a:cubicBezTo>
                    <a:pt x="9" y="520"/>
                    <a:pt x="0" y="511"/>
                    <a:pt x="0" y="500"/>
                  </a:cubicBezTo>
                  <a:close/>
                  <a:moveTo>
                    <a:pt x="0" y="380"/>
                  </a:moveTo>
                  <a:lnTo>
                    <a:pt x="0" y="380"/>
                  </a:lnTo>
                  <a:cubicBezTo>
                    <a:pt x="0" y="369"/>
                    <a:pt x="9" y="360"/>
                    <a:pt x="20" y="360"/>
                  </a:cubicBezTo>
                  <a:cubicBezTo>
                    <a:pt x="31" y="360"/>
                    <a:pt x="40" y="369"/>
                    <a:pt x="40" y="380"/>
                  </a:cubicBezTo>
                  <a:lnTo>
                    <a:pt x="40" y="380"/>
                  </a:lnTo>
                  <a:cubicBezTo>
                    <a:pt x="40" y="391"/>
                    <a:pt x="31" y="400"/>
                    <a:pt x="20" y="400"/>
                  </a:cubicBezTo>
                  <a:cubicBezTo>
                    <a:pt x="9" y="400"/>
                    <a:pt x="0" y="391"/>
                    <a:pt x="0" y="380"/>
                  </a:cubicBezTo>
                  <a:close/>
                  <a:moveTo>
                    <a:pt x="0" y="260"/>
                  </a:moveTo>
                  <a:lnTo>
                    <a:pt x="0" y="260"/>
                  </a:lnTo>
                  <a:cubicBezTo>
                    <a:pt x="0" y="249"/>
                    <a:pt x="9" y="240"/>
                    <a:pt x="20" y="240"/>
                  </a:cubicBezTo>
                  <a:cubicBezTo>
                    <a:pt x="31" y="240"/>
                    <a:pt x="40" y="249"/>
                    <a:pt x="40" y="260"/>
                  </a:cubicBezTo>
                  <a:lnTo>
                    <a:pt x="40" y="260"/>
                  </a:lnTo>
                  <a:cubicBezTo>
                    <a:pt x="40" y="271"/>
                    <a:pt x="31" y="280"/>
                    <a:pt x="20" y="280"/>
                  </a:cubicBezTo>
                  <a:cubicBezTo>
                    <a:pt x="9" y="280"/>
                    <a:pt x="0" y="271"/>
                    <a:pt x="0" y="260"/>
                  </a:cubicBezTo>
                  <a:close/>
                  <a:moveTo>
                    <a:pt x="0" y="140"/>
                  </a:moveTo>
                  <a:lnTo>
                    <a:pt x="0" y="140"/>
                  </a:lnTo>
                  <a:cubicBezTo>
                    <a:pt x="0" y="129"/>
                    <a:pt x="9" y="120"/>
                    <a:pt x="20" y="120"/>
                  </a:cubicBezTo>
                  <a:cubicBezTo>
                    <a:pt x="31" y="120"/>
                    <a:pt x="40" y="129"/>
                    <a:pt x="40" y="140"/>
                  </a:cubicBezTo>
                  <a:lnTo>
                    <a:pt x="40" y="140"/>
                  </a:lnTo>
                  <a:cubicBezTo>
                    <a:pt x="40" y="151"/>
                    <a:pt x="31" y="160"/>
                    <a:pt x="20" y="160"/>
                  </a:cubicBezTo>
                  <a:cubicBezTo>
                    <a:pt x="9" y="160"/>
                    <a:pt x="0" y="151"/>
                    <a:pt x="0" y="140"/>
                  </a:cubicBezTo>
                  <a:close/>
                  <a:moveTo>
                    <a:pt x="0" y="20"/>
                  </a:moveTo>
                  <a:lnTo>
                    <a:pt x="0" y="20"/>
                  </a:ln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lnTo>
                    <a:pt x="40" y="20"/>
                  </a:lnTo>
                  <a:cubicBezTo>
                    <a:pt x="40" y="31"/>
                    <a:pt x="31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4" name="Freeform 122">
              <a:extLst>
                <a:ext uri="{FF2B5EF4-FFF2-40B4-BE49-F238E27FC236}">
                  <a16:creationId xmlns:a16="http://schemas.microsoft.com/office/drawing/2014/main" id="{73F80962-C867-4B62-B75F-F83896173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" y="2717"/>
              <a:ext cx="1458" cy="672"/>
            </a:xfrm>
            <a:custGeom>
              <a:avLst/>
              <a:gdLst>
                <a:gd name="T0" fmla="*/ 0 w 1458"/>
                <a:gd name="T1" fmla="*/ 672 h 672"/>
                <a:gd name="T2" fmla="*/ 731 w 1458"/>
                <a:gd name="T3" fmla="*/ 25 h 672"/>
                <a:gd name="T4" fmla="*/ 1209 w 1458"/>
                <a:gd name="T5" fmla="*/ 414 h 672"/>
                <a:gd name="T6" fmla="*/ 1458 w 1458"/>
                <a:gd name="T7" fmla="*/ 661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8" h="672">
                  <a:moveTo>
                    <a:pt x="0" y="672"/>
                  </a:moveTo>
                  <a:cubicBezTo>
                    <a:pt x="270" y="525"/>
                    <a:pt x="502" y="55"/>
                    <a:pt x="731" y="25"/>
                  </a:cubicBezTo>
                  <a:cubicBezTo>
                    <a:pt x="918" y="0"/>
                    <a:pt x="1103" y="269"/>
                    <a:pt x="1209" y="414"/>
                  </a:cubicBezTo>
                  <a:cubicBezTo>
                    <a:pt x="1325" y="572"/>
                    <a:pt x="1347" y="585"/>
                    <a:pt x="1458" y="661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5" name="Freeform 123">
              <a:extLst>
                <a:ext uri="{FF2B5EF4-FFF2-40B4-BE49-F238E27FC236}">
                  <a16:creationId xmlns:a16="http://schemas.microsoft.com/office/drawing/2014/main" id="{2CD323E8-FED2-4EC5-9255-C65E55F2D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3347"/>
              <a:ext cx="63" cy="56"/>
            </a:xfrm>
            <a:custGeom>
              <a:avLst/>
              <a:gdLst>
                <a:gd name="T0" fmla="*/ 231 w 231"/>
                <a:gd name="T1" fmla="*/ 205 h 205"/>
                <a:gd name="T2" fmla="*/ 0 w 231"/>
                <a:gd name="T3" fmla="*/ 173 h 205"/>
                <a:gd name="T4" fmla="*/ 118 w 231"/>
                <a:gd name="T5" fmla="*/ 0 h 205"/>
                <a:gd name="T6" fmla="*/ 231 w 231"/>
                <a:gd name="T7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205">
                  <a:moveTo>
                    <a:pt x="231" y="205"/>
                  </a:moveTo>
                  <a:lnTo>
                    <a:pt x="0" y="173"/>
                  </a:lnTo>
                  <a:cubicBezTo>
                    <a:pt x="64" y="137"/>
                    <a:pt x="108" y="73"/>
                    <a:pt x="118" y="0"/>
                  </a:cubicBezTo>
                  <a:lnTo>
                    <a:pt x="231" y="20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6" name="Rectangle 124">
              <a:extLst>
                <a:ext uri="{FF2B5EF4-FFF2-40B4-BE49-F238E27FC236}">
                  <a16:creationId xmlns:a16="http://schemas.microsoft.com/office/drawing/2014/main" id="{971B5FE2-D5D2-4E87-853E-42547A6A7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0" y="3327"/>
              <a:ext cx="304" cy="2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7" name="Rectangle 125">
              <a:extLst>
                <a:ext uri="{FF2B5EF4-FFF2-40B4-BE49-F238E27FC236}">
                  <a16:creationId xmlns:a16="http://schemas.microsoft.com/office/drawing/2014/main" id="{CB7ACDDC-D416-4F8B-92A7-F2DC5A48A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0" y="3327"/>
              <a:ext cx="304" cy="223"/>
            </a:xfrm>
            <a:prstGeom prst="rect">
              <a:avLst/>
            </a:prstGeom>
            <a:noFill/>
            <a:ln w="31750" cap="rnd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1150" name="Picture 126">
              <a:extLst>
                <a:ext uri="{FF2B5EF4-FFF2-40B4-BE49-F238E27FC236}">
                  <a16:creationId xmlns:a16="http://schemas.microsoft.com/office/drawing/2014/main" id="{A923D695-6035-49B3-8539-80A04D5476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3" y="3270"/>
              <a:ext cx="221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8" name="Freeform 127">
              <a:extLst>
                <a:ext uri="{FF2B5EF4-FFF2-40B4-BE49-F238E27FC236}">
                  <a16:creationId xmlns:a16="http://schemas.microsoft.com/office/drawing/2014/main" id="{1C0DC810-5C2E-4544-A1EA-81717768E7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06" y="3021"/>
              <a:ext cx="11" cy="239"/>
            </a:xfrm>
            <a:custGeom>
              <a:avLst/>
              <a:gdLst>
                <a:gd name="T0" fmla="*/ 0 w 40"/>
                <a:gd name="T1" fmla="*/ 860 h 880"/>
                <a:gd name="T2" fmla="*/ 0 w 40"/>
                <a:gd name="T3" fmla="*/ 860 h 880"/>
                <a:gd name="T4" fmla="*/ 20 w 40"/>
                <a:gd name="T5" fmla="*/ 840 h 880"/>
                <a:gd name="T6" fmla="*/ 40 w 40"/>
                <a:gd name="T7" fmla="*/ 860 h 880"/>
                <a:gd name="T8" fmla="*/ 40 w 40"/>
                <a:gd name="T9" fmla="*/ 860 h 880"/>
                <a:gd name="T10" fmla="*/ 20 w 40"/>
                <a:gd name="T11" fmla="*/ 880 h 880"/>
                <a:gd name="T12" fmla="*/ 0 w 40"/>
                <a:gd name="T13" fmla="*/ 860 h 880"/>
                <a:gd name="T14" fmla="*/ 0 w 40"/>
                <a:gd name="T15" fmla="*/ 740 h 880"/>
                <a:gd name="T16" fmla="*/ 0 w 40"/>
                <a:gd name="T17" fmla="*/ 740 h 880"/>
                <a:gd name="T18" fmla="*/ 20 w 40"/>
                <a:gd name="T19" fmla="*/ 720 h 880"/>
                <a:gd name="T20" fmla="*/ 40 w 40"/>
                <a:gd name="T21" fmla="*/ 740 h 880"/>
                <a:gd name="T22" fmla="*/ 40 w 40"/>
                <a:gd name="T23" fmla="*/ 740 h 880"/>
                <a:gd name="T24" fmla="*/ 20 w 40"/>
                <a:gd name="T25" fmla="*/ 760 h 880"/>
                <a:gd name="T26" fmla="*/ 0 w 40"/>
                <a:gd name="T27" fmla="*/ 740 h 880"/>
                <a:gd name="T28" fmla="*/ 0 w 40"/>
                <a:gd name="T29" fmla="*/ 620 h 880"/>
                <a:gd name="T30" fmla="*/ 0 w 40"/>
                <a:gd name="T31" fmla="*/ 620 h 880"/>
                <a:gd name="T32" fmla="*/ 20 w 40"/>
                <a:gd name="T33" fmla="*/ 600 h 880"/>
                <a:gd name="T34" fmla="*/ 40 w 40"/>
                <a:gd name="T35" fmla="*/ 620 h 880"/>
                <a:gd name="T36" fmla="*/ 40 w 40"/>
                <a:gd name="T37" fmla="*/ 620 h 880"/>
                <a:gd name="T38" fmla="*/ 20 w 40"/>
                <a:gd name="T39" fmla="*/ 640 h 880"/>
                <a:gd name="T40" fmla="*/ 0 w 40"/>
                <a:gd name="T41" fmla="*/ 620 h 880"/>
                <a:gd name="T42" fmla="*/ 0 w 40"/>
                <a:gd name="T43" fmla="*/ 500 h 880"/>
                <a:gd name="T44" fmla="*/ 0 w 40"/>
                <a:gd name="T45" fmla="*/ 500 h 880"/>
                <a:gd name="T46" fmla="*/ 20 w 40"/>
                <a:gd name="T47" fmla="*/ 480 h 880"/>
                <a:gd name="T48" fmla="*/ 40 w 40"/>
                <a:gd name="T49" fmla="*/ 500 h 880"/>
                <a:gd name="T50" fmla="*/ 40 w 40"/>
                <a:gd name="T51" fmla="*/ 500 h 880"/>
                <a:gd name="T52" fmla="*/ 20 w 40"/>
                <a:gd name="T53" fmla="*/ 520 h 880"/>
                <a:gd name="T54" fmla="*/ 0 w 40"/>
                <a:gd name="T55" fmla="*/ 500 h 880"/>
                <a:gd name="T56" fmla="*/ 0 w 40"/>
                <a:gd name="T57" fmla="*/ 380 h 880"/>
                <a:gd name="T58" fmla="*/ 0 w 40"/>
                <a:gd name="T59" fmla="*/ 380 h 880"/>
                <a:gd name="T60" fmla="*/ 20 w 40"/>
                <a:gd name="T61" fmla="*/ 360 h 880"/>
                <a:gd name="T62" fmla="*/ 40 w 40"/>
                <a:gd name="T63" fmla="*/ 380 h 880"/>
                <a:gd name="T64" fmla="*/ 40 w 40"/>
                <a:gd name="T65" fmla="*/ 380 h 880"/>
                <a:gd name="T66" fmla="*/ 20 w 40"/>
                <a:gd name="T67" fmla="*/ 400 h 880"/>
                <a:gd name="T68" fmla="*/ 0 w 40"/>
                <a:gd name="T69" fmla="*/ 380 h 880"/>
                <a:gd name="T70" fmla="*/ 0 w 40"/>
                <a:gd name="T71" fmla="*/ 260 h 880"/>
                <a:gd name="T72" fmla="*/ 0 w 40"/>
                <a:gd name="T73" fmla="*/ 260 h 880"/>
                <a:gd name="T74" fmla="*/ 20 w 40"/>
                <a:gd name="T75" fmla="*/ 240 h 880"/>
                <a:gd name="T76" fmla="*/ 40 w 40"/>
                <a:gd name="T77" fmla="*/ 260 h 880"/>
                <a:gd name="T78" fmla="*/ 40 w 40"/>
                <a:gd name="T79" fmla="*/ 260 h 880"/>
                <a:gd name="T80" fmla="*/ 20 w 40"/>
                <a:gd name="T81" fmla="*/ 280 h 880"/>
                <a:gd name="T82" fmla="*/ 0 w 40"/>
                <a:gd name="T83" fmla="*/ 260 h 880"/>
                <a:gd name="T84" fmla="*/ 0 w 40"/>
                <a:gd name="T85" fmla="*/ 140 h 880"/>
                <a:gd name="T86" fmla="*/ 0 w 40"/>
                <a:gd name="T87" fmla="*/ 140 h 880"/>
                <a:gd name="T88" fmla="*/ 20 w 40"/>
                <a:gd name="T89" fmla="*/ 120 h 880"/>
                <a:gd name="T90" fmla="*/ 40 w 40"/>
                <a:gd name="T91" fmla="*/ 140 h 880"/>
                <a:gd name="T92" fmla="*/ 40 w 40"/>
                <a:gd name="T93" fmla="*/ 140 h 880"/>
                <a:gd name="T94" fmla="*/ 20 w 40"/>
                <a:gd name="T95" fmla="*/ 160 h 880"/>
                <a:gd name="T96" fmla="*/ 0 w 40"/>
                <a:gd name="T97" fmla="*/ 140 h 880"/>
                <a:gd name="T98" fmla="*/ 0 w 40"/>
                <a:gd name="T99" fmla="*/ 20 h 880"/>
                <a:gd name="T100" fmla="*/ 0 w 40"/>
                <a:gd name="T101" fmla="*/ 20 h 880"/>
                <a:gd name="T102" fmla="*/ 20 w 40"/>
                <a:gd name="T103" fmla="*/ 0 h 880"/>
                <a:gd name="T104" fmla="*/ 40 w 40"/>
                <a:gd name="T105" fmla="*/ 20 h 880"/>
                <a:gd name="T106" fmla="*/ 40 w 40"/>
                <a:gd name="T107" fmla="*/ 20 h 880"/>
                <a:gd name="T108" fmla="*/ 20 w 40"/>
                <a:gd name="T109" fmla="*/ 40 h 880"/>
                <a:gd name="T110" fmla="*/ 0 w 40"/>
                <a:gd name="T111" fmla="*/ 20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" h="880">
                  <a:moveTo>
                    <a:pt x="0" y="860"/>
                  </a:moveTo>
                  <a:lnTo>
                    <a:pt x="0" y="860"/>
                  </a:lnTo>
                  <a:cubicBezTo>
                    <a:pt x="0" y="849"/>
                    <a:pt x="9" y="840"/>
                    <a:pt x="20" y="840"/>
                  </a:cubicBezTo>
                  <a:cubicBezTo>
                    <a:pt x="31" y="840"/>
                    <a:pt x="40" y="849"/>
                    <a:pt x="40" y="860"/>
                  </a:cubicBezTo>
                  <a:lnTo>
                    <a:pt x="40" y="860"/>
                  </a:lnTo>
                  <a:cubicBezTo>
                    <a:pt x="40" y="871"/>
                    <a:pt x="31" y="880"/>
                    <a:pt x="20" y="880"/>
                  </a:cubicBezTo>
                  <a:cubicBezTo>
                    <a:pt x="9" y="880"/>
                    <a:pt x="0" y="871"/>
                    <a:pt x="0" y="860"/>
                  </a:cubicBezTo>
                  <a:close/>
                  <a:moveTo>
                    <a:pt x="0" y="740"/>
                  </a:moveTo>
                  <a:lnTo>
                    <a:pt x="0" y="740"/>
                  </a:lnTo>
                  <a:cubicBezTo>
                    <a:pt x="0" y="729"/>
                    <a:pt x="9" y="720"/>
                    <a:pt x="20" y="720"/>
                  </a:cubicBezTo>
                  <a:cubicBezTo>
                    <a:pt x="31" y="720"/>
                    <a:pt x="40" y="729"/>
                    <a:pt x="40" y="740"/>
                  </a:cubicBezTo>
                  <a:lnTo>
                    <a:pt x="40" y="740"/>
                  </a:lnTo>
                  <a:cubicBezTo>
                    <a:pt x="40" y="751"/>
                    <a:pt x="31" y="760"/>
                    <a:pt x="20" y="760"/>
                  </a:cubicBezTo>
                  <a:cubicBezTo>
                    <a:pt x="9" y="760"/>
                    <a:pt x="0" y="751"/>
                    <a:pt x="0" y="740"/>
                  </a:cubicBezTo>
                  <a:close/>
                  <a:moveTo>
                    <a:pt x="0" y="620"/>
                  </a:moveTo>
                  <a:lnTo>
                    <a:pt x="0" y="620"/>
                  </a:lnTo>
                  <a:cubicBezTo>
                    <a:pt x="0" y="609"/>
                    <a:pt x="9" y="600"/>
                    <a:pt x="20" y="600"/>
                  </a:cubicBezTo>
                  <a:cubicBezTo>
                    <a:pt x="31" y="600"/>
                    <a:pt x="40" y="609"/>
                    <a:pt x="40" y="620"/>
                  </a:cubicBezTo>
                  <a:lnTo>
                    <a:pt x="40" y="620"/>
                  </a:lnTo>
                  <a:cubicBezTo>
                    <a:pt x="40" y="631"/>
                    <a:pt x="31" y="640"/>
                    <a:pt x="20" y="640"/>
                  </a:cubicBezTo>
                  <a:cubicBezTo>
                    <a:pt x="9" y="640"/>
                    <a:pt x="0" y="631"/>
                    <a:pt x="0" y="620"/>
                  </a:cubicBezTo>
                  <a:close/>
                  <a:moveTo>
                    <a:pt x="0" y="500"/>
                  </a:moveTo>
                  <a:lnTo>
                    <a:pt x="0" y="500"/>
                  </a:lnTo>
                  <a:cubicBezTo>
                    <a:pt x="0" y="489"/>
                    <a:pt x="9" y="480"/>
                    <a:pt x="20" y="480"/>
                  </a:cubicBezTo>
                  <a:cubicBezTo>
                    <a:pt x="31" y="480"/>
                    <a:pt x="40" y="489"/>
                    <a:pt x="40" y="500"/>
                  </a:cubicBezTo>
                  <a:lnTo>
                    <a:pt x="40" y="500"/>
                  </a:lnTo>
                  <a:cubicBezTo>
                    <a:pt x="40" y="511"/>
                    <a:pt x="31" y="520"/>
                    <a:pt x="20" y="520"/>
                  </a:cubicBezTo>
                  <a:cubicBezTo>
                    <a:pt x="9" y="520"/>
                    <a:pt x="0" y="511"/>
                    <a:pt x="0" y="500"/>
                  </a:cubicBezTo>
                  <a:close/>
                  <a:moveTo>
                    <a:pt x="0" y="380"/>
                  </a:moveTo>
                  <a:lnTo>
                    <a:pt x="0" y="380"/>
                  </a:lnTo>
                  <a:cubicBezTo>
                    <a:pt x="0" y="369"/>
                    <a:pt x="9" y="360"/>
                    <a:pt x="20" y="360"/>
                  </a:cubicBezTo>
                  <a:cubicBezTo>
                    <a:pt x="31" y="360"/>
                    <a:pt x="40" y="369"/>
                    <a:pt x="40" y="380"/>
                  </a:cubicBezTo>
                  <a:lnTo>
                    <a:pt x="40" y="380"/>
                  </a:lnTo>
                  <a:cubicBezTo>
                    <a:pt x="40" y="391"/>
                    <a:pt x="31" y="400"/>
                    <a:pt x="20" y="400"/>
                  </a:cubicBezTo>
                  <a:cubicBezTo>
                    <a:pt x="9" y="400"/>
                    <a:pt x="0" y="391"/>
                    <a:pt x="0" y="380"/>
                  </a:cubicBezTo>
                  <a:close/>
                  <a:moveTo>
                    <a:pt x="0" y="260"/>
                  </a:moveTo>
                  <a:lnTo>
                    <a:pt x="0" y="260"/>
                  </a:lnTo>
                  <a:cubicBezTo>
                    <a:pt x="0" y="249"/>
                    <a:pt x="9" y="240"/>
                    <a:pt x="20" y="240"/>
                  </a:cubicBezTo>
                  <a:cubicBezTo>
                    <a:pt x="31" y="240"/>
                    <a:pt x="40" y="249"/>
                    <a:pt x="40" y="260"/>
                  </a:cubicBezTo>
                  <a:lnTo>
                    <a:pt x="40" y="260"/>
                  </a:lnTo>
                  <a:cubicBezTo>
                    <a:pt x="40" y="271"/>
                    <a:pt x="31" y="280"/>
                    <a:pt x="20" y="280"/>
                  </a:cubicBezTo>
                  <a:cubicBezTo>
                    <a:pt x="9" y="280"/>
                    <a:pt x="0" y="271"/>
                    <a:pt x="0" y="260"/>
                  </a:cubicBezTo>
                  <a:close/>
                  <a:moveTo>
                    <a:pt x="0" y="140"/>
                  </a:moveTo>
                  <a:lnTo>
                    <a:pt x="0" y="140"/>
                  </a:lnTo>
                  <a:cubicBezTo>
                    <a:pt x="0" y="129"/>
                    <a:pt x="9" y="120"/>
                    <a:pt x="20" y="120"/>
                  </a:cubicBezTo>
                  <a:cubicBezTo>
                    <a:pt x="31" y="120"/>
                    <a:pt x="40" y="129"/>
                    <a:pt x="40" y="140"/>
                  </a:cubicBezTo>
                  <a:lnTo>
                    <a:pt x="40" y="140"/>
                  </a:lnTo>
                  <a:cubicBezTo>
                    <a:pt x="40" y="151"/>
                    <a:pt x="31" y="160"/>
                    <a:pt x="20" y="160"/>
                  </a:cubicBezTo>
                  <a:cubicBezTo>
                    <a:pt x="9" y="160"/>
                    <a:pt x="0" y="151"/>
                    <a:pt x="0" y="140"/>
                  </a:cubicBezTo>
                  <a:close/>
                  <a:moveTo>
                    <a:pt x="0" y="20"/>
                  </a:moveTo>
                  <a:lnTo>
                    <a:pt x="0" y="20"/>
                  </a:ln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lnTo>
                    <a:pt x="40" y="20"/>
                  </a:lnTo>
                  <a:cubicBezTo>
                    <a:pt x="40" y="31"/>
                    <a:pt x="31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9" name="Rectangle 128">
              <a:extLst>
                <a:ext uri="{FF2B5EF4-FFF2-40B4-BE49-F238E27FC236}">
                  <a16:creationId xmlns:a16="http://schemas.microsoft.com/office/drawing/2014/main" id="{74BD0263-A0ED-4766-A17E-C7AE81981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1" y="2919"/>
              <a:ext cx="28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الجمارك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71" name="Picture 47">
              <a:extLst>
                <a:ext uri="{FF2B5EF4-FFF2-40B4-BE49-F238E27FC236}">
                  <a16:creationId xmlns:a16="http://schemas.microsoft.com/office/drawing/2014/main" id="{415660CF-3822-4F8D-9B6D-43020E53FB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4" y="3211"/>
              <a:ext cx="368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00751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8"/>
          <p:cNvSpPr>
            <a:spLocks noChangeArrowheads="1"/>
          </p:cNvSpPr>
          <p:nvPr/>
        </p:nvSpPr>
        <p:spPr bwMode="auto">
          <a:xfrm>
            <a:off x="856211" y="437470"/>
            <a:ext cx="9878667" cy="369332"/>
          </a:xfrm>
          <a:prstGeom prst="rect">
            <a:avLst/>
          </a:prstGeom>
          <a:solidFill>
            <a:srgbClr val="3A4D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 rtl="1">
              <a:tabLst>
                <a:tab pos="1166813" algn="l"/>
              </a:tabLst>
            </a:pPr>
            <a:r>
              <a:rPr lang="ar-SA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أولاً- تسجيل البيانات وتبادلها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167351" y="1355630"/>
            <a:ext cx="8783637" cy="147732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285750" indent="-285750" algn="justLow" rtl="1">
              <a:buFont typeface="Wingdings" pitchFamily="2" charset="2"/>
              <a:buChar char="q"/>
              <a:defRPr/>
            </a:pPr>
            <a:r>
              <a:rPr lang="ar-SA" sz="14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إرسال بيانات التبادل الإلكتروني للبيانات: </a:t>
            </a:r>
          </a:p>
          <a:p>
            <a:pPr marL="548640" lvl="2" indent="-285750" algn="justLow" rtl="1"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r>
              <a:rPr lang="ar-SA" sz="14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تُرسل من خلال الشبكات القائمة لرسائل التبادل الإلكتروني للبيانات:</a:t>
            </a:r>
          </a:p>
          <a:p>
            <a:pPr marL="822960" lvl="2" indent="-285750" algn="justLow" rtl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ar-SA" sz="14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نظام الاتحاد البريدي العالمي (الشبكة </a:t>
            </a:r>
            <a:r>
              <a:rPr lang="en-US" sz="1200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POST*Net</a:t>
            </a:r>
            <a:r>
              <a:rPr lang="ar-SA" sz="1200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ar-SA" sz="14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من خلال النظام البريدي العالمي)</a:t>
            </a:r>
          </a:p>
          <a:p>
            <a:pPr marL="822960" lvl="2" indent="-285750" algn="justLow" rtl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ar-SA" sz="14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نظام مركز التكنولوجيا البريدية</a:t>
            </a:r>
          </a:p>
          <a:p>
            <a:pPr marL="285750" indent="-285750" algn="justLow" rtl="1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ar-SA" sz="14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يجري تسجيل بيانات التبادل الإلكتروني للبيانات لدى الاتحاد البريدي العالمي</a:t>
            </a:r>
            <a:endParaRPr lang="en-GB" sz="14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EF8F18F-6038-4B45-B219-E15D25BCE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6211" y="2950420"/>
            <a:ext cx="10866385" cy="3640602"/>
          </a:xfrm>
          <a:prstGeom prst="rect">
            <a:avLst/>
          </a:prstGeom>
        </p:spPr>
      </p:pic>
      <p:pic>
        <p:nvPicPr>
          <p:cNvPr id="14" name="Picture 10" descr="https://encrypted-tbn2.google.com/images?q=tbn:ANd9GcT1XilkB4nt0nowAAu88P9Lo4HnCPUL3M4BletkZ-SyWpOm6eJU">
            <a:extLst>
              <a:ext uri="{FF2B5EF4-FFF2-40B4-BE49-F238E27FC236}">
                <a16:creationId xmlns:a16="http://schemas.microsoft.com/office/drawing/2014/main" id="{A790731B-B5E0-477C-AB2B-D91D9F9D5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6" y="862712"/>
            <a:ext cx="982662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https://upload.wikimedia.org/wikipedia/commons/thumb/f/fd/USB_Icon.svg/2000px-USB_Icon.svg.png">
            <a:extLst>
              <a:ext uri="{FF2B5EF4-FFF2-40B4-BE49-F238E27FC236}">
                <a16:creationId xmlns:a16="http://schemas.microsoft.com/office/drawing/2014/main" id="{45832C8F-6064-462C-A7A7-5C247F1AA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51" y="1055354"/>
            <a:ext cx="448976" cy="21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453DBE3D-00ED-44B3-9AF5-A5DF77A1C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4" t="15398" r="42111" b="3980"/>
          <a:stretch/>
        </p:blipFill>
        <p:spPr bwMode="auto">
          <a:xfrm>
            <a:off x="1086416" y="1050199"/>
            <a:ext cx="586810" cy="73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6">
            <a:extLst>
              <a:ext uri="{FF2B5EF4-FFF2-40B4-BE49-F238E27FC236}">
                <a16:creationId xmlns:a16="http://schemas.microsoft.com/office/drawing/2014/main" id="{41C315FC-DD48-4618-8D30-E933660C60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1046" y="903996"/>
            <a:ext cx="1762125" cy="774017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D0F8C62-B8E6-4224-8D0B-340D7C79C4E7}"/>
              </a:ext>
            </a:extLst>
          </p:cNvPr>
          <p:cNvCxnSpPr/>
          <p:nvPr/>
        </p:nvCxnSpPr>
        <p:spPr>
          <a:xfrm>
            <a:off x="1645862" y="1196270"/>
            <a:ext cx="714375" cy="136401"/>
          </a:xfrm>
          <a:prstGeom prst="line">
            <a:avLst/>
          </a:prstGeom>
          <a:ln w="635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305DC22-E991-4F77-9E8E-EEAA1368433B}"/>
              </a:ext>
            </a:extLst>
          </p:cNvPr>
          <p:cNvCxnSpPr/>
          <p:nvPr/>
        </p:nvCxnSpPr>
        <p:spPr>
          <a:xfrm>
            <a:off x="1652739" y="1205359"/>
            <a:ext cx="1447800" cy="581736"/>
          </a:xfrm>
          <a:prstGeom prst="line">
            <a:avLst/>
          </a:prstGeom>
          <a:ln w="635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F3C42C4-743D-4DBC-AFCD-9D48DDE1F500}"/>
              </a:ext>
            </a:extLst>
          </p:cNvPr>
          <p:cNvSpPr txBox="1"/>
          <p:nvPr/>
        </p:nvSpPr>
        <p:spPr>
          <a:xfrm>
            <a:off x="856211" y="2049079"/>
            <a:ext cx="3289000" cy="8002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SA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البعائث</a:t>
            </a:r>
            <a:r>
              <a:rPr lang="ar-SA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المسجلة</a:t>
            </a:r>
            <a:r>
              <a:rPr lang="ar-EG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GB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RA–RZ</a:t>
            </a:r>
          </a:p>
          <a:p>
            <a:pPr algn="r" rtl="1"/>
            <a:endParaRPr lang="en-GB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SA" sz="1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البعائث</a:t>
            </a:r>
            <a:r>
              <a:rPr lang="ar-SA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بقيمة مصرح به</a:t>
            </a:r>
            <a:r>
              <a:rPr lang="ar-SA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ا:</a:t>
            </a:r>
            <a:r>
              <a:rPr lang="ar-EG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VA–VZ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2531707-3A9D-4245-A7EB-6BE05AB6EE43}"/>
              </a:ext>
            </a:extLst>
          </p:cNvPr>
          <p:cNvCxnSpPr/>
          <p:nvPr/>
        </p:nvCxnSpPr>
        <p:spPr>
          <a:xfrm>
            <a:off x="2228606" y="1264470"/>
            <a:ext cx="666750" cy="369689"/>
          </a:xfrm>
          <a:prstGeom prst="line">
            <a:avLst/>
          </a:prstGeom>
          <a:ln w="57150">
            <a:solidFill>
              <a:srgbClr val="FF0000">
                <a:alpha val="19000"/>
              </a:srgb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64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8"/>
          <p:cNvSpPr>
            <a:spLocks noChangeArrowheads="1"/>
          </p:cNvSpPr>
          <p:nvPr/>
        </p:nvSpPr>
        <p:spPr bwMode="auto">
          <a:xfrm>
            <a:off x="731520" y="415358"/>
            <a:ext cx="9928543" cy="369332"/>
          </a:xfrm>
          <a:prstGeom prst="rect">
            <a:avLst/>
          </a:prstGeom>
          <a:solidFill>
            <a:srgbClr val="3A4D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 rtl="1">
              <a:tabLst>
                <a:tab pos="1166813" algn="l"/>
              </a:tabLst>
            </a:pPr>
            <a:r>
              <a:rPr lang="ar-SA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أولاً- تسجيل البيانات وتبادلها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151188" y="1251680"/>
            <a:ext cx="8783637" cy="163121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285750" indent="-285750" algn="justLow" rtl="1">
              <a:buFont typeface="Wingdings" pitchFamily="2" charset="2"/>
              <a:buChar char="q"/>
              <a:defRPr/>
            </a:pPr>
            <a:r>
              <a:rPr lang="ar-SA" sz="16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إرسال بيانات التبادل الإلكتروني للبيانات: </a:t>
            </a:r>
          </a:p>
          <a:p>
            <a:pPr marL="457200" lvl="2" indent="-285750" algn="justLow" rtl="1"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r>
              <a:rPr lang="ar-SA" sz="1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تُرسل من خلال الشبكات القائمة لرسائل التبادل الإلكتروني للبيانات</a:t>
            </a:r>
          </a:p>
          <a:p>
            <a:pPr marL="731520" lvl="2" indent="-285750" algn="justLow" rtl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ar-SA" sz="1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نظام الاتحاد البريدي العالمي (الشبكة </a:t>
            </a:r>
            <a:r>
              <a:rPr lang="en-GB" sz="1400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POST*Net </a:t>
            </a:r>
            <a:r>
              <a:rPr lang="ar-EG" sz="1400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ar-SA" sz="1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من خلال النظام البريدي العالمي) </a:t>
            </a:r>
          </a:p>
          <a:p>
            <a:pPr marL="731520" lvl="2" indent="-285750" algn="justLow" rtl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ar-SA" sz="1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نظام مركز التكنولوجيا البريدية</a:t>
            </a:r>
            <a:endParaRPr lang="en-GB" sz="16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85750" indent="-285750" algn="justLow" rtl="1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ar-SA" sz="1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يجري تسجيل بيانات التبادل الإلكتروني للبيانات لدى الاتحاد البريدي العالمي</a:t>
            </a:r>
            <a:endParaRPr lang="en-GB" sz="16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8">
            <a:extLst>
              <a:ext uri="{FF2B5EF4-FFF2-40B4-BE49-F238E27FC236}">
                <a16:creationId xmlns:a16="http://schemas.microsoft.com/office/drawing/2014/main" id="{190AB178-D764-49C7-B40B-6D2957BEC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962" y="3349886"/>
            <a:ext cx="9792101" cy="369332"/>
          </a:xfrm>
          <a:prstGeom prst="rect">
            <a:avLst/>
          </a:prstGeom>
          <a:solidFill>
            <a:srgbClr val="3A4D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 rtl="1">
              <a:tabLst>
                <a:tab pos="1166813" algn="l"/>
              </a:tabLst>
            </a:pPr>
            <a:r>
              <a:rPr lang="ar-SA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ثانياً- القياس: الآجال المحددة لإرسال البيانات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PMO performance metrics">
            <a:extLst>
              <a:ext uri="{FF2B5EF4-FFF2-40B4-BE49-F238E27FC236}">
                <a16:creationId xmlns:a16="http://schemas.microsoft.com/office/drawing/2014/main" id="{6DFD94F4-D428-4E77-B5A4-A59140B1CA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" t="10182" r="7263" b="8849"/>
          <a:stretch/>
        </p:blipFill>
        <p:spPr bwMode="auto">
          <a:xfrm>
            <a:off x="652073" y="3941832"/>
            <a:ext cx="1724566" cy="123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3876E63F-42AA-40E9-9B99-D4715BD84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414" y="4114479"/>
            <a:ext cx="10158411" cy="1308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 algn="justLow" rtl="1">
              <a:buFont typeface="Wingdings" pitchFamily="2" charset="2"/>
              <a:buChar char="q"/>
              <a:defRPr/>
            </a:pPr>
            <a:r>
              <a:rPr lang="ar-SA" sz="1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الأهداف الحالية للإرسال: </a:t>
            </a:r>
          </a:p>
          <a:p>
            <a:pPr marL="548640" indent="-285750" algn="justLow" rtl="1"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r>
              <a:rPr lang="en-GB" sz="1400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EMD</a:t>
            </a:r>
            <a:r>
              <a:rPr lang="ar-SA" sz="1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&lt; </a:t>
            </a:r>
            <a:r>
              <a:rPr lang="ar-SA" sz="1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أربع وعشرون ساعة بالنسبة إلى </a:t>
            </a:r>
            <a:r>
              <a:rPr lang="ar-SA" sz="16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البعائث</a:t>
            </a:r>
            <a:r>
              <a:rPr lang="ar-SA" sz="1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التي تُرسل بشأنها الأحداث </a:t>
            </a:r>
            <a:r>
              <a:rPr lang="en-GB" sz="1400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EMC</a:t>
            </a:r>
            <a:endParaRPr lang="en-GB" sz="1600" dirty="0"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  <a:p>
            <a:pPr marL="548640" lvl="1" indent="-285750" algn="justLow" rtl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GB" sz="1400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EMH</a:t>
            </a:r>
            <a:r>
              <a:rPr lang="ar-SA" sz="1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ar-SA" sz="1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أو </a:t>
            </a:r>
            <a:r>
              <a:rPr lang="en-GB" sz="1400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EDH</a:t>
            </a:r>
            <a:r>
              <a:rPr lang="ar-SA" sz="1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ar-SA" sz="1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أو </a:t>
            </a:r>
            <a:r>
              <a:rPr lang="en-GB" sz="1400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EMI</a:t>
            </a:r>
            <a:r>
              <a:rPr lang="ar-SA" sz="1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&lt;</a:t>
            </a:r>
            <a:r>
              <a:rPr lang="ar-SA" sz="1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ar-SA" sz="1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أربع وعشرون ساعة بالنسبة إلى </a:t>
            </a:r>
            <a:r>
              <a:rPr lang="ar-SA" sz="16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البعائث</a:t>
            </a:r>
            <a:r>
              <a:rPr lang="ar-SA" sz="1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التي تُرسل بشأنها الأحداث </a:t>
            </a:r>
            <a:r>
              <a:rPr lang="en-GB" sz="1400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EMD</a:t>
            </a:r>
            <a:r>
              <a:rPr lang="en-GB" sz="1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endParaRPr lang="ar-SA" sz="16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lvl="1" indent="-285750" algn="justLow" rtl="1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ar-SA" sz="1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بالنسبة إلى كل مستثمر معيَّن، جرى احتساب عدد </a:t>
            </a:r>
            <a:r>
              <a:rPr lang="ar-SA" sz="16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البعائث</a:t>
            </a:r>
            <a:r>
              <a:rPr lang="ar-SA" sz="1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التي ترسل بشأنها أحداث تلبي أو تتجاوز الأهداف المحددة أعلاه</a:t>
            </a:r>
            <a:endParaRPr lang="en-US" sz="16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57BAF4-DEC7-4256-A5B5-0BAC34280FC1}"/>
              </a:ext>
            </a:extLst>
          </p:cNvPr>
          <p:cNvSpPr txBox="1"/>
          <p:nvPr/>
        </p:nvSpPr>
        <p:spPr>
          <a:xfrm>
            <a:off x="856211" y="2010741"/>
            <a:ext cx="3289000" cy="8002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SA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البعائث</a:t>
            </a:r>
            <a:r>
              <a:rPr lang="ar-SA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المسجلة</a:t>
            </a:r>
            <a:r>
              <a:rPr lang="ar-EG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GB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RA–RZ</a:t>
            </a:r>
          </a:p>
          <a:p>
            <a:pPr algn="r" rtl="1"/>
            <a:endParaRPr lang="en-GB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SA" sz="1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البعائث</a:t>
            </a:r>
            <a:r>
              <a:rPr lang="ar-SA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بقيمة مصرح به</a:t>
            </a:r>
            <a:r>
              <a:rPr lang="ar-SA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ا:</a:t>
            </a:r>
            <a:r>
              <a:rPr lang="ar-EG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VA–VZ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10" descr="https://encrypted-tbn2.google.com/images?q=tbn:ANd9GcT1XilkB4nt0nowAAu88P9Lo4HnCPUL3M4BletkZ-SyWpOm6eJU">
            <a:extLst>
              <a:ext uri="{FF2B5EF4-FFF2-40B4-BE49-F238E27FC236}">
                <a16:creationId xmlns:a16="http://schemas.microsoft.com/office/drawing/2014/main" id="{1B04C9B4-8A34-429A-A6DE-EAF005904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6" y="862712"/>
            <a:ext cx="982662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age 6">
            <a:extLst>
              <a:ext uri="{FF2B5EF4-FFF2-40B4-BE49-F238E27FC236}">
                <a16:creationId xmlns:a16="http://schemas.microsoft.com/office/drawing/2014/main" id="{05EAE848-CE2C-4068-93C8-7C1095C5F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046" y="903996"/>
            <a:ext cx="1762125" cy="774017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3177FD-088E-47AB-A5E4-46B203F25031}"/>
              </a:ext>
            </a:extLst>
          </p:cNvPr>
          <p:cNvCxnSpPr/>
          <p:nvPr/>
        </p:nvCxnSpPr>
        <p:spPr>
          <a:xfrm>
            <a:off x="1652739" y="1205359"/>
            <a:ext cx="1447800" cy="581736"/>
          </a:xfrm>
          <a:prstGeom prst="line">
            <a:avLst/>
          </a:prstGeom>
          <a:ln w="635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341AADB-3E14-4BD5-9488-4FDDCD01719F}"/>
              </a:ext>
            </a:extLst>
          </p:cNvPr>
          <p:cNvCxnSpPr/>
          <p:nvPr/>
        </p:nvCxnSpPr>
        <p:spPr>
          <a:xfrm>
            <a:off x="2228606" y="1264470"/>
            <a:ext cx="666750" cy="369689"/>
          </a:xfrm>
          <a:prstGeom prst="line">
            <a:avLst/>
          </a:prstGeom>
          <a:ln w="57150">
            <a:solidFill>
              <a:srgbClr val="FF0000">
                <a:alpha val="19000"/>
              </a:srgb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9">
            <a:extLst>
              <a:ext uri="{FF2B5EF4-FFF2-40B4-BE49-F238E27FC236}">
                <a16:creationId xmlns:a16="http://schemas.microsoft.com/office/drawing/2014/main" id="{D74C4A8C-562A-4F26-B581-546CFAFC8C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4" t="15398" r="42111" b="3980"/>
          <a:stretch/>
        </p:blipFill>
        <p:spPr bwMode="auto">
          <a:xfrm>
            <a:off x="1086416" y="1050199"/>
            <a:ext cx="586810" cy="73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758909D-4B14-4227-80E2-2DB75B040DC8}"/>
              </a:ext>
            </a:extLst>
          </p:cNvPr>
          <p:cNvCxnSpPr>
            <a:cxnSpLocks/>
          </p:cNvCxnSpPr>
          <p:nvPr/>
        </p:nvCxnSpPr>
        <p:spPr>
          <a:xfrm>
            <a:off x="1673226" y="1212157"/>
            <a:ext cx="626146" cy="39523"/>
          </a:xfrm>
          <a:prstGeom prst="line">
            <a:avLst/>
          </a:prstGeom>
          <a:ln w="635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9492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8">
            <a:extLst>
              <a:ext uri="{FF2B5EF4-FFF2-40B4-BE49-F238E27FC236}">
                <a16:creationId xmlns:a16="http://schemas.microsoft.com/office/drawing/2014/main" id="{190AB178-D764-49C7-B40B-6D2957BEC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72" y="224977"/>
            <a:ext cx="10188191" cy="923330"/>
          </a:xfrm>
          <a:prstGeom prst="rect">
            <a:avLst/>
          </a:prstGeom>
          <a:solidFill>
            <a:srgbClr val="3A4D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tabLst>
                <a:tab pos="1166813" algn="l"/>
              </a:tabLst>
            </a:pPr>
            <a:endParaRPr lang="en-GB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 rtl="1">
              <a:tabLst>
                <a:tab pos="1166813" algn="l"/>
              </a:tabLst>
            </a:pPr>
            <a:r>
              <a:rPr lang="ar-SA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ثالثاً- القياس: حساب الأداء</a:t>
            </a:r>
            <a:endParaRPr lang="en-GB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tabLst>
                <a:tab pos="1166813" algn="l"/>
              </a:tabLst>
            </a:pPr>
            <a:endParaRPr lang="en-GB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" name="Picture 2" descr="PMO performance metrics">
            <a:extLst>
              <a:ext uri="{FF2B5EF4-FFF2-40B4-BE49-F238E27FC236}">
                <a16:creationId xmlns:a16="http://schemas.microsoft.com/office/drawing/2014/main" id="{6DFD94F4-D428-4E77-B5A4-A59140B1CA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" t="10182" r="7263" b="8849"/>
          <a:stretch/>
        </p:blipFill>
        <p:spPr bwMode="auto">
          <a:xfrm>
            <a:off x="530872" y="1420612"/>
            <a:ext cx="1724566" cy="123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5">
            <a:extLst>
              <a:ext uri="{FF2B5EF4-FFF2-40B4-BE49-F238E27FC236}">
                <a16:creationId xmlns:a16="http://schemas.microsoft.com/office/drawing/2014/main" id="{F25ADAC5-4BD8-4A10-9C3F-D848DE72DD10}"/>
              </a:ext>
            </a:extLst>
          </p:cNvPr>
          <p:cNvSpPr txBox="1"/>
          <p:nvPr/>
        </p:nvSpPr>
        <p:spPr>
          <a:xfrm>
            <a:off x="746339" y="1375415"/>
            <a:ext cx="11167234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>
              <a:spcAft>
                <a:spcPts val="1200"/>
              </a:spcAft>
            </a:pPr>
            <a:r>
              <a:rPr lang="ar-SA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الأهداف الدنيا لكل تدفق: </a:t>
            </a:r>
          </a:p>
          <a:p>
            <a:pPr marL="457200" indent="-457200" algn="justLow" rtl="1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ar-SA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يجب أن تكون ٥٦٪</a:t>
            </a:r>
            <a:r>
              <a:rPr lang="ar-EG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ar-SA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من </a:t>
            </a:r>
            <a:r>
              <a:rPr lang="ar-SA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البعائث</a:t>
            </a:r>
            <a:r>
              <a:rPr lang="ar-SA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التي تُرسل بشأنها الأحداث </a:t>
            </a:r>
            <a:r>
              <a:rPr lang="en-US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EMC</a:t>
            </a:r>
            <a:r>
              <a:rPr lang="ar-SA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ar-SA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مرفوقة</a:t>
            </a:r>
            <a:r>
              <a:rPr lang="ar-SA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أيضاً بالأحداث </a:t>
            </a:r>
            <a:r>
              <a:rPr lang="en-US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EMD</a:t>
            </a:r>
            <a:r>
              <a:rPr 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ar-SA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Low" rtl="1">
              <a:spcAft>
                <a:spcPts val="1200"/>
              </a:spcAft>
            </a:pPr>
            <a:r>
              <a:rPr lang="ar-SA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و</a:t>
            </a:r>
          </a:p>
          <a:p>
            <a:pPr marL="457200" indent="-457200" algn="justLow" rtl="1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ar-SA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يجب أن تكون ٥٦٪</a:t>
            </a:r>
            <a:r>
              <a:rPr lang="ar-EG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ar-SA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من </a:t>
            </a:r>
            <a:r>
              <a:rPr lang="ar-SA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البعائث</a:t>
            </a:r>
            <a:r>
              <a:rPr lang="ar-SA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التي ترسل بشأنها الأحداث </a:t>
            </a:r>
            <a:r>
              <a:rPr lang="en-US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EMD</a:t>
            </a:r>
            <a:r>
              <a:rPr lang="ar-SA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ar-SA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مرفوقة</a:t>
            </a:r>
            <a:r>
              <a:rPr lang="ar-SA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بحدث التوزيع (</a:t>
            </a:r>
            <a:r>
              <a:rPr lang="en-US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EMH</a:t>
            </a:r>
            <a:r>
              <a:rPr 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ar-SA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أو </a:t>
            </a:r>
            <a:r>
              <a:rPr lang="en-US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EDH</a:t>
            </a:r>
            <a:r>
              <a:rPr lang="ar-SA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أو </a:t>
            </a:r>
            <a:r>
              <a:rPr lang="en-US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EMI</a:t>
            </a:r>
            <a:r>
              <a:rPr lang="ar-SA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5">
            <a:extLst>
              <a:ext uri="{FF2B5EF4-FFF2-40B4-BE49-F238E27FC236}">
                <a16:creationId xmlns:a16="http://schemas.microsoft.com/office/drawing/2014/main" id="{B6857DBA-DEE8-4043-BDCF-BECE517DDBDE}"/>
              </a:ext>
            </a:extLst>
          </p:cNvPr>
          <p:cNvSpPr txBox="1"/>
          <p:nvPr/>
        </p:nvSpPr>
        <p:spPr>
          <a:xfrm>
            <a:off x="831273" y="4189366"/>
            <a:ext cx="11082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spcAft>
                <a:spcPts val="1200"/>
              </a:spcAft>
            </a:pPr>
            <a:r>
              <a:rPr lang="ar-SA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عند تحقيق الحد الأدنى من الأهداف </a:t>
            </a:r>
            <a:r>
              <a:rPr lang="ar-SA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و</a:t>
            </a:r>
            <a:r>
              <a:rPr lang="ar-SA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مشاركة المستثمر المعيَّن في عمليات الدفع وفقاً للأداء (قبل عام ٢٠٢٦)، تتأهل جميع </a:t>
            </a:r>
            <a:r>
              <a:rPr lang="ar-SA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البعائث</a:t>
            </a:r>
            <a:r>
              <a:rPr lang="ar-SA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التي تُرسل في غضون ٢٤ ساعة للحصول على أجور.</a:t>
            </a:r>
            <a:endParaRPr lang="en-US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5">
            <a:extLst>
              <a:ext uri="{FF2B5EF4-FFF2-40B4-BE49-F238E27FC236}">
                <a16:creationId xmlns:a16="http://schemas.microsoft.com/office/drawing/2014/main" id="{E7732E4E-CEB4-43F6-B261-E8B215E39207}"/>
              </a:ext>
            </a:extLst>
          </p:cNvPr>
          <p:cNvSpPr txBox="1"/>
          <p:nvPr/>
        </p:nvSpPr>
        <p:spPr>
          <a:xfrm>
            <a:off x="1085815" y="3359870"/>
            <a:ext cx="10827758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>
              <a:spcAft>
                <a:spcPts val="1200"/>
              </a:spcAft>
            </a:pPr>
            <a:r>
              <a:rPr lang="ar-SA" sz="19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... آلية الحساب المتتالي: مختلفة عن عملية الحساب الخاصة بقياس عمليات التتبع</a:t>
            </a:r>
            <a:endParaRPr lang="en-US" sz="190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5">
            <a:extLst>
              <a:ext uri="{FF2B5EF4-FFF2-40B4-BE49-F238E27FC236}">
                <a16:creationId xmlns:a16="http://schemas.microsoft.com/office/drawing/2014/main" id="{8F9C5D11-228C-4A2A-9FA3-52ABD2995357}"/>
              </a:ext>
            </a:extLst>
          </p:cNvPr>
          <p:cNvSpPr txBox="1"/>
          <p:nvPr/>
        </p:nvSpPr>
        <p:spPr>
          <a:xfrm>
            <a:off x="1036655" y="4943919"/>
            <a:ext cx="109260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spcAft>
                <a:spcPts val="1200"/>
              </a:spcAft>
            </a:pPr>
            <a:r>
              <a:rPr lang="ar-SA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الأجور = عدد </a:t>
            </a:r>
            <a:r>
              <a:rPr lang="ar-SA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البعائث</a:t>
            </a:r>
            <a:r>
              <a:rPr lang="ar-SA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المؤهلة للحصول على أجور بقيمة ٠٫٥ وحدة من وحدات حقوق السحب الخاصة</a:t>
            </a:r>
            <a:endParaRPr lang="en-US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6129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D5CC2A-4659-4796-B4AE-FAC4DDE64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8711"/>
            <a:ext cx="9821147" cy="766334"/>
          </a:xfrm>
        </p:spPr>
        <p:txBody>
          <a:bodyPr/>
          <a:lstStyle/>
          <a:p>
            <a:pPr algn="justLow" rtl="1"/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  <a:t>الجدول الزمني لإعداد التقارير (يرجى الرجوع إلى منشور المكتب الدولي رقم ٥١ لعام ٢٠٢٥)</a:t>
            </a: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0CC22B1-6251-452E-BDF0-BC31ADC0906F}"/>
              </a:ext>
            </a:extLst>
          </p:cNvPr>
          <p:cNvSpPr txBox="1"/>
          <p:nvPr/>
        </p:nvSpPr>
        <p:spPr>
          <a:xfrm>
            <a:off x="2358259" y="7946517"/>
            <a:ext cx="7511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Reporting follows guidelines as contained in article 31-105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821292-FA99-49E4-849F-4F4AF558B6D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53" y="1126776"/>
            <a:ext cx="11304110" cy="30332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3">
            <a:extLst>
              <a:ext uri="{FF2B5EF4-FFF2-40B4-BE49-F238E27FC236}">
                <a16:creationId xmlns:a16="http://schemas.microsoft.com/office/drawing/2014/main" id="{2D4B6796-F009-432F-9275-C9D126A9B7D5}"/>
              </a:ext>
            </a:extLst>
          </p:cNvPr>
          <p:cNvSpPr txBox="1"/>
          <p:nvPr/>
        </p:nvSpPr>
        <p:spPr>
          <a:xfrm>
            <a:off x="838201" y="4248403"/>
            <a:ext cx="110111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Low" rtl="1">
              <a:buFont typeface="Arial" panose="020B0604020202020204" pitchFamily="34" charset="0"/>
              <a:buChar char="•"/>
            </a:pPr>
            <a:r>
              <a:rPr lang="ar-SA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محاكاة العملية المحاسبية </a:t>
            </a:r>
            <a:r>
              <a:rPr lang="ar-SA" sz="1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sz="1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LAS</a:t>
            </a:r>
            <a:r>
              <a:rPr lang="ar-SA" sz="1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r>
              <a:rPr lang="ar-SA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فصلي </a:t>
            </a:r>
            <a:r>
              <a:rPr lang="ar-SA" sz="1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sz="1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Q</a:t>
            </a:r>
            <a:r>
              <a:rPr lang="ar-SA" sz="1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  <a:endParaRPr lang="en-US" sz="14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r>
              <a:rPr lang="ar-SA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السنة المشمولة بالتقرير </a:t>
            </a:r>
            <a:r>
              <a:rPr lang="ar-SA" sz="1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sz="1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y</a:t>
            </a:r>
            <a:r>
              <a:rPr lang="ar-SA" sz="1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  <a:endParaRPr lang="en-US" sz="14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 algn="justLow" rtl="1">
              <a:buFont typeface="Arial" panose="020B0604020202020204" pitchFamily="34" charset="0"/>
              <a:buChar char="•"/>
            </a:pPr>
            <a:r>
              <a:rPr lang="ar-SA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ستُنشر التقارير في التطبيق </a:t>
            </a:r>
            <a:r>
              <a:rPr lang="en-US" sz="1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QCS Mail </a:t>
            </a:r>
            <a:r>
              <a:rPr lang="ar-SA" sz="1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sz="14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qcsmail.ptc.post</a:t>
            </a:r>
            <a:r>
              <a:rPr lang="en-US" sz="1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  <a:r>
              <a:rPr lang="ar-SA" sz="1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ar-SA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ما بين اليوم الخامس عشر واليوم الخامس والعشرين من كل شهر.</a:t>
            </a:r>
          </a:p>
          <a:p>
            <a:pPr marL="285750" indent="-285750" algn="justLow" rtl="1">
              <a:buFont typeface="Arial" panose="020B0604020202020204" pitchFamily="34" charset="0"/>
              <a:buChar char="•"/>
            </a:pPr>
            <a:r>
              <a:rPr lang="ar-SA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التقارير النهائية بشأن الأجور: فبراير/شباط (الفصل الرابع) - مايو/أيار (الفصل الأول) - أغسطس/آب - نوفمبر/تشرين الثاني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303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D5CC2A-4659-4796-B4AE-FAC4DDE64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476486"/>
            <a:ext cx="10062370" cy="574284"/>
          </a:xfrm>
        </p:spPr>
        <p:txBody>
          <a:bodyPr/>
          <a:lstStyle/>
          <a:p>
            <a:pPr algn="justLow" rtl="1"/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نموذج من التقارير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0F637C-52EB-46A6-8B61-612E12A60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651" y="1191873"/>
            <a:ext cx="7574638" cy="30718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8CBB4F-EDF5-47B5-95BB-F33C57AAB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4076842"/>
            <a:ext cx="7574638" cy="23046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690602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972AE-E360-45A8-9BBF-C9BCB9055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089" y="481199"/>
            <a:ext cx="9639159" cy="574284"/>
          </a:xfrm>
        </p:spPr>
        <p:txBody>
          <a:bodyPr/>
          <a:lstStyle/>
          <a:p>
            <a:pPr algn="justLow" rtl="1"/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تقارير بشأن الخبرات والعمليات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879175C-17B6-4C01-84F3-1A1D48A3ACEB}"/>
              </a:ext>
            </a:extLst>
          </p:cNvPr>
          <p:cNvGrpSpPr/>
          <p:nvPr/>
        </p:nvGrpSpPr>
        <p:grpSpPr>
          <a:xfrm>
            <a:off x="1370566" y="1304045"/>
            <a:ext cx="10495324" cy="3470509"/>
            <a:chOff x="-3936721" y="1714944"/>
            <a:chExt cx="10495324" cy="347050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6DF5C1D-FA53-497D-85BC-DB4F1F4B0134}"/>
                </a:ext>
              </a:extLst>
            </p:cNvPr>
            <p:cNvSpPr txBox="1"/>
            <p:nvPr/>
          </p:nvSpPr>
          <p:spPr>
            <a:xfrm>
              <a:off x="2238996" y="2410220"/>
              <a:ext cx="43143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44525" lvl="1" indent="-285750" algn="justLow" rtl="1">
                <a:buFont typeface="Wingdings" panose="05000000000000000000" pitchFamily="2" charset="2"/>
                <a:buChar char="q"/>
              </a:pPr>
              <a:r>
                <a:rPr lang="ar-SA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نسخ بيانات رسائل التبادل الإلكتروني للبيانات</a:t>
              </a:r>
              <a:endParaRPr 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39E7B5E8-2273-4D62-91B7-BA9CF32BA2B5}"/>
                </a:ext>
              </a:extLst>
            </p:cNvPr>
            <p:cNvSpPr txBox="1">
              <a:spLocks/>
            </p:cNvSpPr>
            <p:nvPr/>
          </p:nvSpPr>
          <p:spPr>
            <a:xfrm>
              <a:off x="56268" y="1714944"/>
              <a:ext cx="6149383" cy="57428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pPr algn="justLow" rtl="1"/>
              <a:r>
                <a:rPr lang="ar-SA" sz="2800" b="0" dirty="0">
                  <a:latin typeface="Arial" panose="020B0604020202020204" pitchFamily="34" charset="0"/>
                  <a:cs typeface="Arial" panose="020B0604020202020204" pitchFamily="34" charset="0"/>
                </a:rPr>
                <a:t>الخبرات:</a:t>
              </a:r>
              <a:endParaRPr lang="en-US" sz="28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69F9981-D639-4DE2-AE14-4BB2F0A58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936721" y="2021463"/>
              <a:ext cx="4623436" cy="316399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254D11-3CF8-4463-A04F-3101D9FE3E1F}"/>
                </a:ext>
              </a:extLst>
            </p:cNvPr>
            <p:cNvSpPr txBox="1"/>
            <p:nvPr/>
          </p:nvSpPr>
          <p:spPr>
            <a:xfrm>
              <a:off x="1034366" y="2844086"/>
              <a:ext cx="55242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44525" lvl="1" indent="-285750" algn="r" rtl="1">
                <a:buFont typeface="Wingdings" panose="05000000000000000000" pitchFamily="2" charset="2"/>
                <a:buChar char="q"/>
              </a:pPr>
              <a:r>
                <a:rPr lang="ar-SA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النفاذ إلى نظام إعداد التقارير ضمن نظام مراقبة النوعية</a:t>
              </a:r>
              <a:endParaRPr 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D622C2-7147-4F32-97F1-646F3D363226}"/>
              </a:ext>
            </a:extLst>
          </p:cNvPr>
          <p:cNvGrpSpPr/>
          <p:nvPr/>
        </p:nvGrpSpPr>
        <p:grpSpPr>
          <a:xfrm>
            <a:off x="5716507" y="4431467"/>
            <a:ext cx="6149383" cy="1770568"/>
            <a:chOff x="1225580" y="3372088"/>
            <a:chExt cx="9610657" cy="108152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3C01A1F-B5E8-4ADE-9330-1134523420BB}"/>
                </a:ext>
              </a:extLst>
            </p:cNvPr>
            <p:cNvSpPr txBox="1"/>
            <p:nvPr/>
          </p:nvSpPr>
          <p:spPr>
            <a:xfrm>
              <a:off x="2850044" y="3809534"/>
              <a:ext cx="79779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44525" lvl="1" indent="-285750" algn="r" rtl="1">
                <a:buFont typeface="Wingdings" panose="05000000000000000000" pitchFamily="2" charset="2"/>
                <a:buChar char="q"/>
              </a:pPr>
              <a:r>
                <a:rPr lang="ar-SA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يمكن فقط معالجة الملفات النصية وإتاحتها عند الطلب</a:t>
              </a:r>
              <a:endParaRPr 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391F791F-3818-40E2-AE7F-8A077FCC8F85}"/>
                </a:ext>
              </a:extLst>
            </p:cNvPr>
            <p:cNvSpPr txBox="1">
              <a:spLocks/>
            </p:cNvSpPr>
            <p:nvPr/>
          </p:nvSpPr>
          <p:spPr>
            <a:xfrm>
              <a:off x="5905889" y="3372088"/>
              <a:ext cx="4378731" cy="57428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pPr algn="justLow" rtl="1"/>
              <a:r>
                <a:rPr lang="ar-SA" sz="2800" b="0" dirty="0">
                  <a:latin typeface="Arial" panose="020B0604020202020204" pitchFamily="34" charset="0"/>
                  <a:cs typeface="Arial" panose="020B0604020202020204" pitchFamily="34" charset="0"/>
                </a:rPr>
                <a:t>تقارير عن العمليات</a:t>
              </a:r>
              <a:endParaRPr lang="en-US" sz="28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FFACA0B-8718-4263-8B31-AA8057E9B739}"/>
                </a:ext>
              </a:extLst>
            </p:cNvPr>
            <p:cNvSpPr txBox="1"/>
            <p:nvPr/>
          </p:nvSpPr>
          <p:spPr>
            <a:xfrm>
              <a:off x="1225580" y="4084280"/>
              <a:ext cx="9610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44525" lvl="1" indent="-285750" algn="r" rtl="1">
                <a:buFont typeface="Wingdings" panose="05000000000000000000" pitchFamily="2" charset="2"/>
                <a:buChar char="q"/>
              </a:pPr>
              <a:r>
                <a:rPr lang="ar-SA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سيتضمن نظام الإبلاغ العالمي للاتحاد البريدي العالمي المزيد من التقارير التشغيلية</a:t>
              </a:r>
              <a:endParaRPr 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034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AACA0-E73F-449D-BF95-3358FEF77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249" y="294773"/>
            <a:ext cx="9343556" cy="645799"/>
          </a:xfrm>
        </p:spPr>
        <p:txBody>
          <a:bodyPr/>
          <a:lstStyle/>
          <a:p>
            <a:pPr algn="r"/>
            <a:r>
              <a:rPr lang="ar-SA" sz="3200" dirty="0">
                <a:cs typeface="+mn-cs"/>
              </a:rPr>
              <a:t>المعالجة الإلكترونية للاستفسارات الدولية اعتبارًا من 1 يناير 2026</a:t>
            </a:r>
            <a:endParaRPr lang="en-GB" sz="5400" dirty="0"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98B83-5704-4755-A77F-1CE3343BB4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6550" y="1530220"/>
            <a:ext cx="11518900" cy="3420000"/>
          </a:xfrm>
          <a:ln>
            <a:noFill/>
          </a:ln>
        </p:spPr>
        <p:txBody>
          <a:bodyPr/>
          <a:lstStyle/>
          <a:p>
            <a:pPr marL="4400" indent="0" defTabSz="360000">
              <a:buNone/>
            </a:pPr>
            <a:endParaRPr lang="en-US" sz="2400" dirty="0"/>
          </a:p>
          <a:p>
            <a:pPr marL="4400" indent="0" defTabSz="360000">
              <a:buNone/>
            </a:pPr>
            <a:endParaRPr lang="en-US" sz="2400" dirty="0"/>
          </a:p>
          <a:p>
            <a:pPr marL="4400" indent="0" defTabSz="360000">
              <a:buNone/>
            </a:pPr>
            <a:endParaRPr lang="en-US" sz="2400" dirty="0"/>
          </a:p>
          <a:p>
            <a:pPr marL="4400" indent="0" defTabSz="360000">
              <a:buNone/>
            </a:pPr>
            <a:endParaRPr lang="en-GB" sz="2400" dirty="0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1EB9B946-B8D1-4140-8382-D845942D85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8489893"/>
              </p:ext>
            </p:extLst>
          </p:nvPr>
        </p:nvGraphicFramePr>
        <p:xfrm>
          <a:off x="342900" y="1341521"/>
          <a:ext cx="4325353" cy="5221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4F4979E3-A7A8-4337-B669-6562F97D30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9177095"/>
              </p:ext>
            </p:extLst>
          </p:nvPr>
        </p:nvGraphicFramePr>
        <p:xfrm>
          <a:off x="4788568" y="1341521"/>
          <a:ext cx="6864016" cy="5221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253781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C0BF39AF-1E89-4AED-BCAE-0D16B945B3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3825" y="2693094"/>
            <a:ext cx="7180234" cy="1624614"/>
          </a:xfrm>
        </p:spPr>
        <p:txBody>
          <a:bodyPr/>
          <a:lstStyle/>
          <a:p>
            <a:pPr rtl="1"/>
            <a:r>
              <a:rPr lang="ar-SA" sz="5400" dirty="0">
                <a:latin typeface="Arial" panose="020B0604020202020204" pitchFamily="34" charset="0"/>
                <a:cs typeface="Arial" panose="020B0604020202020204" pitchFamily="34" charset="0"/>
              </a:rPr>
              <a:t>٦- المحاسبة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7169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735" y="490906"/>
            <a:ext cx="4474268" cy="574284"/>
          </a:xfrm>
        </p:spPr>
        <p:txBody>
          <a:bodyPr/>
          <a:lstStyle/>
          <a:p>
            <a:pPr algn="justLow" rtl="1"/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المحاسبة اليوم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5BC8559-35C5-664C-E58D-7D7539922C74}"/>
              </a:ext>
            </a:extLst>
          </p:cNvPr>
          <p:cNvSpPr txBox="1">
            <a:spLocks/>
          </p:cNvSpPr>
          <p:nvPr/>
        </p:nvSpPr>
        <p:spPr>
          <a:xfrm>
            <a:off x="323850" y="1532021"/>
            <a:ext cx="11532119" cy="47061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GB" sz="2400" b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A919C51-BC1F-412B-80ED-137C6735EB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031783"/>
              </p:ext>
            </p:extLst>
          </p:nvPr>
        </p:nvGraphicFramePr>
        <p:xfrm>
          <a:off x="634170" y="1440556"/>
          <a:ext cx="11258541" cy="44805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29258">
                  <a:extLst>
                    <a:ext uri="{9D8B030D-6E8A-4147-A177-3AD203B41FA5}">
                      <a16:colId xmlns:a16="http://schemas.microsoft.com/office/drawing/2014/main" val="3379270745"/>
                    </a:ext>
                  </a:extLst>
                </a:gridCol>
                <a:gridCol w="3937038">
                  <a:extLst>
                    <a:ext uri="{9D8B030D-6E8A-4147-A177-3AD203B41FA5}">
                      <a16:colId xmlns:a16="http://schemas.microsoft.com/office/drawing/2014/main" val="1251185141"/>
                    </a:ext>
                  </a:extLst>
                </a:gridCol>
                <a:gridCol w="4892245">
                  <a:extLst>
                    <a:ext uri="{9D8B030D-6E8A-4147-A177-3AD203B41FA5}">
                      <a16:colId xmlns:a16="http://schemas.microsoft.com/office/drawing/2014/main" val="3395413122"/>
                    </a:ext>
                  </a:extLst>
                </a:gridCol>
              </a:tblGrid>
              <a:tr h="328752">
                <a:tc>
                  <a:txBody>
                    <a:bodyPr/>
                    <a:lstStyle/>
                    <a:p>
                      <a:pPr algn="justLow" rtl="1"/>
                      <a:r>
                        <a:rPr lang="ar-SA" sz="1800" b="0" i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المنتج</a:t>
                      </a:r>
                      <a:endParaRPr lang="en-US" sz="1800" b="0" i="1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1800" b="0" i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الأجور التكميلية</a:t>
                      </a:r>
                      <a:endParaRPr lang="en-US" sz="1800" b="0" i="1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1800" b="0" i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الأجور الإضافية</a:t>
                      </a:r>
                      <a:endParaRPr lang="en-US" sz="1800" b="0" i="1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446690"/>
                  </a:ext>
                </a:extLst>
              </a:tr>
              <a:tr h="1103139">
                <a:tc>
                  <a:txBody>
                    <a:bodyPr/>
                    <a:lstStyle/>
                    <a:p>
                      <a:pPr algn="justLow" rtl="1"/>
                      <a:r>
                        <a:rPr lang="ar-SA" sz="1800" b="0" dirty="0" err="1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البعائث</a:t>
                      </a:r>
                      <a:r>
                        <a:rPr lang="ar-SA" sz="1800" b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المسجلة</a:t>
                      </a:r>
                      <a:endParaRPr lang="en-US" sz="1800" b="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18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تطبق على جميع </a:t>
                      </a:r>
                      <a:r>
                        <a:rPr lang="ar-SA" sz="1800" dirty="0" err="1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البعائث</a:t>
                      </a:r>
                      <a:r>
                        <a:rPr lang="ar-SA" sz="18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المسجلة المستلمة</a:t>
                      </a:r>
                    </a:p>
                    <a:p>
                      <a:pPr algn="justLow" rtl="1"/>
                      <a:endParaRPr lang="ar-EG" sz="18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justLow" rtl="1"/>
                      <a:endParaRPr lang="fr-CH" sz="18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justLow" rtl="1"/>
                      <a:r>
                        <a:rPr lang="ar-SA" sz="18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الحساب :</a:t>
                      </a:r>
                    </a:p>
                    <a:p>
                      <a:pPr algn="justLow" rtl="1"/>
                      <a:r>
                        <a:rPr lang="ar-SA" sz="18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النماذج </a:t>
                      </a:r>
                      <a:r>
                        <a:rPr lang="fr-CH" sz="1600" dirty="0"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CN 55</a:t>
                      </a:r>
                      <a:r>
                        <a:rPr lang="ar-SA" sz="1600" dirty="0"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H" sz="1600" dirty="0"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ar-SA" sz="18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و</a:t>
                      </a:r>
                      <a:r>
                        <a:rPr lang="fr-CH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CN 56</a:t>
                      </a:r>
                      <a:r>
                        <a:rPr lang="ar-SA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H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ar-SA" sz="18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و</a:t>
                      </a:r>
                      <a:r>
                        <a:rPr lang="fr-CH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CN 61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تقتصر على المشاركين في برنامج الأجور الإضافية للاتحاد البريدي العالمي بالاستناد إلى تقارير الاتحاد البريدي العالمي</a:t>
                      </a:r>
                      <a:endParaRPr lang="ar-EG" sz="18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Low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justLow" rtl="1"/>
                      <a:r>
                        <a:rPr lang="ar-SA" sz="18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الحساب :</a:t>
                      </a:r>
                    </a:p>
                    <a:p>
                      <a:pPr algn="justLow" rtl="1"/>
                      <a:r>
                        <a:rPr lang="ar-SA" sz="18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النموذج </a:t>
                      </a:r>
                      <a:r>
                        <a:rPr lang="fr-CH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CN 60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186888"/>
                  </a:ext>
                </a:extLst>
              </a:tr>
              <a:tr h="1302644">
                <a:tc>
                  <a:txBody>
                    <a:bodyPr/>
                    <a:lstStyle/>
                    <a:p>
                      <a:pPr algn="justLow" rtl="1"/>
                      <a:r>
                        <a:rPr lang="ar-SA" sz="1800" b="0" dirty="0" err="1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البعائث</a:t>
                      </a:r>
                      <a:r>
                        <a:rPr lang="ar-SA" sz="1800" b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بقيمة مصرح بها</a:t>
                      </a:r>
                      <a:endParaRPr lang="en-US" sz="1800" b="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ينطبق على جميع </a:t>
                      </a:r>
                      <a:r>
                        <a:rPr lang="ar-SA" sz="1800" dirty="0" err="1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البعائث</a:t>
                      </a:r>
                      <a:r>
                        <a:rPr lang="ar-SA" sz="18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المستلمة</a:t>
                      </a:r>
                    </a:p>
                    <a:p>
                      <a:pPr algn="justLow" rtl="1"/>
                      <a:r>
                        <a:rPr lang="ar-SA" sz="18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بقيمة مصرح بها</a:t>
                      </a:r>
                      <a:endParaRPr lang="ar-EG" sz="18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justLow" rtl="1"/>
                      <a:endParaRPr lang="fr-CH" sz="18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justLow" rtl="1"/>
                      <a:r>
                        <a:rPr lang="ar-SA" sz="18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الحساب :</a:t>
                      </a:r>
                    </a:p>
                    <a:p>
                      <a:pPr algn="justLow" rtl="1"/>
                      <a:r>
                        <a:rPr lang="ar-SA" sz="18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النماذج </a:t>
                      </a:r>
                      <a:r>
                        <a:rPr lang="fr-CH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CN 55</a:t>
                      </a:r>
                      <a:r>
                        <a:rPr lang="ar-SA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H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ar-SA" sz="18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و</a:t>
                      </a:r>
                      <a:r>
                        <a:rPr lang="fr-CH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CN 56</a:t>
                      </a:r>
                      <a:r>
                        <a:rPr lang="ar-SA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H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ar-SA" sz="18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و</a:t>
                      </a:r>
                      <a:r>
                        <a:rPr lang="fr-CH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CN 61</a:t>
                      </a:r>
                      <a:r>
                        <a:rPr lang="ar-SA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18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تقتصر على المشاركين في برنامج الأجور الإضافية للاتحاد البريدي العالمي بالاستناد إلى تقارير الاتحاد البريدي العالمي</a:t>
                      </a:r>
                      <a:br>
                        <a:rPr lang="fr-CH" sz="18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</a:br>
                      <a:endParaRPr lang="fr-CH" sz="18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justLow" rtl="1"/>
                      <a:r>
                        <a:rPr lang="ar-SA" sz="18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الحساب :</a:t>
                      </a:r>
                    </a:p>
                    <a:p>
                      <a:pPr algn="justLow" rtl="1"/>
                      <a:r>
                        <a:rPr lang="ar-SA" sz="18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النموذج </a:t>
                      </a:r>
                      <a:r>
                        <a:rPr lang="fr-CH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CN 60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514772"/>
                  </a:ext>
                </a:extLst>
              </a:tr>
              <a:tr h="943287">
                <a:tc>
                  <a:txBody>
                    <a:bodyPr/>
                    <a:lstStyle/>
                    <a:p>
                      <a:pPr algn="justLow" rtl="1"/>
                      <a:r>
                        <a:rPr lang="ar-SA" sz="1800" b="0" dirty="0" err="1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البعائث</a:t>
                      </a:r>
                      <a:r>
                        <a:rPr lang="ar-SA" sz="1800" b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الخاضعة للتتبع</a:t>
                      </a:r>
                      <a:endParaRPr lang="en-US" sz="1800" b="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18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بالاستناد إلى تقارير الاتحاد البريدي العالمي</a:t>
                      </a:r>
                    </a:p>
                    <a:p>
                      <a:pPr algn="justLow" rtl="1"/>
                      <a:endParaRPr lang="fr-CH" sz="18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justLow" rtl="1"/>
                      <a:r>
                        <a:rPr lang="ar-SA" sz="18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الحساب :</a:t>
                      </a:r>
                    </a:p>
                    <a:p>
                      <a:pPr algn="justLow" rtl="1"/>
                      <a:r>
                        <a:rPr lang="ar-SA" sz="18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النموذج </a:t>
                      </a:r>
                      <a:r>
                        <a:rPr lang="fr-CH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CN 60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18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بالاستناد إلى تقارير الاتحاد البريدي العالمي</a:t>
                      </a:r>
                    </a:p>
                    <a:p>
                      <a:pPr algn="justLow" rtl="1"/>
                      <a:endParaRPr lang="fr-CH" sz="18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justLow" rtl="1"/>
                      <a:r>
                        <a:rPr lang="ar-SA" sz="18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الحساب :</a:t>
                      </a:r>
                    </a:p>
                    <a:p>
                      <a:pPr algn="justLow" rtl="1"/>
                      <a:r>
                        <a:rPr lang="ar-SA" sz="18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النموذج </a:t>
                      </a:r>
                      <a:r>
                        <a:rPr lang="fr-CH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CN 60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96129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42338EE-1052-4EAB-A19F-1B40AE967ED0}"/>
              </a:ext>
            </a:extLst>
          </p:cNvPr>
          <p:cNvSpPr txBox="1"/>
          <p:nvPr/>
        </p:nvSpPr>
        <p:spPr>
          <a:xfrm>
            <a:off x="634170" y="316383"/>
            <a:ext cx="512857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Low" rtl="1"/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المشاركة الاختيارية في برنامج الأجور الإضافية للاتحاد البريدي العالمي -&gt; فريق فرعي "مغلق" يتألف من المستثمرين الذين يطبقون الأجور الإضافية على أساس الأداء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184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0E8ABE-96AF-4FB5-9699-8747350CD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73" y="204116"/>
            <a:ext cx="10479216" cy="863728"/>
          </a:xfrm>
        </p:spPr>
        <p:txBody>
          <a:bodyPr/>
          <a:lstStyle/>
          <a:p>
            <a:pPr algn="r" rtl="1"/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  <a:t>مقدمة:</a:t>
            </a:r>
            <a:r>
              <a:rPr lang="ar-EG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  <a:t>ما هو سبب إدخال هذه التغييرات على مستوى المنتج؟</a:t>
            </a:r>
            <a:b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العوامل الداخلية والبيئة العالمية سريعة التغير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11">
            <a:extLst>
              <a:ext uri="{FF2B5EF4-FFF2-40B4-BE49-F238E27FC236}">
                <a16:creationId xmlns:a16="http://schemas.microsoft.com/office/drawing/2014/main" id="{7145EEFA-4E58-4CB0-87C1-95C1A1F4E5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4901" y="4164609"/>
            <a:ext cx="3900747" cy="2340448"/>
          </a:xfrm>
          <a:prstGeom prst="rect">
            <a:avLst/>
          </a:prstGeom>
        </p:spPr>
      </p:pic>
      <p:pic>
        <p:nvPicPr>
          <p:cNvPr id="4" name="Image 11">
            <a:extLst>
              <a:ext uri="{FF2B5EF4-FFF2-40B4-BE49-F238E27FC236}">
                <a16:creationId xmlns:a16="http://schemas.microsoft.com/office/drawing/2014/main" id="{C5A364D1-FC00-4DBD-B293-897D1AB64E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6765" y="1340101"/>
            <a:ext cx="3900748" cy="2340449"/>
          </a:xfrm>
          <a:prstGeom prst="rect">
            <a:avLst/>
          </a:prstGeom>
        </p:spPr>
      </p:pic>
      <p:pic>
        <p:nvPicPr>
          <p:cNvPr id="5" name="Image 11">
            <a:extLst>
              <a:ext uri="{FF2B5EF4-FFF2-40B4-BE49-F238E27FC236}">
                <a16:creationId xmlns:a16="http://schemas.microsoft.com/office/drawing/2014/main" id="{52279482-557C-4089-8DE6-C2CEDADEBD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588833" y="2742770"/>
            <a:ext cx="3832793" cy="22996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2548B1-B042-4A6B-AA4D-24401F0B24E8}"/>
              </a:ext>
            </a:extLst>
          </p:cNvPr>
          <p:cNvSpPr txBox="1"/>
          <p:nvPr/>
        </p:nvSpPr>
        <p:spPr>
          <a:xfrm>
            <a:off x="-449561" y="1666728"/>
            <a:ext cx="63363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Low" rtl="1">
              <a:buFont typeface="Arial" panose="020B0604020202020204" pitchFamily="34" charset="0"/>
              <a:buChar char="•"/>
            </a:pPr>
            <a:r>
              <a:rPr lang="ar-SA" sz="1600" b="1" dirty="0">
                <a:latin typeface="Arial" panose="020B0604020202020204" pitchFamily="34" charset="0"/>
                <a:cs typeface="Arial" panose="020B0604020202020204" pitchFamily="34" charset="0"/>
              </a:rPr>
              <a:t>تعقيد 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عروض الخدمات البريدية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ar-SA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التداخل </a:t>
            </a:r>
            <a:r>
              <a:rPr lang="ar-S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بين </a:t>
            </a:r>
            <a:r>
              <a:rPr lang="ar-SA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بعائث</a:t>
            </a:r>
            <a:r>
              <a:rPr lang="ar-S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بريد الرسائل والطرود البريدية والبريد العاجل الدولي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image.jpg">
            <a:extLst>
              <a:ext uri="{FF2B5EF4-FFF2-40B4-BE49-F238E27FC236}">
                <a16:creationId xmlns:a16="http://schemas.microsoft.com/office/drawing/2014/main" id="{B4FAAA0F-0310-4085-95EB-96675E75A1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8913" y="2251503"/>
            <a:ext cx="2761333" cy="2761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D2B50B-FECA-46AE-828F-AAE0550D99DA}"/>
              </a:ext>
            </a:extLst>
          </p:cNvPr>
          <p:cNvSpPr txBox="1"/>
          <p:nvPr/>
        </p:nvSpPr>
        <p:spPr>
          <a:xfrm>
            <a:off x="907762" y="4750058"/>
            <a:ext cx="36553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Low" rtl="1">
              <a:buFont typeface="Arial" panose="020B0604020202020204" pitchFamily="34" charset="0"/>
              <a:buChar char="•"/>
            </a:pPr>
            <a:r>
              <a:rPr lang="ar-SA" sz="1600" b="1" dirty="0">
                <a:latin typeface="Arial" panose="020B0604020202020204" pitchFamily="34" charset="0"/>
                <a:cs typeface="Arial" panose="020B0604020202020204" pitchFamily="34" charset="0"/>
              </a:rPr>
              <a:t>التوجه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 المتزايد </a:t>
            </a:r>
            <a:r>
              <a:rPr lang="ar-SA" sz="1600" b="1" dirty="0">
                <a:latin typeface="Arial" panose="020B0604020202020204" pitchFamily="34" charset="0"/>
                <a:cs typeface="Arial" panose="020B0604020202020204" pitchFamily="34" charset="0"/>
              </a:rPr>
              <a:t>نحو </a:t>
            </a:r>
            <a:r>
              <a:rPr lang="ar-SA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الرقمنة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Low" rtl="1"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الاعتبارات</a:t>
            </a:r>
            <a:r>
              <a:rPr lang="ar-SA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البيئية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4B05EC-B0C7-4DAD-9640-DD05CD6B197B}"/>
              </a:ext>
            </a:extLst>
          </p:cNvPr>
          <p:cNvSpPr txBox="1"/>
          <p:nvPr/>
        </p:nvSpPr>
        <p:spPr>
          <a:xfrm>
            <a:off x="865140" y="2742993"/>
            <a:ext cx="459864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Low" rtl="1">
              <a:buFont typeface="Arial" panose="020B0604020202020204" pitchFamily="34" charset="0"/>
              <a:buChar char="•"/>
            </a:pP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توقعات </a:t>
            </a:r>
            <a:r>
              <a:rPr lang="ar-SA" sz="1600" b="1" dirty="0">
                <a:latin typeface="Arial" panose="020B0604020202020204" pitchFamily="34" charset="0"/>
                <a:cs typeface="Arial" panose="020B0604020202020204" pitchFamily="34" charset="0"/>
              </a:rPr>
              <a:t>الزبائن المتغيِّرة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Low" rtl="1">
              <a:buFont typeface="Arial" panose="020B0604020202020204" pitchFamily="34" charset="0"/>
              <a:buChar char="•"/>
            </a:pP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طفرة </a:t>
            </a:r>
            <a:r>
              <a:rPr lang="ar-SA" sz="1600" b="1" dirty="0">
                <a:latin typeface="Arial" panose="020B0604020202020204" pitchFamily="34" charset="0"/>
                <a:cs typeface="Arial" panose="020B0604020202020204" pitchFamily="34" charset="0"/>
              </a:rPr>
              <a:t>التجارة الإلكترونية المتنامية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Low" rtl="1">
              <a:buFont typeface="Arial" panose="020B0604020202020204" pitchFamily="34" charset="0"/>
              <a:buChar char="•"/>
            </a:pP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المتطلبات </a:t>
            </a:r>
            <a:r>
              <a:rPr lang="ar-SA" sz="1600" b="1" dirty="0">
                <a:latin typeface="Arial" panose="020B0604020202020204" pitchFamily="34" charset="0"/>
                <a:cs typeface="Arial" panose="020B0604020202020204" pitchFamily="34" charset="0"/>
              </a:rPr>
              <a:t>الناشئة للسياسة العامة للتجارة وسلسلة الإمدادات وأمن البريد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6706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982" y="497201"/>
            <a:ext cx="10112426" cy="574284"/>
          </a:xfrm>
        </p:spPr>
        <p:txBody>
          <a:bodyPr/>
          <a:lstStyle/>
          <a:p>
            <a:pPr algn="justLow" rtl="1"/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المحاسبة اعتباراً من عام ٢٠٢٦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5BC8559-35C5-664C-E58D-7D7539922C74}"/>
              </a:ext>
            </a:extLst>
          </p:cNvPr>
          <p:cNvSpPr txBox="1">
            <a:spLocks/>
          </p:cNvSpPr>
          <p:nvPr/>
        </p:nvSpPr>
        <p:spPr>
          <a:xfrm>
            <a:off x="323850" y="1532021"/>
            <a:ext cx="11532119" cy="47061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GB" sz="2400" b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A919C51-BC1F-412B-80ED-137C6735EB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741871"/>
              </p:ext>
            </p:extLst>
          </p:nvPr>
        </p:nvGraphicFramePr>
        <p:xfrm>
          <a:off x="773084" y="1390680"/>
          <a:ext cx="11106870" cy="42113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96531">
                  <a:extLst>
                    <a:ext uri="{9D8B030D-6E8A-4147-A177-3AD203B41FA5}">
                      <a16:colId xmlns:a16="http://schemas.microsoft.com/office/drawing/2014/main" val="3379270745"/>
                    </a:ext>
                  </a:extLst>
                </a:gridCol>
                <a:gridCol w="3884000">
                  <a:extLst>
                    <a:ext uri="{9D8B030D-6E8A-4147-A177-3AD203B41FA5}">
                      <a16:colId xmlns:a16="http://schemas.microsoft.com/office/drawing/2014/main" val="1251185141"/>
                    </a:ext>
                  </a:extLst>
                </a:gridCol>
                <a:gridCol w="4826339">
                  <a:extLst>
                    <a:ext uri="{9D8B030D-6E8A-4147-A177-3AD203B41FA5}">
                      <a16:colId xmlns:a16="http://schemas.microsoft.com/office/drawing/2014/main" val="3395413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Low" rtl="1"/>
                      <a:r>
                        <a:rPr lang="ar-SA" sz="1800" i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المنتج</a:t>
                      </a:r>
                      <a:endParaRPr lang="en-US" sz="1800" i="1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1800" i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الأجور التكميلية</a:t>
                      </a:r>
                      <a:endParaRPr lang="en-US" sz="1800" i="1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1800" i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الأجور الإضافية</a:t>
                      </a:r>
                      <a:endParaRPr lang="en-US" sz="1800" i="1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446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Low" rtl="1"/>
                      <a:r>
                        <a:rPr lang="ar-SA" sz="1800" b="0" dirty="0" err="1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البعائث</a:t>
                      </a:r>
                      <a:r>
                        <a:rPr lang="ar-SA" sz="1800" b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المسجلة</a:t>
                      </a:r>
                      <a:endParaRPr lang="en-US" sz="1800" b="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18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تطبق على جميع </a:t>
                      </a:r>
                      <a:r>
                        <a:rPr lang="ar-SA" sz="1800" dirty="0" err="1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البعائث</a:t>
                      </a:r>
                      <a:r>
                        <a:rPr lang="ar-SA" sz="18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المسجلة المستلمة.</a:t>
                      </a:r>
                    </a:p>
                    <a:p>
                      <a:pPr algn="justLow" rtl="1"/>
                      <a:endParaRPr lang="fr-CH" sz="18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justLow" rtl="1"/>
                      <a:r>
                        <a:rPr lang="ar-SA" sz="18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النماذج </a:t>
                      </a:r>
                      <a:r>
                        <a:rPr lang="fr-CH" sz="1600" dirty="0"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CN 55</a:t>
                      </a:r>
                      <a:r>
                        <a:rPr lang="ar-SA" sz="18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8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8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و</a:t>
                      </a:r>
                      <a:r>
                        <a:rPr lang="fr-CH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CN 56</a:t>
                      </a:r>
                      <a:r>
                        <a:rPr lang="ar-SA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H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ar-SA" sz="18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و</a:t>
                      </a:r>
                      <a:r>
                        <a:rPr lang="fr-CH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CN 61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1800" strike="sngStrike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تقتصر على المشاركين في برنامج الأجور الإضافية للاتحاد البريدي العالمي</a:t>
                      </a:r>
                    </a:p>
                    <a:p>
                      <a:pPr algn="justLow" rtl="1"/>
                      <a:r>
                        <a:rPr lang="ar-SA" sz="18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بالاستناد إلى تقارير الاتحاد البريدي العالمي</a:t>
                      </a:r>
                      <a:endParaRPr lang="fr-CH" sz="18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justLow" rtl="1"/>
                      <a:r>
                        <a:rPr lang="ar-SA" sz="18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الحساب :</a:t>
                      </a:r>
                    </a:p>
                    <a:p>
                      <a:pPr algn="justLow" rtl="1"/>
                      <a:r>
                        <a:rPr lang="ar-SA" sz="18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النموذج </a:t>
                      </a:r>
                      <a:r>
                        <a:rPr lang="fr-CH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CN 60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1868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Low" rtl="1"/>
                      <a:r>
                        <a:rPr lang="ar-SA" sz="1800" b="0" dirty="0" err="1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البعائث</a:t>
                      </a:r>
                      <a:r>
                        <a:rPr lang="ar-SA" sz="1800" b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بقيمة مصرح بها</a:t>
                      </a:r>
                      <a:endParaRPr lang="en-US" sz="1800" b="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18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ينطبق على جميع </a:t>
                      </a:r>
                      <a:r>
                        <a:rPr lang="ar-SA" sz="1800" dirty="0" err="1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البعائث</a:t>
                      </a:r>
                      <a:r>
                        <a:rPr lang="ar-SA" sz="18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المستلمة بقيمة مصرح بها.</a:t>
                      </a:r>
                    </a:p>
                    <a:p>
                      <a:pPr algn="justLow" rtl="1"/>
                      <a:endParaRPr lang="fr-CH" sz="18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justLow" rtl="1"/>
                      <a:r>
                        <a:rPr lang="ar-SA" sz="18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النماذج </a:t>
                      </a:r>
                      <a:r>
                        <a:rPr lang="fr-CH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CN 5</a:t>
                      </a:r>
                      <a:r>
                        <a:rPr lang="fr-CH" sz="1600" dirty="0"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ar-SA" sz="18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8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8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و</a:t>
                      </a:r>
                      <a:r>
                        <a:rPr lang="fr-CH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CN 56</a:t>
                      </a:r>
                      <a:r>
                        <a:rPr lang="ar-SA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H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ar-SA" sz="18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و</a:t>
                      </a:r>
                      <a:r>
                        <a:rPr lang="fr-CH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CN 61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1800" strike="sngStrike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تقتصر على المشاركين في برنامج الأجور الإضافية للاتحاد البريدي العالمي</a:t>
                      </a:r>
                    </a:p>
                    <a:p>
                      <a:pPr algn="justLow" rtl="1"/>
                      <a:r>
                        <a:rPr lang="ar-SA" sz="18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بالاستناد إلى تقارير الاتحاد البريدي العالمي</a:t>
                      </a:r>
                      <a:endParaRPr lang="fr-CH" sz="18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justLow" rtl="1"/>
                      <a:r>
                        <a:rPr lang="ar-SA" sz="18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الحساب :</a:t>
                      </a:r>
                    </a:p>
                    <a:p>
                      <a:pPr algn="justLow" rtl="1"/>
                      <a:r>
                        <a:rPr lang="ar-SA" sz="18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النموذج </a:t>
                      </a:r>
                      <a:r>
                        <a:rPr lang="fr-CH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CN 60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514772"/>
                  </a:ext>
                </a:extLst>
              </a:tr>
              <a:tr h="271865">
                <a:tc>
                  <a:txBody>
                    <a:bodyPr/>
                    <a:lstStyle/>
                    <a:p>
                      <a:pPr algn="justLow" rtl="1"/>
                      <a:r>
                        <a:rPr lang="ar-SA" sz="1800" b="0" dirty="0" err="1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البعائث</a:t>
                      </a:r>
                      <a:r>
                        <a:rPr lang="ar-SA" sz="1800" b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الخاضعة للتتبع</a:t>
                      </a:r>
                      <a:endParaRPr lang="en-US" sz="1800" b="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18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بالاستناد إلى تقارير الاتحاد البريدي العالمي</a:t>
                      </a:r>
                      <a:endParaRPr lang="fr-CH" sz="18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justLow" rtl="1"/>
                      <a:r>
                        <a:rPr lang="ar-SA" sz="18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الحساب :</a:t>
                      </a:r>
                    </a:p>
                    <a:p>
                      <a:pPr algn="justLow" rtl="1"/>
                      <a:r>
                        <a:rPr lang="ar-SA" sz="18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النموذج </a:t>
                      </a:r>
                      <a:r>
                        <a:rPr lang="fr-CH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CN 60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18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بالاستناد إلى تقارير الاتحاد البريدي العالمي</a:t>
                      </a:r>
                      <a:endParaRPr lang="fr-CH" sz="18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justLow" rtl="1"/>
                      <a:r>
                        <a:rPr lang="ar-SA" sz="18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الحساب :</a:t>
                      </a:r>
                    </a:p>
                    <a:p>
                      <a:pPr algn="justLow" rtl="1"/>
                      <a:r>
                        <a:rPr lang="ar-SA" sz="18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النموذج </a:t>
                      </a:r>
                      <a:r>
                        <a:rPr lang="fr-CH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CN 60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961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6961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1286C-4E02-41D2-8647-39A7421D9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44" y="449064"/>
            <a:ext cx="10112426" cy="574284"/>
          </a:xfrm>
        </p:spPr>
        <p:txBody>
          <a:bodyPr/>
          <a:lstStyle/>
          <a:p>
            <a:pPr algn="justLow" rtl="1"/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النموذج </a:t>
            </a:r>
            <a:r>
              <a:rPr lang="fr-CH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 60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994709-DF28-43DF-BCAE-53918B53F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533" y="320948"/>
            <a:ext cx="4445360" cy="62377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081AD71-E2FD-4768-A59E-0F89BABC4431}"/>
              </a:ext>
            </a:extLst>
          </p:cNvPr>
          <p:cNvSpPr txBox="1">
            <a:spLocks/>
          </p:cNvSpPr>
          <p:nvPr/>
        </p:nvSpPr>
        <p:spPr>
          <a:xfrm>
            <a:off x="6392333" y="1271690"/>
            <a:ext cx="5649365" cy="14384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457200" lvl="0" indent="-457200" algn="justLow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sz="2000" b="0" dirty="0">
                <a:latin typeface="Arial" panose="020B0604020202020204" pitchFamily="34" charset="0"/>
                <a:cs typeface="Arial" panose="020B0604020202020204" pitchFamily="34" charset="0"/>
              </a:rPr>
              <a:t>الحساب الفصلي</a:t>
            </a:r>
          </a:p>
          <a:p>
            <a:pPr marL="457200" lvl="0" indent="-457200" algn="justLow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sz="2000" b="0" dirty="0">
                <a:latin typeface="Arial" panose="020B0604020202020204" pitchFamily="34" charset="0"/>
                <a:cs typeface="Arial" panose="020B0604020202020204" pitchFamily="34" charset="0"/>
              </a:rPr>
              <a:t>المحتوى: يؤخذ حصرياً من تقرير الاتحاد البريدي العالمي بالاستناد إلى تبادلات الرسائل </a:t>
            </a:r>
            <a:r>
              <a:rPr lang="ar-SA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EMSEVT</a:t>
            </a:r>
            <a:r>
              <a:rPr lang="ar-SA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5CAE9B-9B9B-4843-B860-3FDAB93E6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69" y="3022120"/>
            <a:ext cx="4873393" cy="211760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9CD2046-7F65-4CD7-9D85-DAF139F1F0D2}"/>
              </a:ext>
            </a:extLst>
          </p:cNvPr>
          <p:cNvCxnSpPr>
            <a:cxnSpLocks/>
          </p:cNvCxnSpPr>
          <p:nvPr/>
        </p:nvCxnSpPr>
        <p:spPr>
          <a:xfrm flipH="1" flipV="1">
            <a:off x="5575375" y="2843479"/>
            <a:ext cx="1371347" cy="1521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7416AA5-720D-4897-B61B-9B52FBB9DAA9}"/>
              </a:ext>
            </a:extLst>
          </p:cNvPr>
          <p:cNvCxnSpPr>
            <a:cxnSpLocks/>
          </p:cNvCxnSpPr>
          <p:nvPr/>
        </p:nvCxnSpPr>
        <p:spPr>
          <a:xfrm flipH="1" flipV="1">
            <a:off x="5479530" y="2068511"/>
            <a:ext cx="1717137" cy="1520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04DB644-A198-4B02-8DE8-2708FE10A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723" y="3985168"/>
            <a:ext cx="4777208" cy="265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526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137" y="536876"/>
            <a:ext cx="10112426" cy="574284"/>
          </a:xfrm>
        </p:spPr>
        <p:txBody>
          <a:bodyPr/>
          <a:lstStyle/>
          <a:p>
            <a:pPr algn="justLow" rtl="1"/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النموذج </a:t>
            </a:r>
            <a:r>
              <a:rPr lang="en-GB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 60</a:t>
            </a:r>
            <a:r>
              <a:rPr lang="ar-S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المركزي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5BC8559-35C5-664C-E58D-7D7539922C74}"/>
              </a:ext>
            </a:extLst>
          </p:cNvPr>
          <p:cNvSpPr txBox="1">
            <a:spLocks/>
          </p:cNvSpPr>
          <p:nvPr/>
        </p:nvSpPr>
        <p:spPr>
          <a:xfrm>
            <a:off x="422884" y="1354735"/>
            <a:ext cx="11532119" cy="14833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457200" lvl="0" indent="-457200" algn="justLow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sz="2400" b="0" dirty="0">
                <a:latin typeface="Arial" panose="020B0604020202020204" pitchFamily="34" charset="0"/>
                <a:cs typeface="Arial" panose="020B0604020202020204" pitchFamily="34" charset="0"/>
              </a:rPr>
              <a:t>محتوى النموذج</a:t>
            </a:r>
            <a:r>
              <a:rPr lang="ar-EG" sz="24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 60</a:t>
            </a:r>
            <a:r>
              <a:rPr lang="ar-SA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400" b="0" dirty="0">
                <a:latin typeface="Arial" panose="020B0604020202020204" pitchFamily="34" charset="0"/>
                <a:cs typeface="Arial" panose="020B0604020202020204" pitchFamily="34" charset="0"/>
              </a:rPr>
              <a:t>"النسخ واللصق" من التقرير المركزي للمكتب الدولي </a:t>
            </a:r>
          </a:p>
          <a:p>
            <a:pPr marL="457200" lvl="0" indent="-457200" algn="justLow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sz="2400" b="0" dirty="0">
                <a:latin typeface="Arial" panose="020B0604020202020204" pitchFamily="34" charset="0"/>
                <a:cs typeface="Arial" panose="020B0604020202020204" pitchFamily="34" charset="0"/>
              </a:rPr>
              <a:t>خدمة اختيارية جديدة للمكتب الدولي اعتباراً من عام ٢٠٢٥: يمكن للمكتب الدولي إنشاء وتوزيع النماذج المحاسبية </a:t>
            </a:r>
            <a:r>
              <a:rPr lang="ar-EG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 60 </a:t>
            </a:r>
            <a:r>
              <a:rPr lang="ar-EG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400" b="0" dirty="0">
                <a:latin typeface="Arial" panose="020B0604020202020204" pitchFamily="34" charset="0"/>
                <a:cs typeface="Arial" panose="020B0604020202020204" pitchFamily="34" charset="0"/>
              </a:rPr>
              <a:t>بالنيابة عن المستثمرين المعيَّنين المهتمين</a:t>
            </a:r>
            <a:endParaRPr lang="en-GB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0C140D-DD35-40E6-AA50-5681761AA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37" y="2971447"/>
            <a:ext cx="5625807" cy="312279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AD79CD5-065C-49A4-A464-F8E8C9EA2C05}"/>
              </a:ext>
            </a:extLst>
          </p:cNvPr>
          <p:cNvSpPr txBox="1">
            <a:spLocks/>
          </p:cNvSpPr>
          <p:nvPr/>
        </p:nvSpPr>
        <p:spPr>
          <a:xfrm>
            <a:off x="6501623" y="3008722"/>
            <a:ext cx="5411893" cy="2793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457200" lvl="0" indent="-457200" algn="justLow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A" sz="1800" b="0" dirty="0">
                <a:latin typeface="Arial" panose="020B0604020202020204" pitchFamily="34" charset="0"/>
                <a:cs typeface="Arial" panose="020B0604020202020204" pitchFamily="34" charset="0"/>
              </a:rPr>
              <a:t>تجنب العمليات اليدوية للنسخ واللصق </a:t>
            </a:r>
          </a:p>
          <a:p>
            <a:pPr marL="457200" lvl="0" indent="-457200" algn="justLow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A" sz="1800" b="0" dirty="0">
                <a:latin typeface="Arial" panose="020B0604020202020204" pitchFamily="34" charset="0"/>
                <a:cs typeface="Arial" panose="020B0604020202020204" pitchFamily="34" charset="0"/>
              </a:rPr>
              <a:t>لا توجد صعوبات على مستوى أوراق التحقيق </a:t>
            </a:r>
          </a:p>
          <a:p>
            <a:pPr marL="457200" lvl="0" indent="-457200" algn="justLow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A" sz="1800" b="0" dirty="0">
                <a:latin typeface="Arial" panose="020B0604020202020204" pitchFamily="34" charset="0"/>
                <a:cs typeface="Arial" panose="020B0604020202020204" pitchFamily="34" charset="0"/>
              </a:rPr>
              <a:t>يتولى المكتب الدولي التعامل مع عتبات المدفوعات (عمليات الدفع المنقولة إلى الفترة المقبلة وما إلى ذلك.) </a:t>
            </a:r>
          </a:p>
          <a:p>
            <a:pPr marL="457200" lvl="0" indent="-457200" algn="justLow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A" sz="1800" b="0" dirty="0">
                <a:latin typeface="Arial" panose="020B0604020202020204" pitchFamily="34" charset="0"/>
                <a:cs typeface="Arial" panose="020B0604020202020204" pitchFamily="34" charset="0"/>
              </a:rPr>
              <a:t>أصبح من الأفضل والأسهل على المدينين تلقي الحسابات التي يتم إنشاؤها مركزيا</a:t>
            </a:r>
            <a:r>
              <a:rPr lang="ar-EG" sz="1800" b="0" dirty="0">
                <a:latin typeface="Arial" panose="020B0604020202020204" pitchFamily="34" charset="0"/>
                <a:cs typeface="Arial" panose="020B0604020202020204" pitchFamily="34" charset="0"/>
              </a:rPr>
              <a:t>ً</a:t>
            </a:r>
            <a:endParaRPr lang="en-GB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079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388" y="497201"/>
            <a:ext cx="10112426" cy="574284"/>
          </a:xfrm>
        </p:spPr>
        <p:txBody>
          <a:bodyPr/>
          <a:lstStyle/>
          <a:p>
            <a:pPr algn="justLow" rtl="1"/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النموذج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 60</a:t>
            </a:r>
            <a:r>
              <a:rPr lang="ar-S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المركزي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5BC8559-35C5-664C-E58D-7D7539922C74}"/>
              </a:ext>
            </a:extLst>
          </p:cNvPr>
          <p:cNvSpPr txBox="1">
            <a:spLocks/>
          </p:cNvSpPr>
          <p:nvPr/>
        </p:nvSpPr>
        <p:spPr>
          <a:xfrm>
            <a:off x="329940" y="1435570"/>
            <a:ext cx="11532119" cy="411259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457200" lvl="0" indent="-457200" algn="justLow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sz="2400" b="0" dirty="0">
                <a:latin typeface="Arial" panose="020B0604020202020204" pitchFamily="34" charset="0"/>
                <a:cs typeface="Arial" panose="020B0604020202020204" pitchFamily="34" charset="0"/>
              </a:rPr>
              <a:t>النموذج </a:t>
            </a:r>
            <a:r>
              <a:rPr lang="en-GB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 60 </a:t>
            </a:r>
            <a:r>
              <a:rPr lang="ar-EG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400" b="0" dirty="0">
                <a:latin typeface="Arial" panose="020B0604020202020204" pitchFamily="34" charset="0"/>
                <a:cs typeface="Arial" panose="020B0604020202020204" pitchFamily="34" charset="0"/>
              </a:rPr>
              <a:t>المركزي: ترد تفاصيل الحل في المادة ٣١-١٠٦ من نظام اتفاقية الاتحاد البريدي العالمي (إعداد وإرسال الرسوم المطبقة على حسابات الأجور الإضافية والمدفوعات الإضافية بالاستناد إلى التقارير المركزية) </a:t>
            </a:r>
          </a:p>
          <a:p>
            <a:pPr marL="457200" lvl="0" indent="-457200" algn="justLow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sz="2400" b="0" dirty="0">
                <a:latin typeface="Arial" panose="020B0604020202020204" pitchFamily="34" charset="0"/>
                <a:cs typeface="Arial" panose="020B0604020202020204" pitchFamily="34" charset="0"/>
              </a:rPr>
              <a:t>بداية من عام ٢٠٢٦، سيُستخدم النموذج </a:t>
            </a:r>
            <a:r>
              <a:rPr lang="en-GB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 60</a:t>
            </a:r>
            <a:r>
              <a:rPr lang="ar-SA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400" b="0" dirty="0">
                <a:latin typeface="Arial" panose="020B0604020202020204" pitchFamily="34" charset="0"/>
                <a:cs typeface="Arial" panose="020B0604020202020204" pitchFamily="34" charset="0"/>
              </a:rPr>
              <a:t>بشكل أكبر -&gt; زيادة مزايا النموذج </a:t>
            </a:r>
            <a:r>
              <a:rPr lang="en-GB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 60</a:t>
            </a:r>
            <a:r>
              <a:rPr lang="ar-SA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400" b="0" dirty="0">
                <a:latin typeface="Arial" panose="020B0604020202020204" pitchFamily="34" charset="0"/>
                <a:cs typeface="Arial" panose="020B0604020202020204" pitchFamily="34" charset="0"/>
              </a:rPr>
              <a:t>المركزي</a:t>
            </a:r>
          </a:p>
          <a:p>
            <a:pPr lvl="0" algn="justLow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  <a:t>ملاحظة</a:t>
            </a:r>
            <a:r>
              <a:rPr lang="ar-EG" sz="2400" dirty="0">
                <a:latin typeface="Arial" panose="020B0604020202020204" pitchFamily="34" charset="0"/>
                <a:cs typeface="Arial" panose="020B0604020202020204" pitchFamily="34" charset="0"/>
              </a:rPr>
              <a:t>.-</a:t>
            </a: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400" b="0" dirty="0">
                <a:latin typeface="Arial" panose="020B0604020202020204" pitchFamily="34" charset="0"/>
                <a:cs typeface="Arial" panose="020B0604020202020204" pitchFamily="34" charset="0"/>
              </a:rPr>
              <a:t>يغطي النهج المركزي الاتفاقات الثنائية/المتعددة الأطراف للحسابات المعقودة خارج نطاق الاتحاد البريدي العالمي</a:t>
            </a:r>
            <a:endParaRPr lang="en-GB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4237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C0BF39AF-1E89-4AED-BCAE-0D16B945B3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6377" y="2310709"/>
            <a:ext cx="7180234" cy="1624614"/>
          </a:xfrm>
        </p:spPr>
        <p:txBody>
          <a:bodyPr/>
          <a:lstStyle/>
          <a:p>
            <a:r>
              <a:rPr lang="ar-SA" sz="5400" dirty="0">
                <a:latin typeface="Arial" panose="020B0604020202020204" pitchFamily="34" charset="0"/>
                <a:cs typeface="Arial" panose="020B0604020202020204" pitchFamily="34" charset="0"/>
              </a:rPr>
              <a:t>٧- الامتثال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7055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701" y="497201"/>
            <a:ext cx="10112426" cy="574284"/>
          </a:xfrm>
        </p:spPr>
        <p:txBody>
          <a:bodyPr/>
          <a:lstStyle/>
          <a:p>
            <a:pPr algn="justLow" rtl="1"/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قياسات الامتثال للتبادل الإلكتروني للبيانات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5BC8559-35C5-664C-E58D-7D7539922C74}"/>
              </a:ext>
            </a:extLst>
          </p:cNvPr>
          <p:cNvSpPr txBox="1">
            <a:spLocks/>
          </p:cNvSpPr>
          <p:nvPr/>
        </p:nvSpPr>
        <p:spPr>
          <a:xfrm>
            <a:off x="438006" y="1359670"/>
            <a:ext cx="11532119" cy="46927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457200" lvl="0" indent="-457200" algn="justLow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sz="2000" b="0" dirty="0">
                <a:latin typeface="Arial" panose="020B0604020202020204" pitchFamily="34" charset="0"/>
                <a:cs typeface="Arial" panose="020B0604020202020204" pitchFamily="34" charset="0"/>
              </a:rPr>
              <a:t>تتاح قياسات الامتثال للتبادل الإلكتروني للبيانات على منصة الامتثال المنشورة ضمن نظام مراقبة النوعية </a:t>
            </a:r>
            <a:r>
              <a:rPr lang="ar-SA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qcsmailbd.ptc.post</a:t>
            </a:r>
            <a:r>
              <a:rPr lang="ar-SA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ar-SA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Low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sz="2000" b="0" dirty="0">
                <a:latin typeface="Arial" panose="020B0604020202020204" pitchFamily="34" charset="0"/>
                <a:cs typeface="Arial" panose="020B0604020202020204" pitchFamily="34" charset="0"/>
              </a:rPr>
              <a:t>جزء من قياسات نوعية البيانات </a:t>
            </a:r>
          </a:p>
          <a:p>
            <a:pPr marL="457200" lvl="0" indent="-457200" algn="justLow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sz="2000" b="0" dirty="0">
                <a:latin typeface="Arial" panose="020B0604020202020204" pitchFamily="34" charset="0"/>
                <a:cs typeface="Arial" panose="020B0604020202020204" pitchFamily="34" charset="0"/>
              </a:rPr>
              <a:t>منصة مصممة من أجل استكشاف المشاكل والمساعدة في حلها </a:t>
            </a:r>
          </a:p>
          <a:p>
            <a:pPr marL="457200" lvl="0" indent="-457200" algn="justLow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sz="2000" b="0" dirty="0">
                <a:latin typeface="Arial" panose="020B0604020202020204" pitchFamily="34" charset="0"/>
                <a:cs typeface="Arial" panose="020B0604020202020204" pitchFamily="34" charset="0"/>
              </a:rPr>
              <a:t>يجري بانتظام تحيين قياسات الامتثال من أجل مواءمتها مع القواعد/الاحتياجات الجديدة</a:t>
            </a:r>
          </a:p>
          <a:p>
            <a:pPr marL="457200" lvl="0" indent="-457200" algn="justLow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sz="2000" b="0" dirty="0">
                <a:latin typeface="Arial" panose="020B0604020202020204" pitchFamily="34" charset="0"/>
                <a:cs typeface="Arial" panose="020B0604020202020204" pitchFamily="34" charset="0"/>
              </a:rPr>
              <a:t>هناك توجه نحو تحيينها في بداية عام ٢٠٢٦: </a:t>
            </a:r>
          </a:p>
          <a:p>
            <a:pPr marL="914400" lvl="0" indent="-457200" algn="justLow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A" sz="2000" b="0" dirty="0">
                <a:latin typeface="Arial" panose="020B0604020202020204" pitchFamily="34" charset="0"/>
                <a:cs typeface="Arial" panose="020B0604020202020204" pitchFamily="34" charset="0"/>
              </a:rPr>
              <a:t>الأخذ في الاعتبار التبادلات الإلزامية للرسائل </a:t>
            </a:r>
            <a:r>
              <a:rPr lang="en-GB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EMSEVT</a:t>
            </a:r>
            <a:r>
              <a:rPr lang="ar-SA" sz="2000" b="0" dirty="0">
                <a:latin typeface="Arial" panose="020B0604020202020204" pitchFamily="34" charset="0"/>
                <a:cs typeface="Arial" panose="020B0604020202020204" pitchFamily="34" charset="0"/>
              </a:rPr>
              <a:t> بالنسبة إلى جميع </a:t>
            </a:r>
            <a:r>
              <a:rPr lang="ar-SA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بعائث</a:t>
            </a:r>
            <a:r>
              <a:rPr lang="ar-SA" sz="2000" b="0" dirty="0">
                <a:latin typeface="Arial" panose="020B0604020202020204" pitchFamily="34" charset="0"/>
                <a:cs typeface="Arial" panose="020B0604020202020204" pitchFamily="34" charset="0"/>
              </a:rPr>
              <a:t> بريد الرسائل -&gt; ينبغي فتح جميع روابط التبادلات الإلكترونية للبيانات بالنسبة إلى عناوين التبادل الإلكتروني للبيانات </a:t>
            </a:r>
            <a:r>
              <a:rPr lang="en-GB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xx350</a:t>
            </a:r>
            <a:r>
              <a:rPr lang="ar-SA" sz="2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 -&gt; </a:t>
            </a:r>
            <a:r>
              <a:rPr lang="ar-SA" sz="2000" b="0" dirty="0">
                <a:latin typeface="Arial" panose="020B0604020202020204" pitchFamily="34" charset="0"/>
                <a:cs typeface="Arial" panose="020B0604020202020204" pitchFamily="34" charset="0"/>
              </a:rPr>
              <a:t>ينبغي إرسال الرسائل </a:t>
            </a:r>
            <a:r>
              <a:rPr lang="en-GB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EMSEVT</a:t>
            </a: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2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000" b="0" dirty="0">
                <a:latin typeface="Arial" panose="020B0604020202020204" pitchFamily="34" charset="0"/>
                <a:cs typeface="Arial" panose="020B0604020202020204" pitchFamily="34" charset="0"/>
              </a:rPr>
              <a:t>إلى جميع الشركاء </a:t>
            </a:r>
          </a:p>
          <a:p>
            <a:pPr marL="914400" lvl="0" indent="-457200" algn="justLow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A" sz="2000" b="0" dirty="0">
                <a:latin typeface="Arial" panose="020B0604020202020204" pitchFamily="34" charset="0"/>
                <a:cs typeface="Arial" panose="020B0604020202020204" pitchFamily="34" charset="0"/>
              </a:rPr>
              <a:t>إظهار الاختلالات مثل البريد المسجل الموجود في الإرساليات التي تحتوي على بضائع فقط (إرساليات من الفئة 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r>
              <a:rPr lang="ar-SA" sz="2000" b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124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264" y="488349"/>
            <a:ext cx="10112426" cy="574284"/>
          </a:xfrm>
        </p:spPr>
        <p:txBody>
          <a:bodyPr/>
          <a:lstStyle/>
          <a:p>
            <a:pPr algn="justLow" rtl="1"/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لوحة الامتثال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04EEAD-ADF3-4D4A-94BE-DA36F1B71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41" y="1254734"/>
            <a:ext cx="8077654" cy="544619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B79CAE6-2D46-4F99-A308-A5FB4A354A7D}"/>
              </a:ext>
            </a:extLst>
          </p:cNvPr>
          <p:cNvSpPr/>
          <p:nvPr/>
        </p:nvSpPr>
        <p:spPr>
          <a:xfrm>
            <a:off x="1937801" y="5001950"/>
            <a:ext cx="1538130" cy="890177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FDBC86F-3472-4266-8A8A-FF9A1FCA64A7}"/>
              </a:ext>
            </a:extLst>
          </p:cNvPr>
          <p:cNvSpPr/>
          <p:nvPr/>
        </p:nvSpPr>
        <p:spPr>
          <a:xfrm>
            <a:off x="4482175" y="2816878"/>
            <a:ext cx="1538130" cy="890177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C6BCA6-D8BE-46A9-AAD8-EA0B1B85D8B6}"/>
              </a:ext>
            </a:extLst>
          </p:cNvPr>
          <p:cNvSpPr txBox="1"/>
          <p:nvPr/>
        </p:nvSpPr>
        <p:spPr>
          <a:xfrm>
            <a:off x="8823051" y="1653187"/>
            <a:ext cx="2967259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Low" rtl="1"/>
            <a:r>
              <a:rPr lang="ar-SA" sz="1600" b="1" dirty="0">
                <a:latin typeface="Arial" panose="020B0604020202020204" pitchFamily="34" charset="0"/>
                <a:cs typeface="Arial" panose="020B0604020202020204" pitchFamily="34" charset="0"/>
              </a:rPr>
              <a:t>جديد بالنسبة إلى عام ٢٠٢٦:</a:t>
            </a:r>
          </a:p>
          <a:p>
            <a:pPr algn="justLow" rtl="1"/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تبرز هذه المشكلة عند إدراج </a:t>
            </a:r>
            <a:r>
              <a:rPr lang="ar-SA" sz="1600" dirty="0" err="1">
                <a:latin typeface="Arial" panose="020B0604020202020204" pitchFamily="34" charset="0"/>
                <a:cs typeface="Arial" panose="020B0604020202020204" pitchFamily="34" charset="0"/>
              </a:rPr>
              <a:t>البعائث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 المسجلة في الإرساليات التي تحتوي على بضائع فقط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B8BC6EB-CE95-43E8-BA3D-B4E9ACB99CD3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5970850" y="2191796"/>
            <a:ext cx="2852201" cy="902631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30DEDB7-E555-4904-9200-C4205B5EB4B5}"/>
              </a:ext>
            </a:extLst>
          </p:cNvPr>
          <p:cNvSpPr txBox="1"/>
          <p:nvPr/>
        </p:nvSpPr>
        <p:spPr>
          <a:xfrm>
            <a:off x="8823051" y="4106124"/>
            <a:ext cx="3032919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Low" rtl="1"/>
            <a:r>
              <a:rPr lang="ar-SA" sz="1600" b="1" dirty="0">
                <a:latin typeface="Arial" panose="020B0604020202020204" pitchFamily="34" charset="0"/>
                <a:cs typeface="Arial" panose="020B0604020202020204" pitchFamily="34" charset="0"/>
              </a:rPr>
              <a:t>جديد بالنسبة إلى عام ٢٠٢٦:</a:t>
            </a:r>
          </a:p>
          <a:p>
            <a:pPr algn="justLow" rtl="1"/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إظهار عمليات تعليق/رفض العناوين </a:t>
            </a:r>
            <a:r>
              <a:rPr lang="fr-CH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xx350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كأخطاء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Low" rtl="1"/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تبادلات نشطة للرسائل </a:t>
            </a:r>
            <a:r>
              <a:rPr lang="fr-CH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EMSEVT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 مع جميع الشركاء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46C0D1A-B9CB-460A-A85F-39E045D2D292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3475931" y="4767844"/>
            <a:ext cx="5347120" cy="748834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4734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C0BF39AF-1E89-4AED-BCAE-0D16B945B3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853" y="2741585"/>
            <a:ext cx="10354781" cy="1624614"/>
          </a:xfrm>
        </p:spPr>
        <p:txBody>
          <a:bodyPr/>
          <a:lstStyle/>
          <a:p>
            <a:pPr rtl="1"/>
            <a:r>
              <a:rPr lang="ar-SA" sz="5400" dirty="0">
                <a:latin typeface="Arial" panose="020B0604020202020204" pitchFamily="34" charset="0"/>
                <a:cs typeface="Arial" panose="020B0604020202020204" pitchFamily="34" charset="0"/>
              </a:rPr>
              <a:t>٨- جلسة أسئلة وأجوبة عبر خاصية الدردشة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4008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07B1EBC-04E9-43C0-A12E-FF86D8539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266" y="730862"/>
            <a:ext cx="7417468" cy="566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954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835D29-844D-9B39-E66B-3F0C2F5A2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874" y="2720878"/>
            <a:ext cx="10720251" cy="1809549"/>
          </a:xfrm>
        </p:spPr>
        <p:txBody>
          <a:bodyPr/>
          <a:lstStyle/>
          <a:p>
            <a:pPr rtl="1"/>
            <a:br>
              <a:rPr lang="en-US" sz="5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5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٩- الدعم والتوجيه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3567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89C7E265-B766-435B-B989-F97B4BBA681F}"/>
              </a:ext>
            </a:extLst>
          </p:cNvPr>
          <p:cNvSpPr/>
          <p:nvPr/>
        </p:nvSpPr>
        <p:spPr>
          <a:xfrm>
            <a:off x="3362049" y="1127753"/>
            <a:ext cx="5467901" cy="542767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62A101D-0F4A-4E9F-A52A-C468465C4436}"/>
              </a:ext>
            </a:extLst>
          </p:cNvPr>
          <p:cNvSpPr/>
          <p:nvPr/>
        </p:nvSpPr>
        <p:spPr>
          <a:xfrm>
            <a:off x="4267199" y="1928912"/>
            <a:ext cx="3876675" cy="376120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4AF23C-015E-48A6-979F-6CD45CCDEC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49117" y="3536897"/>
            <a:ext cx="1038222" cy="9785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AE1537-5166-4B1D-A977-13C6CB612822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3656850" y="4096973"/>
            <a:ext cx="1452255" cy="9834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357FDC-93CB-4A01-A71A-4A37D43E319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6071" y="1725325"/>
            <a:ext cx="1028700" cy="7524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ED2F0C-C4DB-4925-A38D-054FA09391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0632" y="5131158"/>
            <a:ext cx="858960" cy="9241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95FDF1-4D59-41FB-A5F6-1C4E5ED8801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0620" y="3111222"/>
            <a:ext cx="1238250" cy="866775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9E11D43-008F-409C-BA12-4F53A13E0A52}"/>
              </a:ext>
            </a:extLst>
          </p:cNvPr>
          <p:cNvSpPr txBox="1"/>
          <p:nvPr/>
        </p:nvSpPr>
        <p:spPr>
          <a:xfrm>
            <a:off x="5299903" y="4130680"/>
            <a:ext cx="1710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ar-SA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الزبون في صميم الخدمات</a:t>
            </a:r>
            <a:endParaRPr lang="en-US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692D89-50FF-471A-BD13-C39608998FDB}"/>
              </a:ext>
            </a:extLst>
          </p:cNvPr>
          <p:cNvSpPr txBox="1"/>
          <p:nvPr/>
        </p:nvSpPr>
        <p:spPr>
          <a:xfrm>
            <a:off x="4673384" y="2699044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400" dirty="0">
                <a:latin typeface="Verdana" panose="020B0604030504040204" pitchFamily="34" charset="0"/>
                <a:ea typeface="Verdana" panose="020B0604030504040204" pitchFamily="34" charset="0"/>
              </a:rPr>
              <a:t>السوق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2D36FC-3B61-4303-9422-A54A4F011B54}"/>
              </a:ext>
            </a:extLst>
          </p:cNvPr>
          <p:cNvSpPr txBox="1"/>
          <p:nvPr/>
        </p:nvSpPr>
        <p:spPr>
          <a:xfrm>
            <a:off x="6303540" y="2442890"/>
            <a:ext cx="1238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خصائص الخدمة</a:t>
            </a:r>
            <a:endParaRPr lang="en-US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86B66C-C9AA-4C56-B35F-C96D7ACD3CFA}"/>
              </a:ext>
            </a:extLst>
          </p:cNvPr>
          <p:cNvSpPr txBox="1"/>
          <p:nvPr/>
        </p:nvSpPr>
        <p:spPr>
          <a:xfrm>
            <a:off x="3738588" y="4894808"/>
            <a:ext cx="1452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" dirty="0">
                <a:latin typeface="Verdana" panose="020B0604030504040204" pitchFamily="34" charset="0"/>
                <a:ea typeface="Verdana" panose="020B0604030504040204" pitchFamily="34" charset="0"/>
              </a:rPr>
              <a:t>الإطار التنظيمي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82DC69F2-447E-4846-899D-F64DC0F999EE}"/>
              </a:ext>
            </a:extLst>
          </p:cNvPr>
          <p:cNvSpPr/>
          <p:nvPr/>
        </p:nvSpPr>
        <p:spPr>
          <a:xfrm>
            <a:off x="1129553" y="1788919"/>
            <a:ext cx="3286945" cy="847725"/>
          </a:xfrm>
          <a:prstGeom prst="homePlate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12001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</a:pPr>
            <a:r>
              <a:rPr lang="ar-SA" altLang="fr-FR" sz="1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إجراء استعراض يركز على الزبائن وقائم على السوق ووضع وخدمات وميزات خاصة بالمنتج</a:t>
            </a:r>
            <a:endParaRPr lang="en-GB" sz="1400" b="1" kern="1200" noProof="0" dirty="0"/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E85C3CAA-970F-42F1-B9BB-98BF5A8F658D}"/>
              </a:ext>
            </a:extLst>
          </p:cNvPr>
          <p:cNvSpPr/>
          <p:nvPr/>
        </p:nvSpPr>
        <p:spPr>
          <a:xfrm>
            <a:off x="890057" y="4284569"/>
            <a:ext cx="3224093" cy="73152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</a:pPr>
            <a:r>
              <a:rPr kumimoji="0" lang="ar-SA" alt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مواءمة النظام من أجل تعزيز الخدمات وتيسيرها</a:t>
            </a:r>
            <a:endParaRPr lang="en-GB" sz="1400" kern="1200" noProof="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A3815C1-BF20-4AB8-91AE-53A4AC73A6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33681" y="1917403"/>
            <a:ext cx="733425" cy="847725"/>
          </a:xfrm>
          <a:prstGeom prst="rect">
            <a:avLst/>
          </a:prstGeom>
        </p:spPr>
      </p:pic>
      <p:sp>
        <p:nvSpPr>
          <p:cNvPr id="33" name="Arrow: Pentagon 32">
            <a:extLst>
              <a:ext uri="{FF2B5EF4-FFF2-40B4-BE49-F238E27FC236}">
                <a16:creationId xmlns:a16="http://schemas.microsoft.com/office/drawing/2014/main" id="{77F83CD0-3850-40AD-BB3E-5B7BE20522E7}"/>
              </a:ext>
            </a:extLst>
          </p:cNvPr>
          <p:cNvSpPr/>
          <p:nvPr/>
        </p:nvSpPr>
        <p:spPr>
          <a:xfrm rot="10800000">
            <a:off x="8318894" y="3443754"/>
            <a:ext cx="3165525" cy="731520"/>
          </a:xfrm>
          <a:prstGeom prst="homePlate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</a:pPr>
            <a:endParaRPr lang="en-GB" sz="1200" kern="1200" noProof="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3B247E9-9209-415B-9A74-3219B75AB7CD}"/>
              </a:ext>
            </a:extLst>
          </p:cNvPr>
          <p:cNvSpPr txBox="1"/>
          <p:nvPr/>
        </p:nvSpPr>
        <p:spPr>
          <a:xfrm>
            <a:off x="8515517" y="3461673"/>
            <a:ext cx="2962623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12001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</a:pPr>
            <a:r>
              <a:rPr lang="ar-SA" altLang="fr-FR" sz="1400" b="1" dirty="0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بناء القدرات وتعزيز المعارف والتعاون من أجل التنمية</a:t>
            </a:r>
            <a:endParaRPr lang="en-GB" sz="1400" kern="1200" noProof="0" dirty="0"/>
          </a:p>
        </p:txBody>
      </p:sp>
      <p:sp>
        <p:nvSpPr>
          <p:cNvPr id="37" name="Arrow: Pentagon 36">
            <a:extLst>
              <a:ext uri="{FF2B5EF4-FFF2-40B4-BE49-F238E27FC236}">
                <a16:creationId xmlns:a16="http://schemas.microsoft.com/office/drawing/2014/main" id="{C6114822-C555-411B-8643-19D5528386F6}"/>
              </a:ext>
            </a:extLst>
          </p:cNvPr>
          <p:cNvSpPr/>
          <p:nvPr/>
        </p:nvSpPr>
        <p:spPr>
          <a:xfrm rot="10800000">
            <a:off x="7794770" y="1519739"/>
            <a:ext cx="3107919" cy="752474"/>
          </a:xfrm>
          <a:prstGeom prst="homePlate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</a:pPr>
            <a:endParaRPr lang="en-GB" sz="1400" kern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225116-B527-4BB5-BE90-68E1A40D1B15}"/>
              </a:ext>
            </a:extLst>
          </p:cNvPr>
          <p:cNvSpPr txBox="1"/>
          <p:nvPr/>
        </p:nvSpPr>
        <p:spPr>
          <a:xfrm>
            <a:off x="7993376" y="1678865"/>
            <a:ext cx="2837683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12001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</a:pPr>
            <a:r>
              <a:rPr lang="ar-SA" sz="1400" b="1" dirty="0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تبسيط محفظة الخدمات وتعزيز الخصائص</a:t>
            </a:r>
            <a:endParaRPr lang="en-GB" sz="1400" b="1" dirty="0">
              <a:latin typeface="Verdana" panose="020B0604030504040204" pitchFamily="34" charset="0"/>
              <a:ea typeface="Verdana" panose="020B0604030504040204" pitchFamily="34" charset="0"/>
              <a:cs typeface="Arial" charset="0"/>
            </a:endParaRPr>
          </a:p>
        </p:txBody>
      </p:sp>
      <p:sp>
        <p:nvSpPr>
          <p:cNvPr id="39" name="Arrow: Pentagon 38">
            <a:extLst>
              <a:ext uri="{FF2B5EF4-FFF2-40B4-BE49-F238E27FC236}">
                <a16:creationId xmlns:a16="http://schemas.microsoft.com/office/drawing/2014/main" id="{36F308DE-CF44-4A37-B2A6-A8417FC9B198}"/>
              </a:ext>
            </a:extLst>
          </p:cNvPr>
          <p:cNvSpPr/>
          <p:nvPr/>
        </p:nvSpPr>
        <p:spPr>
          <a:xfrm rot="10800000">
            <a:off x="6987098" y="5426531"/>
            <a:ext cx="3009731" cy="825534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</a:pPr>
            <a:endParaRPr lang="en-GB" sz="1200" kern="1200" noProof="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C0D0300-F084-4572-B469-98D4E2E4A763}"/>
              </a:ext>
            </a:extLst>
          </p:cNvPr>
          <p:cNvSpPr txBox="1"/>
          <p:nvPr/>
        </p:nvSpPr>
        <p:spPr>
          <a:xfrm>
            <a:off x="7412359" y="5646291"/>
            <a:ext cx="2418146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1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وضع نماذج وحلول جديدة</a:t>
            </a:r>
            <a:endParaRPr lang="en-GB" sz="14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Arial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FC6BE7-9667-4B9B-8CAD-8457FDE9375F}"/>
              </a:ext>
            </a:extLst>
          </p:cNvPr>
          <p:cNvSpPr txBox="1"/>
          <p:nvPr/>
        </p:nvSpPr>
        <p:spPr>
          <a:xfrm>
            <a:off x="6925608" y="4293036"/>
            <a:ext cx="1828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ar-SA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تنمية القدرات</a:t>
            </a:r>
            <a:endParaRPr lang="en-US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9E49AB1-6D5E-498B-83E0-E7ACF939F149}"/>
              </a:ext>
            </a:extLst>
          </p:cNvPr>
          <p:cNvSpPr txBox="1">
            <a:spLocks/>
          </p:cNvSpPr>
          <p:nvPr/>
        </p:nvSpPr>
        <p:spPr>
          <a:xfrm>
            <a:off x="1445148" y="277585"/>
            <a:ext cx="9301701" cy="8121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justLow" rtl="1">
              <a:defRPr/>
            </a:pPr>
            <a:r>
              <a:rPr lang="ar-SA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إطار الاستجابة والدعم على مستوى الاتحاد البريدي العالمي</a:t>
            </a:r>
            <a:endParaRPr lang="en-GB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Low" rtl="1">
              <a:defRPr/>
            </a:pPr>
            <a:r>
              <a:rPr lang="ar-SA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مواءمة الخدمات البريدية مع ديناميات السوق</a:t>
            </a: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0A5732-FFCE-4A83-869F-8374F11C4C0D}"/>
              </a:ext>
            </a:extLst>
          </p:cNvPr>
          <p:cNvSpPr txBox="1"/>
          <p:nvPr/>
        </p:nvSpPr>
        <p:spPr>
          <a:xfrm>
            <a:off x="5361904" y="5947874"/>
            <a:ext cx="1476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نماذج جديدة</a:t>
            </a:r>
            <a:endParaRPr lang="en-US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5499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D409044-B3A3-4E18-BE29-6E2BBD0C406D}"/>
              </a:ext>
            </a:extLst>
          </p:cNvPr>
          <p:cNvSpPr txBox="1"/>
          <p:nvPr/>
        </p:nvSpPr>
        <p:spPr>
          <a:xfrm>
            <a:off x="1031493" y="567165"/>
            <a:ext cx="975310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>
              <a:lnSpc>
                <a:spcPct val="90000"/>
              </a:lnSpc>
              <a:spcBef>
                <a:spcPct val="0"/>
              </a:spcBef>
            </a:pPr>
            <a:r>
              <a:rPr lang="ar-SA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صياغة منشور المكتب الدولي وتحيين مجموعة بريد الرسائل على الإنترنت</a:t>
            </a:r>
            <a:endParaRPr lang="en-US" sz="28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552FFDC-FF34-43AF-8280-FB72D46F3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02" y="1325633"/>
            <a:ext cx="7595189" cy="237722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071EEAD-FE0A-42EE-8FD4-B9AA040B7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52" y="3429000"/>
            <a:ext cx="7789487" cy="3154459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F84092F1-256C-480A-AE54-D716BA4EAB7D}"/>
              </a:ext>
            </a:extLst>
          </p:cNvPr>
          <p:cNvGrpSpPr/>
          <p:nvPr/>
        </p:nvGrpSpPr>
        <p:grpSpPr>
          <a:xfrm>
            <a:off x="8052698" y="1697059"/>
            <a:ext cx="3384147" cy="4454574"/>
            <a:chOff x="8052698" y="1697059"/>
            <a:chExt cx="3384147" cy="4454574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98EF946B-7AEB-4BD1-BF5F-65A4B47EF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955353">
              <a:off x="8052698" y="1697059"/>
              <a:ext cx="3384147" cy="4454574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703105D7-3DCF-4A80-8BFA-D91091AD1989}"/>
                </a:ext>
              </a:extLst>
            </p:cNvPr>
            <p:cNvSpPr txBox="1"/>
            <p:nvPr/>
          </p:nvSpPr>
          <p:spPr>
            <a:xfrm rot="18085889">
              <a:off x="7663963" y="3245179"/>
              <a:ext cx="37312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مشروع نسخة</a:t>
              </a:r>
              <a:endPara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29568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23F543-E7C9-475A-AF76-AA5FF86FE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42" y="498308"/>
            <a:ext cx="10112426" cy="574284"/>
          </a:xfrm>
        </p:spPr>
        <p:txBody>
          <a:bodyPr/>
          <a:lstStyle/>
          <a:p>
            <a:pPr algn="justLow" rtl="1"/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أدوات الحلقات الدراسية الشبكية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0877780F-87AF-43C4-A61E-24D91C927F93}"/>
              </a:ext>
            </a:extLst>
          </p:cNvPr>
          <p:cNvGrpSpPr/>
          <p:nvPr/>
        </p:nvGrpSpPr>
        <p:grpSpPr>
          <a:xfrm>
            <a:off x="5570563" y="1304249"/>
            <a:ext cx="6253592" cy="5293765"/>
            <a:chOff x="5486342" y="1352375"/>
            <a:chExt cx="6253592" cy="5293765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D2B3AFE2-9123-4E19-A621-4BF3F1ECC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86342" y="1352375"/>
              <a:ext cx="6253592" cy="5293765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50727C3C-E2B6-4B5B-9CE7-5B8291C524B0}"/>
                </a:ext>
              </a:extLst>
            </p:cNvPr>
            <p:cNvSpPr txBox="1"/>
            <p:nvPr/>
          </p:nvSpPr>
          <p:spPr>
            <a:xfrm>
              <a:off x="5486342" y="3782943"/>
              <a:ext cx="10508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Low" rtl="1"/>
              <a:r>
                <a:rPr lang="ar-SA" sz="800" b="1" u="sng" dirty="0">
                  <a:solidFill>
                    <a:schemeClr val="accent5">
                      <a:lumMod val="75000"/>
                    </a:schemeClr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منشورات الخدمات المادية</a:t>
              </a:r>
            </a:p>
            <a:p>
              <a:pPr algn="justLow" rtl="1"/>
              <a:endParaRPr lang="fr-CH" sz="800" b="1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Low" rtl="1"/>
              <a:r>
                <a:rPr lang="ar-SA" sz="800" b="1" u="sng" dirty="0">
                  <a:solidFill>
                    <a:schemeClr val="accent5">
                      <a:lumMod val="75000"/>
                    </a:schemeClr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بناء القدرات</a:t>
              </a:r>
              <a:endParaRPr lang="en-US" sz="800" b="1" u="sng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Low" rtl="1"/>
              <a:endParaRPr lang="fr-CH" sz="800" b="1" u="sng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Low" rtl="1"/>
              <a:r>
                <a:rPr lang="ar-SA" sz="800" b="1" u="sng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نماذج الاتحاد البريدي العالمي</a:t>
              </a:r>
              <a:endParaRPr lang="en-US" sz="800" b="1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7839E34B-CD4B-44F7-8C00-BAA508DC03F2}"/>
              </a:ext>
            </a:extLst>
          </p:cNvPr>
          <p:cNvSpPr txBox="1"/>
          <p:nvPr/>
        </p:nvSpPr>
        <p:spPr>
          <a:xfrm>
            <a:off x="2275083" y="5004477"/>
            <a:ext cx="3295480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Low" rtl="1"/>
            <a:r>
              <a:rPr lang="ar-SA" sz="1400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الحلقات الدراسية الشبكية</a:t>
            </a:r>
          </a:p>
          <a:p>
            <a:pPr algn="justLow" rtl="1"/>
            <a:endParaRPr lang="en-US" sz="1400" u="sng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Low" rtl="1">
              <a:buFont typeface="Arial" panose="020B0604020202020204" pitchFamily="34" charset="0"/>
              <a:buChar char="•"/>
            </a:pPr>
            <a:r>
              <a:rPr lang="ar-SA" sz="1400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عروض</a:t>
            </a:r>
          </a:p>
          <a:p>
            <a:pPr marL="285750" indent="-285750" algn="justLow" rtl="1">
              <a:buFont typeface="Arial" panose="020B0604020202020204" pitchFamily="34" charset="0"/>
              <a:buChar char="•"/>
            </a:pPr>
            <a:endParaRPr lang="en-US" sz="1400" u="sng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Low" rtl="1">
              <a:buFont typeface="Arial" panose="020B0604020202020204" pitchFamily="34" charset="0"/>
              <a:buChar char="•"/>
            </a:pPr>
            <a:r>
              <a:rPr lang="ar-SA" sz="1400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جلسة أسئلة وأجوبة عبر خاصية الدردشة</a:t>
            </a:r>
            <a:endParaRPr lang="en-US" sz="1400" u="sng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Low" rtl="1">
              <a:buFont typeface="Arial" panose="020B0604020202020204" pitchFamily="34" charset="0"/>
              <a:buChar char="•"/>
            </a:pPr>
            <a:r>
              <a:rPr lang="ar-SA" sz="1400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مشاهدة الحلقة الدراسية الشبكية</a:t>
            </a:r>
            <a:endParaRPr lang="en-US" sz="1400" u="sng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 : en angle 11">
            <a:extLst>
              <a:ext uri="{FF2B5EF4-FFF2-40B4-BE49-F238E27FC236}">
                <a16:creationId xmlns:a16="http://schemas.microsoft.com/office/drawing/2014/main" id="{8909D5C2-26ED-447E-9613-0C1AD1FE7A48}"/>
              </a:ext>
            </a:extLst>
          </p:cNvPr>
          <p:cNvCxnSpPr>
            <a:cxnSpLocks/>
            <a:endCxn id="9" idx="0"/>
          </p:cNvCxnSpPr>
          <p:nvPr/>
        </p:nvCxnSpPr>
        <p:spPr>
          <a:xfrm rot="10800000" flipV="1">
            <a:off x="3922824" y="4018469"/>
            <a:ext cx="1765731" cy="986008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4AC74CDE-6613-47A6-B14D-16E709FD901A}"/>
              </a:ext>
            </a:extLst>
          </p:cNvPr>
          <p:cNvSpPr txBox="1"/>
          <p:nvPr/>
        </p:nvSpPr>
        <p:spPr>
          <a:xfrm>
            <a:off x="2275083" y="2776371"/>
            <a:ext cx="138646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Low" rtl="1"/>
            <a:r>
              <a:rPr lang="ar-SA" sz="1400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الأدلة</a:t>
            </a:r>
            <a:endParaRPr lang="en-US" sz="1400" u="sng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Low" rtl="1"/>
            <a:r>
              <a:rPr lang="ar-SA" sz="1400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دليل المستخدمين</a:t>
            </a:r>
            <a:endParaRPr lang="en-US" sz="1400" u="sng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necteur : en angle 21">
            <a:extLst>
              <a:ext uri="{FF2B5EF4-FFF2-40B4-BE49-F238E27FC236}">
                <a16:creationId xmlns:a16="http://schemas.microsoft.com/office/drawing/2014/main" id="{C1CFAE67-D5FE-415A-8EF6-15DAB9599CB0}"/>
              </a:ext>
            </a:extLst>
          </p:cNvPr>
          <p:cNvCxnSpPr>
            <a:cxnSpLocks/>
          </p:cNvCxnSpPr>
          <p:nvPr/>
        </p:nvCxnSpPr>
        <p:spPr>
          <a:xfrm rot="10800000">
            <a:off x="3906522" y="2834683"/>
            <a:ext cx="1782033" cy="626769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9818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D409044-B3A3-4E18-BE29-6E2BBD0C406D}"/>
              </a:ext>
            </a:extLst>
          </p:cNvPr>
          <p:cNvSpPr txBox="1"/>
          <p:nvPr/>
        </p:nvSpPr>
        <p:spPr>
          <a:xfrm>
            <a:off x="981617" y="477355"/>
            <a:ext cx="975310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>
              <a:lnSpc>
                <a:spcPct val="90000"/>
              </a:lnSpc>
              <a:spcBef>
                <a:spcPct val="0"/>
              </a:spcBef>
            </a:pPr>
            <a:r>
              <a:rPr lang="ar-SA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مستجدات خدمة التوزيع الخاضع للتتبع والأكياس </a:t>
            </a:r>
            <a:r>
              <a:rPr lang="en-US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</a:t>
            </a:r>
            <a:endParaRPr lang="en-US" sz="28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6729B14A-280F-4ACC-87E1-B658D3D81C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5076275"/>
              </p:ext>
            </p:extLst>
          </p:nvPr>
        </p:nvGraphicFramePr>
        <p:xfrm>
          <a:off x="1329489" y="951315"/>
          <a:ext cx="10473489" cy="5780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452C409C-9A76-43D9-A0E1-8036F44163E0}"/>
              </a:ext>
            </a:extLst>
          </p:cNvPr>
          <p:cNvSpPr txBox="1"/>
          <p:nvPr/>
        </p:nvSpPr>
        <p:spPr>
          <a:xfrm>
            <a:off x="1710813" y="1799303"/>
            <a:ext cx="808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rgbClr val="4472C4"/>
                </a:solidFill>
              </a:rPr>
              <a:t>114</a:t>
            </a:r>
            <a:endParaRPr lang="en-US" b="1" dirty="0">
              <a:solidFill>
                <a:srgbClr val="4472C4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417C6CA-8AB6-4D71-A20F-E9A41F6E8CBA}"/>
              </a:ext>
            </a:extLst>
          </p:cNvPr>
          <p:cNvSpPr txBox="1"/>
          <p:nvPr/>
        </p:nvSpPr>
        <p:spPr>
          <a:xfrm>
            <a:off x="2114919" y="3579881"/>
            <a:ext cx="808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solidFill>
                  <a:srgbClr val="4472C4"/>
                </a:solidFill>
              </a:rPr>
              <a:t>79</a:t>
            </a:r>
            <a:endParaRPr lang="en-US" b="1" dirty="0">
              <a:solidFill>
                <a:srgbClr val="4472C4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00EE950-65FD-4B22-9FA4-14C4BC37CD8A}"/>
              </a:ext>
            </a:extLst>
          </p:cNvPr>
          <p:cNvSpPr txBox="1"/>
          <p:nvPr/>
        </p:nvSpPr>
        <p:spPr>
          <a:xfrm>
            <a:off x="1710813" y="5278895"/>
            <a:ext cx="808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solidFill>
                  <a:srgbClr val="4472C4"/>
                </a:solidFill>
              </a:rPr>
              <a:t>77</a:t>
            </a:r>
            <a:endParaRPr lang="en-US" b="1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7592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6F2AF5D1-05EB-4375-BC71-9FAB8A3870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1335865"/>
              </p:ext>
            </p:extLst>
          </p:nvPr>
        </p:nvGraphicFramePr>
        <p:xfrm>
          <a:off x="1737058" y="1491916"/>
          <a:ext cx="10141829" cy="4824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CD409044-B3A3-4E18-BE29-6E2BBD0C406D}"/>
              </a:ext>
            </a:extLst>
          </p:cNvPr>
          <p:cNvSpPr txBox="1"/>
          <p:nvPr/>
        </p:nvSpPr>
        <p:spPr>
          <a:xfrm>
            <a:off x="923427" y="581764"/>
            <a:ext cx="975310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>
              <a:lnSpc>
                <a:spcPct val="90000"/>
              </a:lnSpc>
              <a:spcBef>
                <a:spcPct val="0"/>
              </a:spcBef>
            </a:pPr>
            <a:r>
              <a:rPr lang="ar-SA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للحصول على معلومات إضافية أخرى، يرجى ألا تترددوا في الاتصال بنا:</a:t>
            </a:r>
            <a:endParaRPr lang="en-US" sz="28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271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CDC8BD9-6031-4FF8-848F-CAEC1A929B8F}"/>
              </a:ext>
            </a:extLst>
          </p:cNvPr>
          <p:cNvSpPr txBox="1"/>
          <p:nvPr/>
        </p:nvSpPr>
        <p:spPr>
          <a:xfrm>
            <a:off x="3161269" y="2941951"/>
            <a:ext cx="60970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5400" b="1" dirty="0">
                <a:latin typeface="Arial" panose="020B0604020202020204" pitchFamily="34" charset="0"/>
                <a:cs typeface="Arial" panose="020B0604020202020204" pitchFamily="34" charset="0"/>
              </a:rPr>
              <a:t>شكراً على إصغائكم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229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5BC8559-35C5-664C-E58D-7D7539922C74}"/>
              </a:ext>
            </a:extLst>
          </p:cNvPr>
          <p:cNvSpPr txBox="1">
            <a:spLocks/>
          </p:cNvSpPr>
          <p:nvPr/>
        </p:nvSpPr>
        <p:spPr>
          <a:xfrm>
            <a:off x="531223" y="1575880"/>
            <a:ext cx="11120846" cy="44066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CH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41476981"/>
              </p:ext>
            </p:extLst>
          </p:nvPr>
        </p:nvGraphicFramePr>
        <p:xfrm>
          <a:off x="2668384" y="1156483"/>
          <a:ext cx="9210931" cy="4836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Arrow: Notched Right 3">
            <a:extLst>
              <a:ext uri="{FF2B5EF4-FFF2-40B4-BE49-F238E27FC236}">
                <a16:creationId xmlns:a16="http://schemas.microsoft.com/office/drawing/2014/main" id="{7E79FBBE-7BD1-429B-9FAE-9ECAC3F2BD24}"/>
              </a:ext>
            </a:extLst>
          </p:cNvPr>
          <p:cNvSpPr/>
          <p:nvPr/>
        </p:nvSpPr>
        <p:spPr>
          <a:xfrm>
            <a:off x="2181522" y="3146123"/>
            <a:ext cx="993703" cy="954412"/>
          </a:xfrm>
          <a:prstGeom prst="notched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555A50D-B979-4037-B463-E6C28B432582}"/>
              </a:ext>
            </a:extLst>
          </p:cNvPr>
          <p:cNvSpPr txBox="1">
            <a:spLocks/>
          </p:cNvSpPr>
          <p:nvPr/>
        </p:nvSpPr>
        <p:spPr>
          <a:xfrm>
            <a:off x="192149" y="342237"/>
            <a:ext cx="10427516" cy="8121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justLow" rtl="1">
              <a:defRPr/>
            </a:pPr>
            <a:r>
              <a:rPr lang="ar-SA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التوجه نحو الزبائن واحتياجاتهم</a:t>
            </a:r>
          </a:p>
          <a:p>
            <a:pPr algn="justLow" rtl="1">
              <a:defRPr/>
            </a:pPr>
            <a:r>
              <a:rPr lang="ar-SA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تغييرات مرتبطة بالمنتج تدخل حيز التنفيذ اعتباراً من ١ يناير/كانون الثاني ٢٠٢٦</a:t>
            </a: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image.jpg">
            <a:extLst>
              <a:ext uri="{FF2B5EF4-FFF2-40B4-BE49-F238E27FC236}">
                <a16:creationId xmlns:a16="http://schemas.microsoft.com/office/drawing/2014/main" id="{F2E8DE23-3EDB-413D-ADF3-211E3CD92D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058" y="2708929"/>
            <a:ext cx="1828800" cy="182880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1825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835D29-844D-9B39-E66B-3F0C2F5A2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4633" y="2383433"/>
            <a:ext cx="9792070" cy="1809549"/>
          </a:xfrm>
        </p:spPr>
        <p:txBody>
          <a:bodyPr/>
          <a:lstStyle/>
          <a:p>
            <a:pPr rtl="1"/>
            <a:r>
              <a:rPr lang="ar-SA" sz="5400" dirty="0">
                <a:latin typeface="Arial" panose="020B0604020202020204" pitchFamily="34" charset="0"/>
                <a:cs typeface="Arial" panose="020B0604020202020204" pitchFamily="34" charset="0"/>
              </a:rPr>
              <a:t>٢- الخدمات المادية والأحكام التنظيمية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347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B570373-A8F7-4F03-B36E-D216E63C61F8}"/>
              </a:ext>
            </a:extLst>
          </p:cNvPr>
          <p:cNvGrpSpPr/>
          <p:nvPr/>
        </p:nvGrpSpPr>
        <p:grpSpPr>
          <a:xfrm>
            <a:off x="407012" y="1213336"/>
            <a:ext cx="11498872" cy="1305541"/>
            <a:chOff x="0" y="0"/>
            <a:chExt cx="8498311" cy="116364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AB72268-8D0C-4C7C-AE03-AC9F271F1AF8}"/>
                </a:ext>
              </a:extLst>
            </p:cNvPr>
            <p:cNvSpPr/>
            <p:nvPr/>
          </p:nvSpPr>
          <p:spPr>
            <a:xfrm>
              <a:off x="0" y="0"/>
              <a:ext cx="8498311" cy="11636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FD66C5C5-58CA-4C83-866D-4A77A465F100}"/>
                </a:ext>
              </a:extLst>
            </p:cNvPr>
            <p:cNvSpPr txBox="1"/>
            <p:nvPr/>
          </p:nvSpPr>
          <p:spPr>
            <a:xfrm>
              <a:off x="34082" y="34082"/>
              <a:ext cx="8387426" cy="1095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algn="justLow" defTabSz="7556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dirty="0">
                  <a:latin typeface="Arial" panose="020B0604020202020204" pitchFamily="34" charset="0"/>
                  <a:cs typeface="Arial" panose="020B0604020202020204" pitchFamily="34" charset="0"/>
                </a:rPr>
                <a:t>كان الغرض الأصلي من خدمة التسجيل هو توفير إثبات على الإرسال وتوقيع المستلم عند التوزيع ، لا سيما فيما يتعلق بالوثائق القانونية (بحد أقصى ٢ كغ). كان الغرض الأصلي من خدمة التسجيل هو توفير إثبات على الإرسال وتوقيع المستلم عند التوزيع ، لا سيما فيما يتعلق بالوثائق القانونية (بحد أقصى ٢ كغ).</a:t>
              </a:r>
              <a:endParaRPr lang="en-US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CF6DA6A-9E83-48B9-A8A4-1A64BAF4D338}"/>
              </a:ext>
            </a:extLst>
          </p:cNvPr>
          <p:cNvGrpSpPr/>
          <p:nvPr/>
        </p:nvGrpSpPr>
        <p:grpSpPr>
          <a:xfrm>
            <a:off x="365087" y="2864980"/>
            <a:ext cx="9423346" cy="1371600"/>
            <a:chOff x="135358" y="0"/>
            <a:chExt cx="8937878" cy="1481561"/>
          </a:xfrm>
          <a:solidFill>
            <a:schemeClr val="accent5">
              <a:lumMod val="50000"/>
            </a:schemeClr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A117A7F-5958-4695-B2C4-BA59DD5C7CAB}"/>
                </a:ext>
              </a:extLst>
            </p:cNvPr>
            <p:cNvSpPr/>
            <p:nvPr/>
          </p:nvSpPr>
          <p:spPr>
            <a:xfrm>
              <a:off x="135358" y="0"/>
              <a:ext cx="8937878" cy="148156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C83D0892-CC5A-40FD-A606-95F87340767E}"/>
                </a:ext>
              </a:extLst>
            </p:cNvPr>
            <p:cNvSpPr txBox="1"/>
            <p:nvPr/>
          </p:nvSpPr>
          <p:spPr>
            <a:xfrm>
              <a:off x="206920" y="105461"/>
              <a:ext cx="8740932" cy="122116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justLow" defTabSz="10223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b="1" kern="12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ما الذي سيتغيَّر: </a:t>
              </a:r>
              <a:r>
                <a:rPr lang="ar-SA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ستقتصر خدمة التسجيل اعتباراً من ١ يناير</a:t>
              </a:r>
              <a:r>
                <a:rPr lang="ar-EG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ar-SA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كانون الثاني ٢٠٢٦ على </a:t>
              </a:r>
              <a:r>
                <a:rPr lang="ar-SA" b="1" kern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بعائث</a:t>
              </a:r>
              <a:r>
                <a:rPr lang="ar-SA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المستندات مع إلزامية إتاحة خاصية التتبع الإلكتروني فيما يتعلق </a:t>
              </a:r>
              <a:r>
                <a:rPr lang="ar-SA" b="1" kern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بالبعائث</a:t>
              </a:r>
              <a:r>
                <a:rPr lang="ar-SA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المسجلة </a:t>
              </a:r>
              <a:r>
                <a:rPr lang="ar-SA" b="1" kern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والبعائث</a:t>
              </a:r>
              <a:r>
                <a:rPr lang="ar-SA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بقيمة مصرح بها. وبالتالي، لن تطبق بعد ذلك خدمة التسجيل على </a:t>
              </a:r>
              <a:r>
                <a:rPr lang="ar-SA" b="1" kern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البعائث</a:t>
              </a:r>
              <a:r>
                <a:rPr lang="ar-SA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التي تحتوي على بضائع، بما في ذلك تلك التي تحتوي على بضائع خطرة مقبولة أو مواد معدية.</a:t>
              </a:r>
              <a:endParaRPr lang="en-US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4065DDA-EF15-4ED8-967C-0D5BEB8D8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425420" y="2509235"/>
            <a:ext cx="1397179" cy="15863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E7F85A-BF94-4B7B-871B-3198F7993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087" y="3383187"/>
            <a:ext cx="813727" cy="26382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9A17C48-55EE-4C1D-A4A5-41C19ABCEE1C}"/>
              </a:ext>
            </a:extLst>
          </p:cNvPr>
          <p:cNvGrpSpPr/>
          <p:nvPr/>
        </p:nvGrpSpPr>
        <p:grpSpPr>
          <a:xfrm>
            <a:off x="360896" y="4347118"/>
            <a:ext cx="11509713" cy="2103120"/>
            <a:chOff x="0" y="0"/>
            <a:chExt cx="9029455" cy="238018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5AE1C24-74A2-4422-8D49-A5FBFADD4AAD}"/>
                </a:ext>
              </a:extLst>
            </p:cNvPr>
            <p:cNvSpPr/>
            <p:nvPr/>
          </p:nvSpPr>
          <p:spPr>
            <a:xfrm>
              <a:off x="0" y="0"/>
              <a:ext cx="9029455" cy="23801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246BBB47-393C-4AF5-AB81-5414F100D747}"/>
                </a:ext>
              </a:extLst>
            </p:cNvPr>
            <p:cNvSpPr txBox="1"/>
            <p:nvPr/>
          </p:nvSpPr>
          <p:spPr>
            <a:xfrm>
              <a:off x="127148" y="139426"/>
              <a:ext cx="8890344" cy="22407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algn="justLow" defTabSz="11557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b="1" kern="12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التغييرات على مستوى الاتفاقية:</a:t>
              </a:r>
            </a:p>
            <a:p>
              <a:pPr algn="justLow" defTabSz="11557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b="1" kern="12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ar-SA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المادة ١٨ (الخدمات الإضافية) </a:t>
              </a:r>
            </a:p>
            <a:p>
              <a:pPr algn="justLow" defTabSz="11557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١- </a:t>
              </a:r>
              <a:r>
                <a:rPr lang="ar-EG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ar-SA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تضمن البلدان الأعضاء أداء الخدمات الإضافية الإلزامية التالية:</a:t>
              </a:r>
            </a:p>
            <a:p>
              <a:pPr algn="justLow" defTabSz="11557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١-٢</a:t>
              </a:r>
              <a:r>
                <a:rPr lang="ar-EG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ar-SA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قصر خدمات التسجيل على </a:t>
              </a:r>
              <a:r>
                <a:rPr lang="ar-SA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بعائث</a:t>
              </a:r>
              <a:r>
                <a:rPr lang="ar-SA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البريد الجوي </a:t>
              </a:r>
              <a:r>
                <a:rPr lang="ar-SA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وبعائث</a:t>
              </a:r>
              <a:r>
                <a:rPr lang="ar-SA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بريد الرسائل الصادرة والواردة ذات الأولوية </a:t>
              </a:r>
              <a:r>
                <a:rPr lang="ar-SA" b="1" u="sng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التي تحتوي على مستندات فقط</a:t>
              </a:r>
              <a:r>
                <a:rPr lang="ar-EG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ar-S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FF8ED15B-467A-4697-BACE-BC393D91CD57}"/>
              </a:ext>
            </a:extLst>
          </p:cNvPr>
          <p:cNvSpPr txBox="1"/>
          <p:nvPr/>
        </p:nvSpPr>
        <p:spPr>
          <a:xfrm>
            <a:off x="360896" y="432290"/>
            <a:ext cx="10421824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90000"/>
              </a:lnSpc>
              <a:spcBef>
                <a:spcPct val="0"/>
              </a:spcBef>
              <a:defRPr/>
            </a:pPr>
            <a:r>
              <a:rPr lang="ar-SA" sz="2400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خدمة التسجيل </a:t>
            </a:r>
            <a:r>
              <a:rPr lang="ar-SA" sz="2200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RA-RZ </a:t>
            </a:r>
            <a:r>
              <a:rPr lang="ar-SA" sz="2200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) </a:t>
            </a:r>
            <a:r>
              <a:rPr lang="ar-SA" sz="2400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تدخل التغييرات حيز التنفيذ اعتباراً من ١ يناير</a:t>
            </a:r>
            <a:r>
              <a:rPr lang="ar-EG" sz="2400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</a:t>
            </a:r>
            <a:r>
              <a:rPr lang="ar-SA" sz="2400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كانون الثاني ٢٠٢٦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53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4065DDA-EF15-4ED8-967C-0D5BEB8D8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80509" y="78609"/>
            <a:ext cx="1397179" cy="15863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E7F85A-BF94-4B7B-871B-3198F7993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71" y="844221"/>
            <a:ext cx="813727" cy="26382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9A17C48-55EE-4C1D-A4A5-41C19ABCEE1C}"/>
              </a:ext>
            </a:extLst>
          </p:cNvPr>
          <p:cNvGrpSpPr/>
          <p:nvPr/>
        </p:nvGrpSpPr>
        <p:grpSpPr>
          <a:xfrm>
            <a:off x="485908" y="1492657"/>
            <a:ext cx="11444627" cy="4886371"/>
            <a:chOff x="908771" y="32005"/>
            <a:chExt cx="8120684" cy="2005412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5AE1C24-74A2-4422-8D49-A5FBFADD4AAD}"/>
                </a:ext>
              </a:extLst>
            </p:cNvPr>
            <p:cNvSpPr/>
            <p:nvPr/>
          </p:nvSpPr>
          <p:spPr>
            <a:xfrm>
              <a:off x="908771" y="32005"/>
              <a:ext cx="8120684" cy="200103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246BBB47-393C-4AF5-AB81-5414F100D747}"/>
                </a:ext>
              </a:extLst>
            </p:cNvPr>
            <p:cNvSpPr txBox="1"/>
            <p:nvPr/>
          </p:nvSpPr>
          <p:spPr>
            <a:xfrm>
              <a:off x="1023427" y="96752"/>
              <a:ext cx="7891372" cy="19406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algn="justLow" defTabSz="11557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b="1" kern="12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التغييرات على مستوى نظام الاتفاقية: </a:t>
              </a:r>
            </a:p>
            <a:p>
              <a:pPr algn="justLow" defTabSz="11557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Low" defTabSz="11557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b="1" dirty="0">
                  <a:latin typeface="Arial" panose="020B0604020202020204" pitchFamily="34" charset="0"/>
                  <a:cs typeface="Arial" panose="020B0604020202020204" pitchFamily="34" charset="0"/>
                </a:rPr>
                <a:t>المادة ١٩-٠٠٣</a:t>
              </a:r>
              <a:endParaRPr lang="ar-EG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Low" defTabSz="11557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EG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Low" defTabSz="11557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b="1" dirty="0">
                  <a:latin typeface="Arial" panose="020B0604020202020204" pitchFamily="34" charset="0"/>
                  <a:cs typeface="Arial" panose="020B0604020202020204" pitchFamily="34" charset="0"/>
                </a:rPr>
                <a:t>المواد المشعة والمواد المُعدية وخلايا الليثيوم وبطاريات الليثيوم المقبولة </a:t>
              </a:r>
            </a:p>
            <a:p>
              <a:pPr marL="457200" indent="-457200" algn="justLow" defTabSz="11557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b="1" dirty="0">
                  <a:latin typeface="Arial" panose="020B0604020202020204" pitchFamily="34" charset="0"/>
                  <a:cs typeface="Arial" panose="020B0604020202020204" pitchFamily="34" charset="0"/>
                </a:rPr>
                <a:t>١-٢</a:t>
              </a:r>
              <a:r>
                <a:rPr lang="ar-EG" b="1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ar-SA" b="1" dirty="0">
                  <a:latin typeface="Arial" panose="020B0604020202020204" pitchFamily="34" charset="0"/>
                  <a:cs typeface="Arial" panose="020B0604020202020204" pitchFamily="34" charset="0"/>
                </a:rPr>
                <a:t>عندما ترسل داخل </a:t>
              </a:r>
              <a:r>
                <a:rPr lang="ar-S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بعائث</a:t>
              </a:r>
              <a:r>
                <a:rPr lang="ar-SA" b="1" dirty="0">
                  <a:latin typeface="Arial" panose="020B0604020202020204" pitchFamily="34" charset="0"/>
                  <a:cs typeface="Arial" panose="020B0604020202020204" pitchFamily="34" charset="0"/>
                </a:rPr>
                <a:t> بريد الرسائل تخضع لتعرفة </a:t>
              </a:r>
              <a:r>
                <a:rPr lang="ar-S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البعائث</a:t>
              </a:r>
              <a:r>
                <a:rPr lang="ar-SA" b="1" dirty="0">
                  <a:latin typeface="Arial" panose="020B0604020202020204" pitchFamily="34" charset="0"/>
                  <a:cs typeface="Arial" panose="020B0604020202020204" pitchFamily="34" charset="0"/>
                </a:rPr>
                <a:t> ذات الأولوية أو لتعرفة </a:t>
              </a:r>
              <a:r>
                <a:rPr lang="ar-SA" b="1" strike="sngStrike" dirty="0">
                  <a:latin typeface="Arial" panose="020B0604020202020204" pitchFamily="34" charset="0"/>
                  <a:cs typeface="Arial" panose="020B0604020202020204" pitchFamily="34" charset="0"/>
                </a:rPr>
                <a:t>الرسائل المسجلة</a:t>
              </a:r>
              <a:r>
                <a:rPr lang="ar-SA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ar-SA" b="1" u="sng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الرزم</a:t>
              </a:r>
              <a:r>
                <a:rPr lang="ar-SA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ar-SA" b="1" u="sng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الصغيرة ضمن خدمة التوزيع الخاضع للتتبع</a:t>
              </a:r>
              <a:r>
                <a:rPr lang="ar-SA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 algn="justLow" defTabSz="11557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b="1" dirty="0">
                  <a:latin typeface="Arial" panose="020B0604020202020204" pitchFamily="34" charset="0"/>
                  <a:cs typeface="Arial" panose="020B0604020202020204" pitchFamily="34" charset="0"/>
                </a:rPr>
                <a:t>٢-٢</a:t>
              </a:r>
              <a:r>
                <a:rPr lang="ar-EG" b="1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ar-SA" b="1" dirty="0">
                  <a:latin typeface="Arial" panose="020B0604020202020204" pitchFamily="34" charset="0"/>
                  <a:cs typeface="Arial" panose="020B0604020202020204" pitchFamily="34" charset="0"/>
                </a:rPr>
                <a:t>يجب معاجلة المواد المُعدية من الفئة باء 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 3373) </a:t>
              </a:r>
              <a:r>
                <a:rPr lang="ar-EG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ar-EG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ar-SA" b="1" dirty="0">
                  <a:latin typeface="Arial" panose="020B0604020202020204" pitchFamily="34" charset="0"/>
                  <a:cs typeface="Arial" panose="020B0604020202020204" pitchFamily="34" charset="0"/>
                </a:rPr>
                <a:t>وتغليفها ووَسْمِها تماشيا</a:t>
              </a:r>
              <a:r>
                <a:rPr lang="ar-EG" b="1" dirty="0">
                  <a:latin typeface="Arial" panose="020B0604020202020204" pitchFamily="34" charset="0"/>
                  <a:cs typeface="Arial" panose="020B0604020202020204" pitchFamily="34" charset="0"/>
                </a:rPr>
                <a:t>ً</a:t>
              </a:r>
              <a:r>
                <a:rPr lang="ar-SA" b="1" dirty="0">
                  <a:latin typeface="Arial" panose="020B0604020202020204" pitchFamily="34" charset="0"/>
                  <a:cs typeface="Arial" panose="020B0604020202020204" pitchFamily="34" charset="0"/>
                </a:rPr>
                <a:t> والأحكام الواردة في نظام بريد الرسائل ونظام الطرود البريدية. وتفرض على هذه </a:t>
              </a:r>
              <a:r>
                <a:rPr lang="ar-S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البعائث</a:t>
              </a:r>
              <a:r>
                <a:rPr lang="ar-SA" b="1" dirty="0">
                  <a:latin typeface="Arial" panose="020B0604020202020204" pitchFamily="34" charset="0"/>
                  <a:cs typeface="Arial" panose="020B0604020202020204" pitchFamily="34" charset="0"/>
                </a:rPr>
                <a:t> تعاريف </a:t>
              </a:r>
              <a:r>
                <a:rPr lang="ar-S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البعائث</a:t>
              </a:r>
              <a:r>
                <a:rPr lang="ar-SA" b="1" dirty="0">
                  <a:latin typeface="Arial" panose="020B0604020202020204" pitchFamily="34" charset="0"/>
                  <a:cs typeface="Arial" panose="020B0604020202020204" pitchFamily="34" charset="0"/>
                </a:rPr>
                <a:t> بأولوية أو </a:t>
              </a:r>
              <a:r>
                <a:rPr lang="ar-SA" b="1" strike="sngStrike" dirty="0" err="1">
                  <a:latin typeface="Arial" panose="020B0604020202020204" pitchFamily="34" charset="0"/>
                  <a:cs typeface="Arial" panose="020B0604020202020204" pitchFamily="34" charset="0"/>
                </a:rPr>
                <a:t>البعائث</a:t>
              </a:r>
              <a:r>
                <a:rPr lang="ar-SA" b="1" strike="sngStrike" dirty="0">
                  <a:latin typeface="Arial" panose="020B0604020202020204" pitchFamily="34" charset="0"/>
                  <a:cs typeface="Arial" panose="020B0604020202020204" pitchFamily="34" charset="0"/>
                </a:rPr>
                <a:t> المسجلة</a:t>
              </a:r>
              <a:r>
                <a:rPr lang="ar-SA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ar-SA" b="1" u="sng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الرزم الصغيرة ضمن خدمة التوزيع الخاضع للتتبع. ويجوز أن تخضع المعالجة البريدية لهذه </a:t>
              </a:r>
              <a:r>
                <a:rPr lang="ar-SA" b="1" u="sng" dirty="0" err="1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البعائث</a:t>
              </a:r>
              <a:r>
                <a:rPr lang="ar-SA" b="1" u="sng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لدفع أجرة إضافية</a:t>
              </a:r>
              <a:r>
                <a:rPr lang="ar-SA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 algn="justLow" defTabSz="11557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b="1" dirty="0">
                  <a:latin typeface="Arial" panose="020B0604020202020204" pitchFamily="34" charset="0"/>
                  <a:cs typeface="Arial" panose="020B0604020202020204" pitchFamily="34" charset="0"/>
                </a:rPr>
                <a:t>٢-٤</a:t>
              </a:r>
              <a:r>
                <a:rPr lang="ar-EG" b="1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ar-SA" b="1" dirty="0">
                  <a:latin typeface="Arial" panose="020B0604020202020204" pitchFamily="34" charset="0"/>
                  <a:cs typeface="Arial" panose="020B0604020202020204" pitchFamily="34" charset="0"/>
                </a:rPr>
                <a:t> يجب معالجة العينات المعفاة المأخوذة من مرضى (من البشر أو الحيوان) كما يجب تغليفها وتوسيمها وفقاً للأحكام الواردة في هذا النظام. وتفرض على هذه </a:t>
              </a:r>
              <a:r>
                <a:rPr lang="ar-S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البعائث</a:t>
              </a:r>
              <a:r>
                <a:rPr lang="ar-SA" b="1" dirty="0">
                  <a:latin typeface="Arial" panose="020B0604020202020204" pitchFamily="34" charset="0"/>
                  <a:cs typeface="Arial" panose="020B0604020202020204" pitchFamily="34" charset="0"/>
                </a:rPr>
                <a:t> تعاريف </a:t>
              </a:r>
              <a:r>
                <a:rPr lang="ar-S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البعائث</a:t>
              </a:r>
              <a:r>
                <a:rPr lang="ar-SA" b="1" dirty="0">
                  <a:latin typeface="Arial" panose="020B0604020202020204" pitchFamily="34" charset="0"/>
                  <a:cs typeface="Arial" panose="020B0604020202020204" pitchFamily="34" charset="0"/>
                </a:rPr>
                <a:t> ذات الأولوية أو </a:t>
              </a:r>
              <a:r>
                <a:rPr lang="ar-SA" b="1" strike="sngStrike" dirty="0" err="1">
                  <a:latin typeface="Arial" panose="020B0604020202020204" pitchFamily="34" charset="0"/>
                  <a:cs typeface="Arial" panose="020B0604020202020204" pitchFamily="34" charset="0"/>
                </a:rPr>
                <a:t>البعائث</a:t>
              </a:r>
              <a:r>
                <a:rPr lang="ar-SA" b="1" strike="sngStrike" dirty="0">
                  <a:latin typeface="Arial" panose="020B0604020202020204" pitchFamily="34" charset="0"/>
                  <a:cs typeface="Arial" panose="020B0604020202020204" pitchFamily="34" charset="0"/>
                </a:rPr>
                <a:t> المسجلة</a:t>
              </a:r>
              <a:r>
                <a:rPr lang="ar-SA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ar-SA" b="1" u="sng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الرزم الصغيرة ضمن خدمة التوزيع الخاضع للتتبع</a:t>
              </a:r>
              <a:r>
                <a:rPr lang="ar-SA" b="1" dirty="0">
                  <a:latin typeface="Arial" panose="020B0604020202020204" pitchFamily="34" charset="0"/>
                  <a:cs typeface="Arial" panose="020B0604020202020204" pitchFamily="34" charset="0"/>
                </a:rPr>
                <a:t>. ويجوز أن تخضع المعالجة البريدية لهذه </a:t>
              </a:r>
              <a:r>
                <a:rPr lang="ar-S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البعائث</a:t>
              </a:r>
              <a:r>
                <a:rPr lang="ar-SA" b="1" dirty="0">
                  <a:latin typeface="Arial" panose="020B0604020202020204" pitchFamily="34" charset="0"/>
                  <a:cs typeface="Arial" panose="020B0604020202020204" pitchFamily="34" charset="0"/>
                </a:rPr>
                <a:t> لدفع أجرة إضافية.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4189F93B-C2F5-417F-9623-597EBCB41FCE}"/>
              </a:ext>
            </a:extLst>
          </p:cNvPr>
          <p:cNvSpPr txBox="1"/>
          <p:nvPr/>
        </p:nvSpPr>
        <p:spPr>
          <a:xfrm>
            <a:off x="2211452" y="376089"/>
            <a:ext cx="8593255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>
              <a:lnSpc>
                <a:spcPct val="90000"/>
              </a:lnSpc>
              <a:spcBef>
                <a:spcPct val="0"/>
              </a:spcBef>
              <a:defRPr/>
            </a:pPr>
            <a:r>
              <a:rPr lang="ar-SA" sz="2400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خدمة التسجيل </a:t>
            </a:r>
            <a:r>
              <a:rPr lang="ar-SA" sz="2200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RA-RZ</a:t>
            </a:r>
            <a:r>
              <a:rPr lang="ar-SA" sz="2200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</a:t>
            </a:r>
            <a:r>
              <a:rPr lang="ar-SA" sz="2400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تدخل التغييرات حيز التنفيذ اعتباراً من ١ يناير</a:t>
            </a:r>
            <a:r>
              <a:rPr lang="ar-EG" sz="2400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</a:t>
            </a:r>
            <a:r>
              <a:rPr lang="ar-SA" sz="2400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كانون الثاني ٢٠٢٦</a:t>
            </a:r>
            <a:r>
              <a:rPr lang="ar-EG" sz="2400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(تابع.)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3929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GSDocumentType xmlns="45bc4347-1e49-4f11-a2de-cdc8b1236453">false</PGSDocumentType>
    <PGSAssociatedRequest xmlns="45bc4347-1e49-4f11-a2de-cdc8b1236453" xsi:nil="true"/>
    <PGSFolio xmlns="45bc4347-1e49-4f11-a2de-cdc8b1236453" xsi:nil="true"/>
    <PGSBat xmlns="45bc4347-1e49-4f11-a2de-cdc8b1236453">false</PGSBat>
    <PGSTitle xmlns="45bc4347-1e49-4f11-a2de-cdc8b1236453" xsi:nil="true"/>
    <PGSRequestAuthor xmlns="45bc4347-1e49-4f11-a2de-cdc8b1236453" xsi:nil="true"/>
    <PGSDirectPublication xmlns="45bc4347-1e49-4f11-a2de-cdc8b1236453">false</PGSDirectPublication>
    <PGSRequester xmlns="45bc4347-1e49-4f11-a2de-cdc8b1236453" xsi:nil="true"/>
    <PGSWordCount xmlns="45bc4347-1e49-4f11-a2de-cdc8b1236453" xsi:nil="true"/>
    <PGSOriginalLanguage xmlns="45bc4347-1e49-4f11-a2de-cdc8b12364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GSProductionDocument" ma:contentTypeID="0x010100058EFBD0D35E49E793D404E779D0CFC200A99B90ACDC5B244BA2146F32FB8F9E12" ma:contentTypeVersion="0" ma:contentTypeDescription="Production document" ma:contentTypeScope="" ma:versionID="f4204278b47c5e978e806f0851f4af1a">
  <xsd:schema xmlns:xsd="http://www.w3.org/2001/XMLSchema" xmlns:xs="http://www.w3.org/2001/XMLSchema" xmlns:p="http://schemas.microsoft.com/office/2006/metadata/properties" xmlns:ns2="45bc4347-1e49-4f11-a2de-cdc8b1236453" targetNamespace="http://schemas.microsoft.com/office/2006/metadata/properties" ma:root="true" ma:fieldsID="a4456b6a203e5e68af3c88c9d5b118af" ns2:_="">
    <xsd:import namespace="45bc4347-1e49-4f11-a2de-cdc8b1236453"/>
    <xsd:element name="properties">
      <xsd:complexType>
        <xsd:sequence>
          <xsd:element name="documentManagement">
            <xsd:complexType>
              <xsd:all>
                <xsd:element ref="ns2:PGSOriginalLanguage" minOccurs="0"/>
                <xsd:element ref="ns2:PGSRequester" minOccurs="0"/>
                <xsd:element ref="ns2:PGSRequestAuthor" minOccurs="0"/>
                <xsd:element ref="ns2:PGSDocumentType" minOccurs="0"/>
                <xsd:element ref="ns2:PGSBat" minOccurs="0"/>
                <xsd:element ref="ns2:PGSTitle" minOccurs="0"/>
                <xsd:element ref="ns2:PGSAssociatedRequest" minOccurs="0"/>
                <xsd:element ref="ns2:PGSWordCount" minOccurs="0"/>
                <xsd:element ref="ns2:PGSDirectPublication" minOccurs="0"/>
                <xsd:element ref="ns2:PGSFoli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bc4347-1e49-4f11-a2de-cdc8b1236453" elementFormDefault="qualified">
    <xsd:import namespace="http://schemas.microsoft.com/office/2006/documentManagement/types"/>
    <xsd:import namespace="http://schemas.microsoft.com/office/infopath/2007/PartnerControls"/>
    <xsd:element name="PGSOriginalLanguage" ma:index="8" nillable="true" ma:displayName="Original language" ma:format="Dropdown" ma:internalName="PGSOriginalLanguage">
      <xsd:simpleType>
        <xsd:restriction base="dms:Choice">
          <xsd:enumeration value="French"/>
          <xsd:enumeration value="English"/>
          <xsd:enumeration value="Arabic"/>
          <xsd:enumeration value="Portuguese"/>
          <xsd:enumeration value="Spanish"/>
          <xsd:enumeration value="Russian"/>
          <xsd:enumeration value="Français"/>
          <xsd:enumeration value="Anglais"/>
          <xsd:enumeration value="Arabe"/>
          <xsd:enumeration value="Portugais"/>
          <xsd:enumeration value="Russe"/>
          <xsd:enumeration value="Espagnol"/>
        </xsd:restriction>
      </xsd:simpleType>
    </xsd:element>
    <xsd:element name="PGSRequester" ma:index="9" nillable="true" ma:displayName="Requester" ma:internalName="PGSRequester">
      <xsd:simpleType>
        <xsd:restriction base="dms:Text"/>
      </xsd:simpleType>
    </xsd:element>
    <xsd:element name="PGSRequestAuthor" ma:index="10" nillable="true" ma:displayName="Author" ma:internalName="PGSRequestAuthor">
      <xsd:simpleType>
        <xsd:restriction base="dms:Text"/>
      </xsd:simpleType>
    </xsd:element>
    <xsd:element name="PGSDocumentType" ma:index="11" nillable="true" ma:displayName="To be published" ma:default="0" ma:internalName="PGSDocumentType">
      <xsd:simpleType>
        <xsd:restriction base="dms:Boolean"/>
      </xsd:simpleType>
    </xsd:element>
    <xsd:element name="PGSBat" ma:index="12" nillable="true" ma:displayName="BAT" ma:default="0" ma:internalName="PGSBat">
      <xsd:simpleType>
        <xsd:restriction base="dms:Boolean"/>
      </xsd:simpleType>
    </xsd:element>
    <xsd:element name="PGSTitle" ma:index="13" nillable="true" ma:displayName="Document title" ma:internalName="PGSTitle">
      <xsd:simpleType>
        <xsd:restriction base="dms:Text"/>
      </xsd:simpleType>
    </xsd:element>
    <xsd:element name="PGSAssociatedRequest" ma:index="14" nillable="true" ma:displayName="Associated request" ma:internalName="PGSAssociatedRequest">
      <xsd:simpleType>
        <xsd:restriction base="dms:Text"/>
      </xsd:simpleType>
    </xsd:element>
    <xsd:element name="PGSWordCount" ma:index="15" nillable="true" ma:displayName="Number of words" ma:internalName="PGSWordCount">
      <xsd:simpleType>
        <xsd:restriction base="dms:Number"/>
      </xsd:simpleType>
    </xsd:element>
    <xsd:element name="PGSDirectPublication" ma:index="16" nillable="true" ma:displayName="Direct publication" ma:default="0" ma:internalName="PGSDirectPublication">
      <xsd:simpleType>
        <xsd:restriction base="dms:Boolean"/>
      </xsd:simpleType>
    </xsd:element>
    <xsd:element name="PGSFolio" ma:index="17" nillable="true" ma:displayName="Folio" ma:internalName="PGSFolio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F1B69B-4567-4CF8-9FE6-DDBB4B69BD5E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45bc4347-1e49-4f11-a2de-cdc8b123645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F118423-802A-4CC0-9A6C-4821BD2A93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F95DD4-835A-4F66-A7ED-DBE415C551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bc4347-1e49-4f11-a2de-cdc8b12364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5330</TotalTime>
  <Words>4040</Words>
  <Application>Microsoft Office PowerPoint</Application>
  <PresentationFormat>Grand écran</PresentationFormat>
  <Paragraphs>505</Paragraphs>
  <Slides>54</Slides>
  <Notes>9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62" baseType="lpstr">
      <vt:lpstr>Arial</vt:lpstr>
      <vt:lpstr>Calibri</vt:lpstr>
      <vt:lpstr>Courier New</vt:lpstr>
      <vt:lpstr>Times New Roman</vt:lpstr>
      <vt:lpstr>Verdana</vt:lpstr>
      <vt:lpstr>Wingdings</vt:lpstr>
      <vt:lpstr>1_Office Theme</vt:lpstr>
      <vt:lpstr>think-cell Folie</vt:lpstr>
      <vt:lpstr>الاطلاع على المتطلبات الجديدة التي ستدخل حيز التنفيذ اعتباراً من ١ يناير/كانون الثاني ٢٠٢٦ فيما يتعلق بخدمات البعائث الخاضعة للتتبع والمسجلة والمصرح بقيمتها   حلقة دراسية شبكية </vt:lpstr>
      <vt:lpstr>Présentation PowerPoint</vt:lpstr>
      <vt:lpstr>١- مقدمة</vt:lpstr>
      <vt:lpstr>مقدمة: ما هو سبب إدخال هذه التغييرات على مستوى المنتج؟ العوامل الداخلية والبيئة العالمية سريعة التغير</vt:lpstr>
      <vt:lpstr>Présentation PowerPoint</vt:lpstr>
      <vt:lpstr>Présentation PowerPoint</vt:lpstr>
      <vt:lpstr>٢- الخدمات المادية والأحكام التنظيمية</vt:lpstr>
      <vt:lpstr>Présentation PowerPoint</vt:lpstr>
      <vt:lpstr>Présentation PowerPoint</vt:lpstr>
      <vt:lpstr>Présentation PowerPoint</vt:lpstr>
      <vt:lpstr>Présentation PowerPoint</vt:lpstr>
      <vt:lpstr>مصفوفة محفظة الخدمات البريدية المادية الدولية - اعتباراً من ١ يناير/كانون الثاني ٢٠٢٦</vt:lpstr>
      <vt:lpstr>    ٣- المتطلبات التقنية   </vt:lpstr>
      <vt:lpstr>مؤشرات الخدمة</vt:lpstr>
      <vt:lpstr>إدارة المسار</vt:lpstr>
      <vt:lpstr>إنشاء الإرسالية</vt:lpstr>
      <vt:lpstr>البريد الوارد:</vt:lpstr>
      <vt:lpstr>ضبط إعدادات التبادل الإلكتروني للبيانات</vt:lpstr>
      <vt:lpstr>المحاسبة</vt:lpstr>
      <vt:lpstr>المحاسبة</vt:lpstr>
      <vt:lpstr>المحاسبة</vt:lpstr>
      <vt:lpstr>نظام البريدي الدولي لعام ٢٠٢٥</vt:lpstr>
      <vt:lpstr> ٤- الأجور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٥-  قياس النوعية وإعداد التقارير بشأنها</vt:lpstr>
      <vt:lpstr>Présentation PowerPoint</vt:lpstr>
      <vt:lpstr>Présentation PowerPoint</vt:lpstr>
      <vt:lpstr>Présentation PowerPoint</vt:lpstr>
      <vt:lpstr>Présentation PowerPoint</vt:lpstr>
      <vt:lpstr>الجدول الزمني لإعداد التقارير (يرجى الرجوع إلى منشور المكتب الدولي رقم ٥١ لعام ٢٠٢٥)</vt:lpstr>
      <vt:lpstr>نموذج من التقارير</vt:lpstr>
      <vt:lpstr>تقارير بشأن الخبرات والعمليات</vt:lpstr>
      <vt:lpstr>المعالجة الإلكترونية للاستفسارات الدولية اعتبارًا من 1 يناير 2026</vt:lpstr>
      <vt:lpstr>٦- المحاسبة</vt:lpstr>
      <vt:lpstr>المحاسبة اليوم</vt:lpstr>
      <vt:lpstr>المحاسبة اعتباراً من عام ٢٠٢٦</vt:lpstr>
      <vt:lpstr>النموذج CN 60</vt:lpstr>
      <vt:lpstr>النموذج CN 60 المركزي</vt:lpstr>
      <vt:lpstr>النموذج CN 60 المركزي</vt:lpstr>
      <vt:lpstr>٧- الامتثال</vt:lpstr>
      <vt:lpstr>قياسات الامتثال للتبادل الإلكتروني للبيانات</vt:lpstr>
      <vt:lpstr>لوحة الامتثال</vt:lpstr>
      <vt:lpstr>٨- جلسة أسئلة وأجوبة عبر خاصية الدردشة</vt:lpstr>
      <vt:lpstr>Présentation PowerPoint</vt:lpstr>
      <vt:lpstr> ٩- الدعم والتوجيه </vt:lpstr>
      <vt:lpstr>Présentation PowerPoint</vt:lpstr>
      <vt:lpstr>أدوات الحلقات الدراسية الشبكية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Sonja Denovski</dc:creator>
  <cp:lastModifiedBy>ELLILI chokri</cp:lastModifiedBy>
  <cp:revision>271</cp:revision>
  <cp:lastPrinted>2025-06-17T11:25:11Z</cp:lastPrinted>
  <dcterms:created xsi:type="dcterms:W3CDTF">2022-07-19T14:14:32Z</dcterms:created>
  <dcterms:modified xsi:type="dcterms:W3CDTF">2025-07-02T18:34:28Z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0x010100058EFBD0D35E49E793D404E779D0CFC200A99B90ACDC5B244BA2146F32FB8F9E12</vt:lpwstr>
  </property>
  <property fmtid="{D5CDD505-2E9C-101B-9397-08002B2CF9AE}" pid="3" name="_dlc_DocIdItemGuid">
    <vt:lpwstr>008a22a8-6d0e-47a7-b873-d3bd9bcbe024</vt:lpwstr>
  </property>
</Properties>
</file>