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58" r:id="rId4"/>
  </p:sldMasterIdLst>
  <p:notesMasterIdLst>
    <p:notesMasterId r:id="rId59"/>
  </p:notesMasterIdLst>
  <p:sldIdLst>
    <p:sldId id="257" r:id="rId5"/>
    <p:sldId id="6052" r:id="rId6"/>
    <p:sldId id="2147475162" r:id="rId7"/>
    <p:sldId id="6091" r:id="rId8"/>
    <p:sldId id="2147475149" r:id="rId9"/>
    <p:sldId id="2147475160" r:id="rId10"/>
    <p:sldId id="6053" r:id="rId11"/>
    <p:sldId id="2147475150" r:id="rId12"/>
    <p:sldId id="2147475151" r:id="rId13"/>
    <p:sldId id="2147475152" r:id="rId14"/>
    <p:sldId id="2147475161" r:id="rId15"/>
    <p:sldId id="330" r:id="rId16"/>
    <p:sldId id="6055" r:id="rId17"/>
    <p:sldId id="6062" r:id="rId18"/>
    <p:sldId id="6063" r:id="rId19"/>
    <p:sldId id="6064" r:id="rId20"/>
    <p:sldId id="6065" r:id="rId21"/>
    <p:sldId id="6066" r:id="rId22"/>
    <p:sldId id="6067" r:id="rId23"/>
    <p:sldId id="6068" r:id="rId24"/>
    <p:sldId id="6079" r:id="rId25"/>
    <p:sldId id="2147475155" r:id="rId26"/>
    <p:sldId id="6060" r:id="rId27"/>
    <p:sldId id="6128" r:id="rId28"/>
    <p:sldId id="7673" r:id="rId29"/>
    <p:sldId id="2147475164" r:id="rId30"/>
    <p:sldId id="7675" r:id="rId31"/>
    <p:sldId id="6349" r:id="rId32"/>
    <p:sldId id="6043" r:id="rId33"/>
    <p:sldId id="723" r:id="rId34"/>
    <p:sldId id="6044" r:id="rId35"/>
    <p:sldId id="6057" r:id="rId36"/>
    <p:sldId id="6045" r:id="rId37"/>
    <p:sldId id="265" r:id="rId38"/>
    <p:sldId id="2147475156" r:id="rId39"/>
    <p:sldId id="2147475157" r:id="rId40"/>
    <p:sldId id="309" r:id="rId41"/>
    <p:sldId id="6069" r:id="rId42"/>
    <p:sldId id="258" r:id="rId43"/>
    <p:sldId id="325" r:id="rId44"/>
    <p:sldId id="327" r:id="rId45"/>
    <p:sldId id="326" r:id="rId46"/>
    <p:sldId id="328" r:id="rId47"/>
    <p:sldId id="6071" r:id="rId48"/>
    <p:sldId id="324" r:id="rId49"/>
    <p:sldId id="262" r:id="rId50"/>
    <p:sldId id="6070" r:id="rId51"/>
    <p:sldId id="6089" r:id="rId52"/>
    <p:sldId id="6039" r:id="rId53"/>
    <p:sldId id="2147475159" r:id="rId54"/>
    <p:sldId id="6080" r:id="rId55"/>
    <p:sldId id="282" r:id="rId56"/>
    <p:sldId id="2147475158" r:id="rId57"/>
    <p:sldId id="6090" r:id="rId58"/>
  </p:sldIdLst>
  <p:sldSz cx="12192000" cy="6858000"/>
  <p:notesSz cx="6808788" cy="9940925"/>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467" autoAdjust="0"/>
  </p:normalViewPr>
  <p:slideViewPr>
    <p:cSldViewPr snapToGrid="0" snapToObjects="1">
      <p:cViewPr varScale="1">
        <p:scale>
          <a:sx n="90" d="100"/>
          <a:sy n="90" d="100"/>
        </p:scale>
        <p:origin x="350" y="58"/>
      </p:cViewPr>
      <p:guideLst/>
    </p:cSldViewPr>
  </p:slideViewPr>
  <p:notesTextViewPr>
    <p:cViewPr>
      <p:scale>
        <a:sx n="3" d="2"/>
        <a:sy n="3" d="2"/>
      </p:scale>
      <p:origin x="0" y="0"/>
    </p:cViewPr>
  </p:notesTextViewPr>
  <p:sorterViewPr>
    <p:cViewPr>
      <p:scale>
        <a:sx n="150" d="100"/>
        <a:sy n="150" d="100"/>
      </p:scale>
      <p:origin x="0" y="-73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6.xml.rels><?xml version="1.0" encoding="UTF-8" standalone="yes"?>
<Relationships xmlns="http://schemas.openxmlformats.org/package/2006/relationships"><Relationship Id="rId3" Type="http://schemas.openxmlformats.org/officeDocument/2006/relationships/hyperlink" Target="mailto:information.QS@upu.int" TargetMode="External"/><Relationship Id="rId7" Type="http://schemas.openxmlformats.org/officeDocument/2006/relationships/hyperlink" Target="https://support.upu.int/" TargetMode="External"/><Relationship Id="rId2" Type="http://schemas.openxmlformats.org/officeDocument/2006/relationships/hyperlink" Target="mailto:POC.PSDEIG.secretariat@upu.int" TargetMode="External"/><Relationship Id="rId1" Type="http://schemas.openxmlformats.org/officeDocument/2006/relationships/hyperlink" Target="mailto:ORE@upu.int" TargetMode="External"/><Relationship Id="rId6" Type="http://schemas.openxmlformats.org/officeDocument/2006/relationships/hyperlink" Target="mailto:compliance.standards@upu.int" TargetMode="External"/><Relationship Id="rId5" Type="http://schemas.openxmlformats.org/officeDocument/2006/relationships/hyperlink" Target="mailto:central.accounting@upu.int" TargetMode="External"/><Relationship Id="rId4" Type="http://schemas.openxmlformats.org/officeDocument/2006/relationships/hyperlink" Target="mailto:DPRM-PPRE-REM@upu.int"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mailto:information.QS@upu.int" TargetMode="External"/><Relationship Id="rId7" Type="http://schemas.openxmlformats.org/officeDocument/2006/relationships/hyperlink" Target="https://support.upu.int/" TargetMode="External"/><Relationship Id="rId2" Type="http://schemas.openxmlformats.org/officeDocument/2006/relationships/hyperlink" Target="mailto:POC.PSDEIG.secretariat@upu.int" TargetMode="External"/><Relationship Id="rId1" Type="http://schemas.openxmlformats.org/officeDocument/2006/relationships/hyperlink" Target="mailto:ORE@upu.int" TargetMode="External"/><Relationship Id="rId6" Type="http://schemas.openxmlformats.org/officeDocument/2006/relationships/hyperlink" Target="mailto:compliance.standards@upu.int" TargetMode="External"/><Relationship Id="rId5" Type="http://schemas.openxmlformats.org/officeDocument/2006/relationships/hyperlink" Target="mailto:central.accounting@upu.int" TargetMode="External"/><Relationship Id="rId4" Type="http://schemas.openxmlformats.org/officeDocument/2006/relationships/hyperlink" Target="mailto:DPRM-PPRE-REM@upu.i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8972E-C265-43F7-ADA9-C0D366E72D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CDF1E53-A65E-4B5B-B9D0-317B87C821A9}">
      <dgm:prSet custT="1"/>
      <dgm:spPr/>
      <dgm:t>
        <a:bodyPr/>
        <a:lstStyle/>
        <a:p>
          <a:pPr rtl="0"/>
          <a:r>
            <a:rPr lang="fr-FR" sz="1800" b="0" dirty="0">
              <a:solidFill>
                <a:schemeClr val="bg1"/>
              </a:solidFill>
              <a:latin typeface="Verdana" panose="020B0604030504040204" pitchFamily="34" charset="0"/>
            </a:rPr>
            <a:t>Limitation du service des envois recommandés aux seuls documents – </a:t>
          </a:r>
          <a:r>
            <a:rPr lang="fr-FR" sz="1800" b="1" dirty="0">
              <a:solidFill>
                <a:srgbClr val="FFC000"/>
              </a:solidFill>
              <a:latin typeface="Verdana" panose="020B0604030504040204" pitchFamily="34" charset="0"/>
            </a:rPr>
            <a:t>Article 18.1.1 de la Convention</a:t>
          </a:r>
          <a:endParaRPr lang="fr-FR" sz="1800" b="1" dirty="0">
            <a:solidFill>
              <a:srgbClr val="FFC000"/>
            </a:solidFill>
            <a:latin typeface="Verdana" panose="020B0604030504040204" pitchFamily="34" charset="0"/>
            <a:ea typeface="Verdana" panose="020B0604030504040204" pitchFamily="34" charset="0"/>
          </a:endParaRPr>
        </a:p>
      </dgm:t>
    </dgm:pt>
    <dgm:pt modelId="{3583A695-A9C5-4A51-9FEA-CEA6E55CE3D7}" type="par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9802D92B-B0D1-458F-AF4A-EFD6E14B8CB1}" type="sibTrans" cxnId="{A67BE178-A59D-42D9-BA44-B54355ECC28F}">
      <dgm:prSet/>
      <dgm:spPr/>
      <dgm:t>
        <a:bodyPr/>
        <a:lstStyle/>
        <a:p>
          <a:endParaRPr lang="en-US">
            <a:latin typeface="Verdana" panose="020B0604030504040204" pitchFamily="34" charset="0"/>
            <a:ea typeface="Verdana" panose="020B0604030504040204" pitchFamily="34" charset="0"/>
          </a:endParaRPr>
        </a:p>
      </dgm:t>
    </dgm:pt>
    <dgm:pt modelId="{D010A91B-C8F8-4AD8-BA0A-ABFECEC3A219}">
      <dgm:prSet custT="1"/>
      <dgm:spPr/>
      <dgm:t>
        <a:bodyPr/>
        <a:lstStyle/>
        <a:p>
          <a:pPr rtl="0"/>
          <a:r>
            <a:rPr lang="fr-FR" sz="1800" kern="1200" dirty="0">
              <a:solidFill>
                <a:prstClr val="white"/>
              </a:solidFill>
              <a:latin typeface="Verdana" panose="020B0604030504040204" pitchFamily="34" charset="0"/>
            </a:rPr>
            <a:t>L’échange de messages EMSEVT pour les envois recommandés, les envois avec suivi et les envois avec valeur déclarée – </a:t>
          </a:r>
          <a:r>
            <a:rPr lang="fr-FR" sz="1800" b="1" kern="1200" dirty="0">
              <a:solidFill>
                <a:srgbClr val="FFC000"/>
              </a:solidFill>
              <a:latin typeface="Verdana" panose="020B0604030504040204" pitchFamily="34" charset="0"/>
            </a:rPr>
            <a:t>Articles 17-130 et 17-131 </a:t>
          </a:r>
          <a:br>
            <a:rPr lang="fr-FR" sz="1800" b="1" kern="1200" dirty="0">
              <a:solidFill>
                <a:srgbClr val="FFC000"/>
              </a:solidFill>
              <a:latin typeface="Verdana" panose="020B0604030504040204" pitchFamily="34" charset="0"/>
            </a:rPr>
          </a:br>
          <a:r>
            <a:rPr lang="fr-FR" sz="1800" b="1" kern="1200" dirty="0">
              <a:solidFill>
                <a:srgbClr val="FFC000"/>
              </a:solidFill>
              <a:latin typeface="Verdana" panose="020B0604030504040204" pitchFamily="34" charset="0"/>
            </a:rPr>
            <a:t>du Règlement de la Convention</a:t>
          </a:r>
        </a:p>
      </dgm:t>
    </dgm:pt>
    <dgm:pt modelId="{B8F105D8-0E76-494B-9B63-90CC6BD37A02}" type="par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01546154-7158-407B-A7C8-B1DFCD6BADB8}" type="sibTrans" cxnId="{22CF758F-7EB4-436C-A19B-607F69ABAC2D}">
      <dgm:prSet/>
      <dgm:spPr/>
      <dgm:t>
        <a:bodyPr/>
        <a:lstStyle/>
        <a:p>
          <a:endParaRPr lang="en-US">
            <a:latin typeface="Verdana" panose="020B0604030504040204" pitchFamily="34" charset="0"/>
            <a:ea typeface="Verdana" panose="020B0604030504040204" pitchFamily="34" charset="0"/>
          </a:endParaRPr>
        </a:p>
      </dgm:t>
    </dgm:pt>
    <dgm:pt modelId="{106C0882-E9D9-4F7B-A796-58781C1DFFB2}" type="pres">
      <dgm:prSet presAssocID="{E528972E-C265-43F7-ADA9-C0D366E72D33}" presName="Name0" presStyleCnt="0">
        <dgm:presLayoutVars>
          <dgm:chMax val="7"/>
          <dgm:chPref val="7"/>
          <dgm:dir/>
        </dgm:presLayoutVars>
      </dgm:prSet>
      <dgm:spPr/>
    </dgm:pt>
    <dgm:pt modelId="{15331FE7-8AA5-4364-AB7D-DC7029133E66}" type="pres">
      <dgm:prSet presAssocID="{E528972E-C265-43F7-ADA9-C0D366E72D33}" presName="Name1" presStyleCnt="0"/>
      <dgm:spPr/>
    </dgm:pt>
    <dgm:pt modelId="{2F21D9D1-D88A-4D26-A852-3D27A15DC283}" type="pres">
      <dgm:prSet presAssocID="{E528972E-C265-43F7-ADA9-C0D366E72D33}" presName="cycle" presStyleCnt="0"/>
      <dgm:spPr/>
    </dgm:pt>
    <dgm:pt modelId="{660C5441-4E20-4D03-8508-7BB671BA6AE6}" type="pres">
      <dgm:prSet presAssocID="{E528972E-C265-43F7-ADA9-C0D366E72D33}" presName="srcNode" presStyleLbl="node1" presStyleIdx="0" presStyleCnt="2"/>
      <dgm:spPr/>
    </dgm:pt>
    <dgm:pt modelId="{5E3DC349-CEA0-4CCA-8DEB-7F5F1B151E88}" type="pres">
      <dgm:prSet presAssocID="{E528972E-C265-43F7-ADA9-C0D366E72D33}" presName="conn" presStyleLbl="parChTrans1D2" presStyleIdx="0" presStyleCnt="1"/>
      <dgm:spPr/>
    </dgm:pt>
    <dgm:pt modelId="{E12A214F-91A9-455F-A2F7-2E561A4BED84}" type="pres">
      <dgm:prSet presAssocID="{E528972E-C265-43F7-ADA9-C0D366E72D33}" presName="extraNode" presStyleLbl="node1" presStyleIdx="0" presStyleCnt="2"/>
      <dgm:spPr/>
    </dgm:pt>
    <dgm:pt modelId="{CE5D7DE5-7E9E-4388-9B53-41F350D416FD}" type="pres">
      <dgm:prSet presAssocID="{E528972E-C265-43F7-ADA9-C0D366E72D33}" presName="dstNode" presStyleLbl="node1" presStyleIdx="0" presStyleCnt="2"/>
      <dgm:spPr/>
    </dgm:pt>
    <dgm:pt modelId="{D6820EA1-203E-4F49-9D5D-0389CC6F13EA}" type="pres">
      <dgm:prSet presAssocID="{ECDF1E53-A65E-4B5B-B9D0-317B87C821A9}" presName="text_1" presStyleLbl="node1" presStyleIdx="0" presStyleCnt="2" custScaleX="103295" custLinFactNeighborX="1443">
        <dgm:presLayoutVars>
          <dgm:bulletEnabled val="1"/>
        </dgm:presLayoutVars>
      </dgm:prSet>
      <dgm:spPr/>
    </dgm:pt>
    <dgm:pt modelId="{3514EE31-E779-49B0-BBA9-A4E57E5A9CD6}" type="pres">
      <dgm:prSet presAssocID="{ECDF1E53-A65E-4B5B-B9D0-317B87C821A9}" presName="accent_1" presStyleCnt="0"/>
      <dgm:spPr/>
    </dgm:pt>
    <dgm:pt modelId="{05D39FBB-E830-41E9-90A1-FD578FFF8F7A}" type="pres">
      <dgm:prSet presAssocID="{ECDF1E53-A65E-4B5B-B9D0-317B87C821A9}" presName="accentRepeatNode" presStyleLbl="solidFgAcc1" presStyleIdx="0" presStyleCnt="2"/>
      <dgm:spPr/>
    </dgm:pt>
    <dgm:pt modelId="{6D9CF2C0-2CBF-4622-910D-8F6301B42691}" type="pres">
      <dgm:prSet presAssocID="{D010A91B-C8F8-4AD8-BA0A-ABFECEC3A219}" presName="text_2" presStyleLbl="node1" presStyleIdx="1" presStyleCnt="2">
        <dgm:presLayoutVars>
          <dgm:bulletEnabled val="1"/>
        </dgm:presLayoutVars>
      </dgm:prSet>
      <dgm:spPr/>
    </dgm:pt>
    <dgm:pt modelId="{C8794EB4-68D2-4252-AE22-AA390DC3E453}" type="pres">
      <dgm:prSet presAssocID="{D010A91B-C8F8-4AD8-BA0A-ABFECEC3A219}" presName="accent_2" presStyleCnt="0"/>
      <dgm:spPr/>
    </dgm:pt>
    <dgm:pt modelId="{0BD90D2E-1FD4-44F4-A5DC-B052C23B45F4}" type="pres">
      <dgm:prSet presAssocID="{D010A91B-C8F8-4AD8-BA0A-ABFECEC3A219}" presName="accentRepeatNode" presStyleLbl="solidFgAcc1" presStyleIdx="1" presStyleCnt="2"/>
      <dgm:spPr/>
    </dgm:pt>
  </dgm:ptLst>
  <dgm:cxnLst>
    <dgm:cxn modelId="{15B2812C-0039-4B0C-93D4-C04F9A81648A}" type="presOf" srcId="{D010A91B-C8F8-4AD8-BA0A-ABFECEC3A219}" destId="{6D9CF2C0-2CBF-4622-910D-8F6301B42691}" srcOrd="0" destOrd="0" presId="urn:microsoft.com/office/officeart/2008/layout/VerticalCurvedList"/>
    <dgm:cxn modelId="{1113D655-DF4B-40DD-A53D-7E8F79B43788}" type="presOf" srcId="{ECDF1E53-A65E-4B5B-B9D0-317B87C821A9}" destId="{D6820EA1-203E-4F49-9D5D-0389CC6F13EA}" srcOrd="0" destOrd="0" presId="urn:microsoft.com/office/officeart/2008/layout/VerticalCurvedList"/>
    <dgm:cxn modelId="{A67BE178-A59D-42D9-BA44-B54355ECC28F}" srcId="{E528972E-C265-43F7-ADA9-C0D366E72D33}" destId="{ECDF1E53-A65E-4B5B-B9D0-317B87C821A9}" srcOrd="0" destOrd="0" parTransId="{3583A695-A9C5-4A51-9FEA-CEA6E55CE3D7}" sibTransId="{9802D92B-B0D1-458F-AF4A-EFD6E14B8CB1}"/>
    <dgm:cxn modelId="{DFF12581-4783-44EE-B36D-9687167EE338}" type="presOf" srcId="{E528972E-C265-43F7-ADA9-C0D366E72D33}" destId="{106C0882-E9D9-4F7B-A796-58781C1DFFB2}" srcOrd="0" destOrd="0" presId="urn:microsoft.com/office/officeart/2008/layout/VerticalCurvedList"/>
    <dgm:cxn modelId="{4D70B08C-14EA-4586-A5C0-59CB02397DFE}" type="presOf" srcId="{9802D92B-B0D1-458F-AF4A-EFD6E14B8CB1}" destId="{5E3DC349-CEA0-4CCA-8DEB-7F5F1B151E88}" srcOrd="0" destOrd="0" presId="urn:microsoft.com/office/officeart/2008/layout/VerticalCurvedList"/>
    <dgm:cxn modelId="{22CF758F-7EB4-436C-A19B-607F69ABAC2D}" srcId="{E528972E-C265-43F7-ADA9-C0D366E72D33}" destId="{D010A91B-C8F8-4AD8-BA0A-ABFECEC3A219}" srcOrd="1" destOrd="0" parTransId="{B8F105D8-0E76-494B-9B63-90CC6BD37A02}" sibTransId="{01546154-7158-407B-A7C8-B1DFCD6BADB8}"/>
    <dgm:cxn modelId="{A1D477ED-4A76-4E50-BB75-2D827814F2D8}" type="presParOf" srcId="{106C0882-E9D9-4F7B-A796-58781C1DFFB2}" destId="{15331FE7-8AA5-4364-AB7D-DC7029133E66}" srcOrd="0" destOrd="0" presId="urn:microsoft.com/office/officeart/2008/layout/VerticalCurvedList"/>
    <dgm:cxn modelId="{FB2CC867-1BA6-42EE-922B-CA52DFFCA596}" type="presParOf" srcId="{15331FE7-8AA5-4364-AB7D-DC7029133E66}" destId="{2F21D9D1-D88A-4D26-A852-3D27A15DC283}" srcOrd="0" destOrd="0" presId="urn:microsoft.com/office/officeart/2008/layout/VerticalCurvedList"/>
    <dgm:cxn modelId="{C40A6777-670D-4734-AC7A-A19CC31A623E}" type="presParOf" srcId="{2F21D9D1-D88A-4D26-A852-3D27A15DC283}" destId="{660C5441-4E20-4D03-8508-7BB671BA6AE6}" srcOrd="0" destOrd="0" presId="urn:microsoft.com/office/officeart/2008/layout/VerticalCurvedList"/>
    <dgm:cxn modelId="{1B637257-CFF4-4B99-B6EF-895FFE49C38F}" type="presParOf" srcId="{2F21D9D1-D88A-4D26-A852-3D27A15DC283}" destId="{5E3DC349-CEA0-4CCA-8DEB-7F5F1B151E88}" srcOrd="1" destOrd="0" presId="urn:microsoft.com/office/officeart/2008/layout/VerticalCurvedList"/>
    <dgm:cxn modelId="{09FAA2C3-76CD-4623-9E85-FE0F2251C0B0}" type="presParOf" srcId="{2F21D9D1-D88A-4D26-A852-3D27A15DC283}" destId="{E12A214F-91A9-455F-A2F7-2E561A4BED84}" srcOrd="2" destOrd="0" presId="urn:microsoft.com/office/officeart/2008/layout/VerticalCurvedList"/>
    <dgm:cxn modelId="{EFB1FE92-4B61-46D4-BD3B-3948CE527954}" type="presParOf" srcId="{2F21D9D1-D88A-4D26-A852-3D27A15DC283}" destId="{CE5D7DE5-7E9E-4388-9B53-41F350D416FD}" srcOrd="3" destOrd="0" presId="urn:microsoft.com/office/officeart/2008/layout/VerticalCurvedList"/>
    <dgm:cxn modelId="{56920AEB-3827-46E4-AF01-B7A8EDBBB5F8}" type="presParOf" srcId="{15331FE7-8AA5-4364-AB7D-DC7029133E66}" destId="{D6820EA1-203E-4F49-9D5D-0389CC6F13EA}" srcOrd="1" destOrd="0" presId="urn:microsoft.com/office/officeart/2008/layout/VerticalCurvedList"/>
    <dgm:cxn modelId="{7EAA2338-AFC9-433A-A591-337490434703}" type="presParOf" srcId="{15331FE7-8AA5-4364-AB7D-DC7029133E66}" destId="{3514EE31-E779-49B0-BBA9-A4E57E5A9CD6}" srcOrd="2" destOrd="0" presId="urn:microsoft.com/office/officeart/2008/layout/VerticalCurvedList"/>
    <dgm:cxn modelId="{3F24FBC9-2203-483F-967D-72BE8424BE96}" type="presParOf" srcId="{3514EE31-E779-49B0-BBA9-A4E57E5A9CD6}" destId="{05D39FBB-E830-41E9-90A1-FD578FFF8F7A}" srcOrd="0" destOrd="0" presId="urn:microsoft.com/office/officeart/2008/layout/VerticalCurvedList"/>
    <dgm:cxn modelId="{9CE5849D-1044-446D-B53C-86181F4E748C}" type="presParOf" srcId="{15331FE7-8AA5-4364-AB7D-DC7029133E66}" destId="{6D9CF2C0-2CBF-4622-910D-8F6301B42691}" srcOrd="3" destOrd="0" presId="urn:microsoft.com/office/officeart/2008/layout/VerticalCurvedList"/>
    <dgm:cxn modelId="{B49E10DC-22C8-49C5-A518-0CEE97BBB8E3}" type="presParOf" srcId="{15331FE7-8AA5-4364-AB7D-DC7029133E66}" destId="{C8794EB4-68D2-4252-AE22-AA390DC3E453}" srcOrd="4" destOrd="0" presId="urn:microsoft.com/office/officeart/2008/layout/VerticalCurvedList"/>
    <dgm:cxn modelId="{520298F8-0720-439F-BAC1-2F878124836D}" type="presParOf" srcId="{C8794EB4-68D2-4252-AE22-AA390DC3E453}" destId="{0BD90D2E-1FD4-44F4-A5DC-B052C23B4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A9E09-41F4-4FEC-AE0A-EC88BF16FB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E79BD-5D5D-46D1-A23B-452064AB9015}">
      <dgm:prSet custT="1"/>
      <dgm:spPr/>
      <dgm:t>
        <a:bodyPr/>
        <a:lstStyle/>
        <a:p>
          <a:r>
            <a:rPr lang="en-US" sz="1800" dirty="0"/>
            <a:t>Des modifications peuvent être apportées à IPS 2025 afin de faciliter le traitement des envois de la poste aux lettres avec suivi, recommandés et avec </a:t>
          </a:r>
          <a:r>
            <a:rPr lang="en-US" sz="1800" dirty="0" err="1"/>
            <a:t>valeur</a:t>
          </a:r>
          <a:r>
            <a:rPr lang="en-US" sz="1800" dirty="0"/>
            <a:t> </a:t>
          </a:r>
          <a:r>
            <a:rPr lang="en-US" sz="1800" dirty="0" err="1"/>
            <a:t>déclarée</a:t>
          </a:r>
          <a:endParaRPr lang="en-US" sz="1800" dirty="0"/>
        </a:p>
      </dgm:t>
    </dgm:pt>
    <dgm:pt modelId="{2D8F08E9-C960-454F-A113-03A5458AF6CB}" type="parTrans" cxnId="{4CEE1AF3-2B0B-49FF-80FE-4BB49212B63C}">
      <dgm:prSet/>
      <dgm:spPr/>
      <dgm:t>
        <a:bodyPr/>
        <a:lstStyle/>
        <a:p>
          <a:endParaRPr lang="en-US" sz="1800"/>
        </a:p>
      </dgm:t>
    </dgm:pt>
    <dgm:pt modelId="{27B5D7DF-180F-4DB1-A022-D5375C5CF19E}" type="sibTrans" cxnId="{4CEE1AF3-2B0B-49FF-80FE-4BB49212B63C}">
      <dgm:prSet/>
      <dgm:spPr/>
      <dgm:t>
        <a:bodyPr/>
        <a:lstStyle/>
        <a:p>
          <a:endParaRPr lang="en-US" sz="1800"/>
        </a:p>
      </dgm:t>
    </dgm:pt>
    <dgm:pt modelId="{8452F99E-1BB6-4AD3-BEAC-27B48F5DB5DE}">
      <dgm:prSet custT="1"/>
      <dgm:spPr/>
      <dgm:t>
        <a:bodyPr/>
        <a:lstStyle/>
        <a:p>
          <a:r>
            <a:rPr lang="en-US" sz="1800" dirty="0"/>
            <a:t>Une exigence a déjà été identifiée:</a:t>
          </a:r>
        </a:p>
      </dgm:t>
    </dgm:pt>
    <dgm:pt modelId="{E8E5CCFA-B430-4636-8F98-4C9D000DB6BA}" type="parTrans" cxnId="{7117030B-3747-40CE-9DC6-A29B380A393F}">
      <dgm:prSet/>
      <dgm:spPr/>
      <dgm:t>
        <a:bodyPr/>
        <a:lstStyle/>
        <a:p>
          <a:endParaRPr lang="en-US" sz="1800"/>
        </a:p>
      </dgm:t>
    </dgm:pt>
    <dgm:pt modelId="{7851E988-8356-4350-B702-AC356ADBA42E}" type="sibTrans" cxnId="{7117030B-3747-40CE-9DC6-A29B380A393F}">
      <dgm:prSet/>
      <dgm:spPr/>
      <dgm:t>
        <a:bodyPr/>
        <a:lstStyle/>
        <a:p>
          <a:endParaRPr lang="en-US" sz="1800"/>
        </a:p>
      </dgm:t>
    </dgm:pt>
    <dgm:pt modelId="{D189A277-320C-4B20-92A7-8B2004D643B7}">
      <dgm:prSet custT="1"/>
      <dgm:spPr/>
      <dgm:t>
        <a:bodyPr/>
        <a:lstStyle/>
        <a:p>
          <a:r>
            <a:rPr lang="en-US" sz="1800" dirty="0"/>
            <a:t>Les envois </a:t>
          </a:r>
          <a:r>
            <a:rPr lang="en-US" sz="1800" dirty="0" err="1"/>
            <a:t>recommandés</a:t>
          </a:r>
          <a:r>
            <a:rPr lang="en-US" sz="1800" dirty="0"/>
            <a:t> ne </a:t>
          </a:r>
          <a:r>
            <a:rPr lang="en-US" sz="1800" dirty="0" err="1"/>
            <a:t>sont</a:t>
          </a:r>
          <a:r>
            <a:rPr lang="en-US" sz="1800" dirty="0"/>
            <a:t> pas </a:t>
          </a:r>
          <a:r>
            <a:rPr lang="en-US" sz="1800" dirty="0" err="1"/>
            <a:t>autorisés</a:t>
          </a:r>
          <a:r>
            <a:rPr lang="en-US" sz="1800" dirty="0"/>
            <a:t> dans les récipients UA</a:t>
          </a:r>
        </a:p>
      </dgm:t>
    </dgm:pt>
    <dgm:pt modelId="{3693E875-EB0A-4953-8996-B12385D6510D}" type="parTrans" cxnId="{DAD393CF-55C0-4BC3-8030-AD5E6BEDC00F}">
      <dgm:prSet/>
      <dgm:spPr/>
      <dgm:t>
        <a:bodyPr/>
        <a:lstStyle/>
        <a:p>
          <a:endParaRPr lang="en-US" sz="1800"/>
        </a:p>
      </dgm:t>
    </dgm:pt>
    <dgm:pt modelId="{76C01183-EB89-47B5-95D7-6A42A3684440}" type="sibTrans" cxnId="{DAD393CF-55C0-4BC3-8030-AD5E6BEDC00F}">
      <dgm:prSet/>
      <dgm:spPr/>
      <dgm:t>
        <a:bodyPr/>
        <a:lstStyle/>
        <a:p>
          <a:endParaRPr lang="en-US" sz="1800"/>
        </a:p>
      </dgm:t>
    </dgm:pt>
    <dgm:pt modelId="{F487301C-FD9D-475A-BFF6-304B48AEF679}" type="pres">
      <dgm:prSet presAssocID="{EF5A9E09-41F4-4FEC-AE0A-EC88BF16FB7D}" presName="linear" presStyleCnt="0">
        <dgm:presLayoutVars>
          <dgm:dir/>
          <dgm:animLvl val="lvl"/>
          <dgm:resizeHandles val="exact"/>
        </dgm:presLayoutVars>
      </dgm:prSet>
      <dgm:spPr/>
    </dgm:pt>
    <dgm:pt modelId="{973C4C6C-15A7-4F58-B543-079985E6AF45}" type="pres">
      <dgm:prSet presAssocID="{921E79BD-5D5D-46D1-A23B-452064AB9015}" presName="parentLin" presStyleCnt="0"/>
      <dgm:spPr/>
    </dgm:pt>
    <dgm:pt modelId="{6261EEBB-369A-4BBE-B633-449D2DA52A0D}" type="pres">
      <dgm:prSet presAssocID="{921E79BD-5D5D-46D1-A23B-452064AB9015}" presName="parentLeftMargin" presStyleLbl="node1" presStyleIdx="0" presStyleCnt="2"/>
      <dgm:spPr/>
    </dgm:pt>
    <dgm:pt modelId="{7B743C76-36F9-4D03-AD7D-62CB6D78BE2A}" type="pres">
      <dgm:prSet presAssocID="{921E79BD-5D5D-46D1-A23B-452064AB9015}" presName="parentText" presStyleLbl="node1" presStyleIdx="0" presStyleCnt="2">
        <dgm:presLayoutVars>
          <dgm:chMax val="0"/>
          <dgm:bulletEnabled val="1"/>
        </dgm:presLayoutVars>
      </dgm:prSet>
      <dgm:spPr/>
    </dgm:pt>
    <dgm:pt modelId="{DF26B5E7-B86B-4D0D-8A9F-76A9C9CAE76A}" type="pres">
      <dgm:prSet presAssocID="{921E79BD-5D5D-46D1-A23B-452064AB9015}" presName="negativeSpace" presStyleCnt="0"/>
      <dgm:spPr/>
    </dgm:pt>
    <dgm:pt modelId="{4AE08E47-F1A9-4F7E-B125-B2607EBEF045}" type="pres">
      <dgm:prSet presAssocID="{921E79BD-5D5D-46D1-A23B-452064AB9015}" presName="childText" presStyleLbl="conFgAcc1" presStyleIdx="0" presStyleCnt="2">
        <dgm:presLayoutVars>
          <dgm:bulletEnabled val="1"/>
        </dgm:presLayoutVars>
      </dgm:prSet>
      <dgm:spPr/>
    </dgm:pt>
    <dgm:pt modelId="{71CF1008-00EC-4102-B4F2-E31ECDB48B26}" type="pres">
      <dgm:prSet presAssocID="{27B5D7DF-180F-4DB1-A022-D5375C5CF19E}" presName="spaceBetweenRectangles" presStyleCnt="0"/>
      <dgm:spPr/>
    </dgm:pt>
    <dgm:pt modelId="{CC31F7F5-5F4C-4822-93B9-CE27B1518849}" type="pres">
      <dgm:prSet presAssocID="{8452F99E-1BB6-4AD3-BEAC-27B48F5DB5DE}" presName="parentLin" presStyleCnt="0"/>
      <dgm:spPr/>
    </dgm:pt>
    <dgm:pt modelId="{D1874D7C-0B53-41B8-BE0C-B6B425476879}" type="pres">
      <dgm:prSet presAssocID="{8452F99E-1BB6-4AD3-BEAC-27B48F5DB5DE}" presName="parentLeftMargin" presStyleLbl="node1" presStyleIdx="0" presStyleCnt="2"/>
      <dgm:spPr/>
    </dgm:pt>
    <dgm:pt modelId="{A2A665DD-CC6D-4E4D-9608-BB1993D2C856}" type="pres">
      <dgm:prSet presAssocID="{8452F99E-1BB6-4AD3-BEAC-27B48F5DB5DE}" presName="parentText" presStyleLbl="node1" presStyleIdx="1" presStyleCnt="2">
        <dgm:presLayoutVars>
          <dgm:chMax val="0"/>
          <dgm:bulletEnabled val="1"/>
        </dgm:presLayoutVars>
      </dgm:prSet>
      <dgm:spPr/>
    </dgm:pt>
    <dgm:pt modelId="{4982A54E-F2AE-4E0E-BA4B-2BF0A2946493}" type="pres">
      <dgm:prSet presAssocID="{8452F99E-1BB6-4AD3-BEAC-27B48F5DB5DE}" presName="negativeSpace" presStyleCnt="0"/>
      <dgm:spPr/>
    </dgm:pt>
    <dgm:pt modelId="{AC539260-3A5F-473B-8057-FDCF850B4FAE}" type="pres">
      <dgm:prSet presAssocID="{8452F99E-1BB6-4AD3-BEAC-27B48F5DB5DE}" presName="childText" presStyleLbl="conFgAcc1" presStyleIdx="1" presStyleCnt="2" custLinFactNeighborY="10442">
        <dgm:presLayoutVars>
          <dgm:bulletEnabled val="1"/>
        </dgm:presLayoutVars>
      </dgm:prSet>
      <dgm:spPr/>
    </dgm:pt>
  </dgm:ptLst>
  <dgm:cxnLst>
    <dgm:cxn modelId="{3CC94708-9116-41A7-8EA1-E461B650125D}" type="presOf" srcId="{D189A277-320C-4B20-92A7-8B2004D643B7}" destId="{AC539260-3A5F-473B-8057-FDCF850B4FAE}" srcOrd="0" destOrd="0" presId="urn:microsoft.com/office/officeart/2005/8/layout/list1"/>
    <dgm:cxn modelId="{7117030B-3747-40CE-9DC6-A29B380A393F}" srcId="{EF5A9E09-41F4-4FEC-AE0A-EC88BF16FB7D}" destId="{8452F99E-1BB6-4AD3-BEAC-27B48F5DB5DE}" srcOrd="1" destOrd="0" parTransId="{E8E5CCFA-B430-4636-8F98-4C9D000DB6BA}" sibTransId="{7851E988-8356-4350-B702-AC356ADBA42E}"/>
    <dgm:cxn modelId="{D82F5F1E-3441-4A5F-8951-B1642665F321}" type="presOf" srcId="{8452F99E-1BB6-4AD3-BEAC-27B48F5DB5DE}" destId="{D1874D7C-0B53-41B8-BE0C-B6B425476879}" srcOrd="0" destOrd="0" presId="urn:microsoft.com/office/officeart/2005/8/layout/list1"/>
    <dgm:cxn modelId="{4ADE5C7F-8829-41ED-8D14-52870A6E3C55}" type="presOf" srcId="{921E79BD-5D5D-46D1-A23B-452064AB9015}" destId="{6261EEBB-369A-4BBE-B633-449D2DA52A0D}" srcOrd="0" destOrd="0" presId="urn:microsoft.com/office/officeart/2005/8/layout/list1"/>
    <dgm:cxn modelId="{EE50138A-7D4A-48B7-B7AB-1BFDFE2F18A6}" type="presOf" srcId="{921E79BD-5D5D-46D1-A23B-452064AB9015}" destId="{7B743C76-36F9-4D03-AD7D-62CB6D78BE2A}" srcOrd="1" destOrd="0" presId="urn:microsoft.com/office/officeart/2005/8/layout/list1"/>
    <dgm:cxn modelId="{DAD393CF-55C0-4BC3-8030-AD5E6BEDC00F}" srcId="{8452F99E-1BB6-4AD3-BEAC-27B48F5DB5DE}" destId="{D189A277-320C-4B20-92A7-8B2004D643B7}" srcOrd="0" destOrd="0" parTransId="{3693E875-EB0A-4953-8996-B12385D6510D}" sibTransId="{76C01183-EB89-47B5-95D7-6A42A3684440}"/>
    <dgm:cxn modelId="{97BCE3E0-A306-43D5-94F3-3D73C88F999E}" type="presOf" srcId="{8452F99E-1BB6-4AD3-BEAC-27B48F5DB5DE}" destId="{A2A665DD-CC6D-4E4D-9608-BB1993D2C856}" srcOrd="1" destOrd="0" presId="urn:microsoft.com/office/officeart/2005/8/layout/list1"/>
    <dgm:cxn modelId="{2EE259EE-4F2E-49E7-8A74-8DABFC80E0D9}" type="presOf" srcId="{EF5A9E09-41F4-4FEC-AE0A-EC88BF16FB7D}" destId="{F487301C-FD9D-475A-BFF6-304B48AEF679}" srcOrd="0" destOrd="0" presId="urn:microsoft.com/office/officeart/2005/8/layout/list1"/>
    <dgm:cxn modelId="{4CEE1AF3-2B0B-49FF-80FE-4BB49212B63C}" srcId="{EF5A9E09-41F4-4FEC-AE0A-EC88BF16FB7D}" destId="{921E79BD-5D5D-46D1-A23B-452064AB9015}" srcOrd="0" destOrd="0" parTransId="{2D8F08E9-C960-454F-A113-03A5458AF6CB}" sibTransId="{27B5D7DF-180F-4DB1-A022-D5375C5CF19E}"/>
    <dgm:cxn modelId="{CD05322E-DD66-417E-ABB2-5FD7778AD6E0}" type="presParOf" srcId="{F487301C-FD9D-475A-BFF6-304B48AEF679}" destId="{973C4C6C-15A7-4F58-B543-079985E6AF45}" srcOrd="0" destOrd="0" presId="urn:microsoft.com/office/officeart/2005/8/layout/list1"/>
    <dgm:cxn modelId="{E33DC613-F089-4990-8068-0D8498E053F5}" type="presParOf" srcId="{973C4C6C-15A7-4F58-B543-079985E6AF45}" destId="{6261EEBB-369A-4BBE-B633-449D2DA52A0D}" srcOrd="0" destOrd="0" presId="urn:microsoft.com/office/officeart/2005/8/layout/list1"/>
    <dgm:cxn modelId="{95199DCF-FBC8-4969-B42E-C3A5F701CA28}" type="presParOf" srcId="{973C4C6C-15A7-4F58-B543-079985E6AF45}" destId="{7B743C76-36F9-4D03-AD7D-62CB6D78BE2A}" srcOrd="1" destOrd="0" presId="urn:microsoft.com/office/officeart/2005/8/layout/list1"/>
    <dgm:cxn modelId="{A4F435AD-5AF8-444E-A8DB-70D1AF6F17F9}" type="presParOf" srcId="{F487301C-FD9D-475A-BFF6-304B48AEF679}" destId="{DF26B5E7-B86B-4D0D-8A9F-76A9C9CAE76A}" srcOrd="1" destOrd="0" presId="urn:microsoft.com/office/officeart/2005/8/layout/list1"/>
    <dgm:cxn modelId="{9834A780-B23E-4887-8FF3-F2321A4A0E20}" type="presParOf" srcId="{F487301C-FD9D-475A-BFF6-304B48AEF679}" destId="{4AE08E47-F1A9-4F7E-B125-B2607EBEF045}" srcOrd="2" destOrd="0" presId="urn:microsoft.com/office/officeart/2005/8/layout/list1"/>
    <dgm:cxn modelId="{DE4D95B8-89BD-4372-B3F7-93DED5EFE97D}" type="presParOf" srcId="{F487301C-FD9D-475A-BFF6-304B48AEF679}" destId="{71CF1008-00EC-4102-B4F2-E31ECDB48B26}" srcOrd="3" destOrd="0" presId="urn:microsoft.com/office/officeart/2005/8/layout/list1"/>
    <dgm:cxn modelId="{DFDAC505-C233-4CDF-A3C0-D0444E202435}" type="presParOf" srcId="{F487301C-FD9D-475A-BFF6-304B48AEF679}" destId="{CC31F7F5-5F4C-4822-93B9-CE27B1518849}" srcOrd="4" destOrd="0" presId="urn:microsoft.com/office/officeart/2005/8/layout/list1"/>
    <dgm:cxn modelId="{27C55634-3406-47AF-8016-031E013F42DB}" type="presParOf" srcId="{CC31F7F5-5F4C-4822-93B9-CE27B1518849}" destId="{D1874D7C-0B53-41B8-BE0C-B6B425476879}" srcOrd="0" destOrd="0" presId="urn:microsoft.com/office/officeart/2005/8/layout/list1"/>
    <dgm:cxn modelId="{5623DC35-60DA-4F80-A802-EC1BF7013889}" type="presParOf" srcId="{CC31F7F5-5F4C-4822-93B9-CE27B1518849}" destId="{A2A665DD-CC6D-4E4D-9608-BB1993D2C856}" srcOrd="1" destOrd="0" presId="urn:microsoft.com/office/officeart/2005/8/layout/list1"/>
    <dgm:cxn modelId="{13956F42-2178-46CD-88DD-F207BEC9EC84}" type="presParOf" srcId="{F487301C-FD9D-475A-BFF6-304B48AEF679}" destId="{4982A54E-F2AE-4E0E-BA4B-2BF0A2946493}" srcOrd="5" destOrd="0" presId="urn:microsoft.com/office/officeart/2005/8/layout/list1"/>
    <dgm:cxn modelId="{58BC88EB-7E32-4D80-80CE-83DF7BFE51BC}" type="presParOf" srcId="{F487301C-FD9D-475A-BFF6-304B48AEF679}" destId="{AC539260-3A5F-473B-8057-FDCF850B4FA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0AD3F8-C03F-487E-A540-7F805CE09A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E57436-87AB-4AC6-9486-DE82DCCB7B5F}">
      <dgm:prSet/>
      <dgm:spPr/>
      <dgm:t>
        <a:bodyPr/>
        <a:lstStyle/>
        <a:p>
          <a:r>
            <a:rPr lang="fr-FR" dirty="0"/>
            <a:t>Règlement de la Convention, Article 21-003 (Demandes avec SRI)</a:t>
          </a:r>
          <a:endParaRPr lang="en-US" dirty="0"/>
        </a:p>
      </dgm:t>
    </dgm:pt>
    <dgm:pt modelId="{28B8596C-85E5-4A1F-AFF8-86A87BBB232C}" type="parTrans" cxnId="{8932CDAA-3602-43EF-9CDE-8560F0D7793B}">
      <dgm:prSet/>
      <dgm:spPr/>
      <dgm:t>
        <a:bodyPr/>
        <a:lstStyle/>
        <a:p>
          <a:endParaRPr lang="en-US"/>
        </a:p>
      </dgm:t>
    </dgm:pt>
    <dgm:pt modelId="{30FF0E53-BC43-492D-9325-11395E3A29C2}" type="sibTrans" cxnId="{8932CDAA-3602-43EF-9CDE-8560F0D7793B}">
      <dgm:prSet/>
      <dgm:spPr/>
      <dgm:t>
        <a:bodyPr/>
        <a:lstStyle/>
        <a:p>
          <a:endParaRPr lang="en-US"/>
        </a:p>
      </dgm:t>
    </dgm:pt>
    <dgm:pt modelId="{E7C4D16A-86CA-4B30-A421-974D3CB24448}">
      <dgm:prSet/>
      <dgm:spPr/>
      <dgm:t>
        <a:bodyPr/>
        <a:lstStyle/>
        <a:p>
          <a:r>
            <a:rPr lang="fr-FR" dirty="0"/>
            <a:t>La préparation des demandes via SRI est obligatoire pour les colis et </a:t>
          </a:r>
          <a:r>
            <a:rPr lang="fr-FR" u="sng" dirty="0"/>
            <a:t>facultative pour les envois de la poste aux lettres</a:t>
          </a:r>
          <a:r>
            <a:rPr lang="fr-FR" dirty="0"/>
            <a:t>.</a:t>
          </a:r>
        </a:p>
      </dgm:t>
    </dgm:pt>
    <dgm:pt modelId="{0B4754C7-D533-4134-9EF3-9BBA3D959613}" type="parTrans" cxnId="{50B6391E-2A02-4330-8078-9B4B5FD94395}">
      <dgm:prSet/>
      <dgm:spPr/>
      <dgm:t>
        <a:bodyPr/>
        <a:lstStyle/>
        <a:p>
          <a:endParaRPr lang="en-US"/>
        </a:p>
      </dgm:t>
    </dgm:pt>
    <dgm:pt modelId="{57E71A30-E91C-4206-AEDD-38DC6E757EE8}" type="sibTrans" cxnId="{50B6391E-2A02-4330-8078-9B4B5FD94395}">
      <dgm:prSet/>
      <dgm:spPr/>
      <dgm:t>
        <a:bodyPr/>
        <a:lstStyle/>
        <a:p>
          <a:endParaRPr lang="en-US"/>
        </a:p>
      </dgm:t>
    </dgm:pt>
    <dgm:pt modelId="{D55B8397-DEB0-4CEA-ACF6-4C32A541CFE3}">
      <dgm:prSet/>
      <dgm:spPr/>
      <dgm:t>
        <a:bodyPr/>
        <a:lstStyle/>
        <a:p>
          <a:r>
            <a:rPr lang="fr-FR" dirty="0"/>
            <a:t>Lorsque SRI est utilisé pour les envois de la poste aux lettres, toutes les procédures opérationnelles et techniques applicables aux colis s'appliquent également.</a:t>
          </a:r>
        </a:p>
      </dgm:t>
    </dgm:pt>
    <dgm:pt modelId="{06BFCD4A-6972-42B6-AFA8-EE9927C07A0D}" type="parTrans" cxnId="{EDC0675E-394C-4B8C-A4F5-9DC4980B5304}">
      <dgm:prSet/>
      <dgm:spPr/>
      <dgm:t>
        <a:bodyPr/>
        <a:lstStyle/>
        <a:p>
          <a:endParaRPr lang="en-US"/>
        </a:p>
      </dgm:t>
    </dgm:pt>
    <dgm:pt modelId="{9BA0A1E8-03B5-420B-B39B-9F4E749AACB9}" type="sibTrans" cxnId="{EDC0675E-394C-4B8C-A4F5-9DC4980B5304}">
      <dgm:prSet/>
      <dgm:spPr/>
      <dgm:t>
        <a:bodyPr/>
        <a:lstStyle/>
        <a:p>
          <a:endParaRPr lang="en-US"/>
        </a:p>
      </dgm:t>
    </dgm:pt>
    <dgm:pt modelId="{C5361BBD-C132-4667-99B3-54CBE09AFABF}">
      <dgm:prSet/>
      <dgm:spPr/>
      <dgm:t>
        <a:bodyPr/>
        <a:lstStyle/>
        <a:p>
          <a:endParaRPr lang="fr-FR" dirty="0"/>
        </a:p>
      </dgm:t>
    </dgm:pt>
    <dgm:pt modelId="{6BA23D8B-DB2F-42D1-B564-99EAA11A2413}" type="parTrans" cxnId="{10DE37EE-668E-4051-A12D-2AA58A1BEA2B}">
      <dgm:prSet/>
      <dgm:spPr/>
      <dgm:t>
        <a:bodyPr/>
        <a:lstStyle/>
        <a:p>
          <a:endParaRPr lang="en-US"/>
        </a:p>
      </dgm:t>
    </dgm:pt>
    <dgm:pt modelId="{50B96679-2F45-4861-B878-4B1DC07E1C35}" type="sibTrans" cxnId="{10DE37EE-668E-4051-A12D-2AA58A1BEA2B}">
      <dgm:prSet/>
      <dgm:spPr/>
      <dgm:t>
        <a:bodyPr/>
        <a:lstStyle/>
        <a:p>
          <a:endParaRPr lang="en-US"/>
        </a:p>
      </dgm:t>
    </dgm:pt>
    <dgm:pt modelId="{94FC2DE0-B782-4AD5-B20F-B2392058B209}" type="pres">
      <dgm:prSet presAssocID="{A90AD3F8-C03F-487E-A540-7F805CE09A88}" presName="Name0" presStyleCnt="0">
        <dgm:presLayoutVars>
          <dgm:dir/>
          <dgm:animLvl val="lvl"/>
          <dgm:resizeHandles val="exact"/>
        </dgm:presLayoutVars>
      </dgm:prSet>
      <dgm:spPr/>
    </dgm:pt>
    <dgm:pt modelId="{09EF9930-BFBF-48FE-9B7E-8049DCFC69A6}" type="pres">
      <dgm:prSet presAssocID="{78E57436-87AB-4AC6-9486-DE82DCCB7B5F}" presName="composite" presStyleCnt="0"/>
      <dgm:spPr/>
    </dgm:pt>
    <dgm:pt modelId="{17D726C1-5B57-4FBD-80D1-09FADBEAD509}" type="pres">
      <dgm:prSet presAssocID="{78E57436-87AB-4AC6-9486-DE82DCCB7B5F}" presName="parTx" presStyleLbl="alignNode1" presStyleIdx="0" presStyleCnt="1">
        <dgm:presLayoutVars>
          <dgm:chMax val="0"/>
          <dgm:chPref val="0"/>
          <dgm:bulletEnabled val="1"/>
        </dgm:presLayoutVars>
      </dgm:prSet>
      <dgm:spPr/>
    </dgm:pt>
    <dgm:pt modelId="{5A7D8CCA-3320-48DB-B9C1-F5A13299FEAC}" type="pres">
      <dgm:prSet presAssocID="{78E57436-87AB-4AC6-9486-DE82DCCB7B5F}" presName="desTx" presStyleLbl="alignAccFollowNode1" presStyleIdx="0" presStyleCnt="1">
        <dgm:presLayoutVars>
          <dgm:bulletEnabled val="1"/>
        </dgm:presLayoutVars>
      </dgm:prSet>
      <dgm:spPr/>
    </dgm:pt>
  </dgm:ptLst>
  <dgm:cxnLst>
    <dgm:cxn modelId="{50B6391E-2A02-4330-8078-9B4B5FD94395}" srcId="{78E57436-87AB-4AC6-9486-DE82DCCB7B5F}" destId="{E7C4D16A-86CA-4B30-A421-974D3CB24448}" srcOrd="0" destOrd="0" parTransId="{0B4754C7-D533-4134-9EF3-9BBA3D959613}" sibTransId="{57E71A30-E91C-4206-AEDD-38DC6E757EE8}"/>
    <dgm:cxn modelId="{09DE7425-CBAA-47BD-AB82-3FD9F1D13AFB}" type="presOf" srcId="{C5361BBD-C132-4667-99B3-54CBE09AFABF}" destId="{5A7D8CCA-3320-48DB-B9C1-F5A13299FEAC}" srcOrd="0" destOrd="1" presId="urn:microsoft.com/office/officeart/2005/8/layout/hList1"/>
    <dgm:cxn modelId="{EDC0675E-394C-4B8C-A4F5-9DC4980B5304}" srcId="{78E57436-87AB-4AC6-9486-DE82DCCB7B5F}" destId="{D55B8397-DEB0-4CEA-ACF6-4C32A541CFE3}" srcOrd="2" destOrd="0" parTransId="{06BFCD4A-6972-42B6-AFA8-EE9927C07A0D}" sibTransId="{9BA0A1E8-03B5-420B-B39B-9F4E749AACB9}"/>
    <dgm:cxn modelId="{DFE0C44A-3096-4AC3-AD68-7C3C6066CAD6}" type="presOf" srcId="{D55B8397-DEB0-4CEA-ACF6-4C32A541CFE3}" destId="{5A7D8CCA-3320-48DB-B9C1-F5A13299FEAC}" srcOrd="0" destOrd="2" presId="urn:microsoft.com/office/officeart/2005/8/layout/hList1"/>
    <dgm:cxn modelId="{136C119F-921D-4A27-8AFF-DD87C64E987F}" type="presOf" srcId="{A90AD3F8-C03F-487E-A540-7F805CE09A88}" destId="{94FC2DE0-B782-4AD5-B20F-B2392058B209}" srcOrd="0" destOrd="0" presId="urn:microsoft.com/office/officeart/2005/8/layout/hList1"/>
    <dgm:cxn modelId="{8932CDAA-3602-43EF-9CDE-8560F0D7793B}" srcId="{A90AD3F8-C03F-487E-A540-7F805CE09A88}" destId="{78E57436-87AB-4AC6-9486-DE82DCCB7B5F}" srcOrd="0" destOrd="0" parTransId="{28B8596C-85E5-4A1F-AFF8-86A87BBB232C}" sibTransId="{30FF0E53-BC43-492D-9325-11395E3A29C2}"/>
    <dgm:cxn modelId="{3DD82DC0-E736-432C-BFA5-98887F7EA3F6}" type="presOf" srcId="{E7C4D16A-86CA-4B30-A421-974D3CB24448}" destId="{5A7D8CCA-3320-48DB-B9C1-F5A13299FEAC}" srcOrd="0" destOrd="0" presId="urn:microsoft.com/office/officeart/2005/8/layout/hList1"/>
    <dgm:cxn modelId="{3D8D0BD8-9122-4076-9F09-2EF332DC1612}" type="presOf" srcId="{78E57436-87AB-4AC6-9486-DE82DCCB7B5F}" destId="{17D726C1-5B57-4FBD-80D1-09FADBEAD509}" srcOrd="0" destOrd="0" presId="urn:microsoft.com/office/officeart/2005/8/layout/hList1"/>
    <dgm:cxn modelId="{10DE37EE-668E-4051-A12D-2AA58A1BEA2B}" srcId="{78E57436-87AB-4AC6-9486-DE82DCCB7B5F}" destId="{C5361BBD-C132-4667-99B3-54CBE09AFABF}" srcOrd="1" destOrd="0" parTransId="{6BA23D8B-DB2F-42D1-B564-99EAA11A2413}" sibTransId="{50B96679-2F45-4861-B878-4B1DC07E1C35}"/>
    <dgm:cxn modelId="{BDF06F7B-3F42-40EB-B91C-474DDC172D5F}" type="presParOf" srcId="{94FC2DE0-B782-4AD5-B20F-B2392058B209}" destId="{09EF9930-BFBF-48FE-9B7E-8049DCFC69A6}" srcOrd="0" destOrd="0" presId="urn:microsoft.com/office/officeart/2005/8/layout/hList1"/>
    <dgm:cxn modelId="{5DE951F9-E2FA-471E-AD80-67EE13A0470C}" type="presParOf" srcId="{09EF9930-BFBF-48FE-9B7E-8049DCFC69A6}" destId="{17D726C1-5B57-4FBD-80D1-09FADBEAD509}" srcOrd="0" destOrd="0" presId="urn:microsoft.com/office/officeart/2005/8/layout/hList1"/>
    <dgm:cxn modelId="{0CBCFF38-3B66-4285-A6FD-C512495AD7D4}" type="presParOf" srcId="{09EF9930-BFBF-48FE-9B7E-8049DCFC69A6}" destId="{5A7D8CCA-3320-48DB-B9C1-F5A13299F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D4925-EFA4-4C2B-B691-4AF615E79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C6DF37B-D0E3-484F-9423-A2915FC06251}">
      <dgm:prSet/>
      <dgm:spPr/>
      <dgm:t>
        <a:bodyPr/>
        <a:lstStyle/>
        <a:p>
          <a:r>
            <a:rPr lang="en-US" b="1" dirty="0" err="1"/>
            <a:t>Portée</a:t>
          </a:r>
          <a:r>
            <a:rPr lang="en-US" b="1" dirty="0"/>
            <a:t> :</a:t>
          </a:r>
          <a:endParaRPr lang="en-US" dirty="0"/>
        </a:p>
      </dgm:t>
    </dgm:pt>
    <dgm:pt modelId="{669B5BA8-9ED2-4052-A7A6-4901F9D3BFB9}" type="parTrans" cxnId="{873C28AA-BBED-400C-9158-8E40E2549CC3}">
      <dgm:prSet/>
      <dgm:spPr/>
      <dgm:t>
        <a:bodyPr/>
        <a:lstStyle/>
        <a:p>
          <a:endParaRPr lang="en-US"/>
        </a:p>
      </dgm:t>
    </dgm:pt>
    <dgm:pt modelId="{ADF98CA6-7D6F-4635-AE0A-33F656B98C15}" type="sibTrans" cxnId="{873C28AA-BBED-400C-9158-8E40E2549CC3}">
      <dgm:prSet/>
      <dgm:spPr/>
      <dgm:t>
        <a:bodyPr/>
        <a:lstStyle/>
        <a:p>
          <a:endParaRPr lang="en-US"/>
        </a:p>
      </dgm:t>
    </dgm:pt>
    <dgm:pt modelId="{DC582EEE-F9F4-4AFC-8676-9CBF84F840B2}">
      <dgm:prSet/>
      <dgm:spPr/>
      <dgm:t>
        <a:bodyPr/>
        <a:lstStyle/>
        <a:p>
          <a:pPr>
            <a:buFont typeface="Arial" panose="020B0604020202020204" pitchFamily="34" charset="0"/>
            <a:buChar char="•"/>
          </a:pPr>
          <a:r>
            <a:rPr lang="fr-FR" dirty="0"/>
            <a:t>Les demandes internationales concernant les envois recommandés, suivis et assurés seront traitées via le système de réclamation par Internet « SRI » (déjà utilisé pour les colis).</a:t>
          </a:r>
        </a:p>
      </dgm:t>
    </dgm:pt>
    <dgm:pt modelId="{21D56D00-1CE4-4BFE-8C1B-5FC0C93901DC}" type="parTrans" cxnId="{64F66A79-068D-4031-A490-98D86BF5AFEC}">
      <dgm:prSet/>
      <dgm:spPr/>
      <dgm:t>
        <a:bodyPr/>
        <a:lstStyle/>
        <a:p>
          <a:endParaRPr lang="en-US"/>
        </a:p>
      </dgm:t>
    </dgm:pt>
    <dgm:pt modelId="{B9C8758C-D8A5-49F8-9135-8017F28F8A97}" type="sibTrans" cxnId="{64F66A79-068D-4031-A490-98D86BF5AFEC}">
      <dgm:prSet/>
      <dgm:spPr/>
      <dgm:t>
        <a:bodyPr/>
        <a:lstStyle/>
        <a:p>
          <a:endParaRPr lang="en-US"/>
        </a:p>
      </dgm:t>
    </dgm:pt>
    <dgm:pt modelId="{F6F7F75D-2CF2-4520-B54E-E52ECB9C75C8}">
      <dgm:prSet/>
      <dgm:spPr/>
      <dgm:t>
        <a:bodyPr/>
        <a:lstStyle/>
        <a:p>
          <a:r>
            <a:rPr lang="en-US" b="1"/>
            <a:t>Principaux changements :</a:t>
          </a:r>
          <a:endParaRPr lang="en-US"/>
        </a:p>
      </dgm:t>
    </dgm:pt>
    <dgm:pt modelId="{66DBA858-75DC-4CE6-9BF4-83E4997D4270}" type="parTrans" cxnId="{8DA55698-57CD-4DEA-8077-74B03346750B}">
      <dgm:prSet/>
      <dgm:spPr/>
      <dgm:t>
        <a:bodyPr/>
        <a:lstStyle/>
        <a:p>
          <a:endParaRPr lang="en-US"/>
        </a:p>
      </dgm:t>
    </dgm:pt>
    <dgm:pt modelId="{69EB9414-9934-4394-A86B-DB15A0903136}" type="sibTrans" cxnId="{8DA55698-57CD-4DEA-8077-74B03346750B}">
      <dgm:prSet/>
      <dgm:spPr/>
      <dgm:t>
        <a:bodyPr/>
        <a:lstStyle/>
        <a:p>
          <a:endParaRPr lang="en-US"/>
        </a:p>
      </dgm:t>
    </dgm:pt>
    <dgm:pt modelId="{83079BEE-8946-4E05-8FE1-9776936D7955}">
      <dgm:prSet/>
      <dgm:spPr/>
      <dgm:t>
        <a:bodyPr/>
        <a:lstStyle/>
        <a:p>
          <a:pPr>
            <a:buFont typeface="Arial" panose="020B0604020202020204" pitchFamily="34" charset="0"/>
            <a:buChar char="•"/>
          </a:pPr>
          <a:r>
            <a:rPr lang="fr-FR" dirty="0"/>
            <a:t>Système unifié avec SRI-GCSS pour garantir la cohérence des demandes</a:t>
          </a:r>
        </a:p>
      </dgm:t>
    </dgm:pt>
    <dgm:pt modelId="{46A1D68F-B56F-4706-9F48-3678D14D88CC}" type="parTrans" cxnId="{4BD5F989-29B4-43DB-BC60-04458582DF31}">
      <dgm:prSet/>
      <dgm:spPr/>
      <dgm:t>
        <a:bodyPr/>
        <a:lstStyle/>
        <a:p>
          <a:endParaRPr lang="en-US"/>
        </a:p>
      </dgm:t>
    </dgm:pt>
    <dgm:pt modelId="{6D520C57-672F-487A-88AB-5E194B971327}" type="sibTrans" cxnId="{4BD5F989-29B4-43DB-BC60-04458582DF31}">
      <dgm:prSet/>
      <dgm:spPr/>
      <dgm:t>
        <a:bodyPr/>
        <a:lstStyle/>
        <a:p>
          <a:endParaRPr lang="en-US"/>
        </a:p>
      </dgm:t>
    </dgm:pt>
    <dgm:pt modelId="{94000F7E-E45F-47E6-A431-29D45C76B78D}">
      <dgm:prSet/>
      <dgm:spPr/>
      <dgm:t>
        <a:bodyPr/>
        <a:lstStyle/>
        <a:p>
          <a:pPr>
            <a:buFont typeface="Arial" panose="020B0604020202020204" pitchFamily="34" charset="0"/>
            <a:buChar char="•"/>
          </a:pPr>
          <a:r>
            <a:rPr lang="fr-FR" dirty="0"/>
            <a:t>Mise à jour du ou des modules pour accès par les centres d'appels existants</a:t>
          </a:r>
        </a:p>
      </dgm:t>
    </dgm:pt>
    <dgm:pt modelId="{CD6A74FC-F929-4973-90CF-29C88B066C74}" type="parTrans" cxnId="{C18EF272-C68F-4E49-9992-979CB443A3CD}">
      <dgm:prSet/>
      <dgm:spPr/>
      <dgm:t>
        <a:bodyPr/>
        <a:lstStyle/>
        <a:p>
          <a:endParaRPr lang="en-US"/>
        </a:p>
      </dgm:t>
    </dgm:pt>
    <dgm:pt modelId="{3312FB4E-C789-4E52-8284-7ACFB2C8EAFF}" type="sibTrans" cxnId="{C18EF272-C68F-4E49-9992-979CB443A3CD}">
      <dgm:prSet/>
      <dgm:spPr/>
      <dgm:t>
        <a:bodyPr/>
        <a:lstStyle/>
        <a:p>
          <a:endParaRPr lang="en-US"/>
        </a:p>
      </dgm:t>
    </dgm:pt>
    <dgm:pt modelId="{C1B8439F-D834-457A-AD8C-F68F66EEA5EA}">
      <dgm:prSet/>
      <dgm:spPr/>
      <dgm:t>
        <a:bodyPr/>
        <a:lstStyle/>
        <a:p>
          <a:pPr>
            <a:buFont typeface="Arial" panose="020B0604020202020204" pitchFamily="34" charset="0"/>
            <a:buChar char="•"/>
          </a:pPr>
          <a:r>
            <a:rPr lang="fr-FR" dirty="0"/>
            <a:t>Implication des centres d'appels expérimentés dans les demandes en ligne</a:t>
          </a:r>
        </a:p>
      </dgm:t>
    </dgm:pt>
    <dgm:pt modelId="{76DBD17F-D363-4B32-85A0-F42D1B3805A1}" type="parTrans" cxnId="{30A70F53-A8C6-48AF-AC34-AF9C7096AE09}">
      <dgm:prSet/>
      <dgm:spPr/>
      <dgm:t>
        <a:bodyPr/>
        <a:lstStyle/>
        <a:p>
          <a:endParaRPr lang="en-US"/>
        </a:p>
      </dgm:t>
    </dgm:pt>
    <dgm:pt modelId="{295420B4-34D9-43BF-9EC6-4DBC12435262}" type="sibTrans" cxnId="{30A70F53-A8C6-48AF-AC34-AF9C7096AE09}">
      <dgm:prSet/>
      <dgm:spPr/>
      <dgm:t>
        <a:bodyPr/>
        <a:lstStyle/>
        <a:p>
          <a:endParaRPr lang="en-US"/>
        </a:p>
      </dgm:t>
    </dgm:pt>
    <dgm:pt modelId="{D1344E1E-B1CC-4958-A5C6-0D4E5F81BC80}">
      <dgm:prSet/>
      <dgm:spPr/>
      <dgm:t>
        <a:bodyPr/>
        <a:lstStyle/>
        <a:p>
          <a:r>
            <a:rPr lang="en-US" b="1"/>
            <a:t>Prochaines étapes :</a:t>
          </a:r>
          <a:endParaRPr lang="en-US"/>
        </a:p>
      </dgm:t>
    </dgm:pt>
    <dgm:pt modelId="{EC8509A6-F5E6-4B3B-80F2-A33C78F02563}" type="parTrans" cxnId="{5C8A5C4B-71DE-420B-AD2F-F05987B06B57}">
      <dgm:prSet/>
      <dgm:spPr/>
      <dgm:t>
        <a:bodyPr/>
        <a:lstStyle/>
        <a:p>
          <a:endParaRPr lang="en-US"/>
        </a:p>
      </dgm:t>
    </dgm:pt>
    <dgm:pt modelId="{5AE2AAD9-8A9D-4FE0-9F65-9CB458DDA6AE}" type="sibTrans" cxnId="{5C8A5C4B-71DE-420B-AD2F-F05987B06B57}">
      <dgm:prSet/>
      <dgm:spPr/>
      <dgm:t>
        <a:bodyPr/>
        <a:lstStyle/>
        <a:p>
          <a:endParaRPr lang="en-US"/>
        </a:p>
      </dgm:t>
    </dgm:pt>
    <dgm:pt modelId="{325AC6CE-4B6F-4473-8E9F-D36CD94AE28F}">
      <dgm:prSet/>
      <dgm:spPr/>
      <dgm:t>
        <a:bodyPr/>
        <a:lstStyle/>
        <a:p>
          <a:pPr>
            <a:buFont typeface="Arial" panose="020B0604020202020204" pitchFamily="34" charset="0"/>
            <a:buChar char="•"/>
          </a:pPr>
          <a:r>
            <a:rPr lang="fr-FR" dirty="0"/>
            <a:t>Instructions détaillées et soutien à l’implémentation seront communiqués prochainement à tous les membres</a:t>
          </a:r>
        </a:p>
      </dgm:t>
    </dgm:pt>
    <dgm:pt modelId="{BA1FD530-9410-46BD-A1CC-F000A3C6686B}" type="parTrans" cxnId="{652F6F27-52A5-4981-8DD8-EA9976D3CFB8}">
      <dgm:prSet/>
      <dgm:spPr/>
      <dgm:t>
        <a:bodyPr/>
        <a:lstStyle/>
        <a:p>
          <a:endParaRPr lang="en-US"/>
        </a:p>
      </dgm:t>
    </dgm:pt>
    <dgm:pt modelId="{3CEB38AC-1406-472B-BC30-609EF2FAF326}" type="sibTrans" cxnId="{652F6F27-52A5-4981-8DD8-EA9976D3CFB8}">
      <dgm:prSet/>
      <dgm:spPr/>
      <dgm:t>
        <a:bodyPr/>
        <a:lstStyle/>
        <a:p>
          <a:endParaRPr lang="en-US"/>
        </a:p>
      </dgm:t>
    </dgm:pt>
    <dgm:pt modelId="{76CA7203-68C6-4AE7-B731-B9521081425D}" type="pres">
      <dgm:prSet presAssocID="{5DDD4925-EFA4-4C2B-B691-4AF615E79D4D}" presName="linear" presStyleCnt="0">
        <dgm:presLayoutVars>
          <dgm:animLvl val="lvl"/>
          <dgm:resizeHandles val="exact"/>
        </dgm:presLayoutVars>
      </dgm:prSet>
      <dgm:spPr/>
    </dgm:pt>
    <dgm:pt modelId="{917C9426-FE7F-405C-A890-9DA9115CAA39}" type="pres">
      <dgm:prSet presAssocID="{5C6DF37B-D0E3-484F-9423-A2915FC06251}" presName="parentText" presStyleLbl="node1" presStyleIdx="0" presStyleCnt="3">
        <dgm:presLayoutVars>
          <dgm:chMax val="0"/>
          <dgm:bulletEnabled val="1"/>
        </dgm:presLayoutVars>
      </dgm:prSet>
      <dgm:spPr/>
    </dgm:pt>
    <dgm:pt modelId="{5763E71D-8061-4A2D-84E0-2445068A0F18}" type="pres">
      <dgm:prSet presAssocID="{5C6DF37B-D0E3-484F-9423-A2915FC06251}" presName="childText" presStyleLbl="revTx" presStyleIdx="0" presStyleCnt="3">
        <dgm:presLayoutVars>
          <dgm:bulletEnabled val="1"/>
        </dgm:presLayoutVars>
      </dgm:prSet>
      <dgm:spPr/>
    </dgm:pt>
    <dgm:pt modelId="{0D841F2E-54D3-498C-BF26-B368E72BFE59}" type="pres">
      <dgm:prSet presAssocID="{F6F7F75D-2CF2-4520-B54E-E52ECB9C75C8}" presName="parentText" presStyleLbl="node1" presStyleIdx="1" presStyleCnt="3">
        <dgm:presLayoutVars>
          <dgm:chMax val="0"/>
          <dgm:bulletEnabled val="1"/>
        </dgm:presLayoutVars>
      </dgm:prSet>
      <dgm:spPr/>
    </dgm:pt>
    <dgm:pt modelId="{8283310B-3CC5-47AE-ADE4-215EC6B68599}" type="pres">
      <dgm:prSet presAssocID="{F6F7F75D-2CF2-4520-B54E-E52ECB9C75C8}" presName="childText" presStyleLbl="revTx" presStyleIdx="1" presStyleCnt="3">
        <dgm:presLayoutVars>
          <dgm:bulletEnabled val="1"/>
        </dgm:presLayoutVars>
      </dgm:prSet>
      <dgm:spPr/>
    </dgm:pt>
    <dgm:pt modelId="{953386C2-476C-403D-860C-915360E5B3A7}" type="pres">
      <dgm:prSet presAssocID="{D1344E1E-B1CC-4958-A5C6-0D4E5F81BC80}" presName="parentText" presStyleLbl="node1" presStyleIdx="2" presStyleCnt="3">
        <dgm:presLayoutVars>
          <dgm:chMax val="0"/>
          <dgm:bulletEnabled val="1"/>
        </dgm:presLayoutVars>
      </dgm:prSet>
      <dgm:spPr/>
    </dgm:pt>
    <dgm:pt modelId="{A046E7F2-55DE-4869-B808-DC0C69D95EBD}" type="pres">
      <dgm:prSet presAssocID="{D1344E1E-B1CC-4958-A5C6-0D4E5F81BC80}" presName="childText" presStyleLbl="revTx" presStyleIdx="2" presStyleCnt="3">
        <dgm:presLayoutVars>
          <dgm:bulletEnabled val="1"/>
        </dgm:presLayoutVars>
      </dgm:prSet>
      <dgm:spPr/>
    </dgm:pt>
  </dgm:ptLst>
  <dgm:cxnLst>
    <dgm:cxn modelId="{865D9312-576B-45AB-93DD-DE066653D313}" type="presOf" srcId="{94000F7E-E45F-47E6-A431-29D45C76B78D}" destId="{8283310B-3CC5-47AE-ADE4-215EC6B68599}" srcOrd="0" destOrd="1" presId="urn:microsoft.com/office/officeart/2005/8/layout/vList2"/>
    <dgm:cxn modelId="{652F6F27-52A5-4981-8DD8-EA9976D3CFB8}" srcId="{D1344E1E-B1CC-4958-A5C6-0D4E5F81BC80}" destId="{325AC6CE-4B6F-4473-8E9F-D36CD94AE28F}" srcOrd="0" destOrd="0" parTransId="{BA1FD530-9410-46BD-A1CC-F000A3C6686B}" sibTransId="{3CEB38AC-1406-472B-BC30-609EF2FAF326}"/>
    <dgm:cxn modelId="{283D6A34-FCCB-42FC-8F18-60EB7C8C1FBC}" type="presOf" srcId="{5C6DF37B-D0E3-484F-9423-A2915FC06251}" destId="{917C9426-FE7F-405C-A890-9DA9115CAA39}" srcOrd="0" destOrd="0" presId="urn:microsoft.com/office/officeart/2005/8/layout/vList2"/>
    <dgm:cxn modelId="{6A38B346-DC2B-4BA3-B4CA-BD3021E68D93}" type="presOf" srcId="{325AC6CE-4B6F-4473-8E9F-D36CD94AE28F}" destId="{A046E7F2-55DE-4869-B808-DC0C69D95EBD}" srcOrd="0" destOrd="0" presId="urn:microsoft.com/office/officeart/2005/8/layout/vList2"/>
    <dgm:cxn modelId="{F0D6C047-4A87-450D-A117-F02109EDF82A}" type="presOf" srcId="{5DDD4925-EFA4-4C2B-B691-4AF615E79D4D}" destId="{76CA7203-68C6-4AE7-B731-B9521081425D}" srcOrd="0" destOrd="0" presId="urn:microsoft.com/office/officeart/2005/8/layout/vList2"/>
    <dgm:cxn modelId="{5C8A5C4B-71DE-420B-AD2F-F05987B06B57}" srcId="{5DDD4925-EFA4-4C2B-B691-4AF615E79D4D}" destId="{D1344E1E-B1CC-4958-A5C6-0D4E5F81BC80}" srcOrd="2" destOrd="0" parTransId="{EC8509A6-F5E6-4B3B-80F2-A33C78F02563}" sibTransId="{5AE2AAD9-8A9D-4FE0-9F65-9CB458DDA6AE}"/>
    <dgm:cxn modelId="{C18EF272-C68F-4E49-9992-979CB443A3CD}" srcId="{F6F7F75D-2CF2-4520-B54E-E52ECB9C75C8}" destId="{94000F7E-E45F-47E6-A431-29D45C76B78D}" srcOrd="1" destOrd="0" parTransId="{CD6A74FC-F929-4973-90CF-29C88B066C74}" sibTransId="{3312FB4E-C789-4E52-8284-7ACFB2C8EAFF}"/>
    <dgm:cxn modelId="{30A70F53-A8C6-48AF-AC34-AF9C7096AE09}" srcId="{F6F7F75D-2CF2-4520-B54E-E52ECB9C75C8}" destId="{C1B8439F-D834-457A-AD8C-F68F66EEA5EA}" srcOrd="2" destOrd="0" parTransId="{76DBD17F-D363-4B32-85A0-F42D1B3805A1}" sibTransId="{295420B4-34D9-43BF-9EC6-4DBC12435262}"/>
    <dgm:cxn modelId="{64F66A79-068D-4031-A490-98D86BF5AFEC}" srcId="{5C6DF37B-D0E3-484F-9423-A2915FC06251}" destId="{DC582EEE-F9F4-4AFC-8676-9CBF84F840B2}" srcOrd="0" destOrd="0" parTransId="{21D56D00-1CE4-4BFE-8C1B-5FC0C93901DC}" sibTransId="{B9C8758C-D8A5-49F8-9135-8017F28F8A97}"/>
    <dgm:cxn modelId="{4BD5F989-29B4-43DB-BC60-04458582DF31}" srcId="{F6F7F75D-2CF2-4520-B54E-E52ECB9C75C8}" destId="{83079BEE-8946-4E05-8FE1-9776936D7955}" srcOrd="0" destOrd="0" parTransId="{46A1D68F-B56F-4706-9F48-3678D14D88CC}" sibTransId="{6D520C57-672F-487A-88AB-5E194B971327}"/>
    <dgm:cxn modelId="{8DA55698-57CD-4DEA-8077-74B03346750B}" srcId="{5DDD4925-EFA4-4C2B-B691-4AF615E79D4D}" destId="{F6F7F75D-2CF2-4520-B54E-E52ECB9C75C8}" srcOrd="1" destOrd="0" parTransId="{66DBA858-75DC-4CE6-9BF4-83E4997D4270}" sibTransId="{69EB9414-9934-4394-A86B-DB15A0903136}"/>
    <dgm:cxn modelId="{69FBFA9B-BCA9-4DC5-AB45-E8D60C7D577E}" type="presOf" srcId="{DC582EEE-F9F4-4AFC-8676-9CBF84F840B2}" destId="{5763E71D-8061-4A2D-84E0-2445068A0F18}" srcOrd="0" destOrd="0" presId="urn:microsoft.com/office/officeart/2005/8/layout/vList2"/>
    <dgm:cxn modelId="{873C28AA-BBED-400C-9158-8E40E2549CC3}" srcId="{5DDD4925-EFA4-4C2B-B691-4AF615E79D4D}" destId="{5C6DF37B-D0E3-484F-9423-A2915FC06251}" srcOrd="0" destOrd="0" parTransId="{669B5BA8-9ED2-4052-A7A6-4901F9D3BFB9}" sibTransId="{ADF98CA6-7D6F-4635-AE0A-33F656B98C15}"/>
    <dgm:cxn modelId="{6FACB4B1-E867-4588-8825-7A6C64755CCA}" type="presOf" srcId="{F6F7F75D-2CF2-4520-B54E-E52ECB9C75C8}" destId="{0D841F2E-54D3-498C-BF26-B368E72BFE59}" srcOrd="0" destOrd="0" presId="urn:microsoft.com/office/officeart/2005/8/layout/vList2"/>
    <dgm:cxn modelId="{77E776C5-32A5-45FF-AAC6-36944EE4B740}" type="presOf" srcId="{D1344E1E-B1CC-4958-A5C6-0D4E5F81BC80}" destId="{953386C2-476C-403D-860C-915360E5B3A7}" srcOrd="0" destOrd="0" presId="urn:microsoft.com/office/officeart/2005/8/layout/vList2"/>
    <dgm:cxn modelId="{6685F4CA-1728-4307-BB87-BBFBD3CF8D96}" type="presOf" srcId="{C1B8439F-D834-457A-AD8C-F68F66EEA5EA}" destId="{8283310B-3CC5-47AE-ADE4-215EC6B68599}" srcOrd="0" destOrd="2" presId="urn:microsoft.com/office/officeart/2005/8/layout/vList2"/>
    <dgm:cxn modelId="{DE2F20DA-631B-414B-8E14-7046900A5E38}" type="presOf" srcId="{83079BEE-8946-4E05-8FE1-9776936D7955}" destId="{8283310B-3CC5-47AE-ADE4-215EC6B68599}" srcOrd="0" destOrd="0" presId="urn:microsoft.com/office/officeart/2005/8/layout/vList2"/>
    <dgm:cxn modelId="{4CBA8C60-EFA2-4E88-ABEA-548CDDE3C26B}" type="presParOf" srcId="{76CA7203-68C6-4AE7-B731-B9521081425D}" destId="{917C9426-FE7F-405C-A890-9DA9115CAA39}" srcOrd="0" destOrd="0" presId="urn:microsoft.com/office/officeart/2005/8/layout/vList2"/>
    <dgm:cxn modelId="{962800E7-FBB9-4362-A9CA-1FE633E27953}" type="presParOf" srcId="{76CA7203-68C6-4AE7-B731-B9521081425D}" destId="{5763E71D-8061-4A2D-84E0-2445068A0F18}" srcOrd="1" destOrd="0" presId="urn:microsoft.com/office/officeart/2005/8/layout/vList2"/>
    <dgm:cxn modelId="{1531895F-F351-424B-B890-E12535DE8531}" type="presParOf" srcId="{76CA7203-68C6-4AE7-B731-B9521081425D}" destId="{0D841F2E-54D3-498C-BF26-B368E72BFE59}" srcOrd="2" destOrd="0" presId="urn:microsoft.com/office/officeart/2005/8/layout/vList2"/>
    <dgm:cxn modelId="{F9E6DC8E-3107-4E1F-828E-9151FA7C2CD2}" type="presParOf" srcId="{76CA7203-68C6-4AE7-B731-B9521081425D}" destId="{8283310B-3CC5-47AE-ADE4-215EC6B68599}" srcOrd="3" destOrd="0" presId="urn:microsoft.com/office/officeart/2005/8/layout/vList2"/>
    <dgm:cxn modelId="{5042A9ED-23F9-439B-8221-71EDCC66A5EB}" type="presParOf" srcId="{76CA7203-68C6-4AE7-B731-B9521081425D}" destId="{953386C2-476C-403D-860C-915360E5B3A7}" srcOrd="4" destOrd="0" presId="urn:microsoft.com/office/officeart/2005/8/layout/vList2"/>
    <dgm:cxn modelId="{6266E299-4976-4535-8451-AEC28F386F60}" type="presParOf" srcId="{76CA7203-68C6-4AE7-B731-B9521081425D}" destId="{A046E7F2-55DE-4869-B808-DC0C69D95EBD}"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799BD4-9FF3-425C-A43D-96725D69B0A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F82BA74-0700-4D05-90E5-87BD29C52E72}">
      <dgm:prSet/>
      <dgm:spPr/>
      <dgm:t>
        <a:bodyPr/>
        <a:lstStyle/>
        <a:p>
          <a:r>
            <a:rPr u="none" dirty="0" err="1"/>
            <a:t>Nombre</a:t>
          </a:r>
          <a:r>
            <a:rPr u="none" dirty="0"/>
            <a:t> </a:t>
          </a:r>
          <a:r>
            <a:rPr u="none" dirty="0" err="1"/>
            <a:t>d’opérateurs</a:t>
          </a:r>
          <a:r>
            <a:rPr u="none" dirty="0"/>
            <a:t> </a:t>
          </a:r>
          <a:r>
            <a:rPr u="none" dirty="0" err="1"/>
            <a:t>désignés</a:t>
          </a:r>
          <a:r>
            <a:rPr u="none" dirty="0"/>
            <a:t> </a:t>
          </a:r>
          <a:r>
            <a:rPr u="none" dirty="0" err="1"/>
            <a:t>fournissant</a:t>
          </a:r>
          <a:r>
            <a:rPr u="none" dirty="0"/>
            <a:t> un </a:t>
          </a:r>
          <a:r>
            <a:rPr lang="fr-FR" u="none" dirty="0"/>
            <a:t>service de distribution avec suivi</a:t>
          </a:r>
          <a:r>
            <a:rPr u="none" dirty="0"/>
            <a:t> pour les envois de la poste aux </a:t>
          </a:r>
          <a:r>
            <a:rPr u="none" dirty="0" err="1"/>
            <a:t>lettres</a:t>
          </a:r>
          <a:r>
            <a:rPr u="none" dirty="0"/>
            <a:t> </a:t>
          </a:r>
          <a:r>
            <a:rPr u="none" dirty="0" err="1"/>
            <a:t>partants</a:t>
          </a:r>
          <a:r>
            <a:rPr u="none" dirty="0"/>
            <a:t> </a:t>
          </a:r>
          <a:r>
            <a:rPr u="none" dirty="0" err="1"/>
            <a:t>contenant</a:t>
          </a:r>
          <a:r>
            <a:rPr u="none" dirty="0"/>
            <a:t> des </a:t>
          </a:r>
          <a:r>
            <a:rPr lang="fr-FR" b="1" u="none" dirty="0"/>
            <a:t>marchandises</a:t>
          </a:r>
          <a:endParaRPr lang="fr-FR" u="none" dirty="0"/>
        </a:p>
      </dgm:t>
    </dgm:pt>
    <dgm:pt modelId="{1F337A75-2801-4BE1-A676-28C83D52FB13}" type="parTrans" cxnId="{59F2098D-CE5F-414B-9275-4E7EE8C0BD78}">
      <dgm:prSet/>
      <dgm:spPr/>
      <dgm:t>
        <a:bodyPr/>
        <a:lstStyle/>
        <a:p>
          <a:endParaRPr lang="en-US"/>
        </a:p>
      </dgm:t>
    </dgm:pt>
    <dgm:pt modelId="{CB6D011D-594C-4E3B-9FD8-C26495FA8C12}" type="sibTrans" cxnId="{59F2098D-CE5F-414B-9275-4E7EE8C0BD78}">
      <dgm:prSet/>
      <dgm:spPr/>
      <dgm:t>
        <a:bodyPr/>
        <a:lstStyle/>
        <a:p>
          <a:endParaRPr lang="en-US"/>
        </a:p>
      </dgm:t>
    </dgm:pt>
    <dgm:pt modelId="{09337A28-D547-439B-BB2C-CBDB9E6C76C0}">
      <dgm:prSet/>
      <dgm:spPr/>
      <dgm:t>
        <a:bodyPr/>
        <a:lstStyle/>
        <a:p>
          <a:r>
            <a:rPr u="none" dirty="0" err="1"/>
            <a:t>Nombre</a:t>
          </a:r>
          <a:r>
            <a:rPr u="none" dirty="0"/>
            <a:t> </a:t>
          </a:r>
          <a:r>
            <a:rPr u="none" dirty="0" err="1"/>
            <a:t>d’opérateurs</a:t>
          </a:r>
          <a:r>
            <a:rPr u="none" dirty="0"/>
            <a:t> </a:t>
          </a:r>
          <a:r>
            <a:rPr u="none" dirty="0" err="1"/>
            <a:t>désignés</a:t>
          </a:r>
          <a:r>
            <a:rPr u="none" dirty="0"/>
            <a:t> </a:t>
          </a:r>
          <a:r>
            <a:rPr u="none" dirty="0" err="1"/>
            <a:t>fournissant</a:t>
          </a:r>
          <a:r>
            <a:rPr u="none" dirty="0"/>
            <a:t> un </a:t>
          </a:r>
          <a:r>
            <a:rPr lang="fr-FR" u="none" dirty="0"/>
            <a:t>service </a:t>
          </a:r>
          <a:br>
            <a:rPr lang="fr-FR" u="none" dirty="0"/>
          </a:br>
          <a:r>
            <a:rPr lang="fr-FR" u="none" dirty="0"/>
            <a:t>de distribution avec suivi</a:t>
          </a:r>
          <a:r>
            <a:rPr u="none" dirty="0"/>
            <a:t> pour les envois de la poste aux </a:t>
          </a:r>
          <a:r>
            <a:rPr u="none" dirty="0" err="1"/>
            <a:t>lettres</a:t>
          </a:r>
          <a:r>
            <a:rPr u="none" dirty="0"/>
            <a:t> </a:t>
          </a:r>
          <a:r>
            <a:rPr u="none" dirty="0" err="1"/>
            <a:t>partants</a:t>
          </a:r>
          <a:r>
            <a:rPr u="none" dirty="0"/>
            <a:t> </a:t>
          </a:r>
          <a:r>
            <a:rPr u="none" dirty="0" err="1"/>
            <a:t>contenant</a:t>
          </a:r>
          <a:r>
            <a:rPr u="none" dirty="0"/>
            <a:t> des </a:t>
          </a:r>
          <a:r>
            <a:rPr lang="fr-FR" b="1" u="none" dirty="0"/>
            <a:t>documents</a:t>
          </a:r>
          <a:endParaRPr lang="fr-FR" u="none" dirty="0"/>
        </a:p>
      </dgm:t>
    </dgm:pt>
    <dgm:pt modelId="{C90365A4-3CF9-4669-B5B3-CACDE3E82D83}" type="parTrans" cxnId="{06BFDAFF-1216-4664-9049-017AC5700C92}">
      <dgm:prSet/>
      <dgm:spPr/>
      <dgm:t>
        <a:bodyPr/>
        <a:lstStyle/>
        <a:p>
          <a:endParaRPr lang="en-US"/>
        </a:p>
      </dgm:t>
    </dgm:pt>
    <dgm:pt modelId="{CDB20912-8259-4AE3-A998-BD202A49BAF4}" type="sibTrans" cxnId="{06BFDAFF-1216-4664-9049-017AC5700C92}">
      <dgm:prSet/>
      <dgm:spPr/>
      <dgm:t>
        <a:bodyPr/>
        <a:lstStyle/>
        <a:p>
          <a:endParaRPr lang="en-US"/>
        </a:p>
      </dgm:t>
    </dgm:pt>
    <dgm:pt modelId="{24D58FCB-75AE-4B86-8802-B2B291BE7B66}">
      <dgm:prSet/>
      <dgm:spPr/>
      <dgm:t>
        <a:bodyPr/>
        <a:lstStyle/>
        <a:p>
          <a:r>
            <a:rPr u="none" dirty="0" err="1"/>
            <a:t>Nombre</a:t>
          </a:r>
          <a:r>
            <a:rPr u="none" dirty="0"/>
            <a:t> </a:t>
          </a:r>
          <a:r>
            <a:rPr u="none" dirty="0" err="1"/>
            <a:t>d’opérateurs</a:t>
          </a:r>
          <a:r>
            <a:rPr u="none" dirty="0"/>
            <a:t> </a:t>
          </a:r>
          <a:r>
            <a:rPr u="none" dirty="0" err="1"/>
            <a:t>désignés</a:t>
          </a:r>
          <a:r>
            <a:rPr u="none" dirty="0"/>
            <a:t> qui </a:t>
          </a:r>
          <a:r>
            <a:rPr u="none" dirty="0" err="1"/>
            <a:t>proposent</a:t>
          </a:r>
          <a:r>
            <a:rPr u="none" dirty="0"/>
            <a:t> les </a:t>
          </a:r>
          <a:r>
            <a:rPr lang="fr-FR" u="none" dirty="0"/>
            <a:t>sacs M</a:t>
          </a:r>
          <a:r>
            <a:rPr u="none" dirty="0"/>
            <a:t> </a:t>
          </a:r>
          <a:r>
            <a:rPr u="none" dirty="0" err="1"/>
            <a:t>en</a:t>
          </a:r>
          <a:r>
            <a:rPr u="none" dirty="0"/>
            <a:t> tant que service </a:t>
          </a:r>
          <a:r>
            <a:rPr u="none" dirty="0" err="1"/>
            <a:t>supplémentaire</a:t>
          </a:r>
          <a:r>
            <a:rPr u="none" dirty="0"/>
            <a:t> </a:t>
          </a:r>
          <a:r>
            <a:rPr u="none" dirty="0" err="1"/>
            <a:t>facultatif</a:t>
          </a:r>
          <a:endParaRPr u="none" dirty="0"/>
        </a:p>
      </dgm:t>
    </dgm:pt>
    <dgm:pt modelId="{B49D4FF1-DAD0-434F-8385-134A99E88553}" type="parTrans" cxnId="{1D1722A0-64F3-4581-90A7-A15BD43746E8}">
      <dgm:prSet/>
      <dgm:spPr/>
      <dgm:t>
        <a:bodyPr/>
        <a:lstStyle/>
        <a:p>
          <a:endParaRPr lang="en-US"/>
        </a:p>
      </dgm:t>
    </dgm:pt>
    <dgm:pt modelId="{6C2C9E53-31A8-4A0E-8CC1-08191A0E3557}" type="sibTrans" cxnId="{1D1722A0-64F3-4581-90A7-A15BD43746E8}">
      <dgm:prSet/>
      <dgm:spPr/>
      <dgm:t>
        <a:bodyPr/>
        <a:lstStyle/>
        <a:p>
          <a:endParaRPr lang="en-US"/>
        </a:p>
      </dgm:t>
    </dgm:pt>
    <dgm:pt modelId="{BA5C841A-0C4F-426C-BE48-21C426F5156F}" type="pres">
      <dgm:prSet presAssocID="{AE799BD4-9FF3-425C-A43D-96725D69B0A9}" presName="Name0" presStyleCnt="0">
        <dgm:presLayoutVars>
          <dgm:chMax val="7"/>
          <dgm:chPref val="7"/>
          <dgm:dir/>
        </dgm:presLayoutVars>
      </dgm:prSet>
      <dgm:spPr/>
    </dgm:pt>
    <dgm:pt modelId="{469D2A78-9AD1-4F7E-AF6C-6AA31644FDE1}" type="pres">
      <dgm:prSet presAssocID="{AE799BD4-9FF3-425C-A43D-96725D69B0A9}" presName="Name1" presStyleCnt="0"/>
      <dgm:spPr/>
    </dgm:pt>
    <dgm:pt modelId="{9374FCA7-7BED-4FBD-B0B6-57F8F84781FB}" type="pres">
      <dgm:prSet presAssocID="{AE799BD4-9FF3-425C-A43D-96725D69B0A9}" presName="cycle" presStyleCnt="0"/>
      <dgm:spPr/>
    </dgm:pt>
    <dgm:pt modelId="{1F127811-9947-4115-A53A-230BFD4C9FF5}" type="pres">
      <dgm:prSet presAssocID="{AE799BD4-9FF3-425C-A43D-96725D69B0A9}" presName="srcNode" presStyleLbl="node1" presStyleIdx="0" presStyleCnt="3"/>
      <dgm:spPr/>
    </dgm:pt>
    <dgm:pt modelId="{C14A9E18-4736-463A-B611-5D09435952A4}" type="pres">
      <dgm:prSet presAssocID="{AE799BD4-9FF3-425C-A43D-96725D69B0A9}" presName="conn" presStyleLbl="parChTrans1D2" presStyleIdx="0" presStyleCnt="1"/>
      <dgm:spPr/>
    </dgm:pt>
    <dgm:pt modelId="{8BAB4E19-6635-449C-A5EA-7460B883689C}" type="pres">
      <dgm:prSet presAssocID="{AE799BD4-9FF3-425C-A43D-96725D69B0A9}" presName="extraNode" presStyleLbl="node1" presStyleIdx="0" presStyleCnt="3"/>
      <dgm:spPr/>
    </dgm:pt>
    <dgm:pt modelId="{433EF3C5-D35A-4032-A084-BB791E1350D0}" type="pres">
      <dgm:prSet presAssocID="{AE799BD4-9FF3-425C-A43D-96725D69B0A9}" presName="dstNode" presStyleLbl="node1" presStyleIdx="0" presStyleCnt="3"/>
      <dgm:spPr/>
    </dgm:pt>
    <dgm:pt modelId="{6737FE74-7D65-4B52-BD99-A467114E4530}" type="pres">
      <dgm:prSet presAssocID="{CF82BA74-0700-4D05-90E5-87BD29C52E72}" presName="text_1" presStyleLbl="node1" presStyleIdx="0" presStyleCnt="3">
        <dgm:presLayoutVars>
          <dgm:bulletEnabled val="1"/>
        </dgm:presLayoutVars>
      </dgm:prSet>
      <dgm:spPr/>
    </dgm:pt>
    <dgm:pt modelId="{85A5DA70-C65D-4028-9A12-CC08BEA24B9F}" type="pres">
      <dgm:prSet presAssocID="{CF82BA74-0700-4D05-90E5-87BD29C52E72}" presName="accent_1" presStyleCnt="0"/>
      <dgm:spPr/>
    </dgm:pt>
    <dgm:pt modelId="{48F5ED97-B093-484E-AEBC-3B2E7EADBCF4}" type="pres">
      <dgm:prSet presAssocID="{CF82BA74-0700-4D05-90E5-87BD29C52E72}" presName="accentRepeatNode" presStyleLbl="solidFgAcc1" presStyleIdx="0" presStyleCnt="3"/>
      <dgm:spPr/>
    </dgm:pt>
    <dgm:pt modelId="{2AD86B94-E2D9-4297-9136-0477D7260EFB}" type="pres">
      <dgm:prSet presAssocID="{09337A28-D547-439B-BB2C-CBDB9E6C76C0}" presName="text_2" presStyleLbl="node1" presStyleIdx="1" presStyleCnt="3">
        <dgm:presLayoutVars>
          <dgm:bulletEnabled val="1"/>
        </dgm:presLayoutVars>
      </dgm:prSet>
      <dgm:spPr/>
    </dgm:pt>
    <dgm:pt modelId="{D40A1F19-B5DA-43B7-8A8D-5A45AF48AB1A}" type="pres">
      <dgm:prSet presAssocID="{09337A28-D547-439B-BB2C-CBDB9E6C76C0}" presName="accent_2" presStyleCnt="0"/>
      <dgm:spPr/>
    </dgm:pt>
    <dgm:pt modelId="{C3D7BD27-3F95-4C52-BDDD-0E41AD44B3C5}" type="pres">
      <dgm:prSet presAssocID="{09337A28-D547-439B-BB2C-CBDB9E6C76C0}" presName="accentRepeatNode" presStyleLbl="solidFgAcc1" presStyleIdx="1" presStyleCnt="3"/>
      <dgm:spPr/>
    </dgm:pt>
    <dgm:pt modelId="{ADA4104B-381E-4F8A-ABAC-282D9F8CC460}" type="pres">
      <dgm:prSet presAssocID="{24D58FCB-75AE-4B86-8802-B2B291BE7B66}" presName="text_3" presStyleLbl="node1" presStyleIdx="2" presStyleCnt="3">
        <dgm:presLayoutVars>
          <dgm:bulletEnabled val="1"/>
        </dgm:presLayoutVars>
      </dgm:prSet>
      <dgm:spPr/>
    </dgm:pt>
    <dgm:pt modelId="{68647DEE-8FCF-4A7B-9875-66BC3B1E8446}" type="pres">
      <dgm:prSet presAssocID="{24D58FCB-75AE-4B86-8802-B2B291BE7B66}" presName="accent_3" presStyleCnt="0"/>
      <dgm:spPr/>
    </dgm:pt>
    <dgm:pt modelId="{FFBAC3F8-9245-4839-A2C4-3AE5BBBCAE42}" type="pres">
      <dgm:prSet presAssocID="{24D58FCB-75AE-4B86-8802-B2B291BE7B66}" presName="accentRepeatNode" presStyleLbl="solidFgAcc1" presStyleIdx="2" presStyleCnt="3"/>
      <dgm:spPr/>
    </dgm:pt>
  </dgm:ptLst>
  <dgm:cxnLst>
    <dgm:cxn modelId="{B4AD500E-D0B8-4787-B649-AA51B43E2C6B}" type="presOf" srcId="{CF82BA74-0700-4D05-90E5-87BD29C52E72}" destId="{6737FE74-7D65-4B52-BD99-A467114E4530}" srcOrd="0" destOrd="0" presId="urn:microsoft.com/office/officeart/2008/layout/VerticalCurvedList"/>
    <dgm:cxn modelId="{34116B17-5B86-4440-A219-D2C457E9D50D}" type="presOf" srcId="{24D58FCB-75AE-4B86-8802-B2B291BE7B66}" destId="{ADA4104B-381E-4F8A-ABAC-282D9F8CC460}" srcOrd="0" destOrd="0" presId="urn:microsoft.com/office/officeart/2008/layout/VerticalCurvedList"/>
    <dgm:cxn modelId="{59F2098D-CE5F-414B-9275-4E7EE8C0BD78}" srcId="{AE799BD4-9FF3-425C-A43D-96725D69B0A9}" destId="{CF82BA74-0700-4D05-90E5-87BD29C52E72}" srcOrd="0" destOrd="0" parTransId="{1F337A75-2801-4BE1-A676-28C83D52FB13}" sibTransId="{CB6D011D-594C-4E3B-9FD8-C26495FA8C12}"/>
    <dgm:cxn modelId="{1D1722A0-64F3-4581-90A7-A15BD43746E8}" srcId="{AE799BD4-9FF3-425C-A43D-96725D69B0A9}" destId="{24D58FCB-75AE-4B86-8802-B2B291BE7B66}" srcOrd="2" destOrd="0" parTransId="{B49D4FF1-DAD0-434F-8385-134A99E88553}" sibTransId="{6C2C9E53-31A8-4A0E-8CC1-08191A0E3557}"/>
    <dgm:cxn modelId="{FAEB6FB4-45E5-475D-B9BC-FADC0E24DC93}" type="presOf" srcId="{AE799BD4-9FF3-425C-A43D-96725D69B0A9}" destId="{BA5C841A-0C4F-426C-BE48-21C426F5156F}" srcOrd="0" destOrd="0" presId="urn:microsoft.com/office/officeart/2008/layout/VerticalCurvedList"/>
    <dgm:cxn modelId="{D95A7EEC-FA78-41CC-BB16-290187641692}" type="presOf" srcId="{CB6D011D-594C-4E3B-9FD8-C26495FA8C12}" destId="{C14A9E18-4736-463A-B611-5D09435952A4}" srcOrd="0" destOrd="0" presId="urn:microsoft.com/office/officeart/2008/layout/VerticalCurvedList"/>
    <dgm:cxn modelId="{40127BF5-F416-4842-A082-2982418561FB}" type="presOf" srcId="{09337A28-D547-439B-BB2C-CBDB9E6C76C0}" destId="{2AD86B94-E2D9-4297-9136-0477D7260EFB}" srcOrd="0" destOrd="0" presId="urn:microsoft.com/office/officeart/2008/layout/VerticalCurvedList"/>
    <dgm:cxn modelId="{06BFDAFF-1216-4664-9049-017AC5700C92}" srcId="{AE799BD4-9FF3-425C-A43D-96725D69B0A9}" destId="{09337A28-D547-439B-BB2C-CBDB9E6C76C0}" srcOrd="1" destOrd="0" parTransId="{C90365A4-3CF9-4669-B5B3-CACDE3E82D83}" sibTransId="{CDB20912-8259-4AE3-A998-BD202A49BAF4}"/>
    <dgm:cxn modelId="{B0300AFB-C00E-4D65-A0A9-E900F2B39C0E}" type="presParOf" srcId="{BA5C841A-0C4F-426C-BE48-21C426F5156F}" destId="{469D2A78-9AD1-4F7E-AF6C-6AA31644FDE1}" srcOrd="0" destOrd="0" presId="urn:microsoft.com/office/officeart/2008/layout/VerticalCurvedList"/>
    <dgm:cxn modelId="{00242B55-B67C-43AE-B072-B6D7BC60C9E2}" type="presParOf" srcId="{469D2A78-9AD1-4F7E-AF6C-6AA31644FDE1}" destId="{9374FCA7-7BED-4FBD-B0B6-57F8F84781FB}" srcOrd="0" destOrd="0" presId="urn:microsoft.com/office/officeart/2008/layout/VerticalCurvedList"/>
    <dgm:cxn modelId="{B767BA76-E228-4130-8DDB-B991439832EE}" type="presParOf" srcId="{9374FCA7-7BED-4FBD-B0B6-57F8F84781FB}" destId="{1F127811-9947-4115-A53A-230BFD4C9FF5}" srcOrd="0" destOrd="0" presId="urn:microsoft.com/office/officeart/2008/layout/VerticalCurvedList"/>
    <dgm:cxn modelId="{0FA4FF74-34C6-4F3E-914B-716218EFED85}" type="presParOf" srcId="{9374FCA7-7BED-4FBD-B0B6-57F8F84781FB}" destId="{C14A9E18-4736-463A-B611-5D09435952A4}" srcOrd="1" destOrd="0" presId="urn:microsoft.com/office/officeart/2008/layout/VerticalCurvedList"/>
    <dgm:cxn modelId="{0D167D93-6357-419F-9E72-D739EBE4954C}" type="presParOf" srcId="{9374FCA7-7BED-4FBD-B0B6-57F8F84781FB}" destId="{8BAB4E19-6635-449C-A5EA-7460B883689C}" srcOrd="2" destOrd="0" presId="urn:microsoft.com/office/officeart/2008/layout/VerticalCurvedList"/>
    <dgm:cxn modelId="{D09A58A3-0884-4636-848B-40336C0BA476}" type="presParOf" srcId="{9374FCA7-7BED-4FBD-B0B6-57F8F84781FB}" destId="{433EF3C5-D35A-4032-A084-BB791E1350D0}" srcOrd="3" destOrd="0" presId="urn:microsoft.com/office/officeart/2008/layout/VerticalCurvedList"/>
    <dgm:cxn modelId="{A3A2E79E-44CF-4DA1-9315-52B13D666A32}" type="presParOf" srcId="{469D2A78-9AD1-4F7E-AF6C-6AA31644FDE1}" destId="{6737FE74-7D65-4B52-BD99-A467114E4530}" srcOrd="1" destOrd="0" presId="urn:microsoft.com/office/officeart/2008/layout/VerticalCurvedList"/>
    <dgm:cxn modelId="{3DCD51C4-F100-49FC-A352-98642CAF91C5}" type="presParOf" srcId="{469D2A78-9AD1-4F7E-AF6C-6AA31644FDE1}" destId="{85A5DA70-C65D-4028-9A12-CC08BEA24B9F}" srcOrd="2" destOrd="0" presId="urn:microsoft.com/office/officeart/2008/layout/VerticalCurvedList"/>
    <dgm:cxn modelId="{A876A7B0-8811-438A-A0E1-EC846094B623}" type="presParOf" srcId="{85A5DA70-C65D-4028-9A12-CC08BEA24B9F}" destId="{48F5ED97-B093-484E-AEBC-3B2E7EADBCF4}" srcOrd="0" destOrd="0" presId="urn:microsoft.com/office/officeart/2008/layout/VerticalCurvedList"/>
    <dgm:cxn modelId="{7465C533-F86F-4F39-8AC0-3FDD395531FA}" type="presParOf" srcId="{469D2A78-9AD1-4F7E-AF6C-6AA31644FDE1}" destId="{2AD86B94-E2D9-4297-9136-0477D7260EFB}" srcOrd="3" destOrd="0" presId="urn:microsoft.com/office/officeart/2008/layout/VerticalCurvedList"/>
    <dgm:cxn modelId="{127585D9-8B79-4176-B5D3-8421D3430245}" type="presParOf" srcId="{469D2A78-9AD1-4F7E-AF6C-6AA31644FDE1}" destId="{D40A1F19-B5DA-43B7-8A8D-5A45AF48AB1A}" srcOrd="4" destOrd="0" presId="urn:microsoft.com/office/officeart/2008/layout/VerticalCurvedList"/>
    <dgm:cxn modelId="{75A2D1E8-C4F7-48A9-BFC0-A124180473E0}" type="presParOf" srcId="{D40A1F19-B5DA-43B7-8A8D-5A45AF48AB1A}" destId="{C3D7BD27-3F95-4C52-BDDD-0E41AD44B3C5}" srcOrd="0" destOrd="0" presId="urn:microsoft.com/office/officeart/2008/layout/VerticalCurvedList"/>
    <dgm:cxn modelId="{536F169E-FAD2-4EBA-B592-220D62AF81A5}" type="presParOf" srcId="{469D2A78-9AD1-4F7E-AF6C-6AA31644FDE1}" destId="{ADA4104B-381E-4F8A-ABAC-282D9F8CC460}" srcOrd="5" destOrd="0" presId="urn:microsoft.com/office/officeart/2008/layout/VerticalCurvedList"/>
    <dgm:cxn modelId="{E174A9BB-71E5-4782-87AB-D0F706E617C1}" type="presParOf" srcId="{469D2A78-9AD1-4F7E-AF6C-6AA31644FDE1}" destId="{68647DEE-8FCF-4A7B-9875-66BC3B1E8446}" srcOrd="6" destOrd="0" presId="urn:microsoft.com/office/officeart/2008/layout/VerticalCurvedList"/>
    <dgm:cxn modelId="{E738AF53-C3F6-4089-A3E7-B1C423B15C24}" type="presParOf" srcId="{68647DEE-8FCF-4A7B-9875-66BC3B1E8446}" destId="{FFBAC3F8-9245-4839-A2C4-3AE5BBBCAE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5DEA2B-5ED1-4284-B5B1-07E313C534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6C9DFD-DF17-4377-8A5F-E40EB7DE066C}">
      <dgm:prSet custT="1"/>
      <dgm:spPr/>
      <dgm:t>
        <a:bodyPr/>
        <a:lstStyle/>
        <a:p>
          <a:r>
            <a:rPr lang="en-US" sz="1800" b="1" dirty="0" err="1"/>
            <a:t>Renforcement</a:t>
          </a:r>
          <a:r>
            <a:rPr lang="en-US" sz="1800" b="1" dirty="0"/>
            <a:t> des capacités:</a:t>
          </a:r>
          <a:endParaRPr lang="fr-FR" sz="1800" dirty="0"/>
        </a:p>
      </dgm:t>
    </dgm:pt>
    <dgm:pt modelId="{6FE5CE4E-619D-44E9-82F2-0DC0E658169D}" type="parTrans" cxnId="{84A1FCC1-3E52-4A7A-8487-1851C3DB7C4B}">
      <dgm:prSet/>
      <dgm:spPr/>
      <dgm:t>
        <a:bodyPr/>
        <a:lstStyle/>
        <a:p>
          <a:endParaRPr lang="en-US" sz="1800"/>
        </a:p>
      </dgm:t>
    </dgm:pt>
    <dgm:pt modelId="{E3846C53-0942-4F55-88A8-CC0385B393D6}" type="sibTrans" cxnId="{84A1FCC1-3E52-4A7A-8487-1851C3DB7C4B}">
      <dgm:prSet/>
      <dgm:spPr/>
      <dgm:t>
        <a:bodyPr/>
        <a:lstStyle/>
        <a:p>
          <a:endParaRPr lang="en-US" sz="1800"/>
        </a:p>
      </dgm:t>
    </dgm:pt>
    <dgm:pt modelId="{DF19A077-23B4-4F2F-9EC9-E0C4B3D85C8E}">
      <dgm:prSet custT="1"/>
      <dgm:spPr/>
      <dgm:t>
        <a:bodyPr/>
        <a:lstStyle/>
        <a:p>
          <a:r>
            <a:rPr lang="en-US" sz="1800" b="0" u="none" dirty="0">
              <a:hlinkClick xmlns:r="http://schemas.openxmlformats.org/officeDocument/2006/relationships" r:id="rId1"/>
            </a:rPr>
            <a:t>letters@upu.int</a:t>
          </a:r>
          <a:endParaRPr lang="fr-FR" sz="1800" b="0" u="none" dirty="0"/>
        </a:p>
      </dgm:t>
    </dgm:pt>
    <dgm:pt modelId="{8EC73573-B0C0-4F90-8B84-F05194D84562}" type="parTrans" cxnId="{42C549A4-6EDA-41FB-8F7E-DF8D880C68E7}">
      <dgm:prSet/>
      <dgm:spPr/>
      <dgm:t>
        <a:bodyPr/>
        <a:lstStyle/>
        <a:p>
          <a:endParaRPr lang="en-US" sz="1800"/>
        </a:p>
      </dgm:t>
    </dgm:pt>
    <dgm:pt modelId="{7BB264F9-A0B0-4877-9747-66246EFA9EC7}" type="sibTrans" cxnId="{42C549A4-6EDA-41FB-8F7E-DF8D880C68E7}">
      <dgm:prSet/>
      <dgm:spPr/>
      <dgm:t>
        <a:bodyPr/>
        <a:lstStyle/>
        <a:p>
          <a:endParaRPr lang="en-US" sz="1800"/>
        </a:p>
      </dgm:t>
    </dgm:pt>
    <dgm:pt modelId="{FF43C5E3-F481-4AEC-ACEB-E0F0B2A0B550}">
      <dgm:prSet custT="1"/>
      <dgm:spPr/>
      <dgm:t>
        <a:bodyPr/>
        <a:lstStyle/>
        <a:p>
          <a:r>
            <a:rPr lang="en-US" sz="1800" b="0" u="none" dirty="0">
              <a:hlinkClick xmlns:r="http://schemas.openxmlformats.org/officeDocument/2006/relationships" r:id="rId2"/>
            </a:rPr>
            <a:t>poc.psdeig.secretariat@upu.int</a:t>
          </a:r>
          <a:endParaRPr lang="fr-FR" sz="1800" b="0" u="none" dirty="0"/>
        </a:p>
      </dgm:t>
    </dgm:pt>
    <dgm:pt modelId="{73823088-CD3A-4D88-95F6-52E026CFE4CA}" type="parTrans" cxnId="{16DD8844-FB86-48B7-9A22-81236558F7EF}">
      <dgm:prSet/>
      <dgm:spPr/>
      <dgm:t>
        <a:bodyPr/>
        <a:lstStyle/>
        <a:p>
          <a:endParaRPr lang="en-US" sz="1800"/>
        </a:p>
      </dgm:t>
    </dgm:pt>
    <dgm:pt modelId="{DAB6E3E0-A00A-432B-88F1-28A63628C397}" type="sibTrans" cxnId="{16DD8844-FB86-48B7-9A22-81236558F7EF}">
      <dgm:prSet/>
      <dgm:spPr/>
      <dgm:t>
        <a:bodyPr/>
        <a:lstStyle/>
        <a:p>
          <a:endParaRPr lang="en-US" sz="1800"/>
        </a:p>
      </dgm:t>
    </dgm:pt>
    <dgm:pt modelId="{46C5F405-8FBB-4929-8925-A3F9E933EB17}">
      <dgm:prSet custT="1"/>
      <dgm:spPr/>
      <dgm:t>
        <a:bodyPr/>
        <a:lstStyle/>
        <a:p>
          <a:r>
            <a:rPr lang="en-US" sz="1800" b="1" dirty="0"/>
            <a:t>Services physiques:</a:t>
          </a:r>
          <a:endParaRPr lang="fr-FR" sz="1800" dirty="0"/>
        </a:p>
      </dgm:t>
    </dgm:pt>
    <dgm:pt modelId="{529CCA25-2CED-462A-931C-E4461C78A086}" type="parTrans" cxnId="{342A0B7B-9E09-43EE-9440-25A3F3C90508}">
      <dgm:prSet/>
      <dgm:spPr/>
      <dgm:t>
        <a:bodyPr/>
        <a:lstStyle/>
        <a:p>
          <a:endParaRPr lang="en-US" sz="1800"/>
        </a:p>
      </dgm:t>
    </dgm:pt>
    <dgm:pt modelId="{14A3F4A3-22D6-4AD1-8A73-B034A382BD41}" type="sibTrans" cxnId="{342A0B7B-9E09-43EE-9440-25A3F3C90508}">
      <dgm:prSet/>
      <dgm:spPr/>
      <dgm:t>
        <a:bodyPr/>
        <a:lstStyle/>
        <a:p>
          <a:endParaRPr lang="en-US" sz="1800"/>
        </a:p>
      </dgm:t>
    </dgm:pt>
    <dgm:pt modelId="{3AB8681A-7BDC-4198-9EAA-8959E9CCEADA}">
      <dgm:prSet custT="1"/>
      <dgm:spPr/>
      <dgm:t>
        <a:bodyPr/>
        <a:lstStyle/>
        <a:p>
          <a:r>
            <a:rPr lang="en-US" sz="1800" b="1" dirty="0"/>
            <a:t>Qualité de service:</a:t>
          </a:r>
          <a:endParaRPr lang="fr-FR" sz="1800" dirty="0"/>
        </a:p>
      </dgm:t>
    </dgm:pt>
    <dgm:pt modelId="{EB55D817-C2E5-4BEB-AD8D-1F5693FC9F3E}" type="parTrans" cxnId="{2156E9A8-DAC0-4CC5-9825-C13F1280858A}">
      <dgm:prSet/>
      <dgm:spPr/>
      <dgm:t>
        <a:bodyPr/>
        <a:lstStyle/>
        <a:p>
          <a:endParaRPr lang="en-US" sz="1800"/>
        </a:p>
      </dgm:t>
    </dgm:pt>
    <dgm:pt modelId="{EE9208F6-4016-4165-8BB3-E8D5BE5C56F5}" type="sibTrans" cxnId="{2156E9A8-DAC0-4CC5-9825-C13F1280858A}">
      <dgm:prSet/>
      <dgm:spPr/>
      <dgm:t>
        <a:bodyPr/>
        <a:lstStyle/>
        <a:p>
          <a:endParaRPr lang="en-US" sz="1800"/>
        </a:p>
      </dgm:t>
    </dgm:pt>
    <dgm:pt modelId="{86A63938-1B35-455A-9B46-C47A57893A47}">
      <dgm:prSet custT="1"/>
      <dgm:spPr/>
      <dgm:t>
        <a:bodyPr/>
        <a:lstStyle/>
        <a:p>
          <a:r>
            <a:rPr lang="en-US" sz="1800" b="0" dirty="0">
              <a:hlinkClick xmlns:r="http://schemas.openxmlformats.org/officeDocument/2006/relationships" r:id="rId3"/>
            </a:rPr>
            <a:t>information.qs@upu.int</a:t>
          </a:r>
          <a:endParaRPr lang="fr-FR" sz="1800" b="0" dirty="0"/>
        </a:p>
      </dgm:t>
    </dgm:pt>
    <dgm:pt modelId="{F44F0BB8-8C48-4008-8272-E55C5CCDF5E4}" type="parTrans" cxnId="{AA9B0BA2-9EA0-4EFB-BF1E-B67CD1D1DA66}">
      <dgm:prSet/>
      <dgm:spPr/>
      <dgm:t>
        <a:bodyPr/>
        <a:lstStyle/>
        <a:p>
          <a:endParaRPr lang="en-US" sz="1800"/>
        </a:p>
      </dgm:t>
    </dgm:pt>
    <dgm:pt modelId="{53A666B1-9744-4CBB-ADB6-DFC7C63CE256}" type="sibTrans" cxnId="{AA9B0BA2-9EA0-4EFB-BF1E-B67CD1D1DA66}">
      <dgm:prSet/>
      <dgm:spPr/>
      <dgm:t>
        <a:bodyPr/>
        <a:lstStyle/>
        <a:p>
          <a:endParaRPr lang="en-US" sz="1800"/>
        </a:p>
      </dgm:t>
    </dgm:pt>
    <dgm:pt modelId="{10D669C4-C5AA-4EF8-BD4D-90C62C311882}">
      <dgm:prSet custT="1"/>
      <dgm:spPr/>
      <dgm:t>
        <a:bodyPr/>
        <a:lstStyle/>
        <a:p>
          <a:r>
            <a:rPr lang="en-US" sz="1800" b="1" dirty="0"/>
            <a:t>Rémunération:</a:t>
          </a:r>
          <a:endParaRPr lang="fr-FR" sz="1800" dirty="0"/>
        </a:p>
      </dgm:t>
    </dgm:pt>
    <dgm:pt modelId="{06630B60-483D-4B6E-8505-C16E40B55890}" type="parTrans" cxnId="{C9C68232-0511-4615-8CAD-7CEFA7F6C95B}">
      <dgm:prSet/>
      <dgm:spPr/>
      <dgm:t>
        <a:bodyPr/>
        <a:lstStyle/>
        <a:p>
          <a:endParaRPr lang="en-US" sz="1800"/>
        </a:p>
      </dgm:t>
    </dgm:pt>
    <dgm:pt modelId="{78117224-346A-4F7C-B8F2-D6CD7E0D5E53}" type="sibTrans" cxnId="{C9C68232-0511-4615-8CAD-7CEFA7F6C95B}">
      <dgm:prSet/>
      <dgm:spPr/>
      <dgm:t>
        <a:bodyPr/>
        <a:lstStyle/>
        <a:p>
          <a:endParaRPr lang="en-US" sz="1800"/>
        </a:p>
      </dgm:t>
    </dgm:pt>
    <dgm:pt modelId="{804F314D-47DB-4430-B009-B7F897818236}">
      <dgm:prSet custT="1"/>
      <dgm:spPr/>
      <dgm:t>
        <a:bodyPr/>
        <a:lstStyle/>
        <a:p>
          <a:r>
            <a:rPr lang="en-US" sz="1800" b="1" dirty="0"/>
            <a:t>Comptabilité:</a:t>
          </a:r>
          <a:endParaRPr lang="fr-FR" sz="1800" dirty="0"/>
        </a:p>
      </dgm:t>
    </dgm:pt>
    <dgm:pt modelId="{A8C32B30-7433-408E-A5C4-5A5E4AED3B0B}" type="parTrans" cxnId="{CD318AE6-0560-454F-9DFE-A6CD3A8BEA93}">
      <dgm:prSet/>
      <dgm:spPr/>
      <dgm:t>
        <a:bodyPr/>
        <a:lstStyle/>
        <a:p>
          <a:endParaRPr lang="en-US" sz="1800"/>
        </a:p>
      </dgm:t>
    </dgm:pt>
    <dgm:pt modelId="{040AB040-BF92-48D6-B9B8-D9E5BE9C1DA6}" type="sibTrans" cxnId="{CD318AE6-0560-454F-9DFE-A6CD3A8BEA93}">
      <dgm:prSet/>
      <dgm:spPr/>
      <dgm:t>
        <a:bodyPr/>
        <a:lstStyle/>
        <a:p>
          <a:endParaRPr lang="en-US" sz="1800"/>
        </a:p>
      </dgm:t>
    </dgm:pt>
    <dgm:pt modelId="{8AE50E3E-95A2-4FEE-9C65-EEA0895EC8BC}">
      <dgm:prSet custT="1"/>
      <dgm:spPr/>
      <dgm:t>
        <a:bodyPr/>
        <a:lstStyle/>
        <a:p>
          <a:r>
            <a:rPr lang="en-US" sz="1800" b="0" u="none" dirty="0">
              <a:hlinkClick xmlns:r="http://schemas.openxmlformats.org/officeDocument/2006/relationships" r:id="rId4"/>
            </a:rPr>
            <a:t>dprm-ppre-rem@upu.int</a:t>
          </a:r>
          <a:r>
            <a:rPr lang="en-US" b="0" u="none" dirty="0"/>
            <a:t>  </a:t>
          </a:r>
        </a:p>
      </dgm:t>
    </dgm:pt>
    <dgm:pt modelId="{AC2A38D2-6C8E-46CF-8B08-6C9A2F978543}" type="parTrans" cxnId="{98C3FFD7-671F-430F-AC14-AE287E8E460D}">
      <dgm:prSet/>
      <dgm:spPr/>
      <dgm:t>
        <a:bodyPr/>
        <a:lstStyle/>
        <a:p>
          <a:endParaRPr lang="en-US" sz="1800"/>
        </a:p>
      </dgm:t>
    </dgm:pt>
    <dgm:pt modelId="{4F576DD5-3921-4ADD-BE16-1AA8B13DA743}" type="sibTrans" cxnId="{98C3FFD7-671F-430F-AC14-AE287E8E460D}">
      <dgm:prSet/>
      <dgm:spPr/>
      <dgm:t>
        <a:bodyPr/>
        <a:lstStyle/>
        <a:p>
          <a:endParaRPr lang="en-US" sz="1800"/>
        </a:p>
      </dgm:t>
    </dgm:pt>
    <dgm:pt modelId="{A87501C3-2746-4F31-B8C7-5C7A41D5D956}">
      <dgm:prSet custT="1"/>
      <dgm:spPr/>
      <dgm:t>
        <a:bodyPr/>
        <a:lstStyle/>
        <a:p>
          <a:r>
            <a:rPr lang="en-US" sz="1800" b="0" dirty="0">
              <a:hlinkClick xmlns:r="http://schemas.openxmlformats.org/officeDocument/2006/relationships" r:id="rId5"/>
            </a:rPr>
            <a:t>central.accounting@upu.int</a:t>
          </a:r>
          <a:endParaRPr lang="fr-FR" sz="1800" b="0" dirty="0"/>
        </a:p>
      </dgm:t>
    </dgm:pt>
    <dgm:pt modelId="{EE31FB71-E3C7-4160-A97A-066835FA7AC8}" type="parTrans" cxnId="{F40F4E74-2306-4C61-B5EE-BB347CC97AAB}">
      <dgm:prSet/>
      <dgm:spPr/>
      <dgm:t>
        <a:bodyPr/>
        <a:lstStyle/>
        <a:p>
          <a:endParaRPr lang="en-US" sz="1800"/>
        </a:p>
      </dgm:t>
    </dgm:pt>
    <dgm:pt modelId="{59A057E4-B79E-41E2-AF35-145E2489522F}" type="sibTrans" cxnId="{F40F4E74-2306-4C61-B5EE-BB347CC97AAB}">
      <dgm:prSet/>
      <dgm:spPr/>
      <dgm:t>
        <a:bodyPr/>
        <a:lstStyle/>
        <a:p>
          <a:endParaRPr lang="en-US" sz="1800"/>
        </a:p>
      </dgm:t>
    </dgm:pt>
    <dgm:pt modelId="{29D93610-512B-4160-A4B9-1B3F034F2B55}">
      <dgm:prSet custT="1"/>
      <dgm:spPr/>
      <dgm:t>
        <a:bodyPr/>
        <a:lstStyle/>
        <a:p>
          <a:r>
            <a:rPr lang="en-US" sz="1800" b="1" dirty="0"/>
            <a:t>Conformité EDI:</a:t>
          </a:r>
          <a:endParaRPr lang="fr-FR" sz="1800" dirty="0"/>
        </a:p>
      </dgm:t>
    </dgm:pt>
    <dgm:pt modelId="{3F08573C-88A5-405E-8E82-5E0AEB04EE13}" type="parTrans" cxnId="{6C253542-3F69-477C-A074-DF216F2847B9}">
      <dgm:prSet/>
      <dgm:spPr/>
      <dgm:t>
        <a:bodyPr/>
        <a:lstStyle/>
        <a:p>
          <a:endParaRPr lang="en-US" sz="1800"/>
        </a:p>
      </dgm:t>
    </dgm:pt>
    <dgm:pt modelId="{AA27E9A3-68DD-450C-8767-65953FBD4055}" type="sibTrans" cxnId="{6C253542-3F69-477C-A074-DF216F2847B9}">
      <dgm:prSet/>
      <dgm:spPr/>
      <dgm:t>
        <a:bodyPr/>
        <a:lstStyle/>
        <a:p>
          <a:endParaRPr lang="en-US" sz="1800"/>
        </a:p>
      </dgm:t>
    </dgm:pt>
    <dgm:pt modelId="{D61C312C-01B9-45D4-94BB-8DC766FF4172}">
      <dgm:prSet custT="1"/>
      <dgm:spPr/>
      <dgm:t>
        <a:bodyPr/>
        <a:lstStyle/>
        <a:p>
          <a:r>
            <a:rPr lang="en-US" sz="1800" b="0" u="none" dirty="0">
              <a:hlinkClick xmlns:r="http://schemas.openxmlformats.org/officeDocument/2006/relationships" r:id="rId6"/>
            </a:rPr>
            <a:t>compliance.standards@upu.int</a:t>
          </a:r>
          <a:endParaRPr lang="fr-FR" sz="1800" b="0" u="none" dirty="0"/>
        </a:p>
      </dgm:t>
    </dgm:pt>
    <dgm:pt modelId="{0A699C67-E5A6-4BD4-AD0C-D831C92FBABB}" type="parTrans" cxnId="{2BDF301B-548C-4961-B927-84F24B85C977}">
      <dgm:prSet/>
      <dgm:spPr/>
      <dgm:t>
        <a:bodyPr/>
        <a:lstStyle/>
        <a:p>
          <a:endParaRPr lang="en-US" sz="1800"/>
        </a:p>
      </dgm:t>
    </dgm:pt>
    <dgm:pt modelId="{2CC7544C-35AF-43B1-8C90-BC906FB878BF}" type="sibTrans" cxnId="{2BDF301B-548C-4961-B927-84F24B85C977}">
      <dgm:prSet/>
      <dgm:spPr/>
      <dgm:t>
        <a:bodyPr/>
        <a:lstStyle/>
        <a:p>
          <a:endParaRPr lang="en-US" sz="1800"/>
        </a:p>
      </dgm:t>
    </dgm:pt>
    <dgm:pt modelId="{47D2157F-4CB1-4F10-9D6F-9ED6D0C91EA0}">
      <dgm:prSet custT="1"/>
      <dgm:spPr/>
      <dgm:t>
        <a:bodyPr/>
        <a:lstStyle/>
        <a:p>
          <a:r>
            <a:rPr lang="en-US" sz="1800" b="1" dirty="0"/>
            <a:t>Assistance technique:</a:t>
          </a:r>
          <a:endParaRPr lang="fr-FR" sz="1800" dirty="0"/>
        </a:p>
      </dgm:t>
    </dgm:pt>
    <dgm:pt modelId="{35872CA9-0953-4E3F-BAD9-DC0C272B7164}" type="parTrans" cxnId="{A0D212D0-08A0-43CD-BFF5-B84132C08364}">
      <dgm:prSet/>
      <dgm:spPr/>
      <dgm:t>
        <a:bodyPr/>
        <a:lstStyle/>
        <a:p>
          <a:endParaRPr lang="en-US" sz="1800"/>
        </a:p>
      </dgm:t>
    </dgm:pt>
    <dgm:pt modelId="{375475BE-E4BF-416F-8B91-38700289A582}" type="sibTrans" cxnId="{A0D212D0-08A0-43CD-BFF5-B84132C08364}">
      <dgm:prSet/>
      <dgm:spPr/>
      <dgm:t>
        <a:bodyPr/>
        <a:lstStyle/>
        <a:p>
          <a:endParaRPr lang="en-US" sz="1800"/>
        </a:p>
      </dgm:t>
    </dgm:pt>
    <dgm:pt modelId="{1DAC8A69-AB39-4B65-ACC7-FD82B36441C8}">
      <dgm:prSet custT="1"/>
      <dgm:spPr/>
      <dgm:t>
        <a:bodyPr/>
        <a:lstStyle/>
        <a:p>
          <a:r>
            <a:rPr lang="en-US" sz="1800" b="0" dirty="0">
              <a:hlinkClick xmlns:r="http://schemas.openxmlformats.org/officeDocument/2006/relationships" r:id="rId7"/>
            </a:rPr>
            <a:t>https://support.upu.int</a:t>
          </a:r>
          <a:endParaRPr lang="fr-FR" sz="1800" b="0" dirty="0"/>
        </a:p>
      </dgm:t>
    </dgm:pt>
    <dgm:pt modelId="{B8322483-7109-47FE-B49C-D188EAE29794}" type="parTrans" cxnId="{D5126639-7543-4499-812A-D321F65AEF1D}">
      <dgm:prSet/>
      <dgm:spPr/>
      <dgm:t>
        <a:bodyPr/>
        <a:lstStyle/>
        <a:p>
          <a:endParaRPr lang="en-US" sz="1800"/>
        </a:p>
      </dgm:t>
    </dgm:pt>
    <dgm:pt modelId="{84C1486C-4936-4F85-9443-0BB9912883D0}" type="sibTrans" cxnId="{D5126639-7543-4499-812A-D321F65AEF1D}">
      <dgm:prSet/>
      <dgm:spPr/>
      <dgm:t>
        <a:bodyPr/>
        <a:lstStyle/>
        <a:p>
          <a:endParaRPr lang="en-US" sz="1800"/>
        </a:p>
      </dgm:t>
    </dgm:pt>
    <dgm:pt modelId="{B32A86D1-29F1-468A-A9EC-2F2EF7862AB1}" type="pres">
      <dgm:prSet presAssocID="{2E5DEA2B-5ED1-4284-B5B1-07E313C534A7}" presName="vert0" presStyleCnt="0">
        <dgm:presLayoutVars>
          <dgm:dir/>
          <dgm:animOne val="branch"/>
          <dgm:animLvl val="lvl"/>
        </dgm:presLayoutVars>
      </dgm:prSet>
      <dgm:spPr/>
    </dgm:pt>
    <dgm:pt modelId="{CC11AD7A-8F84-47D5-9EC1-687EF27D430B}" type="pres">
      <dgm:prSet presAssocID="{886C9DFD-DF17-4377-8A5F-E40EB7DE066C}" presName="thickLine" presStyleLbl="alignNode1" presStyleIdx="0" presStyleCnt="7"/>
      <dgm:spPr/>
    </dgm:pt>
    <dgm:pt modelId="{3CD99E39-95E1-4B50-8CE8-DE7908D7FE19}" type="pres">
      <dgm:prSet presAssocID="{886C9DFD-DF17-4377-8A5F-E40EB7DE066C}" presName="horz1" presStyleCnt="0"/>
      <dgm:spPr/>
    </dgm:pt>
    <dgm:pt modelId="{E818A84A-B607-45FE-9C31-1B2EE5BD5DA5}" type="pres">
      <dgm:prSet presAssocID="{886C9DFD-DF17-4377-8A5F-E40EB7DE066C}" presName="tx1" presStyleLbl="revTx" presStyleIdx="0" presStyleCnt="14" custScaleX="170227"/>
      <dgm:spPr/>
    </dgm:pt>
    <dgm:pt modelId="{A666A743-E934-4AC1-A96C-8703538B396D}" type="pres">
      <dgm:prSet presAssocID="{886C9DFD-DF17-4377-8A5F-E40EB7DE066C}" presName="vert1" presStyleCnt="0"/>
      <dgm:spPr/>
    </dgm:pt>
    <dgm:pt modelId="{36BD1A49-987A-4F57-9FBE-C208A89F55F6}" type="pres">
      <dgm:prSet presAssocID="{DF19A077-23B4-4F2F-9EC9-E0C4B3D85C8E}" presName="vertSpace2a" presStyleCnt="0"/>
      <dgm:spPr/>
    </dgm:pt>
    <dgm:pt modelId="{FFE1F83D-0006-4B63-89E5-A969BCADA239}" type="pres">
      <dgm:prSet presAssocID="{DF19A077-23B4-4F2F-9EC9-E0C4B3D85C8E}" presName="horz2" presStyleCnt="0"/>
      <dgm:spPr/>
    </dgm:pt>
    <dgm:pt modelId="{D7595A61-70B2-4B69-8ADF-23BD24D237FD}" type="pres">
      <dgm:prSet presAssocID="{DF19A077-23B4-4F2F-9EC9-E0C4B3D85C8E}" presName="horzSpace2" presStyleCnt="0"/>
      <dgm:spPr/>
    </dgm:pt>
    <dgm:pt modelId="{19EF40A9-6731-45E1-B7AB-20E76AEEF6DD}" type="pres">
      <dgm:prSet presAssocID="{DF19A077-23B4-4F2F-9EC9-E0C4B3D85C8E}" presName="tx2" presStyleLbl="revTx" presStyleIdx="1" presStyleCnt="14"/>
      <dgm:spPr/>
    </dgm:pt>
    <dgm:pt modelId="{8444351B-EB43-4A15-AB64-2ED4E4A5F1D6}" type="pres">
      <dgm:prSet presAssocID="{DF19A077-23B4-4F2F-9EC9-E0C4B3D85C8E}" presName="vert2" presStyleCnt="0"/>
      <dgm:spPr/>
    </dgm:pt>
    <dgm:pt modelId="{04550A69-8E9F-4303-A7BD-CE71DEFE4054}" type="pres">
      <dgm:prSet presAssocID="{DF19A077-23B4-4F2F-9EC9-E0C4B3D85C8E}" presName="thinLine2b" presStyleLbl="callout" presStyleIdx="0" presStyleCnt="7"/>
      <dgm:spPr/>
    </dgm:pt>
    <dgm:pt modelId="{719DDF1C-3880-4169-B2CC-5FD091EAD77D}" type="pres">
      <dgm:prSet presAssocID="{DF19A077-23B4-4F2F-9EC9-E0C4B3D85C8E}" presName="vertSpace2b" presStyleCnt="0"/>
      <dgm:spPr/>
    </dgm:pt>
    <dgm:pt modelId="{CC48EAE0-6BD0-441C-B12C-C05BD3058EB5}" type="pres">
      <dgm:prSet presAssocID="{46C5F405-8FBB-4929-8925-A3F9E933EB17}" presName="thickLine" presStyleLbl="alignNode1" presStyleIdx="1" presStyleCnt="7"/>
      <dgm:spPr/>
    </dgm:pt>
    <dgm:pt modelId="{684BBABB-F738-4747-8C06-894300974CE0}" type="pres">
      <dgm:prSet presAssocID="{46C5F405-8FBB-4929-8925-A3F9E933EB17}" presName="horz1" presStyleCnt="0"/>
      <dgm:spPr/>
    </dgm:pt>
    <dgm:pt modelId="{4066BC44-23E6-470C-BDB7-2FABB8493D41}" type="pres">
      <dgm:prSet presAssocID="{46C5F405-8FBB-4929-8925-A3F9E933EB17}" presName="tx1" presStyleLbl="revTx" presStyleIdx="2" presStyleCnt="14" custScaleX="171327"/>
      <dgm:spPr/>
    </dgm:pt>
    <dgm:pt modelId="{D29DC263-467B-4141-8A10-B6603970AE33}" type="pres">
      <dgm:prSet presAssocID="{46C5F405-8FBB-4929-8925-A3F9E933EB17}" presName="vert1" presStyleCnt="0"/>
      <dgm:spPr/>
    </dgm:pt>
    <dgm:pt modelId="{CA1BCF92-B9DD-4AD2-ACD4-1A0EE1FAE42D}" type="pres">
      <dgm:prSet presAssocID="{FF43C5E3-F481-4AEC-ACEB-E0F0B2A0B550}" presName="vertSpace2a" presStyleCnt="0"/>
      <dgm:spPr/>
    </dgm:pt>
    <dgm:pt modelId="{0A6A6E05-5D44-432D-AD2D-1367E69D55C0}" type="pres">
      <dgm:prSet presAssocID="{FF43C5E3-F481-4AEC-ACEB-E0F0B2A0B550}" presName="horz2" presStyleCnt="0"/>
      <dgm:spPr/>
    </dgm:pt>
    <dgm:pt modelId="{77166DD4-9AD6-46B6-ACBF-751F398E1BDC}" type="pres">
      <dgm:prSet presAssocID="{FF43C5E3-F481-4AEC-ACEB-E0F0B2A0B550}" presName="horzSpace2" presStyleCnt="0"/>
      <dgm:spPr/>
    </dgm:pt>
    <dgm:pt modelId="{75F469FF-8A38-46FE-9E98-C2615F9201AC}" type="pres">
      <dgm:prSet presAssocID="{FF43C5E3-F481-4AEC-ACEB-E0F0B2A0B550}" presName="tx2" presStyleLbl="revTx" presStyleIdx="3" presStyleCnt="14"/>
      <dgm:spPr/>
    </dgm:pt>
    <dgm:pt modelId="{22FA686F-1E97-4E7B-AFA3-C7F8D67F89D8}" type="pres">
      <dgm:prSet presAssocID="{FF43C5E3-F481-4AEC-ACEB-E0F0B2A0B550}" presName="vert2" presStyleCnt="0"/>
      <dgm:spPr/>
    </dgm:pt>
    <dgm:pt modelId="{6D4D7A52-EF5F-4D3E-9404-AA0EAEC107BC}" type="pres">
      <dgm:prSet presAssocID="{FF43C5E3-F481-4AEC-ACEB-E0F0B2A0B550}" presName="thinLine2b" presStyleLbl="callout" presStyleIdx="1" presStyleCnt="7"/>
      <dgm:spPr/>
    </dgm:pt>
    <dgm:pt modelId="{6357134A-F5CF-4583-89A1-FCD042D95ECE}" type="pres">
      <dgm:prSet presAssocID="{FF43C5E3-F481-4AEC-ACEB-E0F0B2A0B550}" presName="vertSpace2b" presStyleCnt="0"/>
      <dgm:spPr/>
    </dgm:pt>
    <dgm:pt modelId="{00EAF59C-54C4-45D1-986C-94F50E025F79}" type="pres">
      <dgm:prSet presAssocID="{3AB8681A-7BDC-4198-9EAA-8959E9CCEADA}" presName="thickLine" presStyleLbl="alignNode1" presStyleIdx="2" presStyleCnt="7"/>
      <dgm:spPr/>
    </dgm:pt>
    <dgm:pt modelId="{8C0A8DF0-80B0-4A49-AA6E-2B29D51018F3}" type="pres">
      <dgm:prSet presAssocID="{3AB8681A-7BDC-4198-9EAA-8959E9CCEADA}" presName="horz1" presStyleCnt="0"/>
      <dgm:spPr/>
    </dgm:pt>
    <dgm:pt modelId="{0508590C-DFF7-4D48-9315-228A4108CDA9}" type="pres">
      <dgm:prSet presAssocID="{3AB8681A-7BDC-4198-9EAA-8959E9CCEADA}" presName="tx1" presStyleLbl="revTx" presStyleIdx="4" presStyleCnt="14" custScaleX="171991"/>
      <dgm:spPr/>
    </dgm:pt>
    <dgm:pt modelId="{49421032-C399-4A5D-B58A-8ACC70C4B644}" type="pres">
      <dgm:prSet presAssocID="{3AB8681A-7BDC-4198-9EAA-8959E9CCEADA}" presName="vert1" presStyleCnt="0"/>
      <dgm:spPr/>
    </dgm:pt>
    <dgm:pt modelId="{45FEF848-336A-4CB9-A82D-8C96AEFC2E2C}" type="pres">
      <dgm:prSet presAssocID="{86A63938-1B35-455A-9B46-C47A57893A47}" presName="vertSpace2a" presStyleCnt="0"/>
      <dgm:spPr/>
    </dgm:pt>
    <dgm:pt modelId="{2655D41E-A657-4D96-AD35-27A9018DF595}" type="pres">
      <dgm:prSet presAssocID="{86A63938-1B35-455A-9B46-C47A57893A47}" presName="horz2" presStyleCnt="0"/>
      <dgm:spPr/>
    </dgm:pt>
    <dgm:pt modelId="{E865A254-EDEB-4B54-8CD1-1357036D3E15}" type="pres">
      <dgm:prSet presAssocID="{86A63938-1B35-455A-9B46-C47A57893A47}" presName="horzSpace2" presStyleCnt="0"/>
      <dgm:spPr/>
    </dgm:pt>
    <dgm:pt modelId="{516394F8-066A-49A5-B4FB-083FC9C06C5B}" type="pres">
      <dgm:prSet presAssocID="{86A63938-1B35-455A-9B46-C47A57893A47}" presName="tx2" presStyleLbl="revTx" presStyleIdx="5" presStyleCnt="14"/>
      <dgm:spPr/>
    </dgm:pt>
    <dgm:pt modelId="{943CC28A-7F7D-47FD-B976-5B837EDFFC18}" type="pres">
      <dgm:prSet presAssocID="{86A63938-1B35-455A-9B46-C47A57893A47}" presName="vert2" presStyleCnt="0"/>
      <dgm:spPr/>
    </dgm:pt>
    <dgm:pt modelId="{4F4D4379-BD8D-4FEB-A225-098E36FBE636}" type="pres">
      <dgm:prSet presAssocID="{86A63938-1B35-455A-9B46-C47A57893A47}" presName="thinLine2b" presStyleLbl="callout" presStyleIdx="2" presStyleCnt="7"/>
      <dgm:spPr/>
    </dgm:pt>
    <dgm:pt modelId="{3BAC2FB9-1471-43D0-85EB-3E8D4E825002}" type="pres">
      <dgm:prSet presAssocID="{86A63938-1B35-455A-9B46-C47A57893A47}" presName="vertSpace2b" presStyleCnt="0"/>
      <dgm:spPr/>
    </dgm:pt>
    <dgm:pt modelId="{F7468F56-8385-45E7-AE47-B6A0A640E8A1}" type="pres">
      <dgm:prSet presAssocID="{10D669C4-C5AA-4EF8-BD4D-90C62C311882}" presName="thickLine" presStyleLbl="alignNode1" presStyleIdx="3" presStyleCnt="7"/>
      <dgm:spPr/>
    </dgm:pt>
    <dgm:pt modelId="{54530F12-CD62-466B-B78D-A1E5B7278111}" type="pres">
      <dgm:prSet presAssocID="{10D669C4-C5AA-4EF8-BD4D-90C62C311882}" presName="horz1" presStyleCnt="0"/>
      <dgm:spPr/>
    </dgm:pt>
    <dgm:pt modelId="{05467160-CEB1-40D7-8F10-F78FFB1134A7}" type="pres">
      <dgm:prSet presAssocID="{10D669C4-C5AA-4EF8-BD4D-90C62C311882}" presName="tx1" presStyleLbl="revTx" presStyleIdx="6" presStyleCnt="14" custScaleX="172850"/>
      <dgm:spPr/>
    </dgm:pt>
    <dgm:pt modelId="{526641E6-400B-43B0-B254-0AC012E6C223}" type="pres">
      <dgm:prSet presAssocID="{10D669C4-C5AA-4EF8-BD4D-90C62C311882}" presName="vert1" presStyleCnt="0"/>
      <dgm:spPr/>
    </dgm:pt>
    <dgm:pt modelId="{50BBD5AB-2B82-4E1E-B0C6-E151850E008D}" type="pres">
      <dgm:prSet presAssocID="{8AE50E3E-95A2-4FEE-9C65-EEA0895EC8BC}" presName="vertSpace2a" presStyleCnt="0"/>
      <dgm:spPr/>
    </dgm:pt>
    <dgm:pt modelId="{F203AC57-FE89-4417-922B-1AFF160F0819}" type="pres">
      <dgm:prSet presAssocID="{8AE50E3E-95A2-4FEE-9C65-EEA0895EC8BC}" presName="horz2" presStyleCnt="0"/>
      <dgm:spPr/>
    </dgm:pt>
    <dgm:pt modelId="{8254E2E2-358D-472A-87F8-B47199B38A9C}" type="pres">
      <dgm:prSet presAssocID="{8AE50E3E-95A2-4FEE-9C65-EEA0895EC8BC}" presName="horzSpace2" presStyleCnt="0"/>
      <dgm:spPr/>
    </dgm:pt>
    <dgm:pt modelId="{18265482-C144-4191-A82B-0A786E04440E}" type="pres">
      <dgm:prSet presAssocID="{8AE50E3E-95A2-4FEE-9C65-EEA0895EC8BC}" presName="tx2" presStyleLbl="revTx" presStyleIdx="7" presStyleCnt="14"/>
      <dgm:spPr/>
    </dgm:pt>
    <dgm:pt modelId="{1563FC14-4299-4C65-9609-F52BEEFD644B}" type="pres">
      <dgm:prSet presAssocID="{8AE50E3E-95A2-4FEE-9C65-EEA0895EC8BC}" presName="vert2" presStyleCnt="0"/>
      <dgm:spPr/>
    </dgm:pt>
    <dgm:pt modelId="{DE35C1DF-AF45-4F86-AF6F-3D1B14FA45E7}" type="pres">
      <dgm:prSet presAssocID="{8AE50E3E-95A2-4FEE-9C65-EEA0895EC8BC}" presName="thinLine2b" presStyleLbl="callout" presStyleIdx="3" presStyleCnt="7"/>
      <dgm:spPr/>
    </dgm:pt>
    <dgm:pt modelId="{E6FE98CC-9080-4FA4-9876-0C1333DE5CDC}" type="pres">
      <dgm:prSet presAssocID="{8AE50E3E-95A2-4FEE-9C65-EEA0895EC8BC}" presName="vertSpace2b" presStyleCnt="0"/>
      <dgm:spPr/>
    </dgm:pt>
    <dgm:pt modelId="{056260B4-17E8-4C15-8FAB-F31EA180C253}" type="pres">
      <dgm:prSet presAssocID="{804F314D-47DB-4430-B009-B7F897818236}" presName="thickLine" presStyleLbl="alignNode1" presStyleIdx="4" presStyleCnt="7"/>
      <dgm:spPr/>
    </dgm:pt>
    <dgm:pt modelId="{10548EA7-19B0-4792-A97A-BEA9011565D4}" type="pres">
      <dgm:prSet presAssocID="{804F314D-47DB-4430-B009-B7F897818236}" presName="horz1" presStyleCnt="0"/>
      <dgm:spPr/>
    </dgm:pt>
    <dgm:pt modelId="{43A01D54-10B7-4DE4-AA42-650E20C7CBCF}" type="pres">
      <dgm:prSet presAssocID="{804F314D-47DB-4430-B009-B7F897818236}" presName="tx1" presStyleLbl="revTx" presStyleIdx="8" presStyleCnt="14" custScaleX="174492"/>
      <dgm:spPr/>
    </dgm:pt>
    <dgm:pt modelId="{3C70C962-D919-4F42-92D6-9AC63E492D63}" type="pres">
      <dgm:prSet presAssocID="{804F314D-47DB-4430-B009-B7F897818236}" presName="vert1" presStyleCnt="0"/>
      <dgm:spPr/>
    </dgm:pt>
    <dgm:pt modelId="{F188A915-B6CD-489B-ACA4-A4422F21FEA8}" type="pres">
      <dgm:prSet presAssocID="{A87501C3-2746-4F31-B8C7-5C7A41D5D956}" presName="vertSpace2a" presStyleCnt="0"/>
      <dgm:spPr/>
    </dgm:pt>
    <dgm:pt modelId="{500B7F1E-BC63-400C-886F-6C4E286DCE96}" type="pres">
      <dgm:prSet presAssocID="{A87501C3-2746-4F31-B8C7-5C7A41D5D956}" presName="horz2" presStyleCnt="0"/>
      <dgm:spPr/>
    </dgm:pt>
    <dgm:pt modelId="{E706BBC1-4C4D-4074-A1A7-3B02E87D73EB}" type="pres">
      <dgm:prSet presAssocID="{A87501C3-2746-4F31-B8C7-5C7A41D5D956}" presName="horzSpace2" presStyleCnt="0"/>
      <dgm:spPr/>
    </dgm:pt>
    <dgm:pt modelId="{C385AACF-376D-4BFC-9F59-1381AF23EC0D}" type="pres">
      <dgm:prSet presAssocID="{A87501C3-2746-4F31-B8C7-5C7A41D5D956}" presName="tx2" presStyleLbl="revTx" presStyleIdx="9" presStyleCnt="14"/>
      <dgm:spPr/>
    </dgm:pt>
    <dgm:pt modelId="{FDAB2500-97D6-4299-9D40-440B7608D27B}" type="pres">
      <dgm:prSet presAssocID="{A87501C3-2746-4F31-B8C7-5C7A41D5D956}" presName="vert2" presStyleCnt="0"/>
      <dgm:spPr/>
    </dgm:pt>
    <dgm:pt modelId="{100F80BE-1EFC-4172-A963-19652BA461CD}" type="pres">
      <dgm:prSet presAssocID="{A87501C3-2746-4F31-B8C7-5C7A41D5D956}" presName="thinLine2b" presStyleLbl="callout" presStyleIdx="4" presStyleCnt="7"/>
      <dgm:spPr/>
    </dgm:pt>
    <dgm:pt modelId="{199D4BAD-E7A4-4FF5-ACDB-600ECCA75FD2}" type="pres">
      <dgm:prSet presAssocID="{A87501C3-2746-4F31-B8C7-5C7A41D5D956}" presName="vertSpace2b" presStyleCnt="0"/>
      <dgm:spPr/>
    </dgm:pt>
    <dgm:pt modelId="{67E4266E-CD37-44F9-9966-A6EDBFA06F8C}" type="pres">
      <dgm:prSet presAssocID="{29D93610-512B-4160-A4B9-1B3F034F2B55}" presName="thickLine" presStyleLbl="alignNode1" presStyleIdx="5" presStyleCnt="7"/>
      <dgm:spPr/>
    </dgm:pt>
    <dgm:pt modelId="{8D23342C-B983-4337-8F0D-CB3A09A77FE7}" type="pres">
      <dgm:prSet presAssocID="{29D93610-512B-4160-A4B9-1B3F034F2B55}" presName="horz1" presStyleCnt="0"/>
      <dgm:spPr/>
    </dgm:pt>
    <dgm:pt modelId="{BC8BD0EC-7B7B-469F-84C0-3CED17C117E4}" type="pres">
      <dgm:prSet presAssocID="{29D93610-512B-4160-A4B9-1B3F034F2B55}" presName="tx1" presStyleLbl="revTx" presStyleIdx="10" presStyleCnt="14" custScaleX="174549"/>
      <dgm:spPr/>
    </dgm:pt>
    <dgm:pt modelId="{B04D46C9-0CAD-4D66-8EED-B35D7B8673AE}" type="pres">
      <dgm:prSet presAssocID="{29D93610-512B-4160-A4B9-1B3F034F2B55}" presName="vert1" presStyleCnt="0"/>
      <dgm:spPr/>
    </dgm:pt>
    <dgm:pt modelId="{E624FF23-4F25-4338-9A72-CA5C6ABDA999}" type="pres">
      <dgm:prSet presAssocID="{D61C312C-01B9-45D4-94BB-8DC766FF4172}" presName="vertSpace2a" presStyleCnt="0"/>
      <dgm:spPr/>
    </dgm:pt>
    <dgm:pt modelId="{D6A745FA-4D94-4B0B-A6AD-485D79CB5171}" type="pres">
      <dgm:prSet presAssocID="{D61C312C-01B9-45D4-94BB-8DC766FF4172}" presName="horz2" presStyleCnt="0"/>
      <dgm:spPr/>
    </dgm:pt>
    <dgm:pt modelId="{E9C34691-BC8B-40FA-B7E6-287306D4D13C}" type="pres">
      <dgm:prSet presAssocID="{D61C312C-01B9-45D4-94BB-8DC766FF4172}" presName="horzSpace2" presStyleCnt="0"/>
      <dgm:spPr/>
    </dgm:pt>
    <dgm:pt modelId="{E6879E2C-6839-4086-9399-4FA34104F4A5}" type="pres">
      <dgm:prSet presAssocID="{D61C312C-01B9-45D4-94BB-8DC766FF4172}" presName="tx2" presStyleLbl="revTx" presStyleIdx="11" presStyleCnt="14"/>
      <dgm:spPr/>
    </dgm:pt>
    <dgm:pt modelId="{703C4D34-5421-434B-8E9E-90B230441EEA}" type="pres">
      <dgm:prSet presAssocID="{D61C312C-01B9-45D4-94BB-8DC766FF4172}" presName="vert2" presStyleCnt="0"/>
      <dgm:spPr/>
    </dgm:pt>
    <dgm:pt modelId="{ECB88C0D-4E1F-4678-A445-DF619D5C7B24}" type="pres">
      <dgm:prSet presAssocID="{D61C312C-01B9-45D4-94BB-8DC766FF4172}" presName="thinLine2b" presStyleLbl="callout" presStyleIdx="5" presStyleCnt="7"/>
      <dgm:spPr/>
    </dgm:pt>
    <dgm:pt modelId="{1217F319-59C6-47BC-9CD8-6B7B5B162C55}" type="pres">
      <dgm:prSet presAssocID="{D61C312C-01B9-45D4-94BB-8DC766FF4172}" presName="vertSpace2b" presStyleCnt="0"/>
      <dgm:spPr/>
    </dgm:pt>
    <dgm:pt modelId="{A6588580-06DC-4F18-9D8B-5B3910751BF0}" type="pres">
      <dgm:prSet presAssocID="{47D2157F-4CB1-4F10-9D6F-9ED6D0C91EA0}" presName="thickLine" presStyleLbl="alignNode1" presStyleIdx="6" presStyleCnt="7"/>
      <dgm:spPr/>
    </dgm:pt>
    <dgm:pt modelId="{A41026DD-9591-4B41-A324-475F3C9A1974}" type="pres">
      <dgm:prSet presAssocID="{47D2157F-4CB1-4F10-9D6F-9ED6D0C91EA0}" presName="horz1" presStyleCnt="0"/>
      <dgm:spPr/>
    </dgm:pt>
    <dgm:pt modelId="{E297124B-1CA0-44E3-96FE-1EF912980A64}" type="pres">
      <dgm:prSet presAssocID="{47D2157F-4CB1-4F10-9D6F-9ED6D0C91EA0}" presName="tx1" presStyleLbl="revTx" presStyleIdx="12" presStyleCnt="14" custScaleX="177350"/>
      <dgm:spPr/>
    </dgm:pt>
    <dgm:pt modelId="{7133733F-1868-47AA-8EEC-CC00618EE852}" type="pres">
      <dgm:prSet presAssocID="{47D2157F-4CB1-4F10-9D6F-9ED6D0C91EA0}" presName="vert1" presStyleCnt="0"/>
      <dgm:spPr/>
    </dgm:pt>
    <dgm:pt modelId="{E038A03A-26FC-4113-8D0C-43E7721B3D95}" type="pres">
      <dgm:prSet presAssocID="{1DAC8A69-AB39-4B65-ACC7-FD82B36441C8}" presName="vertSpace2a" presStyleCnt="0"/>
      <dgm:spPr/>
    </dgm:pt>
    <dgm:pt modelId="{840E1659-514C-4392-BDAB-6752926F0EE6}" type="pres">
      <dgm:prSet presAssocID="{1DAC8A69-AB39-4B65-ACC7-FD82B36441C8}" presName="horz2" presStyleCnt="0"/>
      <dgm:spPr/>
    </dgm:pt>
    <dgm:pt modelId="{A24028F5-31A2-475F-8700-7CA291E90F9B}" type="pres">
      <dgm:prSet presAssocID="{1DAC8A69-AB39-4B65-ACC7-FD82B36441C8}" presName="horzSpace2" presStyleCnt="0"/>
      <dgm:spPr/>
    </dgm:pt>
    <dgm:pt modelId="{475360D7-1EA0-4416-BE89-0942DDDF3047}" type="pres">
      <dgm:prSet presAssocID="{1DAC8A69-AB39-4B65-ACC7-FD82B36441C8}" presName="tx2" presStyleLbl="revTx" presStyleIdx="13" presStyleCnt="14"/>
      <dgm:spPr/>
    </dgm:pt>
    <dgm:pt modelId="{1A04B3BD-31A0-46EC-BF9F-C0DFE5478832}" type="pres">
      <dgm:prSet presAssocID="{1DAC8A69-AB39-4B65-ACC7-FD82B36441C8}" presName="vert2" presStyleCnt="0"/>
      <dgm:spPr/>
    </dgm:pt>
    <dgm:pt modelId="{57E393D9-BCC9-418B-B3BE-2E6E164DDB62}" type="pres">
      <dgm:prSet presAssocID="{1DAC8A69-AB39-4B65-ACC7-FD82B36441C8}" presName="thinLine2b" presStyleLbl="callout" presStyleIdx="6" presStyleCnt="7"/>
      <dgm:spPr/>
    </dgm:pt>
    <dgm:pt modelId="{E3CB2B0D-B89C-4AF6-9A8A-ACFEE7C768D5}" type="pres">
      <dgm:prSet presAssocID="{1DAC8A69-AB39-4B65-ACC7-FD82B36441C8}" presName="vertSpace2b" presStyleCnt="0"/>
      <dgm:spPr/>
    </dgm:pt>
  </dgm:ptLst>
  <dgm:cxnLst>
    <dgm:cxn modelId="{13A7B60A-2708-476C-ABCE-49B0C8735E9F}" type="presOf" srcId="{29D93610-512B-4160-A4B9-1B3F034F2B55}" destId="{BC8BD0EC-7B7B-469F-84C0-3CED17C117E4}" srcOrd="0" destOrd="0" presId="urn:microsoft.com/office/officeart/2008/layout/LinedList"/>
    <dgm:cxn modelId="{2BDF301B-548C-4961-B927-84F24B85C977}" srcId="{29D93610-512B-4160-A4B9-1B3F034F2B55}" destId="{D61C312C-01B9-45D4-94BB-8DC766FF4172}" srcOrd="0" destOrd="0" parTransId="{0A699C67-E5A6-4BD4-AD0C-D831C92FBABB}" sibTransId="{2CC7544C-35AF-43B1-8C90-BC906FB878BF}"/>
    <dgm:cxn modelId="{C0778D29-588D-45A8-932E-B7B767EF993E}" type="presOf" srcId="{1DAC8A69-AB39-4B65-ACC7-FD82B36441C8}" destId="{475360D7-1EA0-4416-BE89-0942DDDF3047}" srcOrd="0" destOrd="0" presId="urn:microsoft.com/office/officeart/2008/layout/LinedList"/>
    <dgm:cxn modelId="{C9C68232-0511-4615-8CAD-7CEFA7F6C95B}" srcId="{2E5DEA2B-5ED1-4284-B5B1-07E313C534A7}" destId="{10D669C4-C5AA-4EF8-BD4D-90C62C311882}" srcOrd="3" destOrd="0" parTransId="{06630B60-483D-4B6E-8505-C16E40B55890}" sibTransId="{78117224-346A-4F7C-B8F2-D6CD7E0D5E53}"/>
    <dgm:cxn modelId="{D5126639-7543-4499-812A-D321F65AEF1D}" srcId="{47D2157F-4CB1-4F10-9D6F-9ED6D0C91EA0}" destId="{1DAC8A69-AB39-4B65-ACC7-FD82B36441C8}" srcOrd="0" destOrd="0" parTransId="{B8322483-7109-47FE-B49C-D188EAE29794}" sibTransId="{84C1486C-4936-4F85-9443-0BB9912883D0}"/>
    <dgm:cxn modelId="{4421A039-8588-4705-B61A-88AD81861F2B}" type="presOf" srcId="{3AB8681A-7BDC-4198-9EAA-8959E9CCEADA}" destId="{0508590C-DFF7-4D48-9315-228A4108CDA9}" srcOrd="0" destOrd="0" presId="urn:microsoft.com/office/officeart/2008/layout/LinedList"/>
    <dgm:cxn modelId="{6C253542-3F69-477C-A074-DF216F2847B9}" srcId="{2E5DEA2B-5ED1-4284-B5B1-07E313C534A7}" destId="{29D93610-512B-4160-A4B9-1B3F034F2B55}" srcOrd="5" destOrd="0" parTransId="{3F08573C-88A5-405E-8E82-5E0AEB04EE13}" sibTransId="{AA27E9A3-68DD-450C-8767-65953FBD4055}"/>
    <dgm:cxn modelId="{16DD8844-FB86-48B7-9A22-81236558F7EF}" srcId="{46C5F405-8FBB-4929-8925-A3F9E933EB17}" destId="{FF43C5E3-F481-4AEC-ACEB-E0F0B2A0B550}" srcOrd="0" destOrd="0" parTransId="{73823088-CD3A-4D88-95F6-52E026CFE4CA}" sibTransId="{DAB6E3E0-A00A-432B-88F1-28A63628C397}"/>
    <dgm:cxn modelId="{08438D4B-22D9-4595-951C-AB912889B01E}" type="presOf" srcId="{804F314D-47DB-4430-B009-B7F897818236}" destId="{43A01D54-10B7-4DE4-AA42-650E20C7CBCF}" srcOrd="0" destOrd="0" presId="urn:microsoft.com/office/officeart/2008/layout/LinedList"/>
    <dgm:cxn modelId="{28837773-882E-42A9-B236-AC4AF91117B7}" type="presOf" srcId="{DF19A077-23B4-4F2F-9EC9-E0C4B3D85C8E}" destId="{19EF40A9-6731-45E1-B7AB-20E76AEEF6DD}" srcOrd="0" destOrd="0" presId="urn:microsoft.com/office/officeart/2008/layout/LinedList"/>
    <dgm:cxn modelId="{F40F4E74-2306-4C61-B5EE-BB347CC97AAB}" srcId="{804F314D-47DB-4430-B009-B7F897818236}" destId="{A87501C3-2746-4F31-B8C7-5C7A41D5D956}" srcOrd="0" destOrd="0" parTransId="{EE31FB71-E3C7-4160-A97A-066835FA7AC8}" sibTransId="{59A057E4-B79E-41E2-AF35-145E2489522F}"/>
    <dgm:cxn modelId="{342A0B7B-9E09-43EE-9440-25A3F3C90508}" srcId="{2E5DEA2B-5ED1-4284-B5B1-07E313C534A7}" destId="{46C5F405-8FBB-4929-8925-A3F9E933EB17}" srcOrd="1" destOrd="0" parTransId="{529CCA25-2CED-462A-931C-E4461C78A086}" sibTransId="{14A3F4A3-22D6-4AD1-8A73-B034A382BD41}"/>
    <dgm:cxn modelId="{8F0CE494-5300-407D-83AA-1D3CF46FB6BB}" type="presOf" srcId="{FF43C5E3-F481-4AEC-ACEB-E0F0B2A0B550}" destId="{75F469FF-8A38-46FE-9E98-C2615F9201AC}" srcOrd="0" destOrd="0" presId="urn:microsoft.com/office/officeart/2008/layout/LinedList"/>
    <dgm:cxn modelId="{28187B9A-B89D-430D-ADEE-D49453BE5AF9}" type="presOf" srcId="{46C5F405-8FBB-4929-8925-A3F9E933EB17}" destId="{4066BC44-23E6-470C-BDB7-2FABB8493D41}" srcOrd="0" destOrd="0" presId="urn:microsoft.com/office/officeart/2008/layout/LinedList"/>
    <dgm:cxn modelId="{2754609C-4376-42B2-ABB3-A92FF7B22D6F}" type="presOf" srcId="{D61C312C-01B9-45D4-94BB-8DC766FF4172}" destId="{E6879E2C-6839-4086-9399-4FA34104F4A5}" srcOrd="0" destOrd="0" presId="urn:microsoft.com/office/officeart/2008/layout/LinedList"/>
    <dgm:cxn modelId="{AA9B0BA2-9EA0-4EFB-BF1E-B67CD1D1DA66}" srcId="{3AB8681A-7BDC-4198-9EAA-8959E9CCEADA}" destId="{86A63938-1B35-455A-9B46-C47A57893A47}" srcOrd="0" destOrd="0" parTransId="{F44F0BB8-8C48-4008-8272-E55C5CCDF5E4}" sibTransId="{53A666B1-9744-4CBB-ADB6-DFC7C63CE256}"/>
    <dgm:cxn modelId="{42C549A4-6EDA-41FB-8F7E-DF8D880C68E7}" srcId="{886C9DFD-DF17-4377-8A5F-E40EB7DE066C}" destId="{DF19A077-23B4-4F2F-9EC9-E0C4B3D85C8E}" srcOrd="0" destOrd="0" parTransId="{8EC73573-B0C0-4F90-8B84-F05194D84562}" sibTransId="{7BB264F9-A0B0-4877-9747-66246EFA9EC7}"/>
    <dgm:cxn modelId="{2156E9A8-DAC0-4CC5-9825-C13F1280858A}" srcId="{2E5DEA2B-5ED1-4284-B5B1-07E313C534A7}" destId="{3AB8681A-7BDC-4198-9EAA-8959E9CCEADA}" srcOrd="2" destOrd="0" parTransId="{EB55D817-C2E5-4BEB-AD8D-1F5693FC9F3E}" sibTransId="{EE9208F6-4016-4165-8BB3-E8D5BE5C56F5}"/>
    <dgm:cxn modelId="{4054BFAA-871C-4AA5-8E05-DB091667395F}" type="presOf" srcId="{86A63938-1B35-455A-9B46-C47A57893A47}" destId="{516394F8-066A-49A5-B4FB-083FC9C06C5B}" srcOrd="0" destOrd="0" presId="urn:microsoft.com/office/officeart/2008/layout/LinedList"/>
    <dgm:cxn modelId="{DBA0DAAB-453D-4CB5-87BD-D84A59018200}" type="presOf" srcId="{A87501C3-2746-4F31-B8C7-5C7A41D5D956}" destId="{C385AACF-376D-4BFC-9F59-1381AF23EC0D}" srcOrd="0" destOrd="0" presId="urn:microsoft.com/office/officeart/2008/layout/LinedList"/>
    <dgm:cxn modelId="{326A4AB1-E4B6-490B-B063-EE5F8522A232}" type="presOf" srcId="{2E5DEA2B-5ED1-4284-B5B1-07E313C534A7}" destId="{B32A86D1-29F1-468A-A9EC-2F2EF7862AB1}" srcOrd="0" destOrd="0" presId="urn:microsoft.com/office/officeart/2008/layout/LinedList"/>
    <dgm:cxn modelId="{B6A18DC1-BDA0-471B-870C-E58E8838C9A7}" type="presOf" srcId="{47D2157F-4CB1-4F10-9D6F-9ED6D0C91EA0}" destId="{E297124B-1CA0-44E3-96FE-1EF912980A64}" srcOrd="0" destOrd="0" presId="urn:microsoft.com/office/officeart/2008/layout/LinedList"/>
    <dgm:cxn modelId="{84A1FCC1-3E52-4A7A-8487-1851C3DB7C4B}" srcId="{2E5DEA2B-5ED1-4284-B5B1-07E313C534A7}" destId="{886C9DFD-DF17-4377-8A5F-E40EB7DE066C}" srcOrd="0" destOrd="0" parTransId="{6FE5CE4E-619D-44E9-82F2-0DC0E658169D}" sibTransId="{E3846C53-0942-4F55-88A8-CC0385B393D6}"/>
    <dgm:cxn modelId="{55D429CF-CF14-433E-A3DA-A27F0C389430}" type="presOf" srcId="{886C9DFD-DF17-4377-8A5F-E40EB7DE066C}" destId="{E818A84A-B607-45FE-9C31-1B2EE5BD5DA5}" srcOrd="0" destOrd="0" presId="urn:microsoft.com/office/officeart/2008/layout/LinedList"/>
    <dgm:cxn modelId="{A0D212D0-08A0-43CD-BFF5-B84132C08364}" srcId="{2E5DEA2B-5ED1-4284-B5B1-07E313C534A7}" destId="{47D2157F-4CB1-4F10-9D6F-9ED6D0C91EA0}" srcOrd="6" destOrd="0" parTransId="{35872CA9-0953-4E3F-BAD9-DC0C272B7164}" sibTransId="{375475BE-E4BF-416F-8B91-38700289A582}"/>
    <dgm:cxn modelId="{98C3FFD7-671F-430F-AC14-AE287E8E460D}" srcId="{10D669C4-C5AA-4EF8-BD4D-90C62C311882}" destId="{8AE50E3E-95A2-4FEE-9C65-EEA0895EC8BC}" srcOrd="0" destOrd="0" parTransId="{AC2A38D2-6C8E-46CF-8B08-6C9A2F978543}" sibTransId="{4F576DD5-3921-4ADD-BE16-1AA8B13DA743}"/>
    <dgm:cxn modelId="{3AD298E1-AE28-442C-AC2D-6E68314E3C31}" type="presOf" srcId="{10D669C4-C5AA-4EF8-BD4D-90C62C311882}" destId="{05467160-CEB1-40D7-8F10-F78FFB1134A7}" srcOrd="0" destOrd="0" presId="urn:microsoft.com/office/officeart/2008/layout/LinedList"/>
    <dgm:cxn modelId="{CD318AE6-0560-454F-9DFE-A6CD3A8BEA93}" srcId="{2E5DEA2B-5ED1-4284-B5B1-07E313C534A7}" destId="{804F314D-47DB-4430-B009-B7F897818236}" srcOrd="4" destOrd="0" parTransId="{A8C32B30-7433-408E-A5C4-5A5E4AED3B0B}" sibTransId="{040AB040-BF92-48D6-B9B8-D9E5BE9C1DA6}"/>
    <dgm:cxn modelId="{5F1370EB-3735-4508-A399-A0F07CA02E64}" type="presOf" srcId="{8AE50E3E-95A2-4FEE-9C65-EEA0895EC8BC}" destId="{18265482-C144-4191-A82B-0A786E04440E}" srcOrd="0" destOrd="0" presId="urn:microsoft.com/office/officeart/2008/layout/LinedList"/>
    <dgm:cxn modelId="{1A0EBF54-EECC-4402-9E3B-4BFEC88B5B51}" type="presParOf" srcId="{B32A86D1-29F1-468A-A9EC-2F2EF7862AB1}" destId="{CC11AD7A-8F84-47D5-9EC1-687EF27D430B}" srcOrd="0" destOrd="0" presId="urn:microsoft.com/office/officeart/2008/layout/LinedList"/>
    <dgm:cxn modelId="{D9CC5431-67D7-495E-A4B3-DB2DE9E9A703}" type="presParOf" srcId="{B32A86D1-29F1-468A-A9EC-2F2EF7862AB1}" destId="{3CD99E39-95E1-4B50-8CE8-DE7908D7FE19}" srcOrd="1" destOrd="0" presId="urn:microsoft.com/office/officeart/2008/layout/LinedList"/>
    <dgm:cxn modelId="{CCF5CD56-A94C-4B32-962E-B449869BF111}" type="presParOf" srcId="{3CD99E39-95E1-4B50-8CE8-DE7908D7FE19}" destId="{E818A84A-B607-45FE-9C31-1B2EE5BD5DA5}" srcOrd="0" destOrd="0" presId="urn:microsoft.com/office/officeart/2008/layout/LinedList"/>
    <dgm:cxn modelId="{731714B6-946C-46E3-95AB-B95CB8647C7A}" type="presParOf" srcId="{3CD99E39-95E1-4B50-8CE8-DE7908D7FE19}" destId="{A666A743-E934-4AC1-A96C-8703538B396D}" srcOrd="1" destOrd="0" presId="urn:microsoft.com/office/officeart/2008/layout/LinedList"/>
    <dgm:cxn modelId="{B2121A6D-F28B-43FB-887E-B6BF5B2072C0}" type="presParOf" srcId="{A666A743-E934-4AC1-A96C-8703538B396D}" destId="{36BD1A49-987A-4F57-9FBE-C208A89F55F6}" srcOrd="0" destOrd="0" presId="urn:microsoft.com/office/officeart/2008/layout/LinedList"/>
    <dgm:cxn modelId="{1F0A9248-FFFD-4714-87BD-A955B4AB110B}" type="presParOf" srcId="{A666A743-E934-4AC1-A96C-8703538B396D}" destId="{FFE1F83D-0006-4B63-89E5-A969BCADA239}" srcOrd="1" destOrd="0" presId="urn:microsoft.com/office/officeart/2008/layout/LinedList"/>
    <dgm:cxn modelId="{6D5A82D7-6966-4ED4-8A32-F642A7AE322C}" type="presParOf" srcId="{FFE1F83D-0006-4B63-89E5-A969BCADA239}" destId="{D7595A61-70B2-4B69-8ADF-23BD24D237FD}" srcOrd="0" destOrd="0" presId="urn:microsoft.com/office/officeart/2008/layout/LinedList"/>
    <dgm:cxn modelId="{04875C81-80F7-4D77-9DAA-33E182F8AEB4}" type="presParOf" srcId="{FFE1F83D-0006-4B63-89E5-A969BCADA239}" destId="{19EF40A9-6731-45E1-B7AB-20E76AEEF6DD}" srcOrd="1" destOrd="0" presId="urn:microsoft.com/office/officeart/2008/layout/LinedList"/>
    <dgm:cxn modelId="{1B7A2DA8-0F06-4C30-B7B3-FE072223FD22}" type="presParOf" srcId="{FFE1F83D-0006-4B63-89E5-A969BCADA239}" destId="{8444351B-EB43-4A15-AB64-2ED4E4A5F1D6}" srcOrd="2" destOrd="0" presId="urn:microsoft.com/office/officeart/2008/layout/LinedList"/>
    <dgm:cxn modelId="{8E01A900-6C78-4E45-B7E5-99CAA5E24BD7}" type="presParOf" srcId="{A666A743-E934-4AC1-A96C-8703538B396D}" destId="{04550A69-8E9F-4303-A7BD-CE71DEFE4054}" srcOrd="2" destOrd="0" presId="urn:microsoft.com/office/officeart/2008/layout/LinedList"/>
    <dgm:cxn modelId="{BC0313EE-9328-4E04-A314-361C9990D8B7}" type="presParOf" srcId="{A666A743-E934-4AC1-A96C-8703538B396D}" destId="{719DDF1C-3880-4169-B2CC-5FD091EAD77D}" srcOrd="3" destOrd="0" presId="urn:microsoft.com/office/officeart/2008/layout/LinedList"/>
    <dgm:cxn modelId="{691A9728-3D3E-4D14-8D53-732112941C3D}" type="presParOf" srcId="{B32A86D1-29F1-468A-A9EC-2F2EF7862AB1}" destId="{CC48EAE0-6BD0-441C-B12C-C05BD3058EB5}" srcOrd="2" destOrd="0" presId="urn:microsoft.com/office/officeart/2008/layout/LinedList"/>
    <dgm:cxn modelId="{48D24920-1120-4C74-A94D-F8CCC0DA85C3}" type="presParOf" srcId="{B32A86D1-29F1-468A-A9EC-2F2EF7862AB1}" destId="{684BBABB-F738-4747-8C06-894300974CE0}" srcOrd="3" destOrd="0" presId="urn:microsoft.com/office/officeart/2008/layout/LinedList"/>
    <dgm:cxn modelId="{169D6FD0-3B17-45F4-B2CB-B19E65DB5E78}" type="presParOf" srcId="{684BBABB-F738-4747-8C06-894300974CE0}" destId="{4066BC44-23E6-470C-BDB7-2FABB8493D41}" srcOrd="0" destOrd="0" presId="urn:microsoft.com/office/officeart/2008/layout/LinedList"/>
    <dgm:cxn modelId="{0ECC6CF3-0BB7-40DD-9966-1BDC1734F717}" type="presParOf" srcId="{684BBABB-F738-4747-8C06-894300974CE0}" destId="{D29DC263-467B-4141-8A10-B6603970AE33}" srcOrd="1" destOrd="0" presId="urn:microsoft.com/office/officeart/2008/layout/LinedList"/>
    <dgm:cxn modelId="{E4F3E66D-6226-4A7B-9DE4-72048F3CC1F3}" type="presParOf" srcId="{D29DC263-467B-4141-8A10-B6603970AE33}" destId="{CA1BCF92-B9DD-4AD2-ACD4-1A0EE1FAE42D}" srcOrd="0" destOrd="0" presId="urn:microsoft.com/office/officeart/2008/layout/LinedList"/>
    <dgm:cxn modelId="{2A85DBE1-3A1B-48E9-9688-346BD8C1A26A}" type="presParOf" srcId="{D29DC263-467B-4141-8A10-B6603970AE33}" destId="{0A6A6E05-5D44-432D-AD2D-1367E69D55C0}" srcOrd="1" destOrd="0" presId="urn:microsoft.com/office/officeart/2008/layout/LinedList"/>
    <dgm:cxn modelId="{6C80BFCD-8D23-4609-8C2D-14009DEEC6E8}" type="presParOf" srcId="{0A6A6E05-5D44-432D-AD2D-1367E69D55C0}" destId="{77166DD4-9AD6-46B6-ACBF-751F398E1BDC}" srcOrd="0" destOrd="0" presId="urn:microsoft.com/office/officeart/2008/layout/LinedList"/>
    <dgm:cxn modelId="{DC9040C4-F658-4011-9699-33328F54836E}" type="presParOf" srcId="{0A6A6E05-5D44-432D-AD2D-1367E69D55C0}" destId="{75F469FF-8A38-46FE-9E98-C2615F9201AC}" srcOrd="1" destOrd="0" presId="urn:microsoft.com/office/officeart/2008/layout/LinedList"/>
    <dgm:cxn modelId="{08E4B01E-F57F-4A1E-8F25-7BDA32F20FA9}" type="presParOf" srcId="{0A6A6E05-5D44-432D-AD2D-1367E69D55C0}" destId="{22FA686F-1E97-4E7B-AFA3-C7F8D67F89D8}" srcOrd="2" destOrd="0" presId="urn:microsoft.com/office/officeart/2008/layout/LinedList"/>
    <dgm:cxn modelId="{D7A406BD-93C5-420E-B87F-76D069A45ACD}" type="presParOf" srcId="{D29DC263-467B-4141-8A10-B6603970AE33}" destId="{6D4D7A52-EF5F-4D3E-9404-AA0EAEC107BC}" srcOrd="2" destOrd="0" presId="urn:microsoft.com/office/officeart/2008/layout/LinedList"/>
    <dgm:cxn modelId="{BC6AFAE9-D4FC-48EA-BFCB-FE34D028B189}" type="presParOf" srcId="{D29DC263-467B-4141-8A10-B6603970AE33}" destId="{6357134A-F5CF-4583-89A1-FCD042D95ECE}" srcOrd="3" destOrd="0" presId="urn:microsoft.com/office/officeart/2008/layout/LinedList"/>
    <dgm:cxn modelId="{0AFBF6AF-2CC3-4C4D-B6ED-FD480652CFBC}" type="presParOf" srcId="{B32A86D1-29F1-468A-A9EC-2F2EF7862AB1}" destId="{00EAF59C-54C4-45D1-986C-94F50E025F79}" srcOrd="4" destOrd="0" presId="urn:microsoft.com/office/officeart/2008/layout/LinedList"/>
    <dgm:cxn modelId="{04EE0213-EAD6-4D67-88A4-BCEA438FD29C}" type="presParOf" srcId="{B32A86D1-29F1-468A-A9EC-2F2EF7862AB1}" destId="{8C0A8DF0-80B0-4A49-AA6E-2B29D51018F3}" srcOrd="5" destOrd="0" presId="urn:microsoft.com/office/officeart/2008/layout/LinedList"/>
    <dgm:cxn modelId="{3C290CFA-3CE9-4212-861F-3BE1FEE5AB40}" type="presParOf" srcId="{8C0A8DF0-80B0-4A49-AA6E-2B29D51018F3}" destId="{0508590C-DFF7-4D48-9315-228A4108CDA9}" srcOrd="0" destOrd="0" presId="urn:microsoft.com/office/officeart/2008/layout/LinedList"/>
    <dgm:cxn modelId="{1392B225-B964-4A64-A553-4E2BD9374D4B}" type="presParOf" srcId="{8C0A8DF0-80B0-4A49-AA6E-2B29D51018F3}" destId="{49421032-C399-4A5D-B58A-8ACC70C4B644}" srcOrd="1" destOrd="0" presId="urn:microsoft.com/office/officeart/2008/layout/LinedList"/>
    <dgm:cxn modelId="{2D1276EF-4FE6-4B70-8910-E97073394193}" type="presParOf" srcId="{49421032-C399-4A5D-B58A-8ACC70C4B644}" destId="{45FEF848-336A-4CB9-A82D-8C96AEFC2E2C}" srcOrd="0" destOrd="0" presId="urn:microsoft.com/office/officeart/2008/layout/LinedList"/>
    <dgm:cxn modelId="{D01540C0-EB60-4184-9BBD-E55D935FEFAF}" type="presParOf" srcId="{49421032-C399-4A5D-B58A-8ACC70C4B644}" destId="{2655D41E-A657-4D96-AD35-27A9018DF595}" srcOrd="1" destOrd="0" presId="urn:microsoft.com/office/officeart/2008/layout/LinedList"/>
    <dgm:cxn modelId="{424E0E97-3F35-4B07-8091-51D75B8858D5}" type="presParOf" srcId="{2655D41E-A657-4D96-AD35-27A9018DF595}" destId="{E865A254-EDEB-4B54-8CD1-1357036D3E15}" srcOrd="0" destOrd="0" presId="urn:microsoft.com/office/officeart/2008/layout/LinedList"/>
    <dgm:cxn modelId="{F7A0C5BF-5838-483B-9EB7-9D8024BB5564}" type="presParOf" srcId="{2655D41E-A657-4D96-AD35-27A9018DF595}" destId="{516394F8-066A-49A5-B4FB-083FC9C06C5B}" srcOrd="1" destOrd="0" presId="urn:microsoft.com/office/officeart/2008/layout/LinedList"/>
    <dgm:cxn modelId="{8D3BF97F-0AC9-4C85-9035-D2B39280233B}" type="presParOf" srcId="{2655D41E-A657-4D96-AD35-27A9018DF595}" destId="{943CC28A-7F7D-47FD-B976-5B837EDFFC18}" srcOrd="2" destOrd="0" presId="urn:microsoft.com/office/officeart/2008/layout/LinedList"/>
    <dgm:cxn modelId="{9255D730-0CD2-453D-B64D-D97D23E3F98F}" type="presParOf" srcId="{49421032-C399-4A5D-B58A-8ACC70C4B644}" destId="{4F4D4379-BD8D-4FEB-A225-098E36FBE636}" srcOrd="2" destOrd="0" presId="urn:microsoft.com/office/officeart/2008/layout/LinedList"/>
    <dgm:cxn modelId="{D26A6A07-A69E-4468-BF4B-2F472B47B94F}" type="presParOf" srcId="{49421032-C399-4A5D-B58A-8ACC70C4B644}" destId="{3BAC2FB9-1471-43D0-85EB-3E8D4E825002}" srcOrd="3" destOrd="0" presId="urn:microsoft.com/office/officeart/2008/layout/LinedList"/>
    <dgm:cxn modelId="{90B379AC-BF9F-4122-A448-A7427B61278E}" type="presParOf" srcId="{B32A86D1-29F1-468A-A9EC-2F2EF7862AB1}" destId="{F7468F56-8385-45E7-AE47-B6A0A640E8A1}" srcOrd="6" destOrd="0" presId="urn:microsoft.com/office/officeart/2008/layout/LinedList"/>
    <dgm:cxn modelId="{5E7C97CA-0272-4CF8-9DD3-E7E38D862EAB}" type="presParOf" srcId="{B32A86D1-29F1-468A-A9EC-2F2EF7862AB1}" destId="{54530F12-CD62-466B-B78D-A1E5B7278111}" srcOrd="7" destOrd="0" presId="urn:microsoft.com/office/officeart/2008/layout/LinedList"/>
    <dgm:cxn modelId="{57CCC2C0-46F9-4A72-8429-0B78BBD22174}" type="presParOf" srcId="{54530F12-CD62-466B-B78D-A1E5B7278111}" destId="{05467160-CEB1-40D7-8F10-F78FFB1134A7}" srcOrd="0" destOrd="0" presId="urn:microsoft.com/office/officeart/2008/layout/LinedList"/>
    <dgm:cxn modelId="{1B0EF6BE-B461-4B36-8169-3C7761EE1411}" type="presParOf" srcId="{54530F12-CD62-466B-B78D-A1E5B7278111}" destId="{526641E6-400B-43B0-B254-0AC012E6C223}" srcOrd="1" destOrd="0" presId="urn:microsoft.com/office/officeart/2008/layout/LinedList"/>
    <dgm:cxn modelId="{AB0AE4FB-5DAE-468D-A1AD-2B907E40B9A1}" type="presParOf" srcId="{526641E6-400B-43B0-B254-0AC012E6C223}" destId="{50BBD5AB-2B82-4E1E-B0C6-E151850E008D}" srcOrd="0" destOrd="0" presId="urn:microsoft.com/office/officeart/2008/layout/LinedList"/>
    <dgm:cxn modelId="{E377626F-ADF6-47D5-BC85-8FCC73F77F32}" type="presParOf" srcId="{526641E6-400B-43B0-B254-0AC012E6C223}" destId="{F203AC57-FE89-4417-922B-1AFF160F0819}" srcOrd="1" destOrd="0" presId="urn:microsoft.com/office/officeart/2008/layout/LinedList"/>
    <dgm:cxn modelId="{B94D53DF-771C-4C82-864F-BD2F4C292026}" type="presParOf" srcId="{F203AC57-FE89-4417-922B-1AFF160F0819}" destId="{8254E2E2-358D-472A-87F8-B47199B38A9C}" srcOrd="0" destOrd="0" presId="urn:microsoft.com/office/officeart/2008/layout/LinedList"/>
    <dgm:cxn modelId="{D94D8246-EFFA-4963-9E94-4C6360920391}" type="presParOf" srcId="{F203AC57-FE89-4417-922B-1AFF160F0819}" destId="{18265482-C144-4191-A82B-0A786E04440E}" srcOrd="1" destOrd="0" presId="urn:microsoft.com/office/officeart/2008/layout/LinedList"/>
    <dgm:cxn modelId="{EBC01E91-4FBC-4B65-84F7-ACA485527D2F}" type="presParOf" srcId="{F203AC57-FE89-4417-922B-1AFF160F0819}" destId="{1563FC14-4299-4C65-9609-F52BEEFD644B}" srcOrd="2" destOrd="0" presId="urn:microsoft.com/office/officeart/2008/layout/LinedList"/>
    <dgm:cxn modelId="{E5126BAF-7FC2-42D9-8F75-773F10671F81}" type="presParOf" srcId="{526641E6-400B-43B0-B254-0AC012E6C223}" destId="{DE35C1DF-AF45-4F86-AF6F-3D1B14FA45E7}" srcOrd="2" destOrd="0" presId="urn:microsoft.com/office/officeart/2008/layout/LinedList"/>
    <dgm:cxn modelId="{9353A21C-98E7-449B-9D4D-6CAF3E557CEB}" type="presParOf" srcId="{526641E6-400B-43B0-B254-0AC012E6C223}" destId="{E6FE98CC-9080-4FA4-9876-0C1333DE5CDC}" srcOrd="3" destOrd="0" presId="urn:microsoft.com/office/officeart/2008/layout/LinedList"/>
    <dgm:cxn modelId="{27AF1F60-6E5F-4322-9F5D-ADD5AA3F394E}" type="presParOf" srcId="{B32A86D1-29F1-468A-A9EC-2F2EF7862AB1}" destId="{056260B4-17E8-4C15-8FAB-F31EA180C253}" srcOrd="8" destOrd="0" presId="urn:microsoft.com/office/officeart/2008/layout/LinedList"/>
    <dgm:cxn modelId="{CC7DE027-AFA5-4B27-A5A9-176DF3F858C1}" type="presParOf" srcId="{B32A86D1-29F1-468A-A9EC-2F2EF7862AB1}" destId="{10548EA7-19B0-4792-A97A-BEA9011565D4}" srcOrd="9" destOrd="0" presId="urn:microsoft.com/office/officeart/2008/layout/LinedList"/>
    <dgm:cxn modelId="{BA9B2629-3428-444C-91EF-EADF5FCCB4C1}" type="presParOf" srcId="{10548EA7-19B0-4792-A97A-BEA9011565D4}" destId="{43A01D54-10B7-4DE4-AA42-650E20C7CBCF}" srcOrd="0" destOrd="0" presId="urn:microsoft.com/office/officeart/2008/layout/LinedList"/>
    <dgm:cxn modelId="{68CCDE16-2F51-40C4-8EA5-0BB199798DB0}" type="presParOf" srcId="{10548EA7-19B0-4792-A97A-BEA9011565D4}" destId="{3C70C962-D919-4F42-92D6-9AC63E492D63}" srcOrd="1" destOrd="0" presId="urn:microsoft.com/office/officeart/2008/layout/LinedList"/>
    <dgm:cxn modelId="{25186D2C-5AC7-4AF2-91E0-8288C08D4708}" type="presParOf" srcId="{3C70C962-D919-4F42-92D6-9AC63E492D63}" destId="{F188A915-B6CD-489B-ACA4-A4422F21FEA8}" srcOrd="0" destOrd="0" presId="urn:microsoft.com/office/officeart/2008/layout/LinedList"/>
    <dgm:cxn modelId="{73D2F65F-9B48-4114-B30C-825DE82A6B75}" type="presParOf" srcId="{3C70C962-D919-4F42-92D6-9AC63E492D63}" destId="{500B7F1E-BC63-400C-886F-6C4E286DCE96}" srcOrd="1" destOrd="0" presId="urn:microsoft.com/office/officeart/2008/layout/LinedList"/>
    <dgm:cxn modelId="{F628888A-E76B-4C72-92CF-2E845C5CBFE5}" type="presParOf" srcId="{500B7F1E-BC63-400C-886F-6C4E286DCE96}" destId="{E706BBC1-4C4D-4074-A1A7-3B02E87D73EB}" srcOrd="0" destOrd="0" presId="urn:microsoft.com/office/officeart/2008/layout/LinedList"/>
    <dgm:cxn modelId="{0B2300BC-3274-484A-8038-611A9D1E94EF}" type="presParOf" srcId="{500B7F1E-BC63-400C-886F-6C4E286DCE96}" destId="{C385AACF-376D-4BFC-9F59-1381AF23EC0D}" srcOrd="1" destOrd="0" presId="urn:microsoft.com/office/officeart/2008/layout/LinedList"/>
    <dgm:cxn modelId="{F5CE3A1F-0FC9-4BA7-9836-62F98FE303C0}" type="presParOf" srcId="{500B7F1E-BC63-400C-886F-6C4E286DCE96}" destId="{FDAB2500-97D6-4299-9D40-440B7608D27B}" srcOrd="2" destOrd="0" presId="urn:microsoft.com/office/officeart/2008/layout/LinedList"/>
    <dgm:cxn modelId="{CF523462-1FCF-4DF6-89D5-0C00C9AC949B}" type="presParOf" srcId="{3C70C962-D919-4F42-92D6-9AC63E492D63}" destId="{100F80BE-1EFC-4172-A963-19652BA461CD}" srcOrd="2" destOrd="0" presId="urn:microsoft.com/office/officeart/2008/layout/LinedList"/>
    <dgm:cxn modelId="{82DCAE3F-08AA-43EB-BBAA-81FFC29E5230}" type="presParOf" srcId="{3C70C962-D919-4F42-92D6-9AC63E492D63}" destId="{199D4BAD-E7A4-4FF5-ACDB-600ECCA75FD2}" srcOrd="3" destOrd="0" presId="urn:microsoft.com/office/officeart/2008/layout/LinedList"/>
    <dgm:cxn modelId="{62A3643B-B366-4B38-B705-6812F0E5C59A}" type="presParOf" srcId="{B32A86D1-29F1-468A-A9EC-2F2EF7862AB1}" destId="{67E4266E-CD37-44F9-9966-A6EDBFA06F8C}" srcOrd="10" destOrd="0" presId="urn:microsoft.com/office/officeart/2008/layout/LinedList"/>
    <dgm:cxn modelId="{6D9E2447-9ED8-4894-B0FD-C8CBF8B980E0}" type="presParOf" srcId="{B32A86D1-29F1-468A-A9EC-2F2EF7862AB1}" destId="{8D23342C-B983-4337-8F0D-CB3A09A77FE7}" srcOrd="11" destOrd="0" presId="urn:microsoft.com/office/officeart/2008/layout/LinedList"/>
    <dgm:cxn modelId="{BC220D59-8217-431C-AE1F-73C9A883E1AB}" type="presParOf" srcId="{8D23342C-B983-4337-8F0D-CB3A09A77FE7}" destId="{BC8BD0EC-7B7B-469F-84C0-3CED17C117E4}" srcOrd="0" destOrd="0" presId="urn:microsoft.com/office/officeart/2008/layout/LinedList"/>
    <dgm:cxn modelId="{961FADD6-DA29-4703-BBAB-A6BE9DD6C320}" type="presParOf" srcId="{8D23342C-B983-4337-8F0D-CB3A09A77FE7}" destId="{B04D46C9-0CAD-4D66-8EED-B35D7B8673AE}" srcOrd="1" destOrd="0" presId="urn:microsoft.com/office/officeart/2008/layout/LinedList"/>
    <dgm:cxn modelId="{57AB28E3-5DB3-4DC0-A75A-477DF42AF98A}" type="presParOf" srcId="{B04D46C9-0CAD-4D66-8EED-B35D7B8673AE}" destId="{E624FF23-4F25-4338-9A72-CA5C6ABDA999}" srcOrd="0" destOrd="0" presId="urn:microsoft.com/office/officeart/2008/layout/LinedList"/>
    <dgm:cxn modelId="{6EA61773-009B-41A1-B007-6A3E92E5959F}" type="presParOf" srcId="{B04D46C9-0CAD-4D66-8EED-B35D7B8673AE}" destId="{D6A745FA-4D94-4B0B-A6AD-485D79CB5171}" srcOrd="1" destOrd="0" presId="urn:microsoft.com/office/officeart/2008/layout/LinedList"/>
    <dgm:cxn modelId="{90639BC7-79FB-49AC-9BA1-85B830245959}" type="presParOf" srcId="{D6A745FA-4D94-4B0B-A6AD-485D79CB5171}" destId="{E9C34691-BC8B-40FA-B7E6-287306D4D13C}" srcOrd="0" destOrd="0" presId="urn:microsoft.com/office/officeart/2008/layout/LinedList"/>
    <dgm:cxn modelId="{DEC62E5C-1FCB-4E88-B36F-740D14A3A78C}" type="presParOf" srcId="{D6A745FA-4D94-4B0B-A6AD-485D79CB5171}" destId="{E6879E2C-6839-4086-9399-4FA34104F4A5}" srcOrd="1" destOrd="0" presId="urn:microsoft.com/office/officeart/2008/layout/LinedList"/>
    <dgm:cxn modelId="{B024A600-0F7F-4199-93EF-3C1B3EDCE10F}" type="presParOf" srcId="{D6A745FA-4D94-4B0B-A6AD-485D79CB5171}" destId="{703C4D34-5421-434B-8E9E-90B230441EEA}" srcOrd="2" destOrd="0" presId="urn:microsoft.com/office/officeart/2008/layout/LinedList"/>
    <dgm:cxn modelId="{4C49A114-383E-4AEB-A5B3-3C52CBF34977}" type="presParOf" srcId="{B04D46C9-0CAD-4D66-8EED-B35D7B8673AE}" destId="{ECB88C0D-4E1F-4678-A445-DF619D5C7B24}" srcOrd="2" destOrd="0" presId="urn:microsoft.com/office/officeart/2008/layout/LinedList"/>
    <dgm:cxn modelId="{75A0250D-59D8-4FCA-B1A8-2C48E2425632}" type="presParOf" srcId="{B04D46C9-0CAD-4D66-8EED-B35D7B8673AE}" destId="{1217F319-59C6-47BC-9CD8-6B7B5B162C55}" srcOrd="3" destOrd="0" presId="urn:microsoft.com/office/officeart/2008/layout/LinedList"/>
    <dgm:cxn modelId="{0832F5EF-6323-4523-8A23-43D3B9E0D148}" type="presParOf" srcId="{B32A86D1-29F1-468A-A9EC-2F2EF7862AB1}" destId="{A6588580-06DC-4F18-9D8B-5B3910751BF0}" srcOrd="12" destOrd="0" presId="urn:microsoft.com/office/officeart/2008/layout/LinedList"/>
    <dgm:cxn modelId="{A6E3D6D3-36A0-4B88-A6FA-6B0CEFA4FDF6}" type="presParOf" srcId="{B32A86D1-29F1-468A-A9EC-2F2EF7862AB1}" destId="{A41026DD-9591-4B41-A324-475F3C9A1974}" srcOrd="13" destOrd="0" presId="urn:microsoft.com/office/officeart/2008/layout/LinedList"/>
    <dgm:cxn modelId="{DB094694-49F7-4486-BCAE-A57DA3221B18}" type="presParOf" srcId="{A41026DD-9591-4B41-A324-475F3C9A1974}" destId="{E297124B-1CA0-44E3-96FE-1EF912980A64}" srcOrd="0" destOrd="0" presId="urn:microsoft.com/office/officeart/2008/layout/LinedList"/>
    <dgm:cxn modelId="{25739F29-CFE2-4FB8-A451-BF4FAEFB517C}" type="presParOf" srcId="{A41026DD-9591-4B41-A324-475F3C9A1974}" destId="{7133733F-1868-47AA-8EEC-CC00618EE852}" srcOrd="1" destOrd="0" presId="urn:microsoft.com/office/officeart/2008/layout/LinedList"/>
    <dgm:cxn modelId="{21E1CED7-157E-4825-8B7F-569251563921}" type="presParOf" srcId="{7133733F-1868-47AA-8EEC-CC00618EE852}" destId="{E038A03A-26FC-4113-8D0C-43E7721B3D95}" srcOrd="0" destOrd="0" presId="urn:microsoft.com/office/officeart/2008/layout/LinedList"/>
    <dgm:cxn modelId="{81B35FB2-47A1-4792-9953-925B6C1E3F8B}" type="presParOf" srcId="{7133733F-1868-47AA-8EEC-CC00618EE852}" destId="{840E1659-514C-4392-BDAB-6752926F0EE6}" srcOrd="1" destOrd="0" presId="urn:microsoft.com/office/officeart/2008/layout/LinedList"/>
    <dgm:cxn modelId="{8200F10A-2CA1-4980-9B21-EEAE97574A3B}" type="presParOf" srcId="{840E1659-514C-4392-BDAB-6752926F0EE6}" destId="{A24028F5-31A2-475F-8700-7CA291E90F9B}" srcOrd="0" destOrd="0" presId="urn:microsoft.com/office/officeart/2008/layout/LinedList"/>
    <dgm:cxn modelId="{61BC8B20-C0C7-42C5-A939-4CEAE675AE33}" type="presParOf" srcId="{840E1659-514C-4392-BDAB-6752926F0EE6}" destId="{475360D7-1EA0-4416-BE89-0942DDDF3047}" srcOrd="1" destOrd="0" presId="urn:microsoft.com/office/officeart/2008/layout/LinedList"/>
    <dgm:cxn modelId="{37177975-ECAB-419F-ABBC-5504992C6505}" type="presParOf" srcId="{840E1659-514C-4392-BDAB-6752926F0EE6}" destId="{1A04B3BD-31A0-46EC-BF9F-C0DFE5478832}" srcOrd="2" destOrd="0" presId="urn:microsoft.com/office/officeart/2008/layout/LinedList"/>
    <dgm:cxn modelId="{79310374-084C-4850-9222-358586978032}" type="presParOf" srcId="{7133733F-1868-47AA-8EEC-CC00618EE852}" destId="{57E393D9-BCC9-418B-B3BE-2E6E164DDB62}" srcOrd="2" destOrd="0" presId="urn:microsoft.com/office/officeart/2008/layout/LinedList"/>
    <dgm:cxn modelId="{7689AD78-B95F-411F-8DA7-2D7A06D8D709}" type="presParOf" srcId="{7133733F-1868-47AA-8EEC-CC00618EE852}" destId="{E3CB2B0D-B89C-4AF6-9A8A-ACFEE7C768D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C349-CEA0-4CCA-8DEB-7F5F1B151E88}">
      <dsp:nvSpPr>
        <dsp:cNvPr id="0" name=""/>
        <dsp:cNvSpPr/>
      </dsp:nvSpPr>
      <dsp:spPr>
        <a:xfrm>
          <a:off x="-5382406" y="-820823"/>
          <a:ext cx="6382484" cy="6382484"/>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820EA1-203E-4F49-9D5D-0389CC6F13EA}">
      <dsp:nvSpPr>
        <dsp:cNvPr id="0" name=""/>
        <dsp:cNvSpPr/>
      </dsp:nvSpPr>
      <dsp:spPr>
        <a:xfrm>
          <a:off x="681948" y="677275"/>
          <a:ext cx="7922355" cy="1354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025"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b="0" kern="1200" dirty="0">
              <a:solidFill>
                <a:schemeClr val="bg1"/>
              </a:solidFill>
              <a:latin typeface="Verdana" panose="020B0604030504040204" pitchFamily="34" charset="0"/>
            </a:rPr>
            <a:t>Limitation du service des envois recommandés aux seuls documents – </a:t>
          </a:r>
          <a:r>
            <a:rPr lang="fr-FR" sz="1800" b="1" kern="1200" dirty="0">
              <a:solidFill>
                <a:srgbClr val="FFC000"/>
              </a:solidFill>
              <a:latin typeface="Verdana" panose="020B0604030504040204" pitchFamily="34" charset="0"/>
            </a:rPr>
            <a:t>Article 18.1.1 de la Convention</a:t>
          </a:r>
          <a:endParaRPr lang="fr-FR" sz="1800" b="1" kern="1200" dirty="0">
            <a:solidFill>
              <a:srgbClr val="FFC000"/>
            </a:solidFill>
            <a:latin typeface="Verdana" panose="020B0604030504040204" pitchFamily="34" charset="0"/>
            <a:ea typeface="Verdana" panose="020B0604030504040204" pitchFamily="34" charset="0"/>
          </a:endParaRPr>
        </a:p>
      </dsp:txBody>
      <dsp:txXfrm>
        <a:off x="681948" y="677275"/>
        <a:ext cx="7922355" cy="1354362"/>
      </dsp:txXfrm>
    </dsp:sp>
    <dsp:sp modelId="{05D39FBB-E830-41E9-90A1-FD578FFF8F7A}">
      <dsp:nvSpPr>
        <dsp:cNvPr id="0" name=""/>
        <dsp:cNvSpPr/>
      </dsp:nvSpPr>
      <dsp:spPr>
        <a:xfrm>
          <a:off x="-38170" y="507980"/>
          <a:ext cx="1692952" cy="16929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CF2C0-2CBF-4622-910D-8F6301B42691}">
      <dsp:nvSpPr>
        <dsp:cNvPr id="0" name=""/>
        <dsp:cNvSpPr/>
      </dsp:nvSpPr>
      <dsp:spPr>
        <a:xfrm>
          <a:off x="808305" y="2709198"/>
          <a:ext cx="7669640" cy="1354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025" tIns="45720" rIns="45720" bIns="45720" numCol="1" spcCol="1270" anchor="ctr" anchorCtr="0">
          <a:noAutofit/>
        </a:bodyPr>
        <a:lstStyle/>
        <a:p>
          <a:pPr marL="0" lvl="0" indent="0" algn="l" defTabSz="800100" rtl="0">
            <a:lnSpc>
              <a:spcPct val="90000"/>
            </a:lnSpc>
            <a:spcBef>
              <a:spcPct val="0"/>
            </a:spcBef>
            <a:spcAft>
              <a:spcPct val="35000"/>
            </a:spcAft>
            <a:buNone/>
          </a:pPr>
          <a:r>
            <a:rPr lang="fr-FR" sz="1800" kern="1200" dirty="0">
              <a:solidFill>
                <a:prstClr val="white"/>
              </a:solidFill>
              <a:latin typeface="Verdana" panose="020B0604030504040204" pitchFamily="34" charset="0"/>
            </a:rPr>
            <a:t>L’échange de messages EMSEVT pour les envois recommandés, les envois avec suivi et les envois avec valeur déclarée – </a:t>
          </a:r>
          <a:r>
            <a:rPr lang="fr-FR" sz="1800" b="1" kern="1200" dirty="0">
              <a:solidFill>
                <a:srgbClr val="FFC000"/>
              </a:solidFill>
              <a:latin typeface="Verdana" panose="020B0604030504040204" pitchFamily="34" charset="0"/>
            </a:rPr>
            <a:t>Articles 17-130 et 17-131 </a:t>
          </a:r>
          <a:br>
            <a:rPr lang="fr-FR" sz="1800" b="1" kern="1200" dirty="0">
              <a:solidFill>
                <a:srgbClr val="FFC000"/>
              </a:solidFill>
              <a:latin typeface="Verdana" panose="020B0604030504040204" pitchFamily="34" charset="0"/>
            </a:rPr>
          </a:br>
          <a:r>
            <a:rPr lang="fr-FR" sz="1800" b="1" kern="1200" dirty="0">
              <a:solidFill>
                <a:srgbClr val="FFC000"/>
              </a:solidFill>
              <a:latin typeface="Verdana" panose="020B0604030504040204" pitchFamily="34" charset="0"/>
            </a:rPr>
            <a:t>du Règlement de la Convention</a:t>
          </a:r>
        </a:p>
      </dsp:txBody>
      <dsp:txXfrm>
        <a:off x="808305" y="2709198"/>
        <a:ext cx="7669640" cy="1354362"/>
      </dsp:txXfrm>
    </dsp:sp>
    <dsp:sp modelId="{0BD90D2E-1FD4-44F4-A5DC-B052C23B45F4}">
      <dsp:nvSpPr>
        <dsp:cNvPr id="0" name=""/>
        <dsp:cNvSpPr/>
      </dsp:nvSpPr>
      <dsp:spPr>
        <a:xfrm>
          <a:off x="-38170" y="2539903"/>
          <a:ext cx="1692952" cy="169295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08E47-F1A9-4F7E-B125-B2607EBEF045}">
      <dsp:nvSpPr>
        <dsp:cNvPr id="0" name=""/>
        <dsp:cNvSpPr/>
      </dsp:nvSpPr>
      <dsp:spPr>
        <a:xfrm>
          <a:off x="0" y="388644"/>
          <a:ext cx="9360568"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43C76-36F9-4D03-AD7D-62CB6D78BE2A}">
      <dsp:nvSpPr>
        <dsp:cNvPr id="0" name=""/>
        <dsp:cNvSpPr/>
      </dsp:nvSpPr>
      <dsp:spPr>
        <a:xfrm>
          <a:off x="468028" y="4884"/>
          <a:ext cx="655239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65" tIns="0" rIns="247665" bIns="0" numCol="1" spcCol="1270" anchor="ctr" anchorCtr="0">
          <a:noAutofit/>
        </a:bodyPr>
        <a:lstStyle/>
        <a:p>
          <a:pPr marL="0" lvl="0" indent="0" algn="l" defTabSz="800100">
            <a:lnSpc>
              <a:spcPct val="90000"/>
            </a:lnSpc>
            <a:spcBef>
              <a:spcPct val="0"/>
            </a:spcBef>
            <a:spcAft>
              <a:spcPct val="35000"/>
            </a:spcAft>
            <a:buNone/>
          </a:pPr>
          <a:r>
            <a:rPr lang="en-US" sz="1800" kern="1200" dirty="0"/>
            <a:t>Des modifications peuvent être apportées à IPS 2025 afin de faciliter le traitement des envois de la poste aux lettres avec suivi, recommandés et avec </a:t>
          </a:r>
          <a:r>
            <a:rPr lang="en-US" sz="1800" kern="1200" dirty="0" err="1"/>
            <a:t>valeur</a:t>
          </a:r>
          <a:r>
            <a:rPr lang="en-US" sz="1800" kern="1200" dirty="0"/>
            <a:t> </a:t>
          </a:r>
          <a:r>
            <a:rPr lang="en-US" sz="1800" kern="1200" dirty="0" err="1"/>
            <a:t>déclarée</a:t>
          </a:r>
          <a:endParaRPr lang="en-US" sz="1800" kern="1200" dirty="0"/>
        </a:p>
      </dsp:txBody>
      <dsp:txXfrm>
        <a:off x="505495" y="42351"/>
        <a:ext cx="6477463" cy="692586"/>
      </dsp:txXfrm>
    </dsp:sp>
    <dsp:sp modelId="{AC539260-3A5F-473B-8057-FDCF850B4FAE}">
      <dsp:nvSpPr>
        <dsp:cNvPr id="0" name=""/>
        <dsp:cNvSpPr/>
      </dsp:nvSpPr>
      <dsp:spPr>
        <a:xfrm>
          <a:off x="0" y="1572888"/>
          <a:ext cx="9360568" cy="921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6484" tIns="541528" rIns="72648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Les envois </a:t>
          </a:r>
          <a:r>
            <a:rPr lang="en-US" sz="1800" kern="1200" dirty="0" err="1"/>
            <a:t>recommandés</a:t>
          </a:r>
          <a:r>
            <a:rPr lang="en-US" sz="1800" kern="1200" dirty="0"/>
            <a:t> ne </a:t>
          </a:r>
          <a:r>
            <a:rPr lang="en-US" sz="1800" kern="1200" dirty="0" err="1"/>
            <a:t>sont</a:t>
          </a:r>
          <a:r>
            <a:rPr lang="en-US" sz="1800" kern="1200" dirty="0"/>
            <a:t> pas </a:t>
          </a:r>
          <a:r>
            <a:rPr lang="en-US" sz="1800" kern="1200" dirty="0" err="1"/>
            <a:t>autorisés</a:t>
          </a:r>
          <a:r>
            <a:rPr lang="en-US" sz="1800" kern="1200" dirty="0"/>
            <a:t> dans les récipients UA</a:t>
          </a:r>
        </a:p>
      </dsp:txBody>
      <dsp:txXfrm>
        <a:off x="0" y="1572888"/>
        <a:ext cx="9360568" cy="921375"/>
      </dsp:txXfrm>
    </dsp:sp>
    <dsp:sp modelId="{A2A665DD-CC6D-4E4D-9608-BB1993D2C856}">
      <dsp:nvSpPr>
        <dsp:cNvPr id="0" name=""/>
        <dsp:cNvSpPr/>
      </dsp:nvSpPr>
      <dsp:spPr>
        <a:xfrm>
          <a:off x="468028" y="1184244"/>
          <a:ext cx="655239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65" tIns="0" rIns="247665" bIns="0" numCol="1" spcCol="1270" anchor="ctr" anchorCtr="0">
          <a:noAutofit/>
        </a:bodyPr>
        <a:lstStyle/>
        <a:p>
          <a:pPr marL="0" lvl="0" indent="0" algn="l" defTabSz="800100">
            <a:lnSpc>
              <a:spcPct val="90000"/>
            </a:lnSpc>
            <a:spcBef>
              <a:spcPct val="0"/>
            </a:spcBef>
            <a:spcAft>
              <a:spcPct val="35000"/>
            </a:spcAft>
            <a:buNone/>
          </a:pPr>
          <a:r>
            <a:rPr lang="en-US" sz="1800" kern="1200" dirty="0"/>
            <a:t>Une exigence a déjà été identifiée:</a:t>
          </a:r>
        </a:p>
      </dsp:txBody>
      <dsp:txXfrm>
        <a:off x="505495" y="1221711"/>
        <a:ext cx="6477463"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726C1-5B57-4FBD-80D1-09FADBEAD509}">
      <dsp:nvSpPr>
        <dsp:cNvPr id="0" name=""/>
        <dsp:cNvSpPr/>
      </dsp:nvSpPr>
      <dsp:spPr>
        <a:xfrm>
          <a:off x="0" y="40648"/>
          <a:ext cx="4325353" cy="11629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kern="1200" dirty="0"/>
            <a:t>Règlement de la Convention, Article 21-003 (Demandes avec SRI)</a:t>
          </a:r>
          <a:endParaRPr lang="en-US" sz="2300" kern="1200" dirty="0"/>
        </a:p>
      </dsp:txBody>
      <dsp:txXfrm>
        <a:off x="0" y="40648"/>
        <a:ext cx="4325353" cy="1162903"/>
      </dsp:txXfrm>
    </dsp:sp>
    <dsp:sp modelId="{5A7D8CCA-3320-48DB-B9C1-F5A13299FEAC}">
      <dsp:nvSpPr>
        <dsp:cNvPr id="0" name=""/>
        <dsp:cNvSpPr/>
      </dsp:nvSpPr>
      <dsp:spPr>
        <a:xfrm>
          <a:off x="0" y="1203552"/>
          <a:ext cx="4325353" cy="39775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dirty="0"/>
            <a:t>La préparation des demandes via SRI est obligatoire pour les colis et </a:t>
          </a:r>
          <a:r>
            <a:rPr lang="fr-FR" sz="2300" u="sng" kern="1200" dirty="0"/>
            <a:t>facultative pour les envois de la poste aux lettres</a:t>
          </a:r>
          <a:r>
            <a:rPr lang="fr-FR" sz="2300" kern="1200" dirty="0"/>
            <a:t>.</a:t>
          </a:r>
        </a:p>
        <a:p>
          <a:pPr marL="228600" lvl="1" indent="-228600" algn="l" defTabSz="1022350">
            <a:lnSpc>
              <a:spcPct val="90000"/>
            </a:lnSpc>
            <a:spcBef>
              <a:spcPct val="0"/>
            </a:spcBef>
            <a:spcAft>
              <a:spcPct val="15000"/>
            </a:spcAft>
            <a:buChar char="•"/>
          </a:pPr>
          <a:endParaRPr lang="fr-FR" sz="2300" kern="1200" dirty="0"/>
        </a:p>
        <a:p>
          <a:pPr marL="228600" lvl="1" indent="-228600" algn="l" defTabSz="1022350">
            <a:lnSpc>
              <a:spcPct val="90000"/>
            </a:lnSpc>
            <a:spcBef>
              <a:spcPct val="0"/>
            </a:spcBef>
            <a:spcAft>
              <a:spcPct val="15000"/>
            </a:spcAft>
            <a:buChar char="•"/>
          </a:pPr>
          <a:r>
            <a:rPr lang="fr-FR" sz="2300" kern="1200" dirty="0"/>
            <a:t>Lorsque SRI est utilisé pour les envois de la poste aux lettres, toutes les procédures opérationnelles et techniques applicables aux colis s'appliquent également.</a:t>
          </a:r>
        </a:p>
      </dsp:txBody>
      <dsp:txXfrm>
        <a:off x="0" y="1203552"/>
        <a:ext cx="4325353" cy="3977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9426-FE7F-405C-A890-9DA9115CAA39}">
      <dsp:nvSpPr>
        <dsp:cNvPr id="0" name=""/>
        <dsp:cNvSpPr/>
      </dsp:nvSpPr>
      <dsp:spPr>
        <a:xfrm>
          <a:off x="0" y="120372"/>
          <a:ext cx="686401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t>Portée</a:t>
          </a:r>
          <a:r>
            <a:rPr lang="en-US" sz="2400" b="1" kern="1200" dirty="0"/>
            <a:t> :</a:t>
          </a:r>
          <a:endParaRPr lang="en-US" sz="2400" kern="1200" dirty="0"/>
        </a:p>
      </dsp:txBody>
      <dsp:txXfrm>
        <a:off x="28100" y="148472"/>
        <a:ext cx="6807816" cy="519439"/>
      </dsp:txXfrm>
    </dsp:sp>
    <dsp:sp modelId="{5763E71D-8061-4A2D-84E0-2445068A0F18}">
      <dsp:nvSpPr>
        <dsp:cNvPr id="0" name=""/>
        <dsp:cNvSpPr/>
      </dsp:nvSpPr>
      <dsp:spPr>
        <a:xfrm>
          <a:off x="0" y="696012"/>
          <a:ext cx="6864016"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30480" rIns="170688" bIns="30480" numCol="1" spcCol="1270" anchor="t" anchorCtr="0">
          <a:noAutofit/>
        </a:bodyPr>
        <a:lstStyle/>
        <a:p>
          <a:pPr marL="171450" lvl="1" indent="-171450" algn="l" defTabSz="844550">
            <a:lnSpc>
              <a:spcPct val="90000"/>
            </a:lnSpc>
            <a:spcBef>
              <a:spcPct val="0"/>
            </a:spcBef>
            <a:spcAft>
              <a:spcPct val="20000"/>
            </a:spcAft>
            <a:buFont typeface="Arial" panose="020B0604020202020204" pitchFamily="34" charset="0"/>
            <a:buChar char="•"/>
          </a:pPr>
          <a:r>
            <a:rPr lang="fr-FR" sz="1900" kern="1200" dirty="0"/>
            <a:t>Les demandes internationales concernant les envois recommandés, suivis et assurés seront traitées via le système de réclamation par Internet « SRI » (déjà utilisé pour les colis).</a:t>
          </a:r>
        </a:p>
      </dsp:txBody>
      <dsp:txXfrm>
        <a:off x="0" y="696012"/>
        <a:ext cx="6864016" cy="869400"/>
      </dsp:txXfrm>
    </dsp:sp>
    <dsp:sp modelId="{0D841F2E-54D3-498C-BF26-B368E72BFE59}">
      <dsp:nvSpPr>
        <dsp:cNvPr id="0" name=""/>
        <dsp:cNvSpPr/>
      </dsp:nvSpPr>
      <dsp:spPr>
        <a:xfrm>
          <a:off x="0" y="1565412"/>
          <a:ext cx="686401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Principaux changements :</a:t>
          </a:r>
          <a:endParaRPr lang="en-US" sz="2400" kern="1200"/>
        </a:p>
      </dsp:txBody>
      <dsp:txXfrm>
        <a:off x="28100" y="1593512"/>
        <a:ext cx="6807816" cy="519439"/>
      </dsp:txXfrm>
    </dsp:sp>
    <dsp:sp modelId="{8283310B-3CC5-47AE-ADE4-215EC6B68599}">
      <dsp:nvSpPr>
        <dsp:cNvPr id="0" name=""/>
        <dsp:cNvSpPr/>
      </dsp:nvSpPr>
      <dsp:spPr>
        <a:xfrm>
          <a:off x="0" y="2141052"/>
          <a:ext cx="6864016"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30480" rIns="170688" bIns="30480" numCol="1" spcCol="1270" anchor="t" anchorCtr="0">
          <a:noAutofit/>
        </a:bodyPr>
        <a:lstStyle/>
        <a:p>
          <a:pPr marL="171450" lvl="1" indent="-171450" algn="l" defTabSz="844550">
            <a:lnSpc>
              <a:spcPct val="90000"/>
            </a:lnSpc>
            <a:spcBef>
              <a:spcPct val="0"/>
            </a:spcBef>
            <a:spcAft>
              <a:spcPct val="20000"/>
            </a:spcAft>
            <a:buFont typeface="Arial" panose="020B0604020202020204" pitchFamily="34" charset="0"/>
            <a:buChar char="•"/>
          </a:pPr>
          <a:r>
            <a:rPr lang="fr-FR" sz="1900" kern="1200" dirty="0"/>
            <a:t>Système unifié avec SRI-GCSS pour garantir la cohérence des demandes</a:t>
          </a:r>
        </a:p>
        <a:p>
          <a:pPr marL="171450" lvl="1" indent="-171450" algn="l" defTabSz="844550">
            <a:lnSpc>
              <a:spcPct val="90000"/>
            </a:lnSpc>
            <a:spcBef>
              <a:spcPct val="0"/>
            </a:spcBef>
            <a:spcAft>
              <a:spcPct val="20000"/>
            </a:spcAft>
            <a:buFont typeface="Arial" panose="020B0604020202020204" pitchFamily="34" charset="0"/>
            <a:buChar char="•"/>
          </a:pPr>
          <a:r>
            <a:rPr lang="fr-FR" sz="1900" kern="1200" dirty="0"/>
            <a:t>Mise à jour du ou des modules pour accès par les centres d'appels existants</a:t>
          </a:r>
        </a:p>
        <a:p>
          <a:pPr marL="171450" lvl="1" indent="-171450" algn="l" defTabSz="844550">
            <a:lnSpc>
              <a:spcPct val="90000"/>
            </a:lnSpc>
            <a:spcBef>
              <a:spcPct val="0"/>
            </a:spcBef>
            <a:spcAft>
              <a:spcPct val="20000"/>
            </a:spcAft>
            <a:buFont typeface="Arial" panose="020B0604020202020204" pitchFamily="34" charset="0"/>
            <a:buChar char="•"/>
          </a:pPr>
          <a:r>
            <a:rPr lang="fr-FR" sz="1900" kern="1200" dirty="0"/>
            <a:t>Implication des centres d'appels expérimentés dans les demandes en ligne</a:t>
          </a:r>
        </a:p>
      </dsp:txBody>
      <dsp:txXfrm>
        <a:off x="0" y="2141052"/>
        <a:ext cx="6864016" cy="1788480"/>
      </dsp:txXfrm>
    </dsp:sp>
    <dsp:sp modelId="{953386C2-476C-403D-860C-915360E5B3A7}">
      <dsp:nvSpPr>
        <dsp:cNvPr id="0" name=""/>
        <dsp:cNvSpPr/>
      </dsp:nvSpPr>
      <dsp:spPr>
        <a:xfrm>
          <a:off x="0" y="3929532"/>
          <a:ext cx="686401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Prochaines étapes :</a:t>
          </a:r>
          <a:endParaRPr lang="en-US" sz="2400" kern="1200"/>
        </a:p>
      </dsp:txBody>
      <dsp:txXfrm>
        <a:off x="28100" y="3957632"/>
        <a:ext cx="6807816" cy="519439"/>
      </dsp:txXfrm>
    </dsp:sp>
    <dsp:sp modelId="{A046E7F2-55DE-4869-B808-DC0C69D95EBD}">
      <dsp:nvSpPr>
        <dsp:cNvPr id="0" name=""/>
        <dsp:cNvSpPr/>
      </dsp:nvSpPr>
      <dsp:spPr>
        <a:xfrm>
          <a:off x="0" y="4505172"/>
          <a:ext cx="686401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33" tIns="30480" rIns="170688" bIns="30480" numCol="1" spcCol="1270" anchor="t" anchorCtr="0">
          <a:noAutofit/>
        </a:bodyPr>
        <a:lstStyle/>
        <a:p>
          <a:pPr marL="171450" lvl="1" indent="-171450" algn="l" defTabSz="844550">
            <a:lnSpc>
              <a:spcPct val="90000"/>
            </a:lnSpc>
            <a:spcBef>
              <a:spcPct val="0"/>
            </a:spcBef>
            <a:spcAft>
              <a:spcPct val="20000"/>
            </a:spcAft>
            <a:buFont typeface="Arial" panose="020B0604020202020204" pitchFamily="34" charset="0"/>
            <a:buChar char="•"/>
          </a:pPr>
          <a:r>
            <a:rPr lang="fr-FR" sz="1900" kern="1200" dirty="0"/>
            <a:t>Instructions détaillées et soutien à l’implémentation seront communiqués prochainement à tous les membres</a:t>
          </a:r>
        </a:p>
      </dsp:txBody>
      <dsp:txXfrm>
        <a:off x="0" y="4505172"/>
        <a:ext cx="6864016" cy="59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9E18-4736-463A-B611-5D09435952A4}">
      <dsp:nvSpPr>
        <dsp:cNvPr id="0" name=""/>
        <dsp:cNvSpPr/>
      </dsp:nvSpPr>
      <dsp:spPr>
        <a:xfrm>
          <a:off x="-6533660" y="-999620"/>
          <a:ext cx="7779594" cy="7779594"/>
        </a:xfrm>
        <a:prstGeom prst="blockArc">
          <a:avLst>
            <a:gd name="adj1" fmla="val 18900000"/>
            <a:gd name="adj2" fmla="val 2700000"/>
            <a:gd name="adj3" fmla="val 27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7FE74-7D65-4B52-BD99-A467114E4530}">
      <dsp:nvSpPr>
        <dsp:cNvPr id="0" name=""/>
        <dsp:cNvSpPr/>
      </dsp:nvSpPr>
      <dsp:spPr>
        <a:xfrm>
          <a:off x="802312" y="578035"/>
          <a:ext cx="9591407" cy="11560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7631" tIns="60960" rIns="60960" bIns="60960" numCol="1" spcCol="1270" anchor="ctr" anchorCtr="0">
          <a:noAutofit/>
        </a:bodyPr>
        <a:lstStyle/>
        <a:p>
          <a:pPr marL="0" lvl="0" indent="0" algn="l" defTabSz="1066800">
            <a:lnSpc>
              <a:spcPct val="90000"/>
            </a:lnSpc>
            <a:spcBef>
              <a:spcPct val="0"/>
            </a:spcBef>
            <a:spcAft>
              <a:spcPct val="35000"/>
            </a:spcAft>
            <a:buNone/>
          </a:pPr>
          <a:r>
            <a:rPr sz="2400" u="none" kern="1200" dirty="0" err="1"/>
            <a:t>Nombre</a:t>
          </a:r>
          <a:r>
            <a:rPr sz="2400" u="none" kern="1200" dirty="0"/>
            <a:t> </a:t>
          </a:r>
          <a:r>
            <a:rPr sz="2400" u="none" kern="1200" dirty="0" err="1"/>
            <a:t>d’opérateurs</a:t>
          </a:r>
          <a:r>
            <a:rPr sz="2400" u="none" kern="1200" dirty="0"/>
            <a:t> </a:t>
          </a:r>
          <a:r>
            <a:rPr sz="2400" u="none" kern="1200" dirty="0" err="1"/>
            <a:t>désignés</a:t>
          </a:r>
          <a:r>
            <a:rPr sz="2400" u="none" kern="1200" dirty="0"/>
            <a:t> </a:t>
          </a:r>
          <a:r>
            <a:rPr sz="2400" u="none" kern="1200" dirty="0" err="1"/>
            <a:t>fournissant</a:t>
          </a:r>
          <a:r>
            <a:rPr sz="2400" u="none" kern="1200" dirty="0"/>
            <a:t> un </a:t>
          </a:r>
          <a:r>
            <a:rPr lang="fr-FR" sz="2400" u="none" kern="1200" dirty="0"/>
            <a:t>service de distribution avec suivi</a:t>
          </a:r>
          <a:r>
            <a:rPr sz="2400" u="none" kern="1200" dirty="0"/>
            <a:t> pour les envois de la poste aux </a:t>
          </a:r>
          <a:r>
            <a:rPr sz="2400" u="none" kern="1200" dirty="0" err="1"/>
            <a:t>lettres</a:t>
          </a:r>
          <a:r>
            <a:rPr sz="2400" u="none" kern="1200" dirty="0"/>
            <a:t> </a:t>
          </a:r>
          <a:r>
            <a:rPr sz="2400" u="none" kern="1200" dirty="0" err="1"/>
            <a:t>partants</a:t>
          </a:r>
          <a:r>
            <a:rPr sz="2400" u="none" kern="1200" dirty="0"/>
            <a:t> </a:t>
          </a:r>
          <a:r>
            <a:rPr sz="2400" u="none" kern="1200" dirty="0" err="1"/>
            <a:t>contenant</a:t>
          </a:r>
          <a:r>
            <a:rPr sz="2400" u="none" kern="1200" dirty="0"/>
            <a:t> des </a:t>
          </a:r>
          <a:r>
            <a:rPr lang="fr-FR" sz="2400" b="1" u="none" kern="1200" dirty="0"/>
            <a:t>marchandises</a:t>
          </a:r>
          <a:endParaRPr lang="fr-FR" sz="2400" u="none" kern="1200" dirty="0"/>
        </a:p>
      </dsp:txBody>
      <dsp:txXfrm>
        <a:off x="802312" y="578035"/>
        <a:ext cx="9591407" cy="1156070"/>
      </dsp:txXfrm>
    </dsp:sp>
    <dsp:sp modelId="{48F5ED97-B093-484E-AEBC-3B2E7EADBCF4}">
      <dsp:nvSpPr>
        <dsp:cNvPr id="0" name=""/>
        <dsp:cNvSpPr/>
      </dsp:nvSpPr>
      <dsp:spPr>
        <a:xfrm>
          <a:off x="79768" y="433526"/>
          <a:ext cx="1445088" cy="144508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86B94-E2D9-4297-9136-0477D7260EFB}">
      <dsp:nvSpPr>
        <dsp:cNvPr id="0" name=""/>
        <dsp:cNvSpPr/>
      </dsp:nvSpPr>
      <dsp:spPr>
        <a:xfrm>
          <a:off x="1222544" y="2312141"/>
          <a:ext cx="9171175" cy="11560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7631" tIns="60960" rIns="60960" bIns="60960" numCol="1" spcCol="1270" anchor="ctr" anchorCtr="0">
          <a:noAutofit/>
        </a:bodyPr>
        <a:lstStyle/>
        <a:p>
          <a:pPr marL="0" lvl="0" indent="0" algn="l" defTabSz="1066800">
            <a:lnSpc>
              <a:spcPct val="90000"/>
            </a:lnSpc>
            <a:spcBef>
              <a:spcPct val="0"/>
            </a:spcBef>
            <a:spcAft>
              <a:spcPct val="35000"/>
            </a:spcAft>
            <a:buNone/>
          </a:pPr>
          <a:r>
            <a:rPr sz="2400" u="none" kern="1200" dirty="0" err="1"/>
            <a:t>Nombre</a:t>
          </a:r>
          <a:r>
            <a:rPr sz="2400" u="none" kern="1200" dirty="0"/>
            <a:t> </a:t>
          </a:r>
          <a:r>
            <a:rPr sz="2400" u="none" kern="1200" dirty="0" err="1"/>
            <a:t>d’opérateurs</a:t>
          </a:r>
          <a:r>
            <a:rPr sz="2400" u="none" kern="1200" dirty="0"/>
            <a:t> </a:t>
          </a:r>
          <a:r>
            <a:rPr sz="2400" u="none" kern="1200" dirty="0" err="1"/>
            <a:t>désignés</a:t>
          </a:r>
          <a:r>
            <a:rPr sz="2400" u="none" kern="1200" dirty="0"/>
            <a:t> </a:t>
          </a:r>
          <a:r>
            <a:rPr sz="2400" u="none" kern="1200" dirty="0" err="1"/>
            <a:t>fournissant</a:t>
          </a:r>
          <a:r>
            <a:rPr sz="2400" u="none" kern="1200" dirty="0"/>
            <a:t> un </a:t>
          </a:r>
          <a:r>
            <a:rPr lang="fr-FR" sz="2400" u="none" kern="1200" dirty="0"/>
            <a:t>service </a:t>
          </a:r>
          <a:br>
            <a:rPr lang="fr-FR" sz="2400" u="none" kern="1200" dirty="0"/>
          </a:br>
          <a:r>
            <a:rPr lang="fr-FR" sz="2400" u="none" kern="1200" dirty="0"/>
            <a:t>de distribution avec suivi</a:t>
          </a:r>
          <a:r>
            <a:rPr sz="2400" u="none" kern="1200" dirty="0"/>
            <a:t> pour les envois de la poste aux </a:t>
          </a:r>
          <a:r>
            <a:rPr sz="2400" u="none" kern="1200" dirty="0" err="1"/>
            <a:t>lettres</a:t>
          </a:r>
          <a:r>
            <a:rPr sz="2400" u="none" kern="1200" dirty="0"/>
            <a:t> </a:t>
          </a:r>
          <a:r>
            <a:rPr sz="2400" u="none" kern="1200" dirty="0" err="1"/>
            <a:t>partants</a:t>
          </a:r>
          <a:r>
            <a:rPr sz="2400" u="none" kern="1200" dirty="0"/>
            <a:t> </a:t>
          </a:r>
          <a:r>
            <a:rPr sz="2400" u="none" kern="1200" dirty="0" err="1"/>
            <a:t>contenant</a:t>
          </a:r>
          <a:r>
            <a:rPr sz="2400" u="none" kern="1200" dirty="0"/>
            <a:t> des </a:t>
          </a:r>
          <a:r>
            <a:rPr lang="fr-FR" sz="2400" b="1" u="none" kern="1200" dirty="0"/>
            <a:t>documents</a:t>
          </a:r>
          <a:endParaRPr lang="fr-FR" sz="2400" u="none" kern="1200" dirty="0"/>
        </a:p>
      </dsp:txBody>
      <dsp:txXfrm>
        <a:off x="1222544" y="2312141"/>
        <a:ext cx="9171175" cy="1156070"/>
      </dsp:txXfrm>
    </dsp:sp>
    <dsp:sp modelId="{C3D7BD27-3F95-4C52-BDDD-0E41AD44B3C5}">
      <dsp:nvSpPr>
        <dsp:cNvPr id="0" name=""/>
        <dsp:cNvSpPr/>
      </dsp:nvSpPr>
      <dsp:spPr>
        <a:xfrm>
          <a:off x="500000" y="2167632"/>
          <a:ext cx="1445088" cy="144508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4104B-381E-4F8A-ABAC-282D9F8CC460}">
      <dsp:nvSpPr>
        <dsp:cNvPr id="0" name=""/>
        <dsp:cNvSpPr/>
      </dsp:nvSpPr>
      <dsp:spPr>
        <a:xfrm>
          <a:off x="802312" y="4046247"/>
          <a:ext cx="9591407" cy="11560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7631" tIns="60960" rIns="60960" bIns="60960" numCol="1" spcCol="1270" anchor="ctr" anchorCtr="0">
          <a:noAutofit/>
        </a:bodyPr>
        <a:lstStyle/>
        <a:p>
          <a:pPr marL="0" lvl="0" indent="0" algn="l" defTabSz="1066800">
            <a:lnSpc>
              <a:spcPct val="90000"/>
            </a:lnSpc>
            <a:spcBef>
              <a:spcPct val="0"/>
            </a:spcBef>
            <a:spcAft>
              <a:spcPct val="35000"/>
            </a:spcAft>
            <a:buNone/>
          </a:pPr>
          <a:r>
            <a:rPr sz="2400" u="none" kern="1200" dirty="0" err="1"/>
            <a:t>Nombre</a:t>
          </a:r>
          <a:r>
            <a:rPr sz="2400" u="none" kern="1200" dirty="0"/>
            <a:t> </a:t>
          </a:r>
          <a:r>
            <a:rPr sz="2400" u="none" kern="1200" dirty="0" err="1"/>
            <a:t>d’opérateurs</a:t>
          </a:r>
          <a:r>
            <a:rPr sz="2400" u="none" kern="1200" dirty="0"/>
            <a:t> </a:t>
          </a:r>
          <a:r>
            <a:rPr sz="2400" u="none" kern="1200" dirty="0" err="1"/>
            <a:t>désignés</a:t>
          </a:r>
          <a:r>
            <a:rPr sz="2400" u="none" kern="1200" dirty="0"/>
            <a:t> qui </a:t>
          </a:r>
          <a:r>
            <a:rPr sz="2400" u="none" kern="1200" dirty="0" err="1"/>
            <a:t>proposent</a:t>
          </a:r>
          <a:r>
            <a:rPr sz="2400" u="none" kern="1200" dirty="0"/>
            <a:t> les </a:t>
          </a:r>
          <a:r>
            <a:rPr lang="fr-FR" sz="2400" u="none" kern="1200" dirty="0"/>
            <a:t>sacs M</a:t>
          </a:r>
          <a:r>
            <a:rPr sz="2400" u="none" kern="1200" dirty="0"/>
            <a:t> </a:t>
          </a:r>
          <a:r>
            <a:rPr sz="2400" u="none" kern="1200" dirty="0" err="1"/>
            <a:t>en</a:t>
          </a:r>
          <a:r>
            <a:rPr sz="2400" u="none" kern="1200" dirty="0"/>
            <a:t> tant que service </a:t>
          </a:r>
          <a:r>
            <a:rPr sz="2400" u="none" kern="1200" dirty="0" err="1"/>
            <a:t>supplémentaire</a:t>
          </a:r>
          <a:r>
            <a:rPr sz="2400" u="none" kern="1200" dirty="0"/>
            <a:t> </a:t>
          </a:r>
          <a:r>
            <a:rPr sz="2400" u="none" kern="1200" dirty="0" err="1"/>
            <a:t>facultatif</a:t>
          </a:r>
          <a:endParaRPr sz="2400" u="none" kern="1200" dirty="0"/>
        </a:p>
      </dsp:txBody>
      <dsp:txXfrm>
        <a:off x="802312" y="4046247"/>
        <a:ext cx="9591407" cy="1156070"/>
      </dsp:txXfrm>
    </dsp:sp>
    <dsp:sp modelId="{FFBAC3F8-9245-4839-A2C4-3AE5BBBCAE42}">
      <dsp:nvSpPr>
        <dsp:cNvPr id="0" name=""/>
        <dsp:cNvSpPr/>
      </dsp:nvSpPr>
      <dsp:spPr>
        <a:xfrm>
          <a:off x="79768" y="3901738"/>
          <a:ext cx="1445088" cy="14450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AD7A-8F84-47D5-9EC1-687EF27D430B}">
      <dsp:nvSpPr>
        <dsp:cNvPr id="0" name=""/>
        <dsp:cNvSpPr/>
      </dsp:nvSpPr>
      <dsp:spPr>
        <a:xfrm>
          <a:off x="0" y="588"/>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8A84A-B607-45FE-9C31-1B2EE5BD5DA5}">
      <dsp:nvSpPr>
        <dsp:cNvPr id="0" name=""/>
        <dsp:cNvSpPr/>
      </dsp:nvSpPr>
      <dsp:spPr>
        <a:xfrm>
          <a:off x="0" y="588"/>
          <a:ext cx="2928232"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t>Renforcement</a:t>
          </a:r>
          <a:r>
            <a:rPr lang="en-US" sz="1800" b="1" kern="1200" dirty="0"/>
            <a:t> des capacités:</a:t>
          </a:r>
          <a:endParaRPr lang="fr-FR" sz="1800" kern="1200" dirty="0"/>
        </a:p>
      </dsp:txBody>
      <dsp:txXfrm>
        <a:off x="0" y="588"/>
        <a:ext cx="2928232" cy="689069"/>
      </dsp:txXfrm>
    </dsp:sp>
    <dsp:sp modelId="{19EF40A9-6731-45E1-B7AB-20E76AEEF6DD}">
      <dsp:nvSpPr>
        <dsp:cNvPr id="0" name=""/>
        <dsp:cNvSpPr/>
      </dsp:nvSpPr>
      <dsp:spPr>
        <a:xfrm>
          <a:off x="3057246" y="31879"/>
          <a:ext cx="6751755"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u="none" kern="1200" dirty="0">
              <a:hlinkClick xmlns:r="http://schemas.openxmlformats.org/officeDocument/2006/relationships" r:id="rId1"/>
            </a:rPr>
            <a:t>letters@upu.int</a:t>
          </a:r>
          <a:endParaRPr lang="fr-FR" sz="1800" b="0" u="none" kern="1200" dirty="0"/>
        </a:p>
      </dsp:txBody>
      <dsp:txXfrm>
        <a:off x="3057246" y="31879"/>
        <a:ext cx="6751755" cy="625814"/>
      </dsp:txXfrm>
    </dsp:sp>
    <dsp:sp modelId="{04550A69-8E9F-4303-A7BD-CE71DEFE4054}">
      <dsp:nvSpPr>
        <dsp:cNvPr id="0" name=""/>
        <dsp:cNvSpPr/>
      </dsp:nvSpPr>
      <dsp:spPr>
        <a:xfrm>
          <a:off x="2928232" y="657694"/>
          <a:ext cx="68807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48EAE0-6BD0-441C-B12C-C05BD3058EB5}">
      <dsp:nvSpPr>
        <dsp:cNvPr id="0" name=""/>
        <dsp:cNvSpPr/>
      </dsp:nvSpPr>
      <dsp:spPr>
        <a:xfrm>
          <a:off x="0" y="689658"/>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6BC44-23E6-470C-BDB7-2FABB8493D41}">
      <dsp:nvSpPr>
        <dsp:cNvPr id="0" name=""/>
        <dsp:cNvSpPr/>
      </dsp:nvSpPr>
      <dsp:spPr>
        <a:xfrm>
          <a:off x="0" y="689658"/>
          <a:ext cx="2943868"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Services physiques:</a:t>
          </a:r>
          <a:endParaRPr lang="fr-FR" sz="1800" kern="1200" dirty="0"/>
        </a:p>
      </dsp:txBody>
      <dsp:txXfrm>
        <a:off x="0" y="689658"/>
        <a:ext cx="2943868" cy="689069"/>
      </dsp:txXfrm>
    </dsp:sp>
    <dsp:sp modelId="{75F469FF-8A38-46FE-9E98-C2615F9201AC}">
      <dsp:nvSpPr>
        <dsp:cNvPr id="0" name=""/>
        <dsp:cNvSpPr/>
      </dsp:nvSpPr>
      <dsp:spPr>
        <a:xfrm>
          <a:off x="3072739" y="720948"/>
          <a:ext cx="6744228"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u="none" kern="1200" dirty="0">
              <a:hlinkClick xmlns:r="http://schemas.openxmlformats.org/officeDocument/2006/relationships" r:id="rId2"/>
            </a:rPr>
            <a:t>poc.psdeig.secretariat@upu.int</a:t>
          </a:r>
          <a:endParaRPr lang="fr-FR" sz="1800" b="0" u="none" kern="1200" dirty="0"/>
        </a:p>
      </dsp:txBody>
      <dsp:txXfrm>
        <a:off x="3072739" y="720948"/>
        <a:ext cx="6744228" cy="625814"/>
      </dsp:txXfrm>
    </dsp:sp>
    <dsp:sp modelId="{6D4D7A52-EF5F-4D3E-9404-AA0EAEC107BC}">
      <dsp:nvSpPr>
        <dsp:cNvPr id="0" name=""/>
        <dsp:cNvSpPr/>
      </dsp:nvSpPr>
      <dsp:spPr>
        <a:xfrm>
          <a:off x="2943868" y="1346763"/>
          <a:ext cx="68730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AF59C-54C4-45D1-986C-94F50E025F79}">
      <dsp:nvSpPr>
        <dsp:cNvPr id="0" name=""/>
        <dsp:cNvSpPr/>
      </dsp:nvSpPr>
      <dsp:spPr>
        <a:xfrm>
          <a:off x="0" y="1378727"/>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8590C-DFF7-4D48-9315-228A4108CDA9}">
      <dsp:nvSpPr>
        <dsp:cNvPr id="0" name=""/>
        <dsp:cNvSpPr/>
      </dsp:nvSpPr>
      <dsp:spPr>
        <a:xfrm>
          <a:off x="0" y="1378727"/>
          <a:ext cx="2951979"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Qualité de service:</a:t>
          </a:r>
          <a:endParaRPr lang="fr-FR" sz="1800" kern="1200" dirty="0"/>
        </a:p>
      </dsp:txBody>
      <dsp:txXfrm>
        <a:off x="0" y="1378727"/>
        <a:ext cx="2951979" cy="689069"/>
      </dsp:txXfrm>
    </dsp:sp>
    <dsp:sp modelId="{516394F8-066A-49A5-B4FB-083FC9C06C5B}">
      <dsp:nvSpPr>
        <dsp:cNvPr id="0" name=""/>
        <dsp:cNvSpPr/>
      </dsp:nvSpPr>
      <dsp:spPr>
        <a:xfrm>
          <a:off x="3080706" y="1410018"/>
          <a:ext cx="6736701"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hlinkClick xmlns:r="http://schemas.openxmlformats.org/officeDocument/2006/relationships" r:id="rId3"/>
            </a:rPr>
            <a:t>information.qs@upu.int</a:t>
          </a:r>
          <a:endParaRPr lang="fr-FR" sz="1800" b="0" kern="1200" dirty="0"/>
        </a:p>
      </dsp:txBody>
      <dsp:txXfrm>
        <a:off x="3080706" y="1410018"/>
        <a:ext cx="6736701" cy="625814"/>
      </dsp:txXfrm>
    </dsp:sp>
    <dsp:sp modelId="{4F4D4379-BD8D-4FEB-A225-098E36FBE636}">
      <dsp:nvSpPr>
        <dsp:cNvPr id="0" name=""/>
        <dsp:cNvSpPr/>
      </dsp:nvSpPr>
      <dsp:spPr>
        <a:xfrm>
          <a:off x="2951979" y="2035833"/>
          <a:ext cx="6865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68F56-8385-45E7-AE47-B6A0A640E8A1}">
      <dsp:nvSpPr>
        <dsp:cNvPr id="0" name=""/>
        <dsp:cNvSpPr/>
      </dsp:nvSpPr>
      <dsp:spPr>
        <a:xfrm>
          <a:off x="0" y="2067796"/>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67160-CEB1-40D7-8F10-F78FFB1134A7}">
      <dsp:nvSpPr>
        <dsp:cNvPr id="0" name=""/>
        <dsp:cNvSpPr/>
      </dsp:nvSpPr>
      <dsp:spPr>
        <a:xfrm>
          <a:off x="0" y="2067796"/>
          <a:ext cx="2960093"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Rémunération:</a:t>
          </a:r>
          <a:endParaRPr lang="fr-FR" sz="1800" kern="1200" dirty="0"/>
        </a:p>
      </dsp:txBody>
      <dsp:txXfrm>
        <a:off x="0" y="2067796"/>
        <a:ext cx="2960093" cy="689069"/>
      </dsp:txXfrm>
    </dsp:sp>
    <dsp:sp modelId="{18265482-C144-4191-A82B-0A786E04440E}">
      <dsp:nvSpPr>
        <dsp:cNvPr id="0" name=""/>
        <dsp:cNvSpPr/>
      </dsp:nvSpPr>
      <dsp:spPr>
        <a:xfrm>
          <a:off x="3088532" y="2099087"/>
          <a:ext cx="6721647"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u="none" kern="1200" dirty="0">
              <a:hlinkClick xmlns:r="http://schemas.openxmlformats.org/officeDocument/2006/relationships" r:id="rId4"/>
            </a:rPr>
            <a:t>dprm-ppre-rem@upu.int</a:t>
          </a:r>
          <a:r>
            <a:rPr lang="en-US" b="0" u="none" kern="1200" dirty="0"/>
            <a:t>  </a:t>
          </a:r>
        </a:p>
      </dsp:txBody>
      <dsp:txXfrm>
        <a:off x="3088532" y="2099087"/>
        <a:ext cx="6721647" cy="625814"/>
      </dsp:txXfrm>
    </dsp:sp>
    <dsp:sp modelId="{DE35C1DF-AF45-4F86-AF6F-3D1B14FA45E7}">
      <dsp:nvSpPr>
        <dsp:cNvPr id="0" name=""/>
        <dsp:cNvSpPr/>
      </dsp:nvSpPr>
      <dsp:spPr>
        <a:xfrm>
          <a:off x="2960093" y="2724902"/>
          <a:ext cx="68500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6260B4-17E8-4C15-8FAB-F31EA180C253}">
      <dsp:nvSpPr>
        <dsp:cNvPr id="0" name=""/>
        <dsp:cNvSpPr/>
      </dsp:nvSpPr>
      <dsp:spPr>
        <a:xfrm>
          <a:off x="0" y="2756866"/>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01D54-10B7-4DE4-AA42-650E20C7CBCF}">
      <dsp:nvSpPr>
        <dsp:cNvPr id="0" name=""/>
        <dsp:cNvSpPr/>
      </dsp:nvSpPr>
      <dsp:spPr>
        <a:xfrm>
          <a:off x="0" y="2756866"/>
          <a:ext cx="2981520"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Comptabilité:</a:t>
          </a:r>
          <a:endParaRPr lang="fr-FR" sz="1800" kern="1200" dirty="0"/>
        </a:p>
      </dsp:txBody>
      <dsp:txXfrm>
        <a:off x="0" y="2756866"/>
        <a:ext cx="2981520" cy="689069"/>
      </dsp:txXfrm>
    </dsp:sp>
    <dsp:sp modelId="{C385AACF-376D-4BFC-9F59-1381AF23EC0D}">
      <dsp:nvSpPr>
        <dsp:cNvPr id="0" name=""/>
        <dsp:cNvSpPr/>
      </dsp:nvSpPr>
      <dsp:spPr>
        <a:xfrm>
          <a:off x="3109672" y="2788156"/>
          <a:ext cx="6706593"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hlinkClick xmlns:r="http://schemas.openxmlformats.org/officeDocument/2006/relationships" r:id="rId5"/>
            </a:rPr>
            <a:t>central.accounting@upu.int</a:t>
          </a:r>
          <a:endParaRPr lang="fr-FR" sz="1800" b="0" kern="1200" dirty="0"/>
        </a:p>
      </dsp:txBody>
      <dsp:txXfrm>
        <a:off x="3109672" y="2788156"/>
        <a:ext cx="6706593" cy="625814"/>
      </dsp:txXfrm>
    </dsp:sp>
    <dsp:sp modelId="{100F80BE-1EFC-4172-A963-19652BA461CD}">
      <dsp:nvSpPr>
        <dsp:cNvPr id="0" name=""/>
        <dsp:cNvSpPr/>
      </dsp:nvSpPr>
      <dsp:spPr>
        <a:xfrm>
          <a:off x="2981520" y="3413971"/>
          <a:ext cx="68347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E4266E-CD37-44F9-9966-A6EDBFA06F8C}">
      <dsp:nvSpPr>
        <dsp:cNvPr id="0" name=""/>
        <dsp:cNvSpPr/>
      </dsp:nvSpPr>
      <dsp:spPr>
        <a:xfrm>
          <a:off x="0" y="3445935"/>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BD0EC-7B7B-469F-84C0-3CED17C117E4}">
      <dsp:nvSpPr>
        <dsp:cNvPr id="0" name=""/>
        <dsp:cNvSpPr/>
      </dsp:nvSpPr>
      <dsp:spPr>
        <a:xfrm>
          <a:off x="0" y="3445935"/>
          <a:ext cx="2982494"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Conformité EDI:</a:t>
          </a:r>
          <a:endParaRPr lang="fr-FR" sz="1800" kern="1200" dirty="0"/>
        </a:p>
      </dsp:txBody>
      <dsp:txXfrm>
        <a:off x="0" y="3445935"/>
        <a:ext cx="2982494" cy="689069"/>
      </dsp:txXfrm>
    </dsp:sp>
    <dsp:sp modelId="{E6879E2C-6839-4086-9399-4FA34104F4A5}">
      <dsp:nvSpPr>
        <dsp:cNvPr id="0" name=""/>
        <dsp:cNvSpPr/>
      </dsp:nvSpPr>
      <dsp:spPr>
        <a:xfrm>
          <a:off x="3110646" y="3477226"/>
          <a:ext cx="6706593"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u="none" kern="1200" dirty="0">
              <a:hlinkClick xmlns:r="http://schemas.openxmlformats.org/officeDocument/2006/relationships" r:id="rId6"/>
            </a:rPr>
            <a:t>compliance.standards@upu.int</a:t>
          </a:r>
          <a:endParaRPr lang="fr-FR" sz="1800" b="0" u="none" kern="1200" dirty="0"/>
        </a:p>
      </dsp:txBody>
      <dsp:txXfrm>
        <a:off x="3110646" y="3477226"/>
        <a:ext cx="6706593" cy="625814"/>
      </dsp:txXfrm>
    </dsp:sp>
    <dsp:sp modelId="{ECB88C0D-4E1F-4678-A445-DF619D5C7B24}">
      <dsp:nvSpPr>
        <dsp:cNvPr id="0" name=""/>
        <dsp:cNvSpPr/>
      </dsp:nvSpPr>
      <dsp:spPr>
        <a:xfrm>
          <a:off x="2982494" y="4103041"/>
          <a:ext cx="68347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88580-06DC-4F18-9D8B-5B3910751BF0}">
      <dsp:nvSpPr>
        <dsp:cNvPr id="0" name=""/>
        <dsp:cNvSpPr/>
      </dsp:nvSpPr>
      <dsp:spPr>
        <a:xfrm>
          <a:off x="0" y="4135004"/>
          <a:ext cx="9818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7124B-1CA0-44E3-96FE-1EF912980A64}">
      <dsp:nvSpPr>
        <dsp:cNvPr id="0" name=""/>
        <dsp:cNvSpPr/>
      </dsp:nvSpPr>
      <dsp:spPr>
        <a:xfrm>
          <a:off x="0" y="4135004"/>
          <a:ext cx="3013349" cy="68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Assistance technique:</a:t>
          </a:r>
          <a:endParaRPr lang="fr-FR" sz="1800" kern="1200" dirty="0"/>
        </a:p>
      </dsp:txBody>
      <dsp:txXfrm>
        <a:off x="0" y="4135004"/>
        <a:ext cx="3013349" cy="689069"/>
      </dsp:txXfrm>
    </dsp:sp>
    <dsp:sp modelId="{475360D7-1EA0-4416-BE89-0942DDDF3047}">
      <dsp:nvSpPr>
        <dsp:cNvPr id="0" name=""/>
        <dsp:cNvSpPr/>
      </dsp:nvSpPr>
      <dsp:spPr>
        <a:xfrm>
          <a:off x="3140781" y="4166295"/>
          <a:ext cx="6668958" cy="62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hlinkClick xmlns:r="http://schemas.openxmlformats.org/officeDocument/2006/relationships" r:id="rId7"/>
            </a:rPr>
            <a:t>https://support.upu.int</a:t>
          </a:r>
          <a:endParaRPr lang="fr-FR" sz="1800" b="0" kern="1200" dirty="0"/>
        </a:p>
      </dsp:txBody>
      <dsp:txXfrm>
        <a:off x="3140781" y="4166295"/>
        <a:ext cx="6668958" cy="625814"/>
      </dsp:txXfrm>
    </dsp:sp>
    <dsp:sp modelId="{57E393D9-BCC9-418B-B3BE-2E6E164DDB62}">
      <dsp:nvSpPr>
        <dsp:cNvPr id="0" name=""/>
        <dsp:cNvSpPr/>
      </dsp:nvSpPr>
      <dsp:spPr>
        <a:xfrm>
          <a:off x="3013349" y="4792110"/>
          <a:ext cx="67963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74F45093-221A-4F35-A064-1340CCC3E970}" type="datetimeFigureOut">
              <a:rPr lang="en-US" smtClean="0"/>
              <a:t>7/2/2025</a:t>
            </a:fld>
            <a:endParaRPr lang="fr-FR"/>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FE313C76-5270-408F-9661-4893AFBC9649}" type="slidenum">
              <a:rPr lang="en-US" smtClean="0"/>
              <a:t>‹N°›</a:t>
            </a:fld>
            <a:endParaRPr lang="fr-FR"/>
          </a:p>
        </p:txBody>
      </p:sp>
    </p:spTree>
    <p:extLst>
      <p:ext uri="{BB962C8B-B14F-4D97-AF65-F5344CB8AC3E}">
        <p14:creationId xmlns:p14="http://schemas.microsoft.com/office/powerpoint/2010/main" val="159342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b="0" i="0" dirty="0">
              <a:solidFill>
                <a:srgbClr val="1F1F1F"/>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CCF599B-8DFE-074F-872C-2559B6429822}" type="slidenum">
              <a:rPr lang="en-GB" smtClean="0"/>
              <a:t>5</a:t>
            </a:fld>
            <a:endParaRPr lang="fr-FR"/>
          </a:p>
        </p:txBody>
      </p:sp>
    </p:spTree>
    <p:extLst>
      <p:ext uri="{BB962C8B-B14F-4D97-AF65-F5344CB8AC3E}">
        <p14:creationId xmlns:p14="http://schemas.microsoft.com/office/powerpoint/2010/main" val="254543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F599B-8DFE-074F-872C-2559B64298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14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313C76-5270-408F-9661-4893AFBC9649}" type="slidenum">
              <a:rPr lang="en-US" smtClean="0"/>
              <a:t>23</a:t>
            </a:fld>
            <a:endParaRPr lang="fr-FR"/>
          </a:p>
        </p:txBody>
      </p:sp>
    </p:spTree>
    <p:extLst>
      <p:ext uri="{BB962C8B-B14F-4D97-AF65-F5344CB8AC3E}">
        <p14:creationId xmlns:p14="http://schemas.microsoft.com/office/powerpoint/2010/main" val="411446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24</a:t>
            </a:fld>
            <a:endParaRPr lang="fr-FR">
              <a:solidFill>
                <a:prstClr val="black"/>
              </a:solidFill>
              <a:latin typeface="Calibri" panose="020F0502020204030204"/>
            </a:endParaRPr>
          </a:p>
        </p:txBody>
      </p:sp>
    </p:spTree>
    <p:extLst>
      <p:ext uri="{BB962C8B-B14F-4D97-AF65-F5344CB8AC3E}">
        <p14:creationId xmlns:p14="http://schemas.microsoft.com/office/powerpoint/2010/main" val="3358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25</a:t>
            </a:fld>
            <a:endParaRPr lang="fr-FR">
              <a:solidFill>
                <a:prstClr val="black"/>
              </a:solidFill>
              <a:latin typeface="Calibri" panose="020F0502020204030204"/>
            </a:endParaRPr>
          </a:p>
        </p:txBody>
      </p:sp>
    </p:spTree>
    <p:extLst>
      <p:ext uri="{BB962C8B-B14F-4D97-AF65-F5344CB8AC3E}">
        <p14:creationId xmlns:p14="http://schemas.microsoft.com/office/powerpoint/2010/main" val="308207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26</a:t>
            </a:fld>
            <a:endParaRPr lang="fr-FR">
              <a:solidFill>
                <a:prstClr val="black"/>
              </a:solidFill>
              <a:latin typeface="Calibri" panose="020F0502020204030204"/>
            </a:endParaRPr>
          </a:p>
        </p:txBody>
      </p:sp>
    </p:spTree>
    <p:extLst>
      <p:ext uri="{BB962C8B-B14F-4D97-AF65-F5344CB8AC3E}">
        <p14:creationId xmlns:p14="http://schemas.microsoft.com/office/powerpoint/2010/main" val="64214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27</a:t>
            </a:fld>
            <a:endParaRPr lang="fr-FR">
              <a:solidFill>
                <a:prstClr val="black"/>
              </a:solidFill>
              <a:latin typeface="Calibri" panose="020F0502020204030204"/>
            </a:endParaRPr>
          </a:p>
        </p:txBody>
      </p:sp>
    </p:spTree>
    <p:extLst>
      <p:ext uri="{BB962C8B-B14F-4D97-AF65-F5344CB8AC3E}">
        <p14:creationId xmlns:p14="http://schemas.microsoft.com/office/powerpoint/2010/main" val="359466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algn="just"/>
            <a:endParaRPr lang="en-US" sz="1000" dirty="0"/>
          </a:p>
        </p:txBody>
      </p:sp>
      <p:sp>
        <p:nvSpPr>
          <p:cNvPr id="4" name="Slide Number Placeholder 3"/>
          <p:cNvSpPr>
            <a:spLocks noGrp="1"/>
          </p:cNvSpPr>
          <p:nvPr>
            <p:ph type="sldNum" sz="quarter" idx="10"/>
          </p:nvPr>
        </p:nvSpPr>
        <p:spPr/>
        <p:txBody>
          <a:bodyPr/>
          <a:lstStyle/>
          <a:p>
            <a:pPr defTabSz="1021806">
              <a:defRPr/>
            </a:pPr>
            <a:fld id="{E93007CA-D229-4DB6-B62F-0AAD218A9DC2}" type="slidenum">
              <a:rPr lang="en-US">
                <a:solidFill>
                  <a:prstClr val="black"/>
                </a:solidFill>
                <a:latin typeface="Calibri" panose="020F0502020204030204"/>
              </a:rPr>
              <a:pPr defTabSz="1021806">
                <a:defRPr/>
              </a:pPr>
              <a:t>28</a:t>
            </a:fld>
            <a:endParaRPr lang="fr-FR">
              <a:solidFill>
                <a:prstClr val="black"/>
              </a:solidFill>
              <a:latin typeface="Calibri" panose="020F0502020204030204"/>
            </a:endParaRPr>
          </a:p>
        </p:txBody>
      </p:sp>
    </p:spTree>
    <p:extLst>
      <p:ext uri="{BB962C8B-B14F-4D97-AF65-F5344CB8AC3E}">
        <p14:creationId xmlns:p14="http://schemas.microsoft.com/office/powerpoint/2010/main" val="300159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EEC4-DA27-78D3-F25B-1FB70479FDA1}"/>
              </a:ext>
            </a:extLst>
          </p:cNvPr>
          <p:cNvSpPr>
            <a:spLocks noGrp="1"/>
          </p:cNvSpPr>
          <p:nvPr>
            <p:ph type="ctrTitle" hasCustomPrompt="1"/>
          </p:nvPr>
        </p:nvSpPr>
        <p:spPr>
          <a:xfrm>
            <a:off x="1225446" y="1369702"/>
            <a:ext cx="9741108" cy="2387600"/>
          </a:xfrm>
        </p:spPr>
        <p:txBody>
          <a:bodyPr anchor="b"/>
          <a:lstStyle>
            <a:lvl1pPr algn="ctr">
              <a:defRPr sz="6000" b="1"/>
            </a:lvl1pPr>
          </a:lstStyle>
          <a:p>
            <a:r>
              <a:rPr lang="en-GB" dirty="0"/>
              <a:t>CLICK TO EDIT MASTER TITLE STYLE</a:t>
            </a:r>
          </a:p>
        </p:txBody>
      </p:sp>
      <p:sp>
        <p:nvSpPr>
          <p:cNvPr id="3" name="Subtitle 2">
            <a:extLst>
              <a:ext uri="{FF2B5EF4-FFF2-40B4-BE49-F238E27FC236}">
                <a16:creationId xmlns:a16="http://schemas.microsoft.com/office/drawing/2014/main" id="{B76D5F15-92C1-EEF9-8DA3-E7840E2FBDBD}"/>
              </a:ext>
            </a:extLst>
          </p:cNvPr>
          <p:cNvSpPr>
            <a:spLocks noGrp="1"/>
          </p:cNvSpPr>
          <p:nvPr>
            <p:ph type="subTitle" idx="1"/>
          </p:nvPr>
        </p:nvSpPr>
        <p:spPr>
          <a:xfrm>
            <a:off x="1225446" y="4066734"/>
            <a:ext cx="97411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56CA86AC-D616-A894-60EC-07AE160F7C67}"/>
              </a:ext>
            </a:extLst>
          </p:cNvPr>
          <p:cNvSpPr>
            <a:spLocks noGrp="1"/>
          </p:cNvSpPr>
          <p:nvPr>
            <p:ph type="dt" sz="half" idx="10"/>
          </p:nvPr>
        </p:nvSpPr>
        <p:spPr/>
        <p:txBody>
          <a:bodyPr/>
          <a:lstStyle/>
          <a:p>
            <a:fld id="{BC167085-5E2E-8A42-9B50-01B17EA7A663}" type="datetimeFigureOut">
              <a:rPr lang="en-GB" smtClean="0"/>
              <a:t>02/07/2025</a:t>
            </a:fld>
            <a:endParaRPr lang="en-GB"/>
          </a:p>
        </p:txBody>
      </p:sp>
      <p:sp>
        <p:nvSpPr>
          <p:cNvPr id="5" name="Footer Placeholder 4">
            <a:extLst>
              <a:ext uri="{FF2B5EF4-FFF2-40B4-BE49-F238E27FC236}">
                <a16:creationId xmlns:a16="http://schemas.microsoft.com/office/drawing/2014/main" id="{5D2931CA-616E-3D53-3401-D07A8A665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878EE-E6C8-8530-0FFD-99AB50F3457A}"/>
              </a:ext>
            </a:extLst>
          </p:cNvPr>
          <p:cNvSpPr>
            <a:spLocks noGrp="1"/>
          </p:cNvSpPr>
          <p:nvPr>
            <p:ph type="sldNum" sz="quarter" idx="12"/>
          </p:nvPr>
        </p:nvSpPr>
        <p:spPr/>
        <p:txBody>
          <a:bodyPr/>
          <a:lstStyle/>
          <a:p>
            <a:fld id="{9E9C87DA-8EAB-8046-B7A0-677572D5F9A2}" type="slidenum">
              <a:rPr lang="en-GB" smtClean="0"/>
              <a:t>‹N°›</a:t>
            </a:fld>
            <a:endParaRPr lang="en-GB"/>
          </a:p>
        </p:txBody>
      </p:sp>
    </p:spTree>
    <p:extLst>
      <p:ext uri="{BB962C8B-B14F-4D97-AF65-F5344CB8AC3E}">
        <p14:creationId xmlns:p14="http://schemas.microsoft.com/office/powerpoint/2010/main" val="406831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3A0B22A0-A339-FBB1-BBA3-60048AAFDBFC}"/>
              </a:ext>
            </a:extLst>
          </p:cNvPr>
          <p:cNvSpPr>
            <a:spLocks noGrp="1"/>
          </p:cNvSpPr>
          <p:nvPr>
            <p:ph idx="1"/>
          </p:nvPr>
        </p:nvSpPr>
        <p:spPr>
          <a:xfrm>
            <a:off x="336030" y="2098623"/>
            <a:ext cx="5585085" cy="38000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02/07/2025</a:t>
            </a:fld>
            <a:endParaRPr lang="en-GB" dirty="0"/>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‹N°›</a:t>
            </a:fld>
            <a:endParaRPr lang="en-GB" dirty="0"/>
          </a:p>
        </p:txBody>
      </p:sp>
    </p:spTree>
    <p:extLst>
      <p:ext uri="{BB962C8B-B14F-4D97-AF65-F5344CB8AC3E}">
        <p14:creationId xmlns:p14="http://schemas.microsoft.com/office/powerpoint/2010/main" val="108468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7" name="Content Placeholder 6"/>
          <p:cNvSpPr>
            <a:spLocks noGrp="1"/>
          </p:cNvSpPr>
          <p:nvPr>
            <p:ph sz="quarter" idx="13"/>
          </p:nvPr>
        </p:nvSpPr>
        <p:spPr>
          <a:xfrm>
            <a:off x="336550" y="1312863"/>
            <a:ext cx="11518900" cy="5258853"/>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fr-FR"/>
              <a:t>Cliquez pour modifier les styles du texte du masque</a:t>
            </a:r>
          </a:p>
        </p:txBody>
      </p:sp>
    </p:spTree>
    <p:extLst>
      <p:ext uri="{BB962C8B-B14F-4D97-AF65-F5344CB8AC3E}">
        <p14:creationId xmlns:p14="http://schemas.microsoft.com/office/powerpoint/2010/main" val="421291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3544" y="497201"/>
            <a:ext cx="7967384" cy="574284"/>
          </a:xfrm>
        </p:spPr>
        <p:txBody>
          <a:bodyPr/>
          <a:lstStyle/>
          <a:p>
            <a:r>
              <a:rPr lang="en-US"/>
              <a:t>Click to edit Master title style</a:t>
            </a:r>
            <a:endParaRPr lang="en-GB" dirty="0"/>
          </a:p>
        </p:txBody>
      </p:sp>
      <p:sp>
        <p:nvSpPr>
          <p:cNvPr id="7" name="Content Placeholder 6"/>
          <p:cNvSpPr>
            <a:spLocks noGrp="1"/>
          </p:cNvSpPr>
          <p:nvPr>
            <p:ph sz="quarter" idx="13"/>
          </p:nvPr>
        </p:nvSpPr>
        <p:spPr>
          <a:xfrm>
            <a:off x="336550" y="1530220"/>
            <a:ext cx="11518900" cy="5041496"/>
          </a:xfrm>
        </p:spPr>
        <p:txBody>
          <a:bodyPr lIns="0" tIns="0" rIns="0" bIns="0"/>
          <a:lstStyle>
            <a:lvl1pPr marL="360000" indent="-3556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a:t>Click to edit Master text styles</a:t>
            </a:r>
          </a:p>
        </p:txBody>
      </p:sp>
    </p:spTree>
    <p:extLst>
      <p:ext uri="{BB962C8B-B14F-4D97-AF65-F5344CB8AC3E}">
        <p14:creationId xmlns:p14="http://schemas.microsoft.com/office/powerpoint/2010/main" val="289153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4" name="Date Placeholder 3">
            <a:extLst>
              <a:ext uri="{FF2B5EF4-FFF2-40B4-BE49-F238E27FC236}">
                <a16:creationId xmlns:a16="http://schemas.microsoft.com/office/drawing/2014/main" id="{5224E3F9-6D86-0155-DCAD-84F63CA0BABF}"/>
              </a:ext>
            </a:extLst>
          </p:cNvPr>
          <p:cNvSpPr>
            <a:spLocks noGrp="1"/>
          </p:cNvSpPr>
          <p:nvPr>
            <p:ph type="dt" sz="half" idx="10"/>
          </p:nvPr>
        </p:nvSpPr>
        <p:spPr/>
        <p:txBody>
          <a:bodyPr/>
          <a:lstStyle/>
          <a:p>
            <a:fld id="{BC167085-5E2E-8A42-9B50-01B17EA7A663}" type="datetimeFigureOut">
              <a:rPr lang="en-GB" smtClean="0"/>
              <a:t>02/07/2025</a:t>
            </a:fld>
            <a:endParaRPr lang="en-GB"/>
          </a:p>
        </p:txBody>
      </p:sp>
      <p:sp>
        <p:nvSpPr>
          <p:cNvPr id="5" name="Footer Placeholder 4">
            <a:extLst>
              <a:ext uri="{FF2B5EF4-FFF2-40B4-BE49-F238E27FC236}">
                <a16:creationId xmlns:a16="http://schemas.microsoft.com/office/drawing/2014/main" id="{15A99077-ED2C-06DE-ADDB-650F92A608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9BF3D-B164-D74E-8788-A9987D32C9A6}"/>
              </a:ext>
            </a:extLst>
          </p:cNvPr>
          <p:cNvSpPr>
            <a:spLocks noGrp="1"/>
          </p:cNvSpPr>
          <p:nvPr>
            <p:ph type="sldNum" sz="quarter" idx="12"/>
          </p:nvPr>
        </p:nvSpPr>
        <p:spPr/>
        <p:txBody>
          <a:bodyPr/>
          <a:lstStyle/>
          <a:p>
            <a:fld id="{9E9C87DA-8EAB-8046-B7A0-677572D5F9A2}" type="slidenum">
              <a:rPr lang="en-GB" smtClean="0"/>
              <a:t>‹N°›</a:t>
            </a:fld>
            <a:endParaRPr lang="en-GB"/>
          </a:p>
        </p:txBody>
      </p:sp>
    </p:spTree>
    <p:extLst>
      <p:ext uri="{BB962C8B-B14F-4D97-AF65-F5344CB8AC3E}">
        <p14:creationId xmlns:p14="http://schemas.microsoft.com/office/powerpoint/2010/main" val="65091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F688-B833-0EF5-504A-63066533C9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31CFA99-6A2C-3C12-401E-0A8C156FA7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06496D-74B1-B851-399C-A71C1072393D}"/>
              </a:ext>
            </a:extLst>
          </p:cNvPr>
          <p:cNvSpPr>
            <a:spLocks noGrp="1"/>
          </p:cNvSpPr>
          <p:nvPr>
            <p:ph type="dt" sz="half" idx="10"/>
          </p:nvPr>
        </p:nvSpPr>
        <p:spPr/>
        <p:txBody>
          <a:bodyPr/>
          <a:lstStyle/>
          <a:p>
            <a:fld id="{BC167085-5E2E-8A42-9B50-01B17EA7A663}" type="datetimeFigureOut">
              <a:rPr lang="en-GB" smtClean="0"/>
              <a:t>02/07/2025</a:t>
            </a:fld>
            <a:endParaRPr lang="en-GB"/>
          </a:p>
        </p:txBody>
      </p:sp>
      <p:sp>
        <p:nvSpPr>
          <p:cNvPr id="5" name="Footer Placeholder 4">
            <a:extLst>
              <a:ext uri="{FF2B5EF4-FFF2-40B4-BE49-F238E27FC236}">
                <a16:creationId xmlns:a16="http://schemas.microsoft.com/office/drawing/2014/main" id="{4F064462-BDBE-CD63-C396-C7D648A8A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2E9DE-0C78-0C45-9353-5D24F7CF68B3}"/>
              </a:ext>
            </a:extLst>
          </p:cNvPr>
          <p:cNvSpPr>
            <a:spLocks noGrp="1"/>
          </p:cNvSpPr>
          <p:nvPr>
            <p:ph type="sldNum" sz="quarter" idx="12"/>
          </p:nvPr>
        </p:nvSpPr>
        <p:spPr/>
        <p:txBody>
          <a:bodyPr/>
          <a:lstStyle/>
          <a:p>
            <a:fld id="{9E9C87DA-8EAB-8046-B7A0-677572D5F9A2}" type="slidenum">
              <a:rPr lang="en-GB" smtClean="0"/>
              <a:t>‹N°›</a:t>
            </a:fld>
            <a:endParaRPr lang="en-GB"/>
          </a:p>
        </p:txBody>
      </p:sp>
    </p:spTree>
    <p:extLst>
      <p:ext uri="{BB962C8B-B14F-4D97-AF65-F5344CB8AC3E}">
        <p14:creationId xmlns:p14="http://schemas.microsoft.com/office/powerpoint/2010/main" val="375749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AC02-06A5-3DC1-51C2-A151D8F2433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8C4B223-566E-9BC2-4873-1D8542186E3C}"/>
              </a:ext>
            </a:extLst>
          </p:cNvPr>
          <p:cNvSpPr>
            <a:spLocks noGrp="1"/>
          </p:cNvSpPr>
          <p:nvPr>
            <p:ph type="dt" sz="half" idx="10"/>
          </p:nvPr>
        </p:nvSpPr>
        <p:spPr/>
        <p:txBody>
          <a:bodyPr/>
          <a:lstStyle/>
          <a:p>
            <a:fld id="{BC167085-5E2E-8A42-9B50-01B17EA7A663}" type="datetimeFigureOut">
              <a:rPr lang="en-GB" smtClean="0"/>
              <a:t>02/07/2025</a:t>
            </a:fld>
            <a:endParaRPr lang="en-GB"/>
          </a:p>
        </p:txBody>
      </p:sp>
      <p:sp>
        <p:nvSpPr>
          <p:cNvPr id="4" name="Footer Placeholder 3">
            <a:extLst>
              <a:ext uri="{FF2B5EF4-FFF2-40B4-BE49-F238E27FC236}">
                <a16:creationId xmlns:a16="http://schemas.microsoft.com/office/drawing/2014/main" id="{E7FB1AE4-A89D-5A63-3C70-08C1CCAC53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018EF8-743B-8C24-28F5-903EEB09F666}"/>
              </a:ext>
            </a:extLst>
          </p:cNvPr>
          <p:cNvSpPr>
            <a:spLocks noGrp="1"/>
          </p:cNvSpPr>
          <p:nvPr>
            <p:ph type="sldNum" sz="quarter" idx="12"/>
          </p:nvPr>
        </p:nvSpPr>
        <p:spPr/>
        <p:txBody>
          <a:bodyPr/>
          <a:lstStyle/>
          <a:p>
            <a:fld id="{9E9C87DA-8EAB-8046-B7A0-677572D5F9A2}" type="slidenum">
              <a:rPr lang="en-GB" smtClean="0"/>
              <a:t>‹N°›</a:t>
            </a:fld>
            <a:endParaRPr lang="en-GB"/>
          </a:p>
        </p:txBody>
      </p:sp>
    </p:spTree>
    <p:extLst>
      <p:ext uri="{BB962C8B-B14F-4D97-AF65-F5344CB8AC3E}">
        <p14:creationId xmlns:p14="http://schemas.microsoft.com/office/powerpoint/2010/main" val="308397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1AD0B-0E71-93BB-EB6F-2AAE18E13A42}"/>
              </a:ext>
            </a:extLst>
          </p:cNvPr>
          <p:cNvSpPr>
            <a:spLocks noGrp="1"/>
          </p:cNvSpPr>
          <p:nvPr>
            <p:ph type="dt" sz="half" idx="10"/>
          </p:nvPr>
        </p:nvSpPr>
        <p:spPr/>
        <p:txBody>
          <a:bodyPr/>
          <a:lstStyle/>
          <a:p>
            <a:fld id="{BC167085-5E2E-8A42-9B50-01B17EA7A663}" type="datetimeFigureOut">
              <a:rPr lang="en-GB" smtClean="0"/>
              <a:t>02/07/2025</a:t>
            </a:fld>
            <a:endParaRPr lang="en-GB"/>
          </a:p>
        </p:txBody>
      </p:sp>
      <p:sp>
        <p:nvSpPr>
          <p:cNvPr id="3" name="Footer Placeholder 2">
            <a:extLst>
              <a:ext uri="{FF2B5EF4-FFF2-40B4-BE49-F238E27FC236}">
                <a16:creationId xmlns:a16="http://schemas.microsoft.com/office/drawing/2014/main" id="{5DC260E3-4A1D-4EC2-53E5-F1B2BF96F3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B18A89-076F-CF95-3B85-0180059E06CA}"/>
              </a:ext>
            </a:extLst>
          </p:cNvPr>
          <p:cNvSpPr>
            <a:spLocks noGrp="1"/>
          </p:cNvSpPr>
          <p:nvPr>
            <p:ph type="sldNum" sz="quarter" idx="12"/>
          </p:nvPr>
        </p:nvSpPr>
        <p:spPr/>
        <p:txBody>
          <a:bodyPr/>
          <a:lstStyle/>
          <a:p>
            <a:fld id="{9E9C87DA-8EAB-8046-B7A0-677572D5F9A2}" type="slidenum">
              <a:rPr lang="en-GB" smtClean="0"/>
              <a:t>‹N°›</a:t>
            </a:fld>
            <a:endParaRPr lang="en-GB"/>
          </a:p>
        </p:txBody>
      </p:sp>
    </p:spTree>
    <p:extLst>
      <p:ext uri="{BB962C8B-B14F-4D97-AF65-F5344CB8AC3E}">
        <p14:creationId xmlns:p14="http://schemas.microsoft.com/office/powerpoint/2010/main" val="68698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511EB-8946-D6EE-9017-DF006B1B4ECA}"/>
              </a:ext>
            </a:extLst>
          </p:cNvPr>
          <p:cNvSpPr>
            <a:spLocks noGrp="1"/>
          </p:cNvSpPr>
          <p:nvPr>
            <p:ph idx="1"/>
          </p:nvPr>
        </p:nvSpPr>
        <p:spPr>
          <a:xfrm>
            <a:off x="5119141" y="299803"/>
            <a:ext cx="6736829" cy="1416571"/>
          </a:xfrm>
          <a:solidFill>
            <a:srgbClr val="005BAA"/>
          </a:solidFill>
          <a:ln>
            <a:noFill/>
          </a:ln>
        </p:spPr>
        <p:txBody>
          <a:bodyPr anchor="ctr"/>
          <a:lstStyle>
            <a:lvl1pPr marL="0" indent="0" algn="ctr">
              <a:buNone/>
              <a:defRPr sz="3200" b="1">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p:txBody>
      </p:sp>
      <p:sp>
        <p:nvSpPr>
          <p:cNvPr id="8" name="Title 1">
            <a:extLst>
              <a:ext uri="{FF2B5EF4-FFF2-40B4-BE49-F238E27FC236}">
                <a16:creationId xmlns:a16="http://schemas.microsoft.com/office/drawing/2014/main" id="{882E1A9D-5260-3668-50D1-09416B084A31}"/>
              </a:ext>
            </a:extLst>
          </p:cNvPr>
          <p:cNvSpPr>
            <a:spLocks noGrp="1"/>
          </p:cNvSpPr>
          <p:nvPr>
            <p:ph type="title" hasCustomPrompt="1"/>
          </p:nvPr>
        </p:nvSpPr>
        <p:spPr>
          <a:xfrm>
            <a:off x="336030" y="1259174"/>
            <a:ext cx="4595734" cy="1877518"/>
          </a:xfrm>
        </p:spPr>
        <p:txBody>
          <a:bodyPr anchor="b"/>
          <a:lstStyle>
            <a:lvl1pPr>
              <a:defRPr sz="3200"/>
            </a:lvl1pPr>
          </a:lstStyle>
          <a:p>
            <a:r>
              <a:rPr lang="en-GB" dirty="0"/>
              <a:t>CLICK TO EDIT MASTER TITLE STYLE</a:t>
            </a:r>
          </a:p>
        </p:txBody>
      </p:sp>
      <p:sp>
        <p:nvSpPr>
          <p:cNvPr id="9" name="Text Placeholder 3">
            <a:extLst>
              <a:ext uri="{FF2B5EF4-FFF2-40B4-BE49-F238E27FC236}">
                <a16:creationId xmlns:a16="http://schemas.microsoft.com/office/drawing/2014/main" id="{7DBF601F-9598-5529-ED8E-ED13AABC913A}"/>
              </a:ext>
            </a:extLst>
          </p:cNvPr>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0" name="Content Placeholder 2">
            <a:extLst>
              <a:ext uri="{FF2B5EF4-FFF2-40B4-BE49-F238E27FC236}">
                <a16:creationId xmlns:a16="http://schemas.microsoft.com/office/drawing/2014/main" id="{1FFEA127-4A5B-D908-C1A3-6089BC862B11}"/>
              </a:ext>
            </a:extLst>
          </p:cNvPr>
          <p:cNvSpPr>
            <a:spLocks noGrp="1"/>
          </p:cNvSpPr>
          <p:nvPr>
            <p:ph idx="10" hasCustomPrompt="1"/>
          </p:nvPr>
        </p:nvSpPr>
        <p:spPr>
          <a:xfrm>
            <a:off x="5119140" y="1836295"/>
            <a:ext cx="6736829" cy="1163611"/>
          </a:xfrm>
          <a:solidFill>
            <a:schemeClr val="accent1">
              <a:lumMod val="60000"/>
              <a:lumOff val="40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First level</a:t>
            </a:r>
          </a:p>
        </p:txBody>
      </p:sp>
      <p:sp>
        <p:nvSpPr>
          <p:cNvPr id="11" name="Content Placeholder 2">
            <a:extLst>
              <a:ext uri="{FF2B5EF4-FFF2-40B4-BE49-F238E27FC236}">
                <a16:creationId xmlns:a16="http://schemas.microsoft.com/office/drawing/2014/main" id="{6BF06DA3-68B8-7055-9396-610FB6344133}"/>
              </a:ext>
            </a:extLst>
          </p:cNvPr>
          <p:cNvSpPr>
            <a:spLocks noGrp="1"/>
          </p:cNvSpPr>
          <p:nvPr>
            <p:ph idx="11" hasCustomPrompt="1"/>
          </p:nvPr>
        </p:nvSpPr>
        <p:spPr>
          <a:xfrm>
            <a:off x="5119140" y="3136692"/>
            <a:ext cx="6736829" cy="1163611"/>
          </a:xfrm>
          <a:solidFill>
            <a:schemeClr val="bg1">
              <a:lumMod val="8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Second level</a:t>
            </a:r>
          </a:p>
        </p:txBody>
      </p:sp>
      <p:sp>
        <p:nvSpPr>
          <p:cNvPr id="12" name="Content Placeholder 2">
            <a:extLst>
              <a:ext uri="{FF2B5EF4-FFF2-40B4-BE49-F238E27FC236}">
                <a16:creationId xmlns:a16="http://schemas.microsoft.com/office/drawing/2014/main" id="{7DFA5EDD-5401-7103-34E8-9332A88F56E1}"/>
              </a:ext>
            </a:extLst>
          </p:cNvPr>
          <p:cNvSpPr>
            <a:spLocks noGrp="1"/>
          </p:cNvSpPr>
          <p:nvPr>
            <p:ph idx="12" hasCustomPrompt="1"/>
          </p:nvPr>
        </p:nvSpPr>
        <p:spPr>
          <a:xfrm>
            <a:off x="5119139" y="4465197"/>
            <a:ext cx="6736829" cy="1163611"/>
          </a:xfrm>
          <a:solidFill>
            <a:schemeClr val="bg1">
              <a:lumMod val="95000"/>
            </a:schemeClr>
          </a:solidFill>
          <a:ln>
            <a:noFill/>
          </a:ln>
        </p:spPr>
        <p:txBody>
          <a:bodyPr anchor="ctr"/>
          <a:lstStyle>
            <a:lvl1pPr marL="0" indent="0" algn="ctr">
              <a:buNone/>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Third level</a:t>
            </a:r>
          </a:p>
        </p:txBody>
      </p:sp>
    </p:spTree>
    <p:extLst>
      <p:ext uri="{BB962C8B-B14F-4D97-AF65-F5344CB8AC3E}">
        <p14:creationId xmlns:p14="http://schemas.microsoft.com/office/powerpoint/2010/main" val="181018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0554-4863-DB94-D605-2AB46515CB5E}"/>
              </a:ext>
            </a:extLst>
          </p:cNvPr>
          <p:cNvSpPr>
            <a:spLocks noGrp="1"/>
          </p:cNvSpPr>
          <p:nvPr>
            <p:ph type="title" hasCustomPrompt="1"/>
          </p:nvPr>
        </p:nvSpPr>
        <p:spPr>
          <a:xfrm>
            <a:off x="336030" y="1259174"/>
            <a:ext cx="4595734" cy="1877518"/>
          </a:xfrm>
        </p:spPr>
        <p:txBody>
          <a:bodyPr anchor="b"/>
          <a:lstStyle>
            <a:lvl1pPr>
              <a:defRPr sz="3200"/>
            </a:lvl1pPr>
          </a:lstStyle>
          <a:p>
            <a:r>
              <a:rPr lang="en-GB" dirty="0"/>
              <a:t>CLICK TO EDIT MASTER TITLE STYLE</a:t>
            </a:r>
          </a:p>
        </p:txBody>
      </p:sp>
      <p:sp>
        <p:nvSpPr>
          <p:cNvPr id="3" name="Picture Placeholder 2">
            <a:extLst>
              <a:ext uri="{FF2B5EF4-FFF2-40B4-BE49-F238E27FC236}">
                <a16:creationId xmlns:a16="http://schemas.microsoft.com/office/drawing/2014/main" id="{96CD3DB1-280A-E3BD-DE19-7DF0DFD2F5F2}"/>
              </a:ext>
            </a:extLst>
          </p:cNvPr>
          <p:cNvSpPr>
            <a:spLocks noGrp="1"/>
          </p:cNvSpPr>
          <p:nvPr>
            <p:ph type="pic" idx="1"/>
          </p:nvPr>
        </p:nvSpPr>
        <p:spPr>
          <a:xfrm>
            <a:off x="5183188" y="299881"/>
            <a:ext cx="6672782" cy="62577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F260C85-A93E-5448-F3B8-FEEFB232A77F}"/>
              </a:ext>
            </a:extLst>
          </p:cNvPr>
          <p:cNvSpPr>
            <a:spLocks noGrp="1"/>
          </p:cNvSpPr>
          <p:nvPr>
            <p:ph type="body" sz="half" idx="2"/>
          </p:nvPr>
        </p:nvSpPr>
        <p:spPr>
          <a:xfrm>
            <a:off x="336030" y="3267855"/>
            <a:ext cx="4595734" cy="32897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45217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7C5334-0B50-BED2-CCFA-17765F8A2390}"/>
              </a:ext>
            </a:extLst>
          </p:cNvPr>
          <p:cNvSpPr/>
          <p:nvPr userDrawn="1"/>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51A0C78-E40C-5674-B3B3-68D8996F1DA8}"/>
              </a:ext>
            </a:extLst>
          </p:cNvPr>
          <p:cNvPicPr>
            <a:picLocks noChangeAspect="1"/>
          </p:cNvPicPr>
          <p:nvPr userDrawn="1"/>
        </p:nvPicPr>
        <p:blipFill rotWithShape="1">
          <a:blip r:embed="rId2"/>
          <a:srcRect t="5283" b="5979"/>
          <a:stretch/>
        </p:blipFill>
        <p:spPr>
          <a:xfrm>
            <a:off x="232756" y="204267"/>
            <a:ext cx="11768744" cy="642513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A9963D4-8A0B-98DF-7102-3CFDE3AD09A9}"/>
              </a:ext>
            </a:extLst>
          </p:cNvPr>
          <p:cNvPicPr>
            <a:picLocks noChangeAspect="1"/>
          </p:cNvPicPr>
          <p:nvPr userDrawn="1"/>
        </p:nvPicPr>
        <p:blipFill>
          <a:blip r:embed="rId3"/>
          <a:stretch>
            <a:fillRect/>
          </a:stretch>
        </p:blipFill>
        <p:spPr>
          <a:xfrm>
            <a:off x="336030" y="0"/>
            <a:ext cx="1071484" cy="1071484"/>
          </a:xfrm>
          <a:prstGeom prst="rect">
            <a:avLst/>
          </a:prstGeom>
        </p:spPr>
      </p:pic>
      <p:sp>
        <p:nvSpPr>
          <p:cNvPr id="2" name="Title 1">
            <a:extLst>
              <a:ext uri="{FF2B5EF4-FFF2-40B4-BE49-F238E27FC236}">
                <a16:creationId xmlns:a16="http://schemas.microsoft.com/office/drawing/2014/main" id="{B3A1EEC4-DA27-78D3-F25B-1FB70479FDA1}"/>
              </a:ext>
            </a:extLst>
          </p:cNvPr>
          <p:cNvSpPr>
            <a:spLocks noGrp="1"/>
          </p:cNvSpPr>
          <p:nvPr>
            <p:ph type="ctrTitle" hasCustomPrompt="1"/>
          </p:nvPr>
        </p:nvSpPr>
        <p:spPr>
          <a:xfrm>
            <a:off x="1225446" y="1369702"/>
            <a:ext cx="9741108" cy="2387600"/>
          </a:xfrm>
        </p:spPr>
        <p:txBody>
          <a:bodyPr anchor="b"/>
          <a:lstStyle>
            <a:lvl1pPr algn="ctr">
              <a:defRPr sz="60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B76D5F15-92C1-EEF9-8DA3-E7840E2FBDBD}"/>
              </a:ext>
            </a:extLst>
          </p:cNvPr>
          <p:cNvSpPr>
            <a:spLocks noGrp="1"/>
          </p:cNvSpPr>
          <p:nvPr>
            <p:ph type="subTitle" idx="1"/>
          </p:nvPr>
        </p:nvSpPr>
        <p:spPr>
          <a:xfrm>
            <a:off x="1225446" y="4066734"/>
            <a:ext cx="974110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56CA86AC-D616-A894-60EC-07AE160F7C67}"/>
              </a:ext>
            </a:extLst>
          </p:cNvPr>
          <p:cNvSpPr>
            <a:spLocks noGrp="1"/>
          </p:cNvSpPr>
          <p:nvPr>
            <p:ph type="dt" sz="half" idx="10"/>
          </p:nvPr>
        </p:nvSpPr>
        <p:spPr/>
        <p:txBody>
          <a:bodyPr/>
          <a:lstStyle/>
          <a:p>
            <a:fld id="{BC167085-5E2E-8A42-9B50-01B17EA7A663}" type="datetimeFigureOut">
              <a:rPr lang="en-GB" smtClean="0"/>
              <a:t>02/07/2025</a:t>
            </a:fld>
            <a:endParaRPr lang="en-GB"/>
          </a:p>
        </p:txBody>
      </p:sp>
      <p:sp>
        <p:nvSpPr>
          <p:cNvPr id="5" name="Footer Placeholder 4">
            <a:extLst>
              <a:ext uri="{FF2B5EF4-FFF2-40B4-BE49-F238E27FC236}">
                <a16:creationId xmlns:a16="http://schemas.microsoft.com/office/drawing/2014/main" id="{5D2931CA-616E-3D53-3401-D07A8A665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878EE-E6C8-8530-0FFD-99AB50F3457A}"/>
              </a:ext>
            </a:extLst>
          </p:cNvPr>
          <p:cNvSpPr>
            <a:spLocks noGrp="1"/>
          </p:cNvSpPr>
          <p:nvPr>
            <p:ph type="sldNum" sz="quarter" idx="12"/>
          </p:nvPr>
        </p:nvSpPr>
        <p:spPr/>
        <p:txBody>
          <a:bodyPr/>
          <a:lstStyle/>
          <a:p>
            <a:fld id="{9E9C87DA-8EAB-8046-B7A0-677572D5F9A2}" type="slidenum">
              <a:rPr lang="en-GB" smtClean="0"/>
              <a:t>‹N°›</a:t>
            </a:fld>
            <a:endParaRPr lang="en-GB"/>
          </a:p>
        </p:txBody>
      </p:sp>
    </p:spTree>
    <p:extLst>
      <p:ext uri="{BB962C8B-B14F-4D97-AF65-F5344CB8AC3E}">
        <p14:creationId xmlns:p14="http://schemas.microsoft.com/office/powerpoint/2010/main" val="395653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C846-010A-3E22-350B-295388B806A0}"/>
              </a:ext>
            </a:extLst>
          </p:cNvPr>
          <p:cNvSpPr>
            <a:spLocks noGrp="1"/>
          </p:cNvSpPr>
          <p:nvPr>
            <p:ph type="title" hasCustomPrompt="1"/>
          </p:nvPr>
        </p:nvSpPr>
        <p:spPr/>
        <p:txBody>
          <a:bodyPr/>
          <a:lstStyle/>
          <a:p>
            <a:r>
              <a:rPr lang="en-GB" dirty="0"/>
              <a:t>CLICK TO EDIT MASTER TITLE STYLE</a:t>
            </a:r>
          </a:p>
        </p:txBody>
      </p:sp>
      <p:sp>
        <p:nvSpPr>
          <p:cNvPr id="7" name="Content Placeholder 6"/>
          <p:cNvSpPr>
            <a:spLocks noGrp="1"/>
          </p:cNvSpPr>
          <p:nvPr>
            <p:ph sz="quarter" idx="13"/>
          </p:nvPr>
        </p:nvSpPr>
        <p:spPr>
          <a:xfrm>
            <a:off x="336550" y="1312863"/>
            <a:ext cx="11518900" cy="5258853"/>
          </a:xfrm>
        </p:spPr>
        <p:txBody>
          <a:bodyPr lIns="0" tIns="0" rIns="0" bIns="0"/>
          <a:lstStyle>
            <a:lvl1pPr marL="360000" indent="-360000" algn="just">
              <a:lnSpc>
                <a:spcPct val="100000"/>
              </a:lnSpc>
              <a:spcBef>
                <a:spcPts val="0"/>
              </a:spcBef>
              <a:buFont typeface="Arial" panose="020B0604020202020204" pitchFamily="34" charset="0"/>
              <a:buChar char="•"/>
              <a:defRPr/>
            </a:lvl1pPr>
            <a:lvl2pPr indent="0" algn="just">
              <a:lnSpc>
                <a:spcPct val="100000"/>
              </a:lnSpc>
              <a:spcBef>
                <a:spcPts val="0"/>
              </a:spcBef>
              <a:defRPr/>
            </a:lvl2pPr>
            <a:lvl3pPr indent="0" algn="just">
              <a:lnSpc>
                <a:spcPct val="100000"/>
              </a:lnSpc>
              <a:spcBef>
                <a:spcPts val="0"/>
              </a:spcBef>
              <a:defRPr/>
            </a:lvl3pPr>
            <a:lvl4pPr indent="0" algn="just">
              <a:lnSpc>
                <a:spcPct val="100000"/>
              </a:lnSpc>
              <a:spcBef>
                <a:spcPts val="0"/>
              </a:spcBef>
              <a:defRPr/>
            </a:lvl4pPr>
            <a:lvl5pPr indent="0" algn="just">
              <a:lnSpc>
                <a:spcPct val="100000"/>
              </a:lnSpc>
              <a:spcBef>
                <a:spcPts val="0"/>
              </a:spcBef>
              <a:defRPr/>
            </a:lvl5pPr>
          </a:lstStyle>
          <a:p>
            <a:pPr lvl="0"/>
            <a:r>
              <a:rPr lang="en-US" dirty="0"/>
              <a:t>Click to edit Master text styles</a:t>
            </a:r>
          </a:p>
        </p:txBody>
      </p:sp>
    </p:spTree>
    <p:extLst>
      <p:ext uri="{BB962C8B-B14F-4D97-AF65-F5344CB8AC3E}">
        <p14:creationId xmlns:p14="http://schemas.microsoft.com/office/powerpoint/2010/main" val="427170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8ECF79C-ADDD-129E-1469-4B74D5D9A020}"/>
              </a:ext>
            </a:extLst>
          </p:cNvPr>
          <p:cNvGrpSpPr/>
          <p:nvPr userDrawn="1"/>
        </p:nvGrpSpPr>
        <p:grpSpPr>
          <a:xfrm>
            <a:off x="0" y="0"/>
            <a:ext cx="12192000" cy="6858001"/>
            <a:chOff x="0" y="0"/>
            <a:chExt cx="12192000" cy="6858001"/>
          </a:xfrm>
        </p:grpSpPr>
        <p:sp>
          <p:nvSpPr>
            <p:cNvPr id="7" name="Rectangle 6">
              <a:extLst>
                <a:ext uri="{FF2B5EF4-FFF2-40B4-BE49-F238E27FC236}">
                  <a16:creationId xmlns:a16="http://schemas.microsoft.com/office/drawing/2014/main" id="{AB9625CC-E74A-444D-46D5-81DCF7EA61EA}"/>
                </a:ext>
              </a:extLst>
            </p:cNvPr>
            <p:cNvSpPr/>
            <p:nvPr userDrawn="1"/>
          </p:nvSpPr>
          <p:spPr>
            <a:xfrm>
              <a:off x="0" y="0"/>
              <a:ext cx="12192000" cy="6858001"/>
            </a:xfrm>
            <a:prstGeom prst="rect">
              <a:avLst/>
            </a:prstGeom>
            <a:solidFill>
              <a:schemeClr val="bg1">
                <a:lumMod val="95000"/>
              </a:schemeClr>
            </a:solidFill>
            <a:ln w="292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4DBEC78-6A03-A6DD-6C7B-F2B7557F072A}"/>
                </a:ext>
              </a:extLst>
            </p:cNvPr>
            <p:cNvSpPr/>
            <p:nvPr userDrawn="1"/>
          </p:nvSpPr>
          <p:spPr>
            <a:xfrm>
              <a:off x="161145" y="136525"/>
              <a:ext cx="11869711" cy="6577012"/>
            </a:xfrm>
            <a:prstGeom prst="rect">
              <a:avLst/>
            </a:prstGeom>
            <a:solidFill>
              <a:schemeClr val="bg1"/>
            </a:solidFill>
            <a:ln w="292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Placeholder 1">
            <a:extLst>
              <a:ext uri="{FF2B5EF4-FFF2-40B4-BE49-F238E27FC236}">
                <a16:creationId xmlns:a16="http://schemas.microsoft.com/office/drawing/2014/main" id="{E9902AC2-B79B-71FD-847E-444E51167763}"/>
              </a:ext>
            </a:extLst>
          </p:cNvPr>
          <p:cNvSpPr>
            <a:spLocks noGrp="1"/>
          </p:cNvSpPr>
          <p:nvPr>
            <p:ph type="title"/>
          </p:nvPr>
        </p:nvSpPr>
        <p:spPr>
          <a:xfrm>
            <a:off x="1743544" y="497201"/>
            <a:ext cx="10112426" cy="574284"/>
          </a:xfrm>
          <a:prstGeom prst="rect">
            <a:avLst/>
          </a:prstGeom>
        </p:spPr>
        <p:txBody>
          <a:bodyPr vert="horz" lIns="91440" tIns="45720" rIns="91440" bIns="45720" rtlCol="0" anchor="ctr">
            <a:noAutofit/>
          </a:bodyPr>
          <a:lstStyle/>
          <a:p>
            <a:r>
              <a:rPr lang="en-GB" dirty="0"/>
              <a:t>CLICK TO EDIT MASTER TITLE STYLE</a:t>
            </a:r>
          </a:p>
        </p:txBody>
      </p:sp>
      <p:sp>
        <p:nvSpPr>
          <p:cNvPr id="3" name="Text Placeholder 2">
            <a:extLst>
              <a:ext uri="{FF2B5EF4-FFF2-40B4-BE49-F238E27FC236}">
                <a16:creationId xmlns:a16="http://schemas.microsoft.com/office/drawing/2014/main" id="{230F3FA9-2D5C-6E24-E77D-CA1ED9D84344}"/>
              </a:ext>
            </a:extLst>
          </p:cNvPr>
          <p:cNvSpPr>
            <a:spLocks noGrp="1"/>
          </p:cNvSpPr>
          <p:nvPr>
            <p:ph type="body" idx="1"/>
          </p:nvPr>
        </p:nvSpPr>
        <p:spPr>
          <a:xfrm>
            <a:off x="336030" y="2098623"/>
            <a:ext cx="11519940" cy="380000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D31FF3AB-507D-0A93-8614-DCE9021CCF3C}"/>
              </a:ext>
            </a:extLst>
          </p:cNvPr>
          <p:cNvSpPr>
            <a:spLocks noGrp="1"/>
          </p:cNvSpPr>
          <p:nvPr>
            <p:ph type="dt" sz="half" idx="2"/>
          </p:nvPr>
        </p:nvSpPr>
        <p:spPr>
          <a:xfrm>
            <a:off x="336030" y="6192474"/>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BC167085-5E2E-8A42-9B50-01B17EA7A663}" type="datetimeFigureOut">
              <a:rPr lang="en-GB" smtClean="0"/>
              <a:pPr/>
              <a:t>02/07/2025</a:t>
            </a:fld>
            <a:endParaRPr lang="en-GB" dirty="0"/>
          </a:p>
        </p:txBody>
      </p:sp>
      <p:sp>
        <p:nvSpPr>
          <p:cNvPr id="5" name="Footer Placeholder 4">
            <a:extLst>
              <a:ext uri="{FF2B5EF4-FFF2-40B4-BE49-F238E27FC236}">
                <a16:creationId xmlns:a16="http://schemas.microsoft.com/office/drawing/2014/main" id="{C90D1C1F-3EA3-A8B9-AC7F-FE462F91C156}"/>
              </a:ext>
            </a:extLst>
          </p:cNvPr>
          <p:cNvSpPr>
            <a:spLocks noGrp="1"/>
          </p:cNvSpPr>
          <p:nvPr>
            <p:ph type="ftr" sz="quarter" idx="3"/>
          </p:nvPr>
        </p:nvSpPr>
        <p:spPr>
          <a:xfrm>
            <a:off x="4038600" y="619299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
        <p:nvSpPr>
          <p:cNvPr id="6" name="Slide Number Placeholder 5">
            <a:extLst>
              <a:ext uri="{FF2B5EF4-FFF2-40B4-BE49-F238E27FC236}">
                <a16:creationId xmlns:a16="http://schemas.microsoft.com/office/drawing/2014/main" id="{B9FDEABF-1560-82E6-A9B8-01386D0465CB}"/>
              </a:ext>
            </a:extLst>
          </p:cNvPr>
          <p:cNvSpPr>
            <a:spLocks noGrp="1"/>
          </p:cNvSpPr>
          <p:nvPr>
            <p:ph type="sldNum" sz="quarter" idx="4"/>
          </p:nvPr>
        </p:nvSpPr>
        <p:spPr>
          <a:xfrm>
            <a:off x="9112770" y="6192994"/>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9E9C87DA-8EAB-8046-B7A0-677572D5F9A2}" type="slidenum">
              <a:rPr lang="en-GB" smtClean="0"/>
              <a:pPr/>
              <a:t>‹N°›</a:t>
            </a:fld>
            <a:endParaRPr lang="en-GB" dirty="0"/>
          </a:p>
        </p:txBody>
      </p:sp>
      <p:pic>
        <p:nvPicPr>
          <p:cNvPr id="11" name="Picture 10" descr="A picture containing text&#10;&#10;Description automatically generated">
            <a:extLst>
              <a:ext uri="{FF2B5EF4-FFF2-40B4-BE49-F238E27FC236}">
                <a16:creationId xmlns:a16="http://schemas.microsoft.com/office/drawing/2014/main" id="{D764807D-B216-60F4-E94D-1735A0958425}"/>
              </a:ext>
            </a:extLst>
          </p:cNvPr>
          <p:cNvPicPr>
            <a:picLocks noChangeAspect="1"/>
          </p:cNvPicPr>
          <p:nvPr userDrawn="1"/>
        </p:nvPicPr>
        <p:blipFill>
          <a:blip r:embed="rId14"/>
          <a:stretch>
            <a:fillRect/>
          </a:stretch>
        </p:blipFill>
        <p:spPr>
          <a:xfrm>
            <a:off x="336030" y="0"/>
            <a:ext cx="1071484" cy="1071484"/>
          </a:xfrm>
          <a:prstGeom prst="rect">
            <a:avLst/>
          </a:prstGeom>
        </p:spPr>
      </p:pic>
    </p:spTree>
    <p:extLst>
      <p:ext uri="{BB962C8B-B14F-4D97-AF65-F5344CB8AC3E}">
        <p14:creationId xmlns:p14="http://schemas.microsoft.com/office/powerpoint/2010/main" val="37818197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6.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35.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8.emf"/><Relationship Id="rId3" Type="http://schemas.openxmlformats.org/officeDocument/2006/relationships/image" Target="../media/image38.png"/><Relationship Id="rId7" Type="http://schemas.openxmlformats.org/officeDocument/2006/relationships/image" Target="../media/image42.emf"/><Relationship Id="rId12" Type="http://schemas.openxmlformats.org/officeDocument/2006/relationships/image" Target="../media/image47.emf"/><Relationship Id="rId2" Type="http://schemas.openxmlformats.org/officeDocument/2006/relationships/image" Target="../media/image37.jpeg"/><Relationship Id="rId16" Type="http://schemas.openxmlformats.org/officeDocument/2006/relationships/image" Target="../media/image51.emf"/><Relationship Id="rId1" Type="http://schemas.openxmlformats.org/officeDocument/2006/relationships/slideLayout" Target="../slideLayouts/slideLayout5.xml"/><Relationship Id="rId6" Type="http://schemas.openxmlformats.org/officeDocument/2006/relationships/image" Target="../media/image41.emf"/><Relationship Id="rId11" Type="http://schemas.openxmlformats.org/officeDocument/2006/relationships/image" Target="../media/image46.emf"/><Relationship Id="rId5" Type="http://schemas.openxmlformats.org/officeDocument/2006/relationships/image" Target="../media/image40.png"/><Relationship Id="rId15" Type="http://schemas.openxmlformats.org/officeDocument/2006/relationships/image" Target="../media/image50.emf"/><Relationship Id="rId10" Type="http://schemas.openxmlformats.org/officeDocument/2006/relationships/image" Target="../media/image45.emf"/><Relationship Id="rId4" Type="http://schemas.openxmlformats.org/officeDocument/2006/relationships/image" Target="../media/image39.png"/><Relationship Id="rId9" Type="http://schemas.openxmlformats.org/officeDocument/2006/relationships/image" Target="../media/image44.emf"/><Relationship Id="rId14" Type="http://schemas.openxmlformats.org/officeDocument/2006/relationships/image" Target="../media/image49.emf"/></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3.sv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qcsmail.ptc.post/" TargetMode="External"/><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https://qcsmailbd.ptc.pos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891322" y="2625990"/>
            <a:ext cx="10720251" cy="1809549"/>
          </a:xfrm>
        </p:spPr>
        <p:txBody>
          <a:bodyPr/>
          <a:lstStyle/>
          <a:p>
            <a:r>
              <a:rPr lang="fr-FR" sz="3600" dirty="0"/>
              <a:t>Comprendre les nouvelles prescriptions relatives aux envois recommandés </a:t>
            </a:r>
            <a:br>
              <a:rPr lang="fr-FR" sz="3600" dirty="0"/>
            </a:br>
            <a:r>
              <a:rPr lang="fr-FR" sz="3600" dirty="0"/>
              <a:t>et aux envois avec valeur déclarée qui entreront en vigueur le 1</a:t>
            </a:r>
            <a:r>
              <a:rPr lang="fr-FR" sz="3600" baseline="30000" dirty="0"/>
              <a:t>er</a:t>
            </a:r>
            <a:r>
              <a:rPr lang="fr-FR" sz="3600" dirty="0"/>
              <a:t> janvier 2026</a:t>
            </a:r>
            <a:br>
              <a:rPr sz="3600" dirty="0"/>
            </a:br>
            <a:br>
              <a:rPr sz="3600" dirty="0"/>
            </a:br>
            <a:r>
              <a:rPr lang="fr-FR" sz="2800" i="0" u="none" strike="noStrike" baseline="0" dirty="0">
                <a:latin typeface="Lucida Sans" panose="020B0602030504020204" pitchFamily="34" charset="0"/>
              </a:rPr>
              <a:t>Webinaire  </a:t>
            </a:r>
            <a:r>
              <a:rPr lang="en-US" sz="3600" dirty="0"/>
              <a:t>	</a:t>
            </a:r>
          </a:p>
        </p:txBody>
      </p:sp>
      <p:sp>
        <p:nvSpPr>
          <p:cNvPr id="5" name="Subtitle 4">
            <a:extLst>
              <a:ext uri="{FF2B5EF4-FFF2-40B4-BE49-F238E27FC236}">
                <a16:creationId xmlns:a16="http://schemas.microsoft.com/office/drawing/2014/main" id="{50C6356B-0C5A-4722-3687-062F2B9DD10B}"/>
              </a:ext>
            </a:extLst>
          </p:cNvPr>
          <p:cNvSpPr>
            <a:spLocks noGrp="1"/>
          </p:cNvSpPr>
          <p:nvPr>
            <p:ph type="subTitle" idx="1"/>
          </p:nvPr>
        </p:nvSpPr>
        <p:spPr>
          <a:xfrm>
            <a:off x="891322" y="5111549"/>
            <a:ext cx="10820400" cy="1164019"/>
          </a:xfrm>
        </p:spPr>
        <p:txBody>
          <a:bodyPr>
            <a:noAutofit/>
          </a:bodyPr>
          <a:lstStyle/>
          <a:p>
            <a:r>
              <a:rPr lang="fr-FR" sz="2000" dirty="0"/>
              <a:t>Commerce électronique, intégration des services physiques </a:t>
            </a:r>
            <a:br>
              <a:rPr lang="fr-FR" sz="2000" dirty="0"/>
            </a:br>
            <a:r>
              <a:rPr lang="fr-FR" sz="2000" dirty="0"/>
              <a:t>et questions intéressant le Conseil d’exploitation postale</a:t>
            </a:r>
          </a:p>
          <a:p>
            <a:r>
              <a:rPr lang="fr-FR" sz="2000" dirty="0"/>
              <a:t>Bureau international – Direction des opérations postales</a:t>
            </a:r>
          </a:p>
        </p:txBody>
      </p:sp>
    </p:spTree>
    <p:extLst>
      <p:ext uri="{BB962C8B-B14F-4D97-AF65-F5344CB8AC3E}">
        <p14:creationId xmlns:p14="http://schemas.microsoft.com/office/powerpoint/2010/main" val="209661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9A17C48-55EE-4C1D-A4A5-41C19ABCEE1C}"/>
              </a:ext>
            </a:extLst>
          </p:cNvPr>
          <p:cNvGrpSpPr/>
          <p:nvPr/>
        </p:nvGrpSpPr>
        <p:grpSpPr>
          <a:xfrm>
            <a:off x="360334" y="1359675"/>
            <a:ext cx="11345757" cy="3541904"/>
            <a:chOff x="0" y="0"/>
            <a:chExt cx="9029455" cy="2380185"/>
          </a:xfrm>
        </p:grpSpPr>
        <p:sp>
          <p:nvSpPr>
            <p:cNvPr id="13" name="Rectangle: Rounded Corners 12">
              <a:extLst>
                <a:ext uri="{FF2B5EF4-FFF2-40B4-BE49-F238E27FC236}">
                  <a16:creationId xmlns:a16="http://schemas.microsoft.com/office/drawing/2014/main" id="{D5AE1C24-74A2-4422-8D49-A5FBFADD4AAD}"/>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246BBB47-393C-4AF5-AB81-5414F100D747}"/>
                </a:ext>
              </a:extLst>
            </p:cNvPr>
            <p:cNvSpPr txBox="1"/>
            <p:nvPr/>
          </p:nvSpPr>
          <p:spPr>
            <a:xfrm>
              <a:off x="119525" y="0"/>
              <a:ext cx="8890344"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fr-FR" sz="2000" b="1" kern="1200" dirty="0">
                  <a:solidFill>
                    <a:srgbClr val="FFC000"/>
                  </a:solidFill>
                </a:rPr>
                <a:t>Modifications au Règlement de la Convention </a:t>
              </a:r>
              <a:r>
                <a:rPr lang="fr-FR" sz="2000" dirty="0"/>
                <a:t> </a:t>
              </a:r>
            </a:p>
            <a:p>
              <a:pPr defTabSz="1155700">
                <a:lnSpc>
                  <a:spcPct val="90000"/>
                </a:lnSpc>
                <a:spcBef>
                  <a:spcPct val="0"/>
                </a:spcBef>
                <a:spcAft>
                  <a:spcPct val="35000"/>
                </a:spcAft>
              </a:pPr>
              <a:r>
                <a:rPr lang="fr-FR" sz="2000" b="1" dirty="0"/>
                <a:t>Article 17-130</a:t>
              </a:r>
              <a:r>
                <a:rPr lang="fr-FR" sz="2000" b="1" dirty="0">
                  <a:solidFill>
                    <a:schemeClr val="bg1"/>
                  </a:solidFill>
                </a:rPr>
                <a:t> </a:t>
              </a:r>
              <a:r>
                <a:rPr lang="fr-FR" sz="2000" b="1" dirty="0"/>
                <a:t>– Échanges électroniques à l’appui des processus postaux</a:t>
              </a:r>
            </a:p>
            <a:p>
              <a:pPr marL="357188" indent="-357188" defTabSz="1155700">
                <a:lnSpc>
                  <a:spcPct val="90000"/>
                </a:lnSpc>
                <a:spcBef>
                  <a:spcPct val="0"/>
                </a:spcBef>
                <a:spcAft>
                  <a:spcPct val="35000"/>
                </a:spcAft>
              </a:pPr>
              <a:r>
                <a:rPr lang="fr-FR" sz="2000" b="1" dirty="0"/>
                <a:t>2.1</a:t>
              </a:r>
              <a:r>
                <a:rPr lang="en-US" sz="2000" dirty="0"/>
                <a:t>	</a:t>
              </a:r>
              <a:r>
                <a:rPr lang="fr-FR" sz="2000" dirty="0"/>
                <a:t>Pour les envois avec suivi, </a:t>
              </a:r>
              <a:r>
                <a:rPr lang="fr-FR" sz="2000" u="sng" dirty="0"/>
                <a:t>les envois recommandés et les envois avec valeur déclarée</a:t>
              </a:r>
              <a:r>
                <a:rPr lang="fr-FR" sz="2000" dirty="0"/>
                <a:t>, l’échange </a:t>
              </a:r>
              <a:br>
                <a:rPr lang="fr-FR" sz="2000" dirty="0"/>
              </a:br>
              <a:r>
                <a:rPr lang="fr-FR" sz="2000" dirty="0"/>
                <a:t>de messages EMSEVT est obligatoire avec tous les partenaires. </a:t>
              </a:r>
              <a:r>
                <a:rPr lang="fr-FR" sz="2000" u="sng" dirty="0"/>
                <a:t>La rémunération supplémentaire pour la transmission des informations de suivi et de localisation est payée conformément aux dispositions prévues dans les articles 31-104 et 31-105</a:t>
              </a:r>
            </a:p>
            <a:p>
              <a:pPr marL="357188" indent="-357188" defTabSz="1155700">
                <a:lnSpc>
                  <a:spcPct val="90000"/>
                </a:lnSpc>
                <a:spcBef>
                  <a:spcPct val="0"/>
                </a:spcBef>
                <a:spcAft>
                  <a:spcPct val="35000"/>
                </a:spcAft>
              </a:pPr>
              <a:r>
                <a:rPr lang="fr-FR" sz="2000" b="1" dirty="0"/>
                <a:t>2.2</a:t>
              </a:r>
              <a:r>
                <a:rPr lang="fr-FR" sz="2000" dirty="0"/>
                <a:t>	</a:t>
              </a:r>
              <a:r>
                <a:rPr lang="fr-FR" sz="2000" strike="sngStrike" dirty="0"/>
                <a:t>Pour les envois recommandés et les envois avec valeur déclarée, l’échange de messages EMSEVT est obligatoire uniquement dans le cadre du programme de rémunération supplémentaire pour les opérateurs désignés qui participent pleinement au programme selon les articles 31-104 et 31-105. L’échange de données avec d’autres participants est facultatif</a:t>
              </a:r>
            </a:p>
          </p:txBody>
        </p:sp>
      </p:grpSp>
      <p:sp>
        <p:nvSpPr>
          <p:cNvPr id="9" name="TextBox 8">
            <a:extLst>
              <a:ext uri="{FF2B5EF4-FFF2-40B4-BE49-F238E27FC236}">
                <a16:creationId xmlns:a16="http://schemas.microsoft.com/office/drawing/2014/main" id="{82E582FC-0D0C-40DA-A108-D8EB157B4230}"/>
              </a:ext>
            </a:extLst>
          </p:cNvPr>
          <p:cNvSpPr txBox="1"/>
          <p:nvPr/>
        </p:nvSpPr>
        <p:spPr>
          <a:xfrm>
            <a:off x="304800" y="5349085"/>
            <a:ext cx="11515519" cy="923330"/>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r>
              <a:rPr lang="fr-FR" sz="1800" b="1" i="0" strike="noStrike" baseline="0" dirty="0">
                <a:solidFill>
                  <a:srgbClr val="000000"/>
                </a:solidFill>
              </a:rPr>
              <a:t>Note:</a:t>
            </a:r>
            <a:r>
              <a:rPr lang="fr-FR" dirty="0"/>
              <a:t>  </a:t>
            </a:r>
            <a:r>
              <a:rPr lang="fr-FR" sz="1800" b="0" i="0" u="none" strike="noStrike" baseline="0" dirty="0">
                <a:solidFill>
                  <a:srgbClr val="000000"/>
                </a:solidFill>
              </a:rPr>
              <a:t>données obligatoires concernant les événements EMSEVT: EMC, EMD, EMH et EMI (art. 17-130.3.1 du Règlement)*</a:t>
            </a:r>
          </a:p>
          <a:p>
            <a:endParaRPr lang="fr-FR" dirty="0">
              <a:solidFill>
                <a:srgbClr val="000000"/>
              </a:solidFill>
            </a:endParaRPr>
          </a:p>
          <a:p>
            <a:r>
              <a:rPr lang="fr-FR" dirty="0"/>
              <a:t>*EDH a été ajouté aux autres événements relatifs à la distribution à l’article</a:t>
            </a:r>
            <a:r>
              <a:rPr lang="fr-FR" dirty="0">
                <a:solidFill>
                  <a:srgbClr val="000000"/>
                </a:solidFill>
              </a:rPr>
              <a:t> 17-131.7.8 du Règlement de la Convention</a:t>
            </a:r>
            <a:endParaRPr lang="fr-FR" dirty="0"/>
          </a:p>
        </p:txBody>
      </p:sp>
      <p:sp>
        <p:nvSpPr>
          <p:cNvPr id="8" name="ZoneTexte 7">
            <a:extLst>
              <a:ext uri="{FF2B5EF4-FFF2-40B4-BE49-F238E27FC236}">
                <a16:creationId xmlns:a16="http://schemas.microsoft.com/office/drawing/2014/main" id="{32A37D7E-4805-4E0F-9933-BFB08F3EBC0D}"/>
              </a:ext>
            </a:extLst>
          </p:cNvPr>
          <p:cNvSpPr txBox="1"/>
          <p:nvPr/>
        </p:nvSpPr>
        <p:spPr>
          <a:xfrm>
            <a:off x="1622758" y="291367"/>
            <a:ext cx="9759115" cy="964880"/>
          </a:xfrm>
          <a:prstGeom prst="rect">
            <a:avLst/>
          </a:prstGeom>
          <a:noFill/>
        </p:spPr>
        <p:txBody>
          <a:bodyPr wrap="square">
            <a:spAutoFit/>
          </a:bodyPr>
          <a:lstStyle/>
          <a:p>
            <a:pPr>
              <a:lnSpc>
                <a:spcPct val="90000"/>
              </a:lnSpc>
              <a:spcBef>
                <a:spcPct val="0"/>
              </a:spcBef>
              <a:defRPr/>
            </a:pPr>
            <a:r>
              <a:rPr lang="fr-FR" sz="2100" b="1" dirty="0">
                <a:solidFill>
                  <a:prstClr val="black"/>
                </a:solidFill>
                <a:latin typeface="Verdana" panose="020B0604030504040204" pitchFamily="34" charset="0"/>
              </a:rPr>
              <a:t>Données de suivi et de localisation obligatoires via EMSEVT 3 pour les envois recommandés, les envois avec valeur déclarée et les envois avec suivi</a:t>
            </a:r>
          </a:p>
        </p:txBody>
      </p:sp>
    </p:spTree>
    <p:extLst>
      <p:ext uri="{BB962C8B-B14F-4D97-AF65-F5344CB8AC3E}">
        <p14:creationId xmlns:p14="http://schemas.microsoft.com/office/powerpoint/2010/main" val="251015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41F8CAD1-F7DA-4F24-8C71-854B7C601550}"/>
              </a:ext>
            </a:extLst>
          </p:cNvPr>
          <p:cNvGraphicFramePr>
            <a:graphicFrameLocks noGrp="1"/>
          </p:cNvGraphicFramePr>
          <p:nvPr>
            <p:extLst>
              <p:ext uri="{D42A27DB-BD31-4B8C-83A1-F6EECF244321}">
                <p14:modId xmlns:p14="http://schemas.microsoft.com/office/powerpoint/2010/main" val="1724558993"/>
              </p:ext>
            </p:extLst>
          </p:nvPr>
        </p:nvGraphicFramePr>
        <p:xfrm>
          <a:off x="542952" y="1511710"/>
          <a:ext cx="11269434" cy="2606040"/>
        </p:xfrm>
        <a:graphic>
          <a:graphicData uri="http://schemas.openxmlformats.org/drawingml/2006/table">
            <a:tbl>
              <a:tblPr firstRow="1" bandRow="1">
                <a:tableStyleId>{5C22544A-7EE6-4342-B048-85BDC9FD1C3A}</a:tableStyleId>
              </a:tblPr>
              <a:tblGrid>
                <a:gridCol w="1140074">
                  <a:extLst>
                    <a:ext uri="{9D8B030D-6E8A-4147-A177-3AD203B41FA5}">
                      <a16:colId xmlns:a16="http://schemas.microsoft.com/office/drawing/2014/main" val="4240088380"/>
                    </a:ext>
                  </a:extLst>
                </a:gridCol>
                <a:gridCol w="987287">
                  <a:extLst>
                    <a:ext uri="{9D8B030D-6E8A-4147-A177-3AD203B41FA5}">
                      <a16:colId xmlns:a16="http://schemas.microsoft.com/office/drawing/2014/main" val="1126149320"/>
                    </a:ext>
                  </a:extLst>
                </a:gridCol>
                <a:gridCol w="845971">
                  <a:extLst>
                    <a:ext uri="{9D8B030D-6E8A-4147-A177-3AD203B41FA5}">
                      <a16:colId xmlns:a16="http://schemas.microsoft.com/office/drawing/2014/main" val="1890771149"/>
                    </a:ext>
                  </a:extLst>
                </a:gridCol>
                <a:gridCol w="797299">
                  <a:extLst>
                    <a:ext uri="{9D8B030D-6E8A-4147-A177-3AD203B41FA5}">
                      <a16:colId xmlns:a16="http://schemas.microsoft.com/office/drawing/2014/main" val="2806209558"/>
                    </a:ext>
                  </a:extLst>
                </a:gridCol>
                <a:gridCol w="1080052">
                  <a:extLst>
                    <a:ext uri="{9D8B030D-6E8A-4147-A177-3AD203B41FA5}">
                      <a16:colId xmlns:a16="http://schemas.microsoft.com/office/drawing/2014/main" val="2288061698"/>
                    </a:ext>
                  </a:extLst>
                </a:gridCol>
                <a:gridCol w="815008">
                  <a:extLst>
                    <a:ext uri="{9D8B030D-6E8A-4147-A177-3AD203B41FA5}">
                      <a16:colId xmlns:a16="http://schemas.microsoft.com/office/drawing/2014/main" val="4276810786"/>
                    </a:ext>
                  </a:extLst>
                </a:gridCol>
                <a:gridCol w="1007166">
                  <a:extLst>
                    <a:ext uri="{9D8B030D-6E8A-4147-A177-3AD203B41FA5}">
                      <a16:colId xmlns:a16="http://schemas.microsoft.com/office/drawing/2014/main" val="1343876609"/>
                    </a:ext>
                  </a:extLst>
                </a:gridCol>
                <a:gridCol w="1669774">
                  <a:extLst>
                    <a:ext uri="{9D8B030D-6E8A-4147-A177-3AD203B41FA5}">
                      <a16:colId xmlns:a16="http://schemas.microsoft.com/office/drawing/2014/main" val="2359240388"/>
                    </a:ext>
                  </a:extLst>
                </a:gridCol>
                <a:gridCol w="907774">
                  <a:extLst>
                    <a:ext uri="{9D8B030D-6E8A-4147-A177-3AD203B41FA5}">
                      <a16:colId xmlns:a16="http://schemas.microsoft.com/office/drawing/2014/main" val="424856154"/>
                    </a:ext>
                  </a:extLst>
                </a:gridCol>
                <a:gridCol w="861391">
                  <a:extLst>
                    <a:ext uri="{9D8B030D-6E8A-4147-A177-3AD203B41FA5}">
                      <a16:colId xmlns:a16="http://schemas.microsoft.com/office/drawing/2014/main" val="1579591718"/>
                    </a:ext>
                  </a:extLst>
                </a:gridCol>
                <a:gridCol w="1157638">
                  <a:extLst>
                    <a:ext uri="{9D8B030D-6E8A-4147-A177-3AD203B41FA5}">
                      <a16:colId xmlns:a16="http://schemas.microsoft.com/office/drawing/2014/main" val="4237236238"/>
                    </a:ext>
                  </a:extLst>
                </a:gridCol>
              </a:tblGrid>
              <a:tr h="727253">
                <a:tc>
                  <a:txBody>
                    <a:bodyPr/>
                    <a:lstStyle/>
                    <a:p>
                      <a:pPr algn="l"/>
                      <a:r>
                        <a:rPr lang="fr-CH" sz="1050" dirty="0"/>
                        <a:t>Service postal</a:t>
                      </a:r>
                    </a:p>
                  </a:txBody>
                  <a:tcPr/>
                </a:tc>
                <a:tc>
                  <a:txBody>
                    <a:bodyPr/>
                    <a:lstStyle/>
                    <a:p>
                      <a:pPr algn="l"/>
                      <a:r>
                        <a:rPr lang="fr-CH" sz="1050" dirty="0"/>
                        <a:t>Marchandises ou documents</a:t>
                      </a:r>
                      <a:endParaRPr lang="fr-FR" sz="1050" dirty="0"/>
                    </a:p>
                  </a:txBody>
                  <a:tcPr/>
                </a:tc>
                <a:tc>
                  <a:txBody>
                    <a:bodyPr/>
                    <a:lstStyle/>
                    <a:p>
                      <a:pPr algn="l"/>
                      <a:r>
                        <a:rPr lang="fr-CH" sz="1050" dirty="0"/>
                        <a:t>Fourchette de poids</a:t>
                      </a:r>
                      <a:endParaRPr lang="fr-FR" sz="1050" dirty="0"/>
                    </a:p>
                  </a:txBody>
                  <a:tcPr/>
                </a:tc>
                <a:tc>
                  <a:txBody>
                    <a:bodyPr/>
                    <a:lstStyle/>
                    <a:p>
                      <a:pPr algn="l"/>
                      <a:r>
                        <a:rPr lang="fr-CH" sz="1050" dirty="0"/>
                        <a:t>Non prioritaire, prioritaire </a:t>
                      </a:r>
                      <a:br>
                        <a:rPr lang="fr-CH" sz="1050" dirty="0"/>
                      </a:br>
                      <a:r>
                        <a:rPr lang="fr-CH" sz="1050" dirty="0"/>
                        <a:t>ou haut </a:t>
                      </a:r>
                      <a:br>
                        <a:rPr lang="fr-CH" sz="1050" dirty="0"/>
                      </a:br>
                      <a:r>
                        <a:rPr lang="fr-CH" sz="1050" dirty="0"/>
                        <a:t>de gamme</a:t>
                      </a:r>
                      <a:endParaRPr lang="fr-FR" sz="1050" dirty="0"/>
                    </a:p>
                  </a:txBody>
                  <a:tcPr/>
                </a:tc>
                <a:tc>
                  <a:txBody>
                    <a:bodyPr/>
                    <a:lstStyle/>
                    <a:p>
                      <a:pPr algn="l"/>
                      <a:r>
                        <a:rPr lang="fr-CH" sz="1050" dirty="0"/>
                        <a:t>Identifiant muni d’un code </a:t>
                      </a:r>
                      <a:br>
                        <a:rPr lang="fr-CH" sz="1050" dirty="0"/>
                      </a:br>
                      <a:r>
                        <a:rPr lang="fr-CH" sz="1050" dirty="0"/>
                        <a:t>à barres S10</a:t>
                      </a:r>
                      <a:endParaRPr lang="fr-FR" sz="1050" dirty="0"/>
                    </a:p>
                  </a:txBody>
                  <a:tcPr/>
                </a:tc>
                <a:tc>
                  <a:txBody>
                    <a:bodyPr/>
                    <a:lstStyle/>
                    <a:p>
                      <a:pPr algn="l"/>
                      <a:r>
                        <a:rPr lang="fr-CH" sz="1050" dirty="0"/>
                        <a:t>EMSEVT</a:t>
                      </a:r>
                      <a:endParaRPr lang="fr-FR" sz="1050" dirty="0"/>
                    </a:p>
                  </a:txBody>
                  <a:tcPr/>
                </a:tc>
                <a:tc>
                  <a:txBody>
                    <a:bodyPr/>
                    <a:lstStyle/>
                    <a:p>
                      <a:pPr algn="l"/>
                      <a:r>
                        <a:rPr sz="1050"/>
                        <a:t>Suivi électronique jusqu’à la distribution</a:t>
                      </a:r>
                      <a:endParaRPr lang="fr-FR" sz="1050" dirty="0"/>
                    </a:p>
                  </a:txBody>
                  <a:tcPr/>
                </a:tc>
                <a:tc>
                  <a:txBody>
                    <a:bodyPr/>
                    <a:lstStyle/>
                    <a:p>
                      <a:pPr algn="l"/>
                      <a:r>
                        <a:rPr lang="fr-CH" sz="1050" dirty="0"/>
                        <a:t>ITMATT (données sur </a:t>
                      </a:r>
                      <a:br>
                        <a:rPr lang="fr-CH" sz="1050" dirty="0"/>
                      </a:br>
                      <a:r>
                        <a:rPr lang="fr-CH" sz="1050" dirty="0"/>
                        <a:t>le contenu des envois) </a:t>
                      </a:r>
                      <a:br>
                        <a:rPr lang="fr-CH" sz="1050" dirty="0"/>
                      </a:br>
                      <a:r>
                        <a:rPr lang="fr-CH" sz="1050" dirty="0"/>
                        <a:t>et données électroniques préalables</a:t>
                      </a:r>
                      <a:endParaRPr lang="fr-FR" sz="1050" dirty="0"/>
                    </a:p>
                  </a:txBody>
                  <a:tcPr/>
                </a:tc>
                <a:tc>
                  <a:txBody>
                    <a:bodyPr/>
                    <a:lstStyle/>
                    <a:p>
                      <a:pPr algn="l"/>
                      <a:r>
                        <a:rPr sz="1050" dirty="0" err="1"/>
                        <a:t>Système</a:t>
                      </a:r>
                      <a:r>
                        <a:rPr sz="1050" dirty="0"/>
                        <a:t> de </a:t>
                      </a:r>
                      <a:r>
                        <a:rPr sz="1050" dirty="0" err="1"/>
                        <a:t>réclamations</a:t>
                      </a:r>
                      <a:r>
                        <a:rPr sz="1050" dirty="0"/>
                        <a:t> par Internet (IBIS)</a:t>
                      </a:r>
                      <a:endParaRPr lang="fr-FR" sz="1050" dirty="0"/>
                    </a:p>
                  </a:txBody>
                  <a:tcPr/>
                </a:tc>
                <a:tc>
                  <a:txBody>
                    <a:bodyPr/>
                    <a:lstStyle/>
                    <a:p>
                      <a:pPr algn="l"/>
                      <a:r>
                        <a:rPr lang="fr-CH" sz="1050" dirty="0"/>
                        <a:t>Signature lors de la distribution</a:t>
                      </a:r>
                      <a:endParaRPr lang="fr-FR" sz="1050" dirty="0"/>
                    </a:p>
                  </a:txBody>
                  <a:tcPr/>
                </a:tc>
                <a:tc>
                  <a:txBody>
                    <a:bodyPr/>
                    <a:lstStyle/>
                    <a:p>
                      <a:pPr algn="l"/>
                      <a:r>
                        <a:rPr sz="1050" dirty="0" err="1"/>
                        <a:t>Responsabilité</a:t>
                      </a:r>
                      <a:r>
                        <a:rPr sz="1050" dirty="0"/>
                        <a:t> entre </a:t>
                      </a:r>
                      <a:r>
                        <a:rPr sz="1050" dirty="0" err="1"/>
                        <a:t>opérateurs</a:t>
                      </a:r>
                      <a:r>
                        <a:rPr sz="1050" dirty="0"/>
                        <a:t> </a:t>
                      </a:r>
                      <a:r>
                        <a:rPr sz="1050" dirty="0" err="1"/>
                        <a:t>désignés</a:t>
                      </a:r>
                      <a:endParaRPr lang="fr-FR" sz="1050" dirty="0"/>
                    </a:p>
                  </a:txBody>
                  <a:tcPr/>
                </a:tc>
                <a:extLst>
                  <a:ext uri="{0D108BD9-81ED-4DB2-BD59-A6C34878D82A}">
                    <a16:rowId xmlns:a16="http://schemas.microsoft.com/office/drawing/2014/main" val="3586450011"/>
                  </a:ext>
                </a:extLst>
              </a:tr>
              <a:tr h="466188">
                <a:tc>
                  <a:txBody>
                    <a:bodyPr/>
                    <a:lstStyle/>
                    <a:p>
                      <a:pPr algn="l"/>
                      <a:r>
                        <a:rPr lang="fr-CH" sz="1050" b="1" dirty="0"/>
                        <a:t>Service de recommandation</a:t>
                      </a:r>
                      <a:endParaRPr lang="fr-FR" sz="1050" b="1" dirty="0"/>
                    </a:p>
                  </a:txBody>
                  <a:tcPr/>
                </a:tc>
                <a:tc>
                  <a:txBody>
                    <a:bodyPr/>
                    <a:lstStyle/>
                    <a:p>
                      <a:pPr algn="l"/>
                      <a:r>
                        <a:rPr lang="fr-CH" sz="1050" dirty="0"/>
                        <a:t>Documents</a:t>
                      </a:r>
                      <a:endParaRPr lang="fr-FR" sz="1050" dirty="0"/>
                    </a:p>
                  </a:txBody>
                  <a:tcPr/>
                </a:tc>
                <a:tc>
                  <a:txBody>
                    <a:bodyPr/>
                    <a:lstStyle/>
                    <a:p>
                      <a:pPr algn="l"/>
                      <a:r>
                        <a:rPr lang="fr-CH" sz="1050" dirty="0"/>
                        <a:t>0-2kg</a:t>
                      </a:r>
                      <a:endParaRPr lang="fr-FR" sz="1050" dirty="0"/>
                    </a:p>
                  </a:txBody>
                  <a:tcPr/>
                </a:tc>
                <a:tc>
                  <a:txBody>
                    <a:bodyPr/>
                    <a:lstStyle/>
                    <a:p>
                      <a:pPr algn="l"/>
                      <a:r>
                        <a:rPr lang="fr-CH" sz="1050" dirty="0"/>
                        <a:t>Priorité</a:t>
                      </a:r>
                      <a:endParaRPr lang="fr-FR" sz="1050" dirty="0"/>
                    </a:p>
                  </a:txBody>
                  <a:tcPr/>
                </a:tc>
                <a:tc>
                  <a:txBody>
                    <a:bodyPr/>
                    <a:lstStyle/>
                    <a:p>
                      <a:pPr algn="l"/>
                      <a:r>
                        <a:rPr lang="fr-CH" sz="1050" dirty="0"/>
                        <a:t>Obligatoire </a:t>
                      </a:r>
                      <a:br>
                        <a:rPr lang="fr-CH" sz="1050" dirty="0"/>
                      </a:br>
                      <a:r>
                        <a:rPr lang="fr-CH" sz="1050" dirty="0"/>
                        <a:t>(RA–RZ)</a:t>
                      </a:r>
                      <a:endParaRPr lang="fr-FR" sz="1050" dirty="0"/>
                    </a:p>
                  </a:txBody>
                  <a:tcPr/>
                </a:tc>
                <a:tc>
                  <a:txBody>
                    <a:bodyPr/>
                    <a:lstStyle/>
                    <a:p>
                      <a:pPr algn="l"/>
                      <a:r>
                        <a:rPr lang="fr-CH" sz="1050" dirty="0"/>
                        <a:t>Obligatoire</a:t>
                      </a:r>
                      <a:endParaRPr lang="fr-FR" sz="1050" dirty="0"/>
                    </a:p>
                  </a:txBody>
                  <a:tcPr/>
                </a:tc>
                <a:tc>
                  <a:txBody>
                    <a:bodyPr/>
                    <a:lstStyle/>
                    <a:p>
                      <a:pPr algn="l"/>
                      <a:r>
                        <a:rPr lang="en-US" sz="1050" dirty="0"/>
                        <a:t>EMC, EMD, EDH, EMH/EMI</a:t>
                      </a:r>
                    </a:p>
                    <a:p>
                      <a:pPr algn="l"/>
                      <a:endParaRPr lang="en-US" sz="1050" dirty="0"/>
                    </a:p>
                  </a:txBody>
                  <a:tcPr/>
                </a:tc>
                <a:tc>
                  <a:txBody>
                    <a:bodyPr/>
                    <a:lstStyle/>
                    <a:p>
                      <a:pPr algn="l"/>
                      <a:r>
                        <a:rPr lang="fr-CH" sz="1050" dirty="0"/>
                        <a:t>S.o.</a:t>
                      </a:r>
                      <a:endParaRPr lang="fr-FR" sz="1050" dirty="0"/>
                    </a:p>
                  </a:txBody>
                  <a:tcPr/>
                </a:tc>
                <a:tc>
                  <a:txBody>
                    <a:bodyPr/>
                    <a:lstStyle/>
                    <a:p>
                      <a:pPr algn="l"/>
                      <a:r>
                        <a:rPr lang="fr-CH" sz="1050" dirty="0"/>
                        <a:t>Facultatif</a:t>
                      </a:r>
                      <a:endParaRPr lang="fr-FR" sz="1050" dirty="0"/>
                    </a:p>
                  </a:txBody>
                  <a:tcPr/>
                </a:tc>
                <a:tc>
                  <a:txBody>
                    <a:bodyPr/>
                    <a:lstStyle/>
                    <a:p>
                      <a:pPr algn="l"/>
                      <a:r>
                        <a:rPr lang="fr-CH" sz="1050" dirty="0"/>
                        <a:t>Oui</a:t>
                      </a:r>
                      <a:endParaRPr lang="fr-FR" sz="1050" dirty="0"/>
                    </a:p>
                  </a:txBody>
                  <a:tcPr/>
                </a:tc>
                <a:tc>
                  <a:txBody>
                    <a:bodyPr/>
                    <a:lstStyle/>
                    <a:p>
                      <a:pPr algn="l"/>
                      <a:r>
                        <a:rPr lang="fr-CH" sz="1050" dirty="0"/>
                        <a:t>Oui</a:t>
                      </a:r>
                      <a:endParaRPr lang="fr-FR" sz="1050" dirty="0"/>
                    </a:p>
                  </a:txBody>
                  <a:tcPr/>
                </a:tc>
                <a:extLst>
                  <a:ext uri="{0D108BD9-81ED-4DB2-BD59-A6C34878D82A}">
                    <a16:rowId xmlns:a16="http://schemas.microsoft.com/office/drawing/2014/main" val="2535607510"/>
                  </a:ext>
                </a:extLst>
              </a:tr>
              <a:tr h="466188">
                <a:tc>
                  <a:txBody>
                    <a:bodyPr/>
                    <a:lstStyle/>
                    <a:p>
                      <a:pPr algn="l"/>
                      <a:r>
                        <a:rPr lang="fr-CH" sz="1050" b="1" dirty="0"/>
                        <a:t>Service avec valeur déclarée</a:t>
                      </a:r>
                      <a:endParaRPr lang="fr-FR" sz="1050" b="1" dirty="0"/>
                    </a:p>
                  </a:txBody>
                  <a:tcPr/>
                </a:tc>
                <a:tc>
                  <a:txBody>
                    <a:bodyPr/>
                    <a:lstStyle/>
                    <a:p>
                      <a:pPr algn="l"/>
                      <a:r>
                        <a:rPr lang="fr-CH" sz="1050" dirty="0"/>
                        <a:t>Documents et marchandises</a:t>
                      </a:r>
                      <a:endParaRPr lang="fr-FR" sz="1050" dirty="0"/>
                    </a:p>
                  </a:txBody>
                  <a:tcPr/>
                </a:tc>
                <a:tc>
                  <a:txBody>
                    <a:bodyPr/>
                    <a:lstStyle/>
                    <a:p>
                      <a:pPr algn="l"/>
                      <a:r>
                        <a:rPr lang="fr-CH" sz="1050" dirty="0"/>
                        <a:t>0-2kg</a:t>
                      </a:r>
                      <a:endParaRPr lang="fr-FR" sz="1050" dirty="0"/>
                    </a:p>
                  </a:txBody>
                  <a:tcPr/>
                </a:tc>
                <a:tc>
                  <a:txBody>
                    <a:bodyPr/>
                    <a:lstStyle/>
                    <a:p>
                      <a:pPr algn="l"/>
                      <a:r>
                        <a:rPr lang="fr-CH" sz="1050" dirty="0"/>
                        <a:t>Priorité</a:t>
                      </a:r>
                      <a:endParaRPr lang="fr-FR" sz="1050" dirty="0"/>
                    </a:p>
                  </a:txBody>
                  <a:tcPr/>
                </a:tc>
                <a:tc>
                  <a:txBody>
                    <a:bodyPr/>
                    <a:lstStyle/>
                    <a:p>
                      <a:pPr algn="l"/>
                      <a:r>
                        <a:rPr lang="fr-CH" sz="1050" dirty="0"/>
                        <a:t>Obligatoire </a:t>
                      </a:r>
                      <a:br>
                        <a:rPr lang="fr-CH" sz="1050" dirty="0"/>
                      </a:br>
                      <a:r>
                        <a:rPr lang="fr-CH" sz="1050" dirty="0"/>
                        <a:t>(VA–VZ)</a:t>
                      </a:r>
                      <a:endParaRPr lang="fr-FR" sz="1050" dirty="0"/>
                    </a:p>
                  </a:txBody>
                  <a:tcPr/>
                </a:tc>
                <a:tc>
                  <a:txBody>
                    <a:bodyPr/>
                    <a:lstStyle/>
                    <a:p>
                      <a:pPr algn="l"/>
                      <a:r>
                        <a:rPr lang="fr-CH" sz="1050" dirty="0"/>
                        <a:t>Obligatoire</a:t>
                      </a:r>
                      <a:endParaRPr lang="fr-FR" sz="1050" dirty="0"/>
                    </a:p>
                  </a:txBody>
                  <a:tcPr/>
                </a:tc>
                <a:tc>
                  <a:txBody>
                    <a:bodyPr/>
                    <a:lstStyle/>
                    <a:p>
                      <a:pPr algn="l"/>
                      <a:r>
                        <a:rPr lang="en-US" sz="1050" dirty="0"/>
                        <a:t>EMC, EMD, EDH, EMH/EMI</a:t>
                      </a:r>
                    </a:p>
                    <a:p>
                      <a:pPr algn="l"/>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050" dirty="0"/>
                        <a:t>Obligatoire (envois soumis </a:t>
                      </a:r>
                      <a:br>
                        <a:rPr lang="fr-CH" sz="1050" dirty="0"/>
                      </a:br>
                      <a:r>
                        <a:rPr lang="fr-CH" sz="1050" dirty="0"/>
                        <a:t>au contrôle douanier)</a:t>
                      </a:r>
                      <a:endParaRPr lang="fr-FR" sz="1050" dirty="0"/>
                    </a:p>
                  </a:txBody>
                  <a:tcPr/>
                </a:tc>
                <a:tc>
                  <a:txBody>
                    <a:bodyPr/>
                    <a:lstStyle/>
                    <a:p>
                      <a:pPr algn="l"/>
                      <a:r>
                        <a:rPr lang="fr-CH" sz="1050" dirty="0"/>
                        <a:t>Facultatif</a:t>
                      </a:r>
                      <a:endParaRPr lang="fr-FR" sz="1050" dirty="0"/>
                    </a:p>
                  </a:txBody>
                  <a:tcPr/>
                </a:tc>
                <a:tc>
                  <a:txBody>
                    <a:bodyPr/>
                    <a:lstStyle/>
                    <a:p>
                      <a:pPr algn="l"/>
                      <a:r>
                        <a:rPr lang="fr-CH" sz="1050" dirty="0"/>
                        <a:t>Oui</a:t>
                      </a:r>
                      <a:endParaRPr lang="fr-FR" sz="1050" dirty="0"/>
                    </a:p>
                  </a:txBody>
                  <a:tcPr/>
                </a:tc>
                <a:tc>
                  <a:txBody>
                    <a:bodyPr/>
                    <a:lstStyle/>
                    <a:p>
                      <a:pPr algn="l"/>
                      <a:r>
                        <a:rPr lang="fr-CH" sz="1050" dirty="0"/>
                        <a:t>Oui</a:t>
                      </a:r>
                      <a:endParaRPr lang="fr-FR" sz="1050" dirty="0"/>
                    </a:p>
                  </a:txBody>
                  <a:tcPr/>
                </a:tc>
                <a:extLst>
                  <a:ext uri="{0D108BD9-81ED-4DB2-BD59-A6C34878D82A}">
                    <a16:rowId xmlns:a16="http://schemas.microsoft.com/office/drawing/2014/main" val="2495856426"/>
                  </a:ext>
                </a:extLst>
              </a:tr>
              <a:tr h="479636">
                <a:tc>
                  <a:txBody>
                    <a:bodyPr/>
                    <a:lstStyle/>
                    <a:p>
                      <a:pPr algn="l"/>
                      <a:r>
                        <a:rPr lang="fr-FR" sz="1050" b="1"/>
                        <a:t>Service de distribution avec suivi</a:t>
                      </a:r>
                      <a:endParaRPr lang="fr-FR" sz="1050" b="1" dirty="0"/>
                    </a:p>
                  </a:txBody>
                  <a:tcPr/>
                </a:tc>
                <a:tc>
                  <a:txBody>
                    <a:bodyPr/>
                    <a:lstStyle/>
                    <a:p>
                      <a:pPr algn="l"/>
                      <a:r>
                        <a:rPr lang="fr-CH" sz="1050" dirty="0"/>
                        <a:t>Documents et marchandises</a:t>
                      </a:r>
                      <a:endParaRPr lang="fr-FR" sz="1050" dirty="0"/>
                    </a:p>
                  </a:txBody>
                  <a:tcPr/>
                </a:tc>
                <a:tc>
                  <a:txBody>
                    <a:bodyPr/>
                    <a:lstStyle/>
                    <a:p>
                      <a:pPr algn="l"/>
                      <a:r>
                        <a:rPr lang="fr-CH" sz="1050" dirty="0"/>
                        <a:t>0-2kg</a:t>
                      </a:r>
                      <a:endParaRPr lang="fr-FR" sz="1050" dirty="0"/>
                    </a:p>
                  </a:txBody>
                  <a:tcPr/>
                </a:tc>
                <a:tc>
                  <a:txBody>
                    <a:bodyPr/>
                    <a:lstStyle/>
                    <a:p>
                      <a:pPr algn="l"/>
                      <a:r>
                        <a:rPr lang="fr-CH" sz="1050" dirty="0"/>
                        <a:t>Priorité</a:t>
                      </a:r>
                      <a:endParaRPr lang="fr-FR" sz="1050" dirty="0"/>
                    </a:p>
                  </a:txBody>
                  <a:tcPr/>
                </a:tc>
                <a:tc>
                  <a:txBody>
                    <a:bodyPr/>
                    <a:lstStyle/>
                    <a:p>
                      <a:pPr algn="l"/>
                      <a:r>
                        <a:rPr lang="fr-CH" sz="1050" dirty="0"/>
                        <a:t>Obligatoire </a:t>
                      </a:r>
                      <a:br>
                        <a:rPr lang="fr-CH" sz="1050" dirty="0"/>
                      </a:br>
                      <a:r>
                        <a:rPr lang="fr-CH" sz="1050" dirty="0"/>
                        <a:t>(LA–LZ)</a:t>
                      </a:r>
                      <a:endParaRPr lang="fr-FR" sz="1050" dirty="0"/>
                    </a:p>
                  </a:txBody>
                  <a:tcPr/>
                </a:tc>
                <a:tc>
                  <a:txBody>
                    <a:bodyPr/>
                    <a:lstStyle/>
                    <a:p>
                      <a:pPr algn="l"/>
                      <a:r>
                        <a:rPr lang="fr-CH" sz="1050" dirty="0"/>
                        <a:t>Obligatoire</a:t>
                      </a:r>
                      <a:endParaRPr lang="fr-FR" sz="1050" dirty="0"/>
                    </a:p>
                  </a:txBody>
                  <a:tcPr/>
                </a:tc>
                <a:tc>
                  <a:txBody>
                    <a:bodyPr/>
                    <a:lstStyle/>
                    <a:p>
                      <a:pPr algn="l"/>
                      <a:r>
                        <a:rPr lang="en-US" sz="1050" dirty="0"/>
                        <a:t>EMC, EMD, EDH, EMH/EMI</a:t>
                      </a:r>
                    </a:p>
                    <a:p>
                      <a:pPr algn="l"/>
                      <a:endParaRPr lang="en-US" sz="1050" dirty="0"/>
                    </a:p>
                  </a:txBody>
                  <a:tcPr/>
                </a:tc>
                <a:tc>
                  <a:txBody>
                    <a:bodyPr/>
                    <a:lstStyle/>
                    <a:p>
                      <a:pPr algn="l"/>
                      <a:r>
                        <a:rPr lang="fr-CH" sz="1050" dirty="0"/>
                        <a:t>Obligatoire (envois soumis </a:t>
                      </a:r>
                      <a:br>
                        <a:rPr lang="fr-CH" sz="1050" dirty="0"/>
                      </a:br>
                      <a:r>
                        <a:rPr lang="fr-CH" sz="1050" dirty="0"/>
                        <a:t>au contrôle douanier)</a:t>
                      </a:r>
                      <a:endParaRPr lang="fr-FR" sz="1050" dirty="0"/>
                    </a:p>
                  </a:txBody>
                  <a:tcPr/>
                </a:tc>
                <a:tc>
                  <a:txBody>
                    <a:bodyPr/>
                    <a:lstStyle/>
                    <a:p>
                      <a:pPr algn="l"/>
                      <a:r>
                        <a:rPr lang="fr-CH" sz="1050" dirty="0"/>
                        <a:t>Facultatif</a:t>
                      </a:r>
                      <a:endParaRPr lang="fr-FR" sz="1050" dirty="0"/>
                    </a:p>
                  </a:txBody>
                  <a:tcPr/>
                </a:tc>
                <a:tc>
                  <a:txBody>
                    <a:bodyPr/>
                    <a:lstStyle/>
                    <a:p>
                      <a:pPr algn="l"/>
                      <a:r>
                        <a:rPr lang="fr-CH" sz="1050" dirty="0"/>
                        <a:t>Non</a:t>
                      </a:r>
                      <a:endParaRPr lang="fr-FR" sz="1050" dirty="0"/>
                    </a:p>
                  </a:txBody>
                  <a:tcPr/>
                </a:tc>
                <a:tc>
                  <a:txBody>
                    <a:bodyPr/>
                    <a:lstStyle/>
                    <a:p>
                      <a:pPr algn="l"/>
                      <a:r>
                        <a:rPr lang="fr-CH" sz="1050" dirty="0"/>
                        <a:t>Non</a:t>
                      </a:r>
                      <a:endParaRPr lang="fr-FR" sz="1050" dirty="0"/>
                    </a:p>
                  </a:txBody>
                  <a:tcPr/>
                </a:tc>
                <a:extLst>
                  <a:ext uri="{0D108BD9-81ED-4DB2-BD59-A6C34878D82A}">
                    <a16:rowId xmlns:a16="http://schemas.microsoft.com/office/drawing/2014/main" val="796308868"/>
                  </a:ext>
                </a:extLst>
              </a:tr>
            </a:tbl>
          </a:graphicData>
        </a:graphic>
      </p:graphicFrame>
      <p:sp>
        <p:nvSpPr>
          <p:cNvPr id="5" name="ZoneTexte 4">
            <a:extLst>
              <a:ext uri="{FF2B5EF4-FFF2-40B4-BE49-F238E27FC236}">
                <a16:creationId xmlns:a16="http://schemas.microsoft.com/office/drawing/2014/main" id="{E8E04BB6-97DA-4826-9B37-2C3CDB526021}"/>
              </a:ext>
            </a:extLst>
          </p:cNvPr>
          <p:cNvSpPr txBox="1"/>
          <p:nvPr/>
        </p:nvSpPr>
        <p:spPr>
          <a:xfrm>
            <a:off x="1679909" y="398730"/>
            <a:ext cx="9707979" cy="1089529"/>
          </a:xfrm>
          <a:prstGeom prst="rect">
            <a:avLst/>
          </a:prstGeom>
          <a:noFill/>
        </p:spPr>
        <p:txBody>
          <a:bodyPr wrap="square">
            <a:spAutoFit/>
          </a:bodyPr>
          <a:lstStyle/>
          <a:p>
            <a:pPr>
              <a:lnSpc>
                <a:spcPct val="90000"/>
              </a:lnSpc>
              <a:spcBef>
                <a:spcPct val="0"/>
              </a:spcBef>
              <a:defRPr/>
            </a:pPr>
            <a:r>
              <a:rPr lang="fr-FR" sz="2400" b="1" dirty="0">
                <a:solidFill>
                  <a:prstClr val="black"/>
                </a:solidFill>
                <a:latin typeface="Verdana" panose="020B0604030504040204" pitchFamily="34" charset="0"/>
              </a:rPr>
              <a:t>Récapitulatif des caractéristiques – Services </a:t>
            </a:r>
            <a:br>
              <a:rPr lang="fr-FR" sz="2400" b="1" dirty="0">
                <a:solidFill>
                  <a:prstClr val="black"/>
                </a:solidFill>
                <a:latin typeface="Verdana" panose="020B0604030504040204" pitchFamily="34" charset="0"/>
              </a:rPr>
            </a:br>
            <a:r>
              <a:rPr lang="fr-FR" sz="2400" b="1" dirty="0">
                <a:solidFill>
                  <a:prstClr val="black"/>
                </a:solidFill>
                <a:latin typeface="Verdana" panose="020B0604030504040204" pitchFamily="34" charset="0"/>
              </a:rPr>
              <a:t>de recommandation, de déclaration de valeur </a:t>
            </a:r>
            <a:br>
              <a:rPr lang="fr-FR" sz="2400" b="1" dirty="0">
                <a:solidFill>
                  <a:prstClr val="black"/>
                </a:solidFill>
                <a:latin typeface="Verdana" panose="020B0604030504040204" pitchFamily="34" charset="0"/>
              </a:rPr>
            </a:br>
            <a:r>
              <a:rPr lang="fr-FR" sz="2400" b="1" dirty="0">
                <a:solidFill>
                  <a:prstClr val="black"/>
                </a:solidFill>
                <a:latin typeface="Verdana" panose="020B0604030504040204" pitchFamily="34" charset="0"/>
              </a:rPr>
              <a:t>et de distribution avec suivi</a:t>
            </a:r>
          </a:p>
        </p:txBody>
      </p:sp>
    </p:spTree>
    <p:extLst>
      <p:ext uri="{BB962C8B-B14F-4D97-AF65-F5344CB8AC3E}">
        <p14:creationId xmlns:p14="http://schemas.microsoft.com/office/powerpoint/2010/main" val="245601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7B5A-1E92-4287-9B5C-5766729DD03B}"/>
              </a:ext>
            </a:extLst>
          </p:cNvPr>
          <p:cNvSpPr>
            <a:spLocks noGrp="1"/>
          </p:cNvSpPr>
          <p:nvPr>
            <p:ph type="title"/>
          </p:nvPr>
        </p:nvSpPr>
        <p:spPr>
          <a:xfrm>
            <a:off x="1509368" y="134742"/>
            <a:ext cx="10143130" cy="822960"/>
          </a:xfrm>
        </p:spPr>
        <p:txBody>
          <a:bodyPr/>
          <a:lstStyle/>
          <a:p>
            <a:r>
              <a:rPr lang="fr-FR" sz="2400" dirty="0">
                <a:solidFill>
                  <a:prstClr val="black"/>
                </a:solidFill>
              </a:rPr>
              <a:t>Matrice de la gamme des services postaux internationaux physiques - au 1</a:t>
            </a:r>
            <a:r>
              <a:rPr lang="fr-FR" sz="2400" baseline="30000" dirty="0">
                <a:solidFill>
                  <a:prstClr val="black"/>
                </a:solidFill>
              </a:rPr>
              <a:t>er</a:t>
            </a:r>
            <a:r>
              <a:rPr lang="fr-FR" sz="2400" dirty="0">
                <a:solidFill>
                  <a:prstClr val="black"/>
                </a:solidFill>
              </a:rPr>
              <a:t> janvier 2026 </a:t>
            </a:r>
            <a:endParaRPr lang="fr-FR" dirty="0"/>
          </a:p>
        </p:txBody>
      </p:sp>
      <p:pic>
        <p:nvPicPr>
          <p:cNvPr id="105" name="Picture 104">
            <a:extLst>
              <a:ext uri="{FF2B5EF4-FFF2-40B4-BE49-F238E27FC236}">
                <a16:creationId xmlns:a16="http://schemas.microsoft.com/office/drawing/2014/main" id="{6AF38882-3F7A-484A-B2D1-EAE345ACF4A3}"/>
              </a:ext>
            </a:extLst>
          </p:cNvPr>
          <p:cNvPicPr>
            <a:picLocks noChangeAspect="1"/>
          </p:cNvPicPr>
          <p:nvPr/>
        </p:nvPicPr>
        <p:blipFill>
          <a:blip r:embed="rId2"/>
          <a:stretch>
            <a:fillRect/>
          </a:stretch>
        </p:blipFill>
        <p:spPr>
          <a:xfrm>
            <a:off x="248899" y="1132782"/>
            <a:ext cx="11644318" cy="5590476"/>
          </a:xfrm>
          <a:prstGeom prst="rect">
            <a:avLst/>
          </a:prstGeom>
        </p:spPr>
      </p:pic>
      <p:sp>
        <p:nvSpPr>
          <p:cNvPr id="5" name="Rectangle 4">
            <a:extLst>
              <a:ext uri="{FF2B5EF4-FFF2-40B4-BE49-F238E27FC236}">
                <a16:creationId xmlns:a16="http://schemas.microsoft.com/office/drawing/2014/main" id="{7772E0D1-BAB7-4703-88C9-9D9D04C785EA}"/>
              </a:ext>
            </a:extLst>
          </p:cNvPr>
          <p:cNvSpPr/>
          <p:nvPr/>
        </p:nvSpPr>
        <p:spPr>
          <a:xfrm>
            <a:off x="3786806" y="3962510"/>
            <a:ext cx="2103120" cy="822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A5156A-955F-4E43-893B-64BD5700BBE4}"/>
              </a:ext>
            </a:extLst>
          </p:cNvPr>
          <p:cNvSpPr/>
          <p:nvPr/>
        </p:nvSpPr>
        <p:spPr>
          <a:xfrm>
            <a:off x="9524089" y="3980363"/>
            <a:ext cx="2103120" cy="822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320A91-BAA5-40BF-B53E-437760E573F8}"/>
              </a:ext>
            </a:extLst>
          </p:cNvPr>
          <p:cNvSpPr/>
          <p:nvPr/>
        </p:nvSpPr>
        <p:spPr>
          <a:xfrm>
            <a:off x="2599478" y="4851398"/>
            <a:ext cx="1253077" cy="6180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B409F6-E0B4-48CC-A56B-964CE1A030EE}"/>
              </a:ext>
            </a:extLst>
          </p:cNvPr>
          <p:cNvSpPr/>
          <p:nvPr/>
        </p:nvSpPr>
        <p:spPr>
          <a:xfrm>
            <a:off x="307452" y="3947616"/>
            <a:ext cx="2286010" cy="8229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7C9BCCDB-355C-4E29-82AE-3FD55B6BE287}"/>
              </a:ext>
            </a:extLst>
          </p:cNvPr>
          <p:cNvSpPr txBox="1"/>
          <p:nvPr/>
        </p:nvSpPr>
        <p:spPr>
          <a:xfrm>
            <a:off x="1509368" y="860576"/>
            <a:ext cx="6097002" cy="369332"/>
          </a:xfrm>
          <a:prstGeom prst="rect">
            <a:avLst/>
          </a:prstGeom>
          <a:noFill/>
        </p:spPr>
        <p:txBody>
          <a:bodyPr wrap="square">
            <a:spAutoFit/>
          </a:bodyPr>
          <a:lstStyle/>
          <a:p>
            <a:r>
              <a:rPr lang="fr-FR" b="1" dirty="0">
                <a:solidFill>
                  <a:schemeClr val="accent1"/>
                </a:solidFill>
              </a:rPr>
              <a:t>Approuvé par le Congrès extraordinaire de Riyad 2023</a:t>
            </a:r>
          </a:p>
        </p:txBody>
      </p:sp>
    </p:spTree>
    <p:extLst>
      <p:ext uri="{BB962C8B-B14F-4D97-AF65-F5344CB8AC3E}">
        <p14:creationId xmlns:p14="http://schemas.microsoft.com/office/powerpoint/2010/main" val="339974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644170" y="1510908"/>
            <a:ext cx="8903660" cy="3445566"/>
          </a:xfrm>
        </p:spPr>
        <p:txBody>
          <a:bodyPr/>
          <a:lstStyle/>
          <a:p>
            <a:br/>
            <a:r>
              <a:rPr lang="fr-FR"/>
              <a:t> </a:t>
            </a:r>
            <a:br/>
            <a:br/>
            <a:r>
              <a:rPr lang="fr-FR" sz="3600" dirty="0"/>
              <a:t>3. Exigences techniques</a:t>
            </a:r>
            <a:br/>
            <a:br/>
            <a:r>
              <a:rPr lang="en-US"/>
              <a:t>	</a:t>
            </a:r>
          </a:p>
        </p:txBody>
      </p:sp>
    </p:spTree>
    <p:extLst>
      <p:ext uri="{BB962C8B-B14F-4D97-AF65-F5344CB8AC3E}">
        <p14:creationId xmlns:p14="http://schemas.microsoft.com/office/powerpoint/2010/main" val="250253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81EA2915-576D-403A-85AB-6F21D1F37E30}"/>
              </a:ext>
            </a:extLst>
          </p:cNvPr>
          <p:cNvPicPr/>
          <p:nvPr/>
        </p:nvPicPr>
        <p:blipFill>
          <a:blip r:embed="rId2"/>
          <a:stretch>
            <a:fillRect/>
          </a:stretch>
        </p:blipFill>
        <p:spPr>
          <a:xfrm>
            <a:off x="5267163" y="1171968"/>
            <a:ext cx="5823617" cy="3848735"/>
          </a:xfrm>
          <a:prstGeom prst="rect">
            <a:avLst/>
          </a:prstGeom>
        </p:spPr>
      </p:pic>
      <p:sp>
        <p:nvSpPr>
          <p:cNvPr id="8" name="ZoneTexte 7">
            <a:extLst>
              <a:ext uri="{FF2B5EF4-FFF2-40B4-BE49-F238E27FC236}">
                <a16:creationId xmlns:a16="http://schemas.microsoft.com/office/drawing/2014/main" id="{72317426-855F-41C4-AEFC-70536D34F8FE}"/>
              </a:ext>
            </a:extLst>
          </p:cNvPr>
          <p:cNvSpPr txBox="1"/>
          <p:nvPr/>
        </p:nvSpPr>
        <p:spPr>
          <a:xfrm>
            <a:off x="415117" y="1732902"/>
            <a:ext cx="4397865" cy="4708981"/>
          </a:xfrm>
          <a:prstGeom prst="rect">
            <a:avLst/>
          </a:prstGeom>
          <a:noFill/>
        </p:spPr>
        <p:txBody>
          <a:bodyPr wrap="square">
            <a:spAutoFit/>
          </a:bodyPr>
          <a:lstStyle/>
          <a:p>
            <a:pPr lvl="0" rtl="0"/>
            <a:r>
              <a:rPr lang="fr-FR" sz="2000" b="1" dirty="0">
                <a:effectLst/>
                <a:latin typeface="Arial" panose="020B0604020202020204" pitchFamily="34" charset="0"/>
              </a:rPr>
              <a:t>Indicateur de service </a:t>
            </a:r>
            <a:br>
              <a:rPr lang="fr-FR" sz="2000" b="1" dirty="0">
                <a:effectLst/>
                <a:latin typeface="Arial" panose="020B0604020202020204" pitchFamily="34" charset="0"/>
              </a:rPr>
            </a:br>
            <a:r>
              <a:rPr lang="fr-FR" sz="2000" b="1" dirty="0">
                <a:effectLst/>
                <a:latin typeface="Arial" panose="020B0604020202020204" pitchFamily="34" charset="0"/>
              </a:rPr>
              <a:t>et identification de l’envoi</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sz="2000" dirty="0">
                <a:effectLst/>
                <a:latin typeface="Arial" panose="020B0604020202020204" pitchFamily="34" charset="0"/>
              </a:rPr>
              <a:t>IPS est préconfiguré avec les fourchettes d’indicateurs de service attribuées aux différents types d’envois:</a:t>
            </a:r>
          </a:p>
          <a:p>
            <a:pPr>
              <a:tabLst>
                <a:tab pos="893763" algn="l"/>
                <a:tab pos="1258888" algn="l"/>
              </a:tabLst>
            </a:pPr>
            <a:r>
              <a:rPr lang="fr-FR" sz="2000" dirty="0">
                <a:latin typeface="Arial" panose="020B0604020202020204" pitchFamily="34" charset="0"/>
              </a:rPr>
              <a:t>LA–LZ</a:t>
            </a:r>
            <a:r>
              <a:rPr lang="en-US" sz="2000" dirty="0">
                <a:latin typeface="Arial" panose="020B0604020202020204" pitchFamily="34" charset="0"/>
              </a:rPr>
              <a:t>	</a:t>
            </a:r>
            <a:r>
              <a:rPr lang="en-US" sz="2000" dirty="0">
                <a:latin typeface="Arial" panose="020B0604020202020204" pitchFamily="34" charset="0"/>
                <a:sym typeface="Wingdings" panose="05000000000000000000" pitchFamily="2" charset="2"/>
              </a:rPr>
              <a:t></a:t>
            </a:r>
            <a:r>
              <a:rPr lang="fr-FR" sz="2000" dirty="0">
                <a:latin typeface="Arial" panose="020B0604020202020204" pitchFamily="34" charset="0"/>
                <a:sym typeface="Wingdings" panose="05000000000000000000" pitchFamily="2" charset="2"/>
              </a:rPr>
              <a:t>	Avec suivi</a:t>
            </a:r>
          </a:p>
          <a:p>
            <a:pPr>
              <a:tabLst>
                <a:tab pos="893763" algn="l"/>
                <a:tab pos="1258888" algn="l"/>
              </a:tabLst>
            </a:pPr>
            <a:r>
              <a:rPr lang="fr-FR" sz="2000" dirty="0">
                <a:effectLst/>
                <a:latin typeface="Arial" panose="020B0604020202020204" pitchFamily="34" charset="0"/>
                <a:sym typeface="Wingdings" panose="05000000000000000000" pitchFamily="2" charset="2"/>
              </a:rPr>
              <a:t>RA</a:t>
            </a:r>
            <a:r>
              <a:rPr lang="fr-FR" sz="2000" dirty="0">
                <a:latin typeface="Arial" panose="020B0604020202020204" pitchFamily="34" charset="0"/>
              </a:rPr>
              <a:t>–</a:t>
            </a:r>
            <a:r>
              <a:rPr lang="fr-FR" sz="2000" dirty="0">
                <a:effectLst/>
                <a:latin typeface="Arial" panose="020B0604020202020204" pitchFamily="34" charset="0"/>
                <a:sym typeface="Wingdings" panose="05000000000000000000" pitchFamily="2" charset="2"/>
              </a:rPr>
              <a:t>RZ</a:t>
            </a:r>
            <a:r>
              <a:rPr lang="en-US" sz="2000" dirty="0">
                <a:effectLst/>
                <a:latin typeface="Arial" panose="020B0604020202020204" pitchFamily="34" charset="0"/>
                <a:sym typeface="Wingdings" panose="05000000000000000000" pitchFamily="2" charset="2"/>
              </a:rPr>
              <a:t>	</a:t>
            </a:r>
            <a:r>
              <a:rPr lang="fr-FR" sz="2000" dirty="0">
                <a:effectLst/>
                <a:latin typeface="Arial" panose="020B0604020202020204" pitchFamily="34" charset="0"/>
                <a:sym typeface="Wingdings" panose="05000000000000000000" pitchFamily="2" charset="2"/>
              </a:rPr>
              <a:t>	Recommandé</a:t>
            </a:r>
          </a:p>
          <a:p>
            <a:pPr>
              <a:tabLst>
                <a:tab pos="893763" algn="l"/>
                <a:tab pos="1258888" algn="l"/>
              </a:tabLst>
            </a:pPr>
            <a:r>
              <a:rPr lang="fr-FR" sz="2000" dirty="0">
                <a:latin typeface="Arial" panose="020B0604020202020204" pitchFamily="34" charset="0"/>
                <a:sym typeface="Wingdings" panose="05000000000000000000" pitchFamily="2" charset="2"/>
              </a:rPr>
              <a:t>VA</a:t>
            </a:r>
            <a:r>
              <a:rPr lang="fr-FR" sz="2000" dirty="0">
                <a:latin typeface="Arial" panose="020B0604020202020204" pitchFamily="34" charset="0"/>
              </a:rPr>
              <a:t>–</a:t>
            </a:r>
            <a:r>
              <a:rPr lang="fr-FR" sz="2000" dirty="0">
                <a:latin typeface="Arial" panose="020B0604020202020204" pitchFamily="34" charset="0"/>
                <a:sym typeface="Wingdings" panose="05000000000000000000" pitchFamily="2" charset="2"/>
              </a:rPr>
              <a:t>VZ</a:t>
            </a:r>
            <a:r>
              <a:rPr lang="en-US" sz="2000" dirty="0">
                <a:latin typeface="Arial" panose="020B0604020202020204" pitchFamily="34" charset="0"/>
                <a:sym typeface="Wingdings" panose="05000000000000000000" pitchFamily="2" charset="2"/>
              </a:rPr>
              <a:t>	</a:t>
            </a:r>
            <a:r>
              <a:rPr lang="fr-FR" sz="2000" dirty="0">
                <a:latin typeface="Arial" panose="020B0604020202020204" pitchFamily="34" charset="0"/>
                <a:sym typeface="Wingdings" panose="05000000000000000000" pitchFamily="2" charset="2"/>
              </a:rPr>
              <a:t>	Avec valeur déclarée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sz="2000" i="1" dirty="0">
                <a:solidFill>
                  <a:srgbClr val="002060"/>
                </a:solidFill>
                <a:effectLst/>
                <a:latin typeface="Arial" panose="020B0604020202020204" pitchFamily="34" charset="0"/>
              </a:rPr>
              <a:t>Fonction IPS: «National Management» &gt; «Reference Data» &gt; «Service indicators»</a:t>
            </a:r>
            <a:endParaRPr lang="fr-FR"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78FCBF5E-804C-4BC5-A198-94249862A287}"/>
              </a:ext>
            </a:extLst>
          </p:cNvPr>
          <p:cNvSpPr>
            <a:spLocks noGrp="1"/>
          </p:cNvSpPr>
          <p:nvPr>
            <p:ph type="title"/>
          </p:nvPr>
        </p:nvSpPr>
        <p:spPr/>
        <p:txBody>
          <a:bodyPr/>
          <a:lstStyle/>
          <a:p>
            <a:r>
              <a:rPr lang="fr-FR"/>
              <a:t>Indicateurs de service</a:t>
            </a:r>
          </a:p>
        </p:txBody>
      </p:sp>
      <p:pic>
        <p:nvPicPr>
          <p:cNvPr id="3" name="Picture 2">
            <a:extLst>
              <a:ext uri="{FF2B5EF4-FFF2-40B4-BE49-F238E27FC236}">
                <a16:creationId xmlns:a16="http://schemas.microsoft.com/office/drawing/2014/main" id="{BED98B41-589D-472A-9BE3-883707E6C225}"/>
              </a:ext>
            </a:extLst>
          </p:cNvPr>
          <p:cNvPicPr>
            <a:picLocks noChangeAspect="1"/>
          </p:cNvPicPr>
          <p:nvPr/>
        </p:nvPicPr>
        <p:blipFill>
          <a:blip r:embed="rId3"/>
          <a:stretch>
            <a:fillRect/>
          </a:stretch>
        </p:blipFill>
        <p:spPr>
          <a:xfrm>
            <a:off x="5092190" y="3711500"/>
            <a:ext cx="2919558" cy="2717712"/>
          </a:xfrm>
          <a:prstGeom prst="rect">
            <a:avLst/>
          </a:prstGeom>
        </p:spPr>
      </p:pic>
      <p:pic>
        <p:nvPicPr>
          <p:cNvPr id="6" name="Picture 5">
            <a:extLst>
              <a:ext uri="{FF2B5EF4-FFF2-40B4-BE49-F238E27FC236}">
                <a16:creationId xmlns:a16="http://schemas.microsoft.com/office/drawing/2014/main" id="{A4510F3D-3A54-4F0B-A5DA-908BF3A60F94}"/>
              </a:ext>
            </a:extLst>
          </p:cNvPr>
          <p:cNvPicPr>
            <a:picLocks noChangeAspect="1"/>
          </p:cNvPicPr>
          <p:nvPr/>
        </p:nvPicPr>
        <p:blipFill>
          <a:blip r:embed="rId4"/>
          <a:stretch>
            <a:fillRect/>
          </a:stretch>
        </p:blipFill>
        <p:spPr>
          <a:xfrm>
            <a:off x="8450430" y="3711500"/>
            <a:ext cx="2919558" cy="2717712"/>
          </a:xfrm>
          <a:prstGeom prst="rect">
            <a:avLst/>
          </a:prstGeom>
        </p:spPr>
      </p:pic>
    </p:spTree>
    <p:extLst>
      <p:ext uri="{BB962C8B-B14F-4D97-AF65-F5344CB8AC3E}">
        <p14:creationId xmlns:p14="http://schemas.microsoft.com/office/powerpoint/2010/main" val="226726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45CBF49-B122-4A5A-9A03-0126E701D94D}"/>
              </a:ext>
            </a:extLst>
          </p:cNvPr>
          <p:cNvSpPr txBox="1"/>
          <p:nvPr/>
        </p:nvSpPr>
        <p:spPr>
          <a:xfrm>
            <a:off x="1286344" y="1579633"/>
            <a:ext cx="2411817" cy="2031325"/>
          </a:xfrm>
          <a:prstGeom prst="rect">
            <a:avLst/>
          </a:prstGeom>
          <a:solidFill>
            <a:schemeClr val="accent1">
              <a:lumMod val="20000"/>
              <a:lumOff val="80000"/>
            </a:schemeClr>
          </a:solidFill>
        </p:spPr>
        <p:txBody>
          <a:bodyPr wrap="square">
            <a:spAutoFit/>
          </a:bodyPr>
          <a:lstStyle/>
          <a:p>
            <a:r>
              <a:rPr lang="fr-FR" sz="1400" i="1" dirty="0">
                <a:effectLst/>
                <a:latin typeface="Arial" panose="020B0604020202020204" pitchFamily="34" charset="0"/>
              </a:rPr>
              <a:t>IPS permet de configurer les itinéraires pour expédier des dépêches et des récipients de la sous-classe de courrier UX pour les envois avec suivi, et de la sous-classe de courrier UR pour les envois recommandés.</a:t>
            </a:r>
          </a:p>
        </p:txBody>
      </p:sp>
      <p:pic>
        <p:nvPicPr>
          <p:cNvPr id="10" name="Picture 3">
            <a:extLst>
              <a:ext uri="{FF2B5EF4-FFF2-40B4-BE49-F238E27FC236}">
                <a16:creationId xmlns:a16="http://schemas.microsoft.com/office/drawing/2014/main" id="{2B54F518-C3EF-4387-A68B-BA187AA966FE}"/>
              </a:ext>
            </a:extLst>
          </p:cNvPr>
          <p:cNvPicPr/>
          <p:nvPr/>
        </p:nvPicPr>
        <p:blipFill>
          <a:blip r:embed="rId2"/>
          <a:stretch>
            <a:fillRect/>
          </a:stretch>
        </p:blipFill>
        <p:spPr>
          <a:xfrm>
            <a:off x="6069932" y="2436527"/>
            <a:ext cx="5534526" cy="3825910"/>
          </a:xfrm>
          <a:prstGeom prst="rect">
            <a:avLst/>
          </a:prstGeom>
        </p:spPr>
      </p:pic>
      <p:sp>
        <p:nvSpPr>
          <p:cNvPr id="12" name="ZoneTexte 11">
            <a:extLst>
              <a:ext uri="{FF2B5EF4-FFF2-40B4-BE49-F238E27FC236}">
                <a16:creationId xmlns:a16="http://schemas.microsoft.com/office/drawing/2014/main" id="{322CE6B2-4DD6-43F0-A3B4-7DEF8874DB5E}"/>
              </a:ext>
            </a:extLst>
          </p:cNvPr>
          <p:cNvSpPr txBox="1"/>
          <p:nvPr/>
        </p:nvSpPr>
        <p:spPr>
          <a:xfrm>
            <a:off x="3880184" y="1143865"/>
            <a:ext cx="7311190" cy="1292662"/>
          </a:xfrm>
          <a:prstGeom prst="rect">
            <a:avLst/>
          </a:prstGeom>
          <a:noFill/>
        </p:spPr>
        <p:txBody>
          <a:bodyPr wrap="square">
            <a:spAutoFit/>
          </a:bodyPr>
          <a:lstStyle/>
          <a:p>
            <a:pPr marL="342900" lvl="3" indent="-342900">
              <a:buAutoNum type="arabicPeriod"/>
            </a:pPr>
            <a:r>
              <a:rPr lang="fr-FR" sz="1300" dirty="0">
                <a:latin typeface="Arial" panose="020B0604020202020204" pitchFamily="34" charset="0"/>
              </a:rPr>
              <a:t>Activer «National Management» &gt; «Routing plan» &gt; «International» &gt; «Air and SAL routes»</a:t>
            </a:r>
          </a:p>
          <a:p>
            <a:pPr marL="342900" lvl="3" indent="-342900">
              <a:buFontTx/>
              <a:buAutoNum type="arabicPeriod"/>
            </a:pPr>
            <a:r>
              <a:rPr lang="fr-FR" sz="1300" dirty="0">
                <a:effectLst/>
                <a:latin typeface="Arial" panose="020B0604020202020204" pitchFamily="34" charset="0"/>
              </a:rPr>
              <a:t>Créer de nouveaux itinéraires ou mettre à jour des itinéraires existants: sélectionner les sous-classes de dépêche/récipient autorisées pour l’itinéraire considéré</a:t>
            </a:r>
          </a:p>
          <a:p>
            <a:pPr marL="715963" lvl="4" indent="-358775">
              <a:buFontTx/>
              <a:buChar char="-"/>
            </a:pPr>
            <a:r>
              <a:rPr lang="fr-FR" sz="1300" dirty="0">
                <a:effectLst/>
                <a:latin typeface="Arial" panose="020B0604020202020204" pitchFamily="34" charset="0"/>
              </a:rPr>
              <a:t>UX: ENVOIS DE LA POSTE AUX LETTRES AVEC SUIVI DE LA DISTRIBUTION</a:t>
            </a:r>
          </a:p>
          <a:p>
            <a:pPr marL="715963" lvl="4" indent="-358775">
              <a:buFontTx/>
              <a:buChar char="-"/>
            </a:pPr>
            <a:r>
              <a:rPr lang="fr-FR" sz="1300" dirty="0">
                <a:latin typeface="Arial" panose="020B0604020202020204" pitchFamily="34" charset="0"/>
              </a:rPr>
              <a:t>UR: ENVOIS DE LA POSTE AUX LETTRES RECOMMANDÉS</a:t>
            </a:r>
          </a:p>
          <a:p>
            <a:pPr marL="357188" lvl="4"/>
            <a:r>
              <a:rPr lang="fr-FR" sz="1300" dirty="0">
                <a:latin typeface="Arial" panose="020B0604020202020204" pitchFamily="34" charset="0"/>
              </a:rPr>
              <a:t>…</a:t>
            </a:r>
            <a:endParaRPr lang="fr-FR" sz="1300" dirty="0"/>
          </a:p>
        </p:txBody>
      </p:sp>
      <p:sp>
        <p:nvSpPr>
          <p:cNvPr id="13" name="Title 3">
            <a:extLst>
              <a:ext uri="{FF2B5EF4-FFF2-40B4-BE49-F238E27FC236}">
                <a16:creationId xmlns:a16="http://schemas.microsoft.com/office/drawing/2014/main" id="{0C20803E-0DB4-4E44-BE14-76580A6188B8}"/>
              </a:ext>
            </a:extLst>
          </p:cNvPr>
          <p:cNvSpPr>
            <a:spLocks noGrp="1"/>
          </p:cNvSpPr>
          <p:nvPr>
            <p:ph type="title"/>
          </p:nvPr>
        </p:nvSpPr>
        <p:spPr>
          <a:xfrm>
            <a:off x="1743544" y="497201"/>
            <a:ext cx="10112426" cy="574284"/>
          </a:xfrm>
        </p:spPr>
        <p:txBody>
          <a:bodyPr/>
          <a:lstStyle/>
          <a:p>
            <a:r>
              <a:rPr lang="fr-FR"/>
              <a:t>Gestion des itinéraires</a:t>
            </a:r>
          </a:p>
        </p:txBody>
      </p:sp>
      <p:sp>
        <p:nvSpPr>
          <p:cNvPr id="5" name="Rectangle 4">
            <a:extLst>
              <a:ext uri="{FF2B5EF4-FFF2-40B4-BE49-F238E27FC236}">
                <a16:creationId xmlns:a16="http://schemas.microsoft.com/office/drawing/2014/main" id="{CEB52389-4D8B-46A8-8449-41698FF6B484}"/>
              </a:ext>
            </a:extLst>
          </p:cNvPr>
          <p:cNvSpPr/>
          <p:nvPr/>
        </p:nvSpPr>
        <p:spPr>
          <a:xfrm>
            <a:off x="587542" y="4041914"/>
            <a:ext cx="5241348" cy="2318886"/>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600" b="1" dirty="0"/>
          </a:p>
          <a:p>
            <a:r>
              <a:rPr lang="fr-FR" sz="1600" b="1" dirty="0"/>
              <a:t>Envois de la poste taux lettres expédiés aux États-Unis d’Amérique</a:t>
            </a:r>
          </a:p>
          <a:p>
            <a:endParaRPr lang="fr-FR" sz="1400" b="1" dirty="0"/>
          </a:p>
          <a:p>
            <a:r>
              <a:rPr lang="fr-FR" sz="1600" dirty="0"/>
              <a:t>USPS accepte uniquement:</a:t>
            </a:r>
          </a:p>
          <a:p>
            <a:pPr marL="357188" indent="-357188">
              <a:spcBef>
                <a:spcPts val="600"/>
              </a:spcBef>
              <a:buFontTx/>
              <a:buChar char="-"/>
            </a:pPr>
            <a:r>
              <a:rPr lang="fr-FR" sz="1600" dirty="0"/>
              <a:t>les </a:t>
            </a:r>
            <a:r>
              <a:rPr lang="fr-FR" sz="1600" b="1" dirty="0"/>
              <a:t>récipients UA</a:t>
            </a:r>
            <a:r>
              <a:rPr lang="fr-FR" sz="1600" dirty="0"/>
              <a:t> pour les envois de la poste aux lettres contenant des </a:t>
            </a:r>
            <a:r>
              <a:rPr lang="fr-FR" sz="1600" b="1" dirty="0"/>
              <a:t>marchandises</a:t>
            </a:r>
          </a:p>
          <a:p>
            <a:pPr marL="357188" indent="-357188">
              <a:spcBef>
                <a:spcPts val="600"/>
              </a:spcBef>
              <a:buFontTx/>
              <a:buChar char="-"/>
            </a:pPr>
            <a:r>
              <a:rPr lang="fr-FR" sz="1600" dirty="0"/>
              <a:t>les </a:t>
            </a:r>
            <a:r>
              <a:rPr lang="fr-FR" sz="1600" b="1" dirty="0"/>
              <a:t>récipients UL</a:t>
            </a:r>
            <a:r>
              <a:rPr lang="fr-FR" sz="1600" dirty="0"/>
              <a:t> pour les envois de la poste aux lettres contenant des </a:t>
            </a:r>
            <a:r>
              <a:rPr lang="fr-FR" sz="1600" b="1" dirty="0"/>
              <a:t>documents</a:t>
            </a:r>
          </a:p>
          <a:p>
            <a:pPr marL="285750" indent="-285750">
              <a:buFontTx/>
              <a:buChar char="-"/>
            </a:pPr>
            <a:endParaRPr lang="fr-FR" sz="1600" b="1" dirty="0"/>
          </a:p>
        </p:txBody>
      </p:sp>
    </p:spTree>
    <p:extLst>
      <p:ext uri="{BB962C8B-B14F-4D97-AF65-F5344CB8AC3E}">
        <p14:creationId xmlns:p14="http://schemas.microsoft.com/office/powerpoint/2010/main" val="1839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B5D6F71-DD89-4E9F-AA54-2EB5F959E6BF}"/>
              </a:ext>
            </a:extLst>
          </p:cNvPr>
          <p:cNvSpPr txBox="1"/>
          <p:nvPr/>
        </p:nvSpPr>
        <p:spPr>
          <a:xfrm>
            <a:off x="159026" y="1635713"/>
            <a:ext cx="2378765" cy="4708981"/>
          </a:xfrm>
          <a:prstGeom prst="rect">
            <a:avLst/>
          </a:prstGeom>
          <a:noFill/>
        </p:spPr>
        <p:txBody>
          <a:bodyPr wrap="square">
            <a:spAutoFit/>
          </a:bodyPr>
          <a:lstStyle/>
          <a:p>
            <a:pPr lvl="0" rtl="0"/>
            <a:r>
              <a:rPr lang="fr-FR" sz="1400" b="1" dirty="0">
                <a:effectLst/>
                <a:latin typeface="Arial" panose="020B0604020202020204" pitchFamily="34" charset="0"/>
              </a:rPr>
              <a:t>Gestion du courrier – Opérations pour </a:t>
            </a:r>
            <a:br>
              <a:rPr lang="fr-FR" sz="1400" b="1" dirty="0">
                <a:effectLst/>
                <a:latin typeface="Arial" panose="020B0604020202020204" pitchFamily="34" charset="0"/>
              </a:rPr>
            </a:br>
            <a:r>
              <a:rPr lang="fr-FR" sz="1400" b="1" dirty="0">
                <a:effectLst/>
                <a:latin typeface="Arial" panose="020B0604020202020204" pitchFamily="34" charset="0"/>
              </a:rPr>
              <a:t>le courrier partant</a:t>
            </a:r>
            <a:r>
              <a:rPr lang="fr-FR" sz="1600" dirty="0"/>
              <a:t> </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r>
              <a:rPr lang="fr-FR" sz="1400" i="1" dirty="0">
                <a:effectLst/>
                <a:latin typeface="Arial" panose="020B0604020202020204" pitchFamily="34" charset="0"/>
              </a:rPr>
              <a:t> </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sz="1600" dirty="0"/>
              <a:t>Les envois qui ont </a:t>
            </a:r>
            <a:br>
              <a:rPr lang="fr-FR" sz="1600" dirty="0"/>
            </a:br>
            <a:r>
              <a:rPr lang="fr-FR" sz="1600" dirty="0"/>
              <a:t>un indicateur de service des fourchettes LA–LZ, RA–RZ ou VA–VZ sont automatiquement stockés comme envois avec suivi, envois recommandés et envois avec valeur déclarée, respectivement</a:t>
            </a:r>
          </a:p>
          <a:p>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sz="1400" i="1" dirty="0">
                <a:solidFill>
                  <a:srgbClr val="002060"/>
                </a:solidFill>
                <a:effectLst/>
                <a:latin typeface="Arial" panose="020B0604020202020204" pitchFamily="34" charset="0"/>
              </a:rPr>
              <a:t>Fonction IPS:</a:t>
            </a:r>
            <a:br>
              <a:rPr sz="1600" dirty="0"/>
            </a:br>
            <a:r>
              <a:rPr lang="fr-FR" sz="1400" i="1" dirty="0">
                <a:solidFill>
                  <a:srgbClr val="002060"/>
                </a:solidFill>
                <a:effectLst/>
                <a:latin typeface="Arial" panose="020B0604020202020204" pitchFamily="34" charset="0"/>
              </a:rPr>
              <a:t>«Letters» &gt; «Outbound» &gt; «Letters» &gt; «Receive letters at outward exchange office (EMB)»</a:t>
            </a:r>
            <a:endParaRPr lang="fr-FR" sz="14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Image 12">
            <a:extLst>
              <a:ext uri="{FF2B5EF4-FFF2-40B4-BE49-F238E27FC236}">
                <a16:creationId xmlns:a16="http://schemas.microsoft.com/office/drawing/2014/main" id="{B1095C81-E751-4351-9D4E-54F4587B5D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04039" y="1759536"/>
            <a:ext cx="5181678" cy="4037170"/>
          </a:xfrm>
          <a:prstGeom prst="rect">
            <a:avLst/>
          </a:prstGeom>
          <a:noFill/>
        </p:spPr>
      </p:pic>
      <p:pic>
        <p:nvPicPr>
          <p:cNvPr id="8" name="Picture 7">
            <a:extLst>
              <a:ext uri="{FF2B5EF4-FFF2-40B4-BE49-F238E27FC236}">
                <a16:creationId xmlns:a16="http://schemas.microsoft.com/office/drawing/2014/main" id="{AF81E158-0FDA-4002-9BFD-C0C51939233B}"/>
              </a:ext>
            </a:extLst>
          </p:cNvPr>
          <p:cNvPicPr>
            <a:picLocks noChangeAspect="1"/>
          </p:cNvPicPr>
          <p:nvPr/>
        </p:nvPicPr>
        <p:blipFill>
          <a:blip r:embed="rId3"/>
          <a:stretch>
            <a:fillRect/>
          </a:stretch>
        </p:blipFill>
        <p:spPr>
          <a:xfrm>
            <a:off x="2964000" y="2468887"/>
            <a:ext cx="4979278" cy="3764996"/>
          </a:xfrm>
          <a:prstGeom prst="rect">
            <a:avLst/>
          </a:prstGeom>
        </p:spPr>
      </p:pic>
      <p:sp>
        <p:nvSpPr>
          <p:cNvPr id="10" name="Rectangle 9">
            <a:extLst>
              <a:ext uri="{FF2B5EF4-FFF2-40B4-BE49-F238E27FC236}">
                <a16:creationId xmlns:a16="http://schemas.microsoft.com/office/drawing/2014/main" id="{7014F029-93F5-4090-8073-BFCF3F384202}"/>
              </a:ext>
            </a:extLst>
          </p:cNvPr>
          <p:cNvSpPr/>
          <p:nvPr/>
        </p:nvSpPr>
        <p:spPr>
          <a:xfrm>
            <a:off x="3050045" y="2787892"/>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1C76EC0-3A80-4686-8959-9F13E327C99B}"/>
              </a:ext>
            </a:extLst>
          </p:cNvPr>
          <p:cNvPicPr>
            <a:picLocks noChangeAspect="1"/>
          </p:cNvPicPr>
          <p:nvPr/>
        </p:nvPicPr>
        <p:blipFill>
          <a:blip r:embed="rId4"/>
          <a:stretch>
            <a:fillRect/>
          </a:stretch>
        </p:blipFill>
        <p:spPr>
          <a:xfrm>
            <a:off x="3350758" y="3622134"/>
            <a:ext cx="4684160" cy="2696940"/>
          </a:xfrm>
          <a:prstGeom prst="rect">
            <a:avLst/>
          </a:prstGeom>
        </p:spPr>
      </p:pic>
      <p:sp>
        <p:nvSpPr>
          <p:cNvPr id="19" name="Rectangle 18">
            <a:extLst>
              <a:ext uri="{FF2B5EF4-FFF2-40B4-BE49-F238E27FC236}">
                <a16:creationId xmlns:a16="http://schemas.microsoft.com/office/drawing/2014/main" id="{BFD400F5-F086-4A81-80E3-BCA91C15F614}"/>
              </a:ext>
            </a:extLst>
          </p:cNvPr>
          <p:cNvSpPr/>
          <p:nvPr/>
        </p:nvSpPr>
        <p:spPr>
          <a:xfrm>
            <a:off x="3423377" y="3912403"/>
            <a:ext cx="1713222"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A0D68A-9970-4714-9FB7-42895430BFA2}"/>
              </a:ext>
            </a:extLst>
          </p:cNvPr>
          <p:cNvSpPr/>
          <p:nvPr/>
        </p:nvSpPr>
        <p:spPr>
          <a:xfrm>
            <a:off x="3423376" y="4348558"/>
            <a:ext cx="4444147" cy="2133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B446FD0-64BD-48C5-8212-D1947DCB9ACD}"/>
              </a:ext>
            </a:extLst>
          </p:cNvPr>
          <p:cNvPicPr>
            <a:picLocks noChangeAspect="1"/>
          </p:cNvPicPr>
          <p:nvPr/>
        </p:nvPicPr>
        <p:blipFill>
          <a:blip r:embed="rId5"/>
          <a:stretch>
            <a:fillRect/>
          </a:stretch>
        </p:blipFill>
        <p:spPr>
          <a:xfrm>
            <a:off x="8196813" y="1764438"/>
            <a:ext cx="3836161" cy="4205332"/>
          </a:xfrm>
          <a:prstGeom prst="rect">
            <a:avLst/>
          </a:prstGeom>
        </p:spPr>
      </p:pic>
      <p:sp>
        <p:nvSpPr>
          <p:cNvPr id="23" name="Rectangle 22">
            <a:extLst>
              <a:ext uri="{FF2B5EF4-FFF2-40B4-BE49-F238E27FC236}">
                <a16:creationId xmlns:a16="http://schemas.microsoft.com/office/drawing/2014/main" id="{C9D2EA30-66D3-4E87-B471-D74C11AABF48}"/>
              </a:ext>
            </a:extLst>
          </p:cNvPr>
          <p:cNvSpPr/>
          <p:nvPr/>
        </p:nvSpPr>
        <p:spPr>
          <a:xfrm>
            <a:off x="8196813" y="5115509"/>
            <a:ext cx="3836161" cy="8542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3D2DDD-8792-455F-AC7C-AB52D006AEAC}"/>
              </a:ext>
            </a:extLst>
          </p:cNvPr>
          <p:cNvSpPr/>
          <p:nvPr/>
        </p:nvSpPr>
        <p:spPr>
          <a:xfrm>
            <a:off x="3050044" y="3225503"/>
            <a:ext cx="1822663" cy="2147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a:extLst>
              <a:ext uri="{FF2B5EF4-FFF2-40B4-BE49-F238E27FC236}">
                <a16:creationId xmlns:a16="http://schemas.microsoft.com/office/drawing/2014/main" id="{4AE5505C-B35C-47D3-BF06-AEBFBAF983F5}"/>
              </a:ext>
            </a:extLst>
          </p:cNvPr>
          <p:cNvSpPr>
            <a:spLocks noGrp="1"/>
          </p:cNvSpPr>
          <p:nvPr>
            <p:ph type="title"/>
          </p:nvPr>
        </p:nvSpPr>
        <p:spPr/>
        <p:txBody>
          <a:bodyPr/>
          <a:lstStyle/>
          <a:p>
            <a:r>
              <a:rPr lang="fr-FR" dirty="0"/>
              <a:t>Création des dépêches</a:t>
            </a:r>
          </a:p>
        </p:txBody>
      </p:sp>
    </p:spTree>
    <p:extLst>
      <p:ext uri="{BB962C8B-B14F-4D97-AF65-F5344CB8AC3E}">
        <p14:creationId xmlns:p14="http://schemas.microsoft.com/office/powerpoint/2010/main" val="166339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3E49B70-9B54-40D8-91D0-0FCE3FB64269}"/>
              </a:ext>
            </a:extLst>
          </p:cNvPr>
          <p:cNvSpPr txBox="1"/>
          <p:nvPr/>
        </p:nvSpPr>
        <p:spPr>
          <a:xfrm>
            <a:off x="695739" y="2471556"/>
            <a:ext cx="4711148" cy="3693319"/>
          </a:xfrm>
          <a:prstGeom prst="rect">
            <a:avLst/>
          </a:prstGeom>
          <a:noFill/>
        </p:spPr>
        <p:txBody>
          <a:bodyPr wrap="square">
            <a:spAutoFit/>
          </a:bodyPr>
          <a:lstStyle/>
          <a:p>
            <a:pPr lvl="0" rtl="0"/>
            <a:r>
              <a:rPr lang="fr-FR" b="1" dirty="0">
                <a:effectLst/>
                <a:latin typeface="Arial" panose="020B0604020202020204" pitchFamily="34" charset="0"/>
              </a:rPr>
              <a:t>Gestion du courrier – Opérations pour </a:t>
            </a:r>
            <a:br>
              <a:rPr lang="fr-FR" b="1" dirty="0">
                <a:effectLst/>
                <a:latin typeface="Arial" panose="020B0604020202020204" pitchFamily="34" charset="0"/>
              </a:rPr>
            </a:br>
            <a:r>
              <a:rPr lang="fr-FR" b="1" dirty="0">
                <a:effectLst/>
                <a:latin typeface="Arial" panose="020B0604020202020204" pitchFamily="34" charset="0"/>
              </a:rPr>
              <a:t>le courrier arrivant</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dirty="0">
                <a:effectLst/>
                <a:latin typeface="Arial" panose="020B0604020202020204" pitchFamily="34" charset="0"/>
              </a:rPr>
              <a:t> </a:t>
            </a:r>
          </a:p>
          <a:p>
            <a:r>
              <a:rPr lang="fr-FR" i="1" dirty="0">
                <a:effectLst/>
                <a:latin typeface="Arial" panose="020B0604020202020204" pitchFamily="34" charset="0"/>
              </a:rPr>
              <a:t>Les envois qui ont un indicateur de service des fourchettes LA–LZ, RA–RZ ou VA–VZ sont automatiquement stockés comme envois avec suivi, envois recommandés </a:t>
            </a:r>
            <a:br>
              <a:rPr lang="fr-FR" i="1" dirty="0">
                <a:effectLst/>
                <a:latin typeface="Arial" panose="020B0604020202020204" pitchFamily="34" charset="0"/>
              </a:rPr>
            </a:br>
            <a:r>
              <a:rPr lang="fr-FR" i="1" dirty="0">
                <a:effectLst/>
                <a:latin typeface="Arial" panose="020B0604020202020204" pitchFamily="34" charset="0"/>
              </a:rPr>
              <a:t>et envois avec valeur déclarée, respectivement</a:t>
            </a:r>
          </a:p>
          <a:p>
            <a:r>
              <a:rPr lang="fr-FR" dirty="0">
                <a:effectLst/>
                <a:latin typeface="Arial" panose="020B0604020202020204" pitchFamily="34" charset="0"/>
              </a:rPr>
              <a:t> </a:t>
            </a:r>
          </a:p>
          <a:p>
            <a:r>
              <a:rPr lang="fr-FR" i="1" dirty="0">
                <a:solidFill>
                  <a:srgbClr val="002060"/>
                </a:solidFill>
                <a:effectLst/>
                <a:latin typeface="Arial" panose="020B0604020202020204" pitchFamily="34" charset="0"/>
              </a:rPr>
              <a:t>Fonction IPS: «Letters» &gt; «Inbound» &gt; «Receive letters at exchange office»</a:t>
            </a:r>
            <a:endParaRPr lang="fr-FR"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fr-FR" dirty="0">
                <a:effectLst/>
                <a:latin typeface="Arial" panose="020B0604020202020204" pitchFamily="34" charset="0"/>
              </a:rPr>
              <a:t> </a:t>
            </a:r>
          </a:p>
        </p:txBody>
      </p:sp>
      <p:pic>
        <p:nvPicPr>
          <p:cNvPr id="4" name="Image 3">
            <a:extLst>
              <a:ext uri="{FF2B5EF4-FFF2-40B4-BE49-F238E27FC236}">
                <a16:creationId xmlns:a16="http://schemas.microsoft.com/office/drawing/2014/main" id="{3BE07D8B-C54C-4482-ABB5-68535209D466}"/>
              </a:ext>
            </a:extLst>
          </p:cNvPr>
          <p:cNvPicPr>
            <a:picLocks noChangeAspect="1"/>
          </p:cNvPicPr>
          <p:nvPr/>
        </p:nvPicPr>
        <p:blipFill>
          <a:blip r:embed="rId2"/>
          <a:stretch>
            <a:fillRect/>
          </a:stretch>
        </p:blipFill>
        <p:spPr>
          <a:xfrm>
            <a:off x="6289924" y="2142066"/>
            <a:ext cx="4247870" cy="4339786"/>
          </a:xfrm>
          <a:prstGeom prst="rect">
            <a:avLst/>
          </a:prstGeom>
        </p:spPr>
      </p:pic>
      <p:sp>
        <p:nvSpPr>
          <p:cNvPr id="6" name="Title 5">
            <a:extLst>
              <a:ext uri="{FF2B5EF4-FFF2-40B4-BE49-F238E27FC236}">
                <a16:creationId xmlns:a16="http://schemas.microsoft.com/office/drawing/2014/main" id="{3382B198-852F-4366-99E0-3FBC7F33D300}"/>
              </a:ext>
            </a:extLst>
          </p:cNvPr>
          <p:cNvSpPr>
            <a:spLocks noGrp="1"/>
          </p:cNvSpPr>
          <p:nvPr>
            <p:ph type="title"/>
          </p:nvPr>
        </p:nvSpPr>
        <p:spPr/>
        <p:txBody>
          <a:bodyPr/>
          <a:lstStyle/>
          <a:p>
            <a:r>
              <a:rPr lang="fr-FR"/>
              <a:t>Courrier arrivant</a:t>
            </a:r>
          </a:p>
        </p:txBody>
      </p:sp>
    </p:spTree>
    <p:extLst>
      <p:ext uri="{BB962C8B-B14F-4D97-AF65-F5344CB8AC3E}">
        <p14:creationId xmlns:p14="http://schemas.microsoft.com/office/powerpoint/2010/main" val="399275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751C4D1-B084-49FD-A800-9815DA2FF3C8}"/>
              </a:ext>
            </a:extLst>
          </p:cNvPr>
          <p:cNvSpPr txBox="1"/>
          <p:nvPr/>
        </p:nvSpPr>
        <p:spPr>
          <a:xfrm>
            <a:off x="404674" y="2479504"/>
            <a:ext cx="5433134" cy="2585323"/>
          </a:xfrm>
          <a:prstGeom prst="rect">
            <a:avLst/>
          </a:prstGeom>
          <a:noFill/>
        </p:spPr>
        <p:txBody>
          <a:bodyPr wrap="square">
            <a:spAutoFit/>
          </a:bodyPr>
          <a:lstStyle/>
          <a:p>
            <a:pPr lvl="0" rtl="0"/>
            <a:r>
              <a:rPr lang="fr-FR" b="1" dirty="0">
                <a:effectLst/>
                <a:latin typeface="Arial" panose="020B0604020202020204" pitchFamily="34" charset="0"/>
              </a:rPr>
              <a:t>Configuration de l’échange de données informatisé (EDI)</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b="1" dirty="0">
                <a:effectLst/>
                <a:latin typeface="Arial" panose="020B0604020202020204" pitchFamily="34" charset="0"/>
              </a:rPr>
              <a:t> </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i="1" dirty="0">
                <a:effectLst/>
                <a:latin typeface="Arial" panose="020B0604020202020204" pitchFamily="34" charset="0"/>
              </a:rPr>
              <a:t>La configuration EDI est la même pour tous les produits/services de la poste aux lettres</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i="1" dirty="0">
                <a:effectLst/>
                <a:latin typeface="Arial" panose="020B0604020202020204" pitchFamily="34" charset="0"/>
              </a:rPr>
              <a:t> </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i="1" dirty="0">
                <a:solidFill>
                  <a:srgbClr val="002060"/>
                </a:solidFill>
                <a:effectLst/>
                <a:latin typeface="Arial" panose="020B0604020202020204" pitchFamily="34" charset="0"/>
              </a:rPr>
              <a:t>Sous «National Management» &gt; «EDI» &gt; «EDI partners &amp; exchanges», cocher pour tous vos partenaires «Mail class: U – EMSEVT 3.0» </a:t>
            </a:r>
            <a:endParaRPr lang="fr-FR"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1D3F2216-E6D0-41A7-95B4-544BEED02B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54194" y="2119857"/>
            <a:ext cx="5433133" cy="4405229"/>
          </a:xfrm>
          <a:prstGeom prst="rect">
            <a:avLst/>
          </a:prstGeom>
          <a:noFill/>
        </p:spPr>
      </p:pic>
      <p:sp>
        <p:nvSpPr>
          <p:cNvPr id="4" name="Title 3">
            <a:extLst>
              <a:ext uri="{FF2B5EF4-FFF2-40B4-BE49-F238E27FC236}">
                <a16:creationId xmlns:a16="http://schemas.microsoft.com/office/drawing/2014/main" id="{4C1A2BFB-7F54-4464-BAE6-A7D21E2B04C1}"/>
              </a:ext>
            </a:extLst>
          </p:cNvPr>
          <p:cNvSpPr>
            <a:spLocks noGrp="1"/>
          </p:cNvSpPr>
          <p:nvPr>
            <p:ph type="title"/>
          </p:nvPr>
        </p:nvSpPr>
        <p:spPr/>
        <p:txBody>
          <a:bodyPr/>
          <a:lstStyle/>
          <a:p>
            <a:r>
              <a:rPr lang="fr-FR"/>
              <a:t>Configuration des messages EDI</a:t>
            </a:r>
          </a:p>
        </p:txBody>
      </p:sp>
    </p:spTree>
    <p:extLst>
      <p:ext uri="{BB962C8B-B14F-4D97-AF65-F5344CB8AC3E}">
        <p14:creationId xmlns:p14="http://schemas.microsoft.com/office/powerpoint/2010/main" val="360107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30E98D2-85BB-43B6-9375-0E0A64128EAC}"/>
              </a:ext>
            </a:extLst>
          </p:cNvPr>
          <p:cNvSpPr txBox="1"/>
          <p:nvPr/>
        </p:nvSpPr>
        <p:spPr>
          <a:xfrm>
            <a:off x="490331" y="2591959"/>
            <a:ext cx="4898416" cy="2308324"/>
          </a:xfrm>
          <a:prstGeom prst="rect">
            <a:avLst/>
          </a:prstGeom>
          <a:noFill/>
        </p:spPr>
        <p:txBody>
          <a:bodyPr wrap="square">
            <a:spAutoFit/>
          </a:bodyPr>
          <a:lstStyle/>
          <a:p>
            <a:pPr lvl="0" algn="just" rtl="0"/>
            <a:r>
              <a:rPr lang="fr-FR" b="1" dirty="0">
                <a:effectLst/>
                <a:latin typeface="Arial" panose="020B0604020202020204" pitchFamily="34" charset="0"/>
              </a:rPr>
              <a:t>Comptabilité</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fr-FR" i="1" dirty="0">
                <a:effectLst/>
                <a:latin typeface="Arial" panose="020B0604020202020204" pitchFamily="34" charset="0"/>
              </a:rPr>
              <a:t> </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i="1" dirty="0">
                <a:effectLst/>
                <a:latin typeface="Arial" panose="020B0604020202020204" pitchFamily="34" charset="0"/>
              </a:rPr>
              <a:t>Le nombre et le poids des envois avec suivi reçus peut être vérifié avec les fonctions</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i="1" dirty="0">
                <a:effectLst/>
                <a:latin typeface="Arial" panose="020B0604020202020204" pitchFamily="34" charset="0"/>
              </a:rPr>
              <a:t> </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i="1" dirty="0">
                <a:effectLst/>
                <a:latin typeface="Arial" panose="020B0604020202020204" pitchFamily="34" charset="0"/>
              </a:rPr>
              <a:t>«Accounting Data Entry» &gt; «Dispatch document capture» et les fonctions de recherche/modification de documents d’expédition</a:t>
            </a:r>
            <a:endParaRPr lang="fr-FR"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CCD30273-B65A-43AB-8664-B8B857DD0EAA}"/>
              </a:ext>
            </a:extLst>
          </p:cNvPr>
          <p:cNvSpPr>
            <a:spLocks noGrp="1"/>
          </p:cNvSpPr>
          <p:nvPr>
            <p:ph type="title"/>
          </p:nvPr>
        </p:nvSpPr>
        <p:spPr/>
        <p:txBody>
          <a:bodyPr/>
          <a:lstStyle/>
          <a:p>
            <a:r>
              <a:rPr lang="fr-FR"/>
              <a:t>Comptabilité</a:t>
            </a:r>
          </a:p>
        </p:txBody>
      </p:sp>
      <p:pic>
        <p:nvPicPr>
          <p:cNvPr id="8" name="Picture 7">
            <a:extLst>
              <a:ext uri="{FF2B5EF4-FFF2-40B4-BE49-F238E27FC236}">
                <a16:creationId xmlns:a16="http://schemas.microsoft.com/office/drawing/2014/main" id="{EDB24688-8AA9-4369-8641-67F00CB2884F}"/>
              </a:ext>
            </a:extLst>
          </p:cNvPr>
          <p:cNvPicPr>
            <a:picLocks noChangeAspect="1"/>
          </p:cNvPicPr>
          <p:nvPr/>
        </p:nvPicPr>
        <p:blipFill>
          <a:blip r:embed="rId2"/>
          <a:stretch>
            <a:fillRect/>
          </a:stretch>
        </p:blipFill>
        <p:spPr>
          <a:xfrm>
            <a:off x="5438273" y="1666856"/>
            <a:ext cx="6328611" cy="4888201"/>
          </a:xfrm>
          <a:prstGeom prst="rect">
            <a:avLst/>
          </a:prstGeom>
        </p:spPr>
      </p:pic>
      <p:sp>
        <p:nvSpPr>
          <p:cNvPr id="9" name="Rectangle 8">
            <a:extLst>
              <a:ext uri="{FF2B5EF4-FFF2-40B4-BE49-F238E27FC236}">
                <a16:creationId xmlns:a16="http://schemas.microsoft.com/office/drawing/2014/main" id="{8E017D7F-1658-4577-9D16-93F574A65584}"/>
              </a:ext>
            </a:extLst>
          </p:cNvPr>
          <p:cNvSpPr/>
          <p:nvPr/>
        </p:nvSpPr>
        <p:spPr>
          <a:xfrm>
            <a:off x="5666915" y="4750774"/>
            <a:ext cx="974518" cy="3982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1B3A88-F7B5-4E20-BF47-8B7514C8D4E4}"/>
              </a:ext>
            </a:extLst>
          </p:cNvPr>
          <p:cNvSpPr/>
          <p:nvPr/>
        </p:nvSpPr>
        <p:spPr>
          <a:xfrm>
            <a:off x="9795752" y="4750775"/>
            <a:ext cx="1417680" cy="2182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39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33F6-A558-4B39-8DDF-46962FADBE8D}"/>
              </a:ext>
            </a:extLst>
          </p:cNvPr>
          <p:cNvSpPr>
            <a:spLocks noGrp="1"/>
          </p:cNvSpPr>
          <p:nvPr>
            <p:ph type="title"/>
          </p:nvPr>
        </p:nvSpPr>
        <p:spPr>
          <a:xfrm>
            <a:off x="1743544" y="319647"/>
            <a:ext cx="10112426" cy="574284"/>
          </a:xfrm>
        </p:spPr>
        <p:txBody>
          <a:bodyPr/>
          <a:lstStyle/>
          <a:p>
            <a:r>
              <a:rPr lang="fr-FR" sz="3200" dirty="0"/>
              <a:t>Ordre du jour</a:t>
            </a:r>
            <a:r>
              <a:rPr lang="fr-FR"/>
              <a:t> </a:t>
            </a:r>
          </a:p>
        </p:txBody>
      </p:sp>
      <p:graphicFrame>
        <p:nvGraphicFramePr>
          <p:cNvPr id="3" name="Table 3">
            <a:extLst>
              <a:ext uri="{FF2B5EF4-FFF2-40B4-BE49-F238E27FC236}">
                <a16:creationId xmlns:a16="http://schemas.microsoft.com/office/drawing/2014/main" id="{65A309A1-24AC-4B17-86C2-D091D06EBD02}"/>
              </a:ext>
            </a:extLst>
          </p:cNvPr>
          <p:cNvGraphicFramePr>
            <a:graphicFrameLocks noGrp="1"/>
          </p:cNvGraphicFramePr>
          <p:nvPr>
            <p:extLst>
              <p:ext uri="{D42A27DB-BD31-4B8C-83A1-F6EECF244321}">
                <p14:modId xmlns:p14="http://schemas.microsoft.com/office/powerpoint/2010/main" val="28225159"/>
              </p:ext>
            </p:extLst>
          </p:nvPr>
        </p:nvGraphicFramePr>
        <p:xfrm>
          <a:off x="1592580" y="449183"/>
          <a:ext cx="10352168" cy="5029200"/>
        </p:xfrm>
        <a:graphic>
          <a:graphicData uri="http://schemas.openxmlformats.org/drawingml/2006/table">
            <a:tbl>
              <a:tblPr firstRow="1" bandRow="1">
                <a:tableStyleId>{5C22544A-7EE6-4342-B048-85BDC9FD1C3A}</a:tableStyleId>
              </a:tblPr>
              <a:tblGrid>
                <a:gridCol w="1329524">
                  <a:extLst>
                    <a:ext uri="{9D8B030D-6E8A-4147-A177-3AD203B41FA5}">
                      <a16:colId xmlns:a16="http://schemas.microsoft.com/office/drawing/2014/main" val="3178198737"/>
                    </a:ext>
                  </a:extLst>
                </a:gridCol>
                <a:gridCol w="4280453">
                  <a:extLst>
                    <a:ext uri="{9D8B030D-6E8A-4147-A177-3AD203B41FA5}">
                      <a16:colId xmlns:a16="http://schemas.microsoft.com/office/drawing/2014/main" val="3170118955"/>
                    </a:ext>
                  </a:extLst>
                </a:gridCol>
                <a:gridCol w="4742191">
                  <a:extLst>
                    <a:ext uri="{9D8B030D-6E8A-4147-A177-3AD203B41FA5}">
                      <a16:colId xmlns:a16="http://schemas.microsoft.com/office/drawing/2014/main" val="1823107091"/>
                    </a:ext>
                  </a:extLst>
                </a:gridCol>
              </a:tblGrid>
              <a:tr h="656129">
                <a:tc>
                  <a:txBody>
                    <a:bodyPr/>
                    <a:lstStyle/>
                    <a:p>
                      <a:pPr algn="l"/>
                      <a:r>
                        <a:rPr lang="en-US" sz="1800" dirty="0"/>
                        <a:t>Point </a:t>
                      </a:r>
                      <a:br>
                        <a:rPr lang="en-US" sz="1800" dirty="0"/>
                      </a:br>
                      <a:r>
                        <a:rPr lang="en-US" sz="1800" dirty="0"/>
                        <a:t>de l’ordre du jour </a:t>
                      </a:r>
                    </a:p>
                  </a:txBody>
                  <a:tcPr/>
                </a:tc>
                <a:tc>
                  <a:txBody>
                    <a:bodyPr/>
                    <a:lstStyle/>
                    <a:p>
                      <a:pPr algn="l"/>
                      <a:r>
                        <a:rPr lang="en-US" sz="1800" dirty="0"/>
                        <a:t>Thème </a:t>
                      </a:r>
                    </a:p>
                  </a:txBody>
                  <a:tcPr/>
                </a:tc>
                <a:tc>
                  <a:txBody>
                    <a:bodyPr/>
                    <a:lstStyle/>
                    <a:p>
                      <a:pPr algn="l"/>
                      <a:r>
                        <a:rPr lang="en-US" sz="1800" dirty="0"/>
                        <a:t>Intervenant </a:t>
                      </a:r>
                    </a:p>
                  </a:txBody>
                  <a:tcPr/>
                </a:tc>
                <a:extLst>
                  <a:ext uri="{0D108BD9-81ED-4DB2-BD59-A6C34878D82A}">
                    <a16:rowId xmlns:a16="http://schemas.microsoft.com/office/drawing/2014/main" val="4210729978"/>
                  </a:ext>
                </a:extLst>
              </a:tr>
              <a:tr h="461720">
                <a:tc>
                  <a:txBody>
                    <a:bodyPr/>
                    <a:lstStyle/>
                    <a:p>
                      <a:pPr algn="l"/>
                      <a:r>
                        <a:rPr lang="fr-FR" sz="1800">
                          <a:solidFill>
                            <a:srgbClr val="000000"/>
                          </a:solidFill>
                          <a:effectLst/>
                          <a:latin typeface="Calibri" panose="020F0502020204030204" pitchFamily="34" charset="0"/>
                        </a:rPr>
                        <a:t>1</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Introduction</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Wendy Eitan</a:t>
                      </a:r>
                      <a:endParaRPr lang="fr-FR" sz="1800" dirty="0">
                        <a:effectLst/>
                        <a:latin typeface="Calibri" panose="020F0502020204030204" pitchFamily="34" charset="0"/>
                        <a:ea typeface="Calibri" panose="020F0502020204030204" pitchFamily="34" charset="0"/>
                      </a:endParaRPr>
                    </a:p>
                    <a:p>
                      <a:pPr algn="l"/>
                      <a:r>
                        <a:rPr lang="fr-FR" sz="1800" dirty="0">
                          <a:solidFill>
                            <a:srgbClr val="000000"/>
                          </a:solidFill>
                          <a:effectLst/>
                          <a:latin typeface="Calibri" panose="020F0502020204030204" pitchFamily="34" charset="0"/>
                        </a:rPr>
                        <a:t>Coordonnateurs régionaux</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030139394"/>
                  </a:ext>
                </a:extLst>
              </a:tr>
              <a:tr h="267312">
                <a:tc>
                  <a:txBody>
                    <a:bodyPr/>
                    <a:lstStyle/>
                    <a:p>
                      <a:pPr algn="l"/>
                      <a:r>
                        <a:rPr lang="fr-FR" sz="1800" dirty="0">
                          <a:solidFill>
                            <a:srgbClr val="000000"/>
                          </a:solidFill>
                          <a:effectLst/>
                          <a:latin typeface="Calibri" panose="020F0502020204030204" pitchFamily="34" charset="0"/>
                        </a:rPr>
                        <a:t>2</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Services physiques et dispositions réglementaires</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David </a:t>
                      </a:r>
                      <a:r>
                        <a:rPr lang="fr-FR" sz="1800" dirty="0" err="1">
                          <a:solidFill>
                            <a:srgbClr val="000000"/>
                          </a:solidFill>
                          <a:effectLst/>
                          <a:latin typeface="Calibri" panose="020F0502020204030204" pitchFamily="34" charset="0"/>
                        </a:rPr>
                        <a:t>Pilkington</a:t>
                      </a:r>
                      <a:r>
                        <a:rPr lang="fr-FR" sz="1800" dirty="0">
                          <a:solidFill>
                            <a:srgbClr val="000000"/>
                          </a:solidFill>
                          <a:effectLst/>
                          <a:latin typeface="Calibri" panose="020F0502020204030204" pitchFamily="34" charset="0"/>
                        </a:rPr>
                        <a:t>/</a:t>
                      </a:r>
                      <a:r>
                        <a:rPr lang="fr-FR" sz="1800" dirty="0" err="1">
                          <a:solidFill>
                            <a:srgbClr val="000000"/>
                          </a:solidFill>
                          <a:effectLst/>
                          <a:latin typeface="Calibri" panose="020F0502020204030204" pitchFamily="34" charset="0"/>
                        </a:rPr>
                        <a:t>Fredrick</a:t>
                      </a:r>
                      <a:r>
                        <a:rPr lang="fr-FR" sz="1800" dirty="0">
                          <a:solidFill>
                            <a:srgbClr val="000000"/>
                          </a:solidFill>
                          <a:effectLst/>
                          <a:latin typeface="Calibri" panose="020F0502020204030204" pitchFamily="34" charset="0"/>
                        </a:rPr>
                        <a:t> Omamo</a:t>
                      </a:r>
                      <a:r>
                        <a:rPr sz="1600" dirty="0"/>
                        <a:t> </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117735077"/>
                  </a:ext>
                </a:extLst>
              </a:tr>
              <a:tr h="267312">
                <a:tc>
                  <a:txBody>
                    <a:bodyPr/>
                    <a:lstStyle/>
                    <a:p>
                      <a:pPr algn="l"/>
                      <a:r>
                        <a:rPr lang="fr-FR" sz="1800">
                          <a:solidFill>
                            <a:srgbClr val="000000"/>
                          </a:solidFill>
                          <a:effectLst/>
                          <a:latin typeface="Calibri" panose="020F0502020204030204" pitchFamily="34" charset="0"/>
                        </a:rPr>
                        <a:t>3</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Exigences techniques</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Laurent Muller</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829105310"/>
                  </a:ext>
                </a:extLst>
              </a:tr>
              <a:tr h="267312">
                <a:tc>
                  <a:txBody>
                    <a:bodyPr/>
                    <a:lstStyle/>
                    <a:p>
                      <a:pPr algn="l"/>
                      <a:r>
                        <a:rPr lang="fr-FR" sz="1800">
                          <a:solidFill>
                            <a:srgbClr val="000000"/>
                          </a:solidFill>
                          <a:effectLst/>
                          <a:latin typeface="Calibri" panose="020F0502020204030204" pitchFamily="34" charset="0"/>
                        </a:rPr>
                        <a:t>4</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Rémunération</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Paul </a:t>
                      </a:r>
                      <a:r>
                        <a:rPr lang="fr-FR" sz="1800" dirty="0" err="1">
                          <a:solidFill>
                            <a:srgbClr val="000000"/>
                          </a:solidFill>
                          <a:effectLst/>
                          <a:latin typeface="Calibri" panose="020F0502020204030204" pitchFamily="34" charset="0"/>
                        </a:rPr>
                        <a:t>Schoorl</a:t>
                      </a:r>
                      <a:r>
                        <a:rPr lang="fr-FR" sz="1800" dirty="0">
                          <a:solidFill>
                            <a:srgbClr val="000000"/>
                          </a:solidFill>
                          <a:effectLst/>
                          <a:latin typeface="Calibri" panose="020F0502020204030204" pitchFamily="34" charset="0"/>
                        </a:rPr>
                        <a:t>/Siham Houhou/Vytis Staskevicius</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571174270"/>
                  </a:ext>
                </a:extLst>
              </a:tr>
              <a:tr h="267312">
                <a:tc>
                  <a:txBody>
                    <a:bodyPr/>
                    <a:lstStyle/>
                    <a:p>
                      <a:pPr algn="l"/>
                      <a:r>
                        <a:rPr lang="fr-FR" sz="1800">
                          <a:solidFill>
                            <a:srgbClr val="000000"/>
                          </a:solidFill>
                          <a:effectLst/>
                          <a:latin typeface="Calibri" panose="020F0502020204030204" pitchFamily="34" charset="0"/>
                        </a:rPr>
                        <a:t>5</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Évaluation de la qualité et rapports</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Julius Tsuwi</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328018332"/>
                  </a:ext>
                </a:extLst>
              </a:tr>
              <a:tr h="267312">
                <a:tc>
                  <a:txBody>
                    <a:bodyPr/>
                    <a:lstStyle/>
                    <a:p>
                      <a:pPr algn="l"/>
                      <a:r>
                        <a:rPr lang="fr-FR" sz="1800">
                          <a:solidFill>
                            <a:srgbClr val="000000"/>
                          </a:solidFill>
                          <a:effectLst/>
                          <a:latin typeface="Calibri" panose="020F0502020204030204" pitchFamily="34" charset="0"/>
                        </a:rPr>
                        <a:t>6</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a:solidFill>
                            <a:srgbClr val="000000"/>
                          </a:solidFill>
                          <a:effectLst/>
                          <a:latin typeface="Calibri" panose="020F0502020204030204" pitchFamily="34" charset="0"/>
                        </a:rPr>
                        <a:t>Comptabilité</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Jean-Marc Coeffic</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855204565"/>
                  </a:ext>
                </a:extLst>
              </a:tr>
              <a:tr h="267312">
                <a:tc>
                  <a:txBody>
                    <a:bodyPr/>
                    <a:lstStyle/>
                    <a:p>
                      <a:pPr algn="l"/>
                      <a:r>
                        <a:rPr lang="fr-FR" sz="1800">
                          <a:solidFill>
                            <a:srgbClr val="000000"/>
                          </a:solidFill>
                          <a:effectLst/>
                          <a:latin typeface="Calibri" panose="020F0502020204030204" pitchFamily="34" charset="0"/>
                        </a:rPr>
                        <a:t>7</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a:solidFill>
                            <a:srgbClr val="000000"/>
                          </a:solidFill>
                          <a:effectLst/>
                          <a:latin typeface="Calibri" panose="020F0502020204030204" pitchFamily="34" charset="0"/>
                        </a:rPr>
                        <a:t>Conformité</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Jean-Marc Coeffic</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423136554"/>
                  </a:ext>
                </a:extLst>
              </a:tr>
              <a:tr h="267312">
                <a:tc>
                  <a:txBody>
                    <a:bodyPr/>
                    <a:lstStyle/>
                    <a:p>
                      <a:pPr algn="l"/>
                      <a:r>
                        <a:rPr lang="fr-FR" sz="1800">
                          <a:solidFill>
                            <a:srgbClr val="000000"/>
                          </a:solidFill>
                          <a:effectLst/>
                          <a:latin typeface="Calibri" panose="020F0502020204030204" pitchFamily="34" charset="0"/>
                        </a:rPr>
                        <a:t>8</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a:solidFill>
                            <a:srgbClr val="000000"/>
                          </a:solidFill>
                          <a:effectLst/>
                          <a:latin typeface="Calibri" panose="020F0502020204030204" pitchFamily="34" charset="0"/>
                        </a:rPr>
                        <a:t>Questions et réponses par messagerie instantanée</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Tous</a:t>
                      </a:r>
                      <a:endParaRPr lang="fr-FR" sz="18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715784805"/>
                  </a:ext>
                </a:extLst>
              </a:tr>
              <a:tr h="338656">
                <a:tc>
                  <a:txBody>
                    <a:bodyPr/>
                    <a:lstStyle/>
                    <a:p>
                      <a:pPr algn="l"/>
                      <a:r>
                        <a:rPr lang="fr-FR" sz="1800">
                          <a:solidFill>
                            <a:srgbClr val="000000"/>
                          </a:solidFill>
                          <a:effectLst/>
                          <a:latin typeface="Calibri" panose="020F0502020204030204" pitchFamily="34" charset="0"/>
                        </a:rPr>
                        <a:t>9</a:t>
                      </a:r>
                      <a:endParaRPr lang="fr-FR" sz="180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Appui et conseils</a:t>
                      </a:r>
                      <a:endParaRPr lang="fr-FR" sz="1800" dirty="0">
                        <a:effectLst/>
                        <a:latin typeface="Calibri" panose="020F0502020204030204" pitchFamily="34" charset="0"/>
                        <a:ea typeface="Calibri" panose="020F0502020204030204" pitchFamily="34" charset="0"/>
                      </a:endParaRPr>
                    </a:p>
                  </a:txBody>
                  <a:tcPr/>
                </a:tc>
                <a:tc>
                  <a:txBody>
                    <a:bodyPr/>
                    <a:lstStyle/>
                    <a:p>
                      <a:pPr algn="l"/>
                      <a:r>
                        <a:rPr lang="fr-FR" sz="1800" dirty="0">
                          <a:solidFill>
                            <a:srgbClr val="000000"/>
                          </a:solidFill>
                          <a:effectLst/>
                          <a:latin typeface="Calibri" panose="020F0502020204030204" pitchFamily="34" charset="0"/>
                        </a:rPr>
                        <a:t>Wendy </a:t>
                      </a:r>
                      <a:r>
                        <a:rPr lang="fr-FR" sz="1800" dirty="0" err="1">
                          <a:solidFill>
                            <a:srgbClr val="000000"/>
                          </a:solidFill>
                          <a:effectLst/>
                          <a:latin typeface="Calibri" panose="020F0502020204030204" pitchFamily="34" charset="0"/>
                        </a:rPr>
                        <a:t>Eitan</a:t>
                      </a:r>
                      <a:endParaRPr lang="fr-FR" sz="1800"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4131391208"/>
                  </a:ext>
                </a:extLst>
              </a:tr>
            </a:tbl>
          </a:graphicData>
        </a:graphic>
      </p:graphicFrame>
    </p:spTree>
    <p:extLst>
      <p:ext uri="{BB962C8B-B14F-4D97-AF65-F5344CB8AC3E}">
        <p14:creationId xmlns:p14="http://schemas.microsoft.com/office/powerpoint/2010/main" val="57404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CCA1A-E9D8-4140-A422-9D4DA38F4D8E}"/>
              </a:ext>
            </a:extLst>
          </p:cNvPr>
          <p:cNvPicPr>
            <a:picLocks noChangeAspect="1"/>
          </p:cNvPicPr>
          <p:nvPr/>
        </p:nvPicPr>
        <p:blipFill>
          <a:blip r:embed="rId2"/>
          <a:stretch>
            <a:fillRect/>
          </a:stretch>
        </p:blipFill>
        <p:spPr>
          <a:xfrm>
            <a:off x="491290" y="2044696"/>
            <a:ext cx="6503846" cy="4523101"/>
          </a:xfrm>
          <a:prstGeom prst="rect">
            <a:avLst/>
          </a:prstGeom>
          <a:ln>
            <a:solidFill>
              <a:schemeClr val="tx1"/>
            </a:solidFill>
          </a:ln>
        </p:spPr>
      </p:pic>
      <p:sp>
        <p:nvSpPr>
          <p:cNvPr id="7" name="Title 6">
            <a:extLst>
              <a:ext uri="{FF2B5EF4-FFF2-40B4-BE49-F238E27FC236}">
                <a16:creationId xmlns:a16="http://schemas.microsoft.com/office/drawing/2014/main" id="{B39359BE-10EF-4717-894C-9BC0DD89FFA7}"/>
              </a:ext>
            </a:extLst>
          </p:cNvPr>
          <p:cNvSpPr>
            <a:spLocks noGrp="1"/>
          </p:cNvSpPr>
          <p:nvPr>
            <p:ph type="title"/>
          </p:nvPr>
        </p:nvSpPr>
        <p:spPr/>
        <p:txBody>
          <a:bodyPr/>
          <a:lstStyle/>
          <a:p>
            <a:r>
              <a:rPr lang="fr-FR"/>
              <a:t>Comptabilité</a:t>
            </a:r>
          </a:p>
        </p:txBody>
      </p:sp>
      <p:pic>
        <p:nvPicPr>
          <p:cNvPr id="9" name="Picture 8">
            <a:extLst>
              <a:ext uri="{FF2B5EF4-FFF2-40B4-BE49-F238E27FC236}">
                <a16:creationId xmlns:a16="http://schemas.microsoft.com/office/drawing/2014/main" id="{9DC2E627-F2E3-4EF7-8661-42A3F4093730}"/>
              </a:ext>
            </a:extLst>
          </p:cNvPr>
          <p:cNvPicPr>
            <a:picLocks noChangeAspect="1"/>
          </p:cNvPicPr>
          <p:nvPr/>
        </p:nvPicPr>
        <p:blipFill>
          <a:blip r:embed="rId3"/>
          <a:stretch>
            <a:fillRect/>
          </a:stretch>
        </p:blipFill>
        <p:spPr>
          <a:xfrm>
            <a:off x="7471062" y="378993"/>
            <a:ext cx="4229648" cy="6188804"/>
          </a:xfrm>
          <a:prstGeom prst="rect">
            <a:avLst/>
          </a:prstGeom>
          <a:ln>
            <a:solidFill>
              <a:schemeClr val="tx2"/>
            </a:solidFill>
          </a:ln>
        </p:spPr>
      </p:pic>
      <p:sp>
        <p:nvSpPr>
          <p:cNvPr id="12" name="Rectangle 11">
            <a:extLst>
              <a:ext uri="{FF2B5EF4-FFF2-40B4-BE49-F238E27FC236}">
                <a16:creationId xmlns:a16="http://schemas.microsoft.com/office/drawing/2014/main" id="{4E55E7F6-9C47-4BC1-95D1-D6849A3FF14B}"/>
              </a:ext>
            </a:extLst>
          </p:cNvPr>
          <p:cNvSpPr/>
          <p:nvPr/>
        </p:nvSpPr>
        <p:spPr>
          <a:xfrm>
            <a:off x="5410436" y="3170321"/>
            <a:ext cx="1537801" cy="28274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268D71-87FF-4DC5-AD72-A62B66B611DD}"/>
              </a:ext>
            </a:extLst>
          </p:cNvPr>
          <p:cNvSpPr/>
          <p:nvPr/>
        </p:nvSpPr>
        <p:spPr>
          <a:xfrm>
            <a:off x="7536015" y="1909010"/>
            <a:ext cx="4164695" cy="6477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55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839318D-D22F-4835-8F17-C4F7D4FD5245}"/>
              </a:ext>
            </a:extLst>
          </p:cNvPr>
          <p:cNvSpPr txBox="1"/>
          <p:nvPr/>
        </p:nvSpPr>
        <p:spPr>
          <a:xfrm>
            <a:off x="395755" y="1818948"/>
            <a:ext cx="3957584" cy="1169551"/>
          </a:xfrm>
          <a:prstGeom prst="rect">
            <a:avLst/>
          </a:prstGeom>
          <a:noFill/>
        </p:spPr>
        <p:txBody>
          <a:bodyPr wrap="square">
            <a:spAutoFit/>
          </a:bodyPr>
          <a:lstStyle/>
          <a:p>
            <a:r>
              <a:rPr lang="fr-FR" sz="1400" i="1" dirty="0">
                <a:latin typeface="Arial" panose="020B0604020202020204" pitchFamily="34" charset="0"/>
              </a:rPr>
              <a:t>Il n'y a pas d’importation des rapports fournis par le Bureau international de l’UPU. Le nombre d’envois et le taux par envoi doivent être saisis par l’opérateur aux fins des calculs nécessaires à l’établissement des comptes CN 60</a:t>
            </a:r>
          </a:p>
        </p:txBody>
      </p:sp>
      <p:sp>
        <p:nvSpPr>
          <p:cNvPr id="20" name="ZoneTexte 4">
            <a:extLst>
              <a:ext uri="{FF2B5EF4-FFF2-40B4-BE49-F238E27FC236}">
                <a16:creationId xmlns:a16="http://schemas.microsoft.com/office/drawing/2014/main" id="{C5D23286-5A84-4957-99FC-A1BDD8A47996}"/>
              </a:ext>
            </a:extLst>
          </p:cNvPr>
          <p:cNvSpPr txBox="1"/>
          <p:nvPr/>
        </p:nvSpPr>
        <p:spPr>
          <a:xfrm>
            <a:off x="336032" y="4339197"/>
            <a:ext cx="7568890" cy="954107"/>
          </a:xfrm>
          <a:prstGeom prst="rect">
            <a:avLst/>
          </a:prstGeom>
          <a:noFill/>
        </p:spPr>
        <p:txBody>
          <a:bodyPr wrap="square">
            <a:spAutoFit/>
          </a:bodyPr>
          <a:lstStyle/>
          <a:p>
            <a:r>
              <a:rPr lang="fr-FR" sz="1400" i="1" dirty="0">
                <a:latin typeface="Arial" panose="020B0604020202020204" pitchFamily="34" charset="0"/>
              </a:rPr>
              <a:t>Nouveaux flux comptables correspondants:</a:t>
            </a:r>
          </a:p>
          <a:p>
            <a:pPr marL="357188" lvl="1" indent="-357188">
              <a:buFont typeface="Arial" panose="020B0604020202020204" pitchFamily="34" charset="0"/>
              <a:buChar char="•"/>
            </a:pPr>
            <a:r>
              <a:rPr lang="fr-FR" sz="1400" i="1" dirty="0">
                <a:effectLst/>
                <a:latin typeface="Arial" panose="020B0604020202020204" pitchFamily="34" charset="0"/>
              </a:rPr>
              <a:t>Envois de la poste aux lettres recommandés – Rémunération supplémentaire</a:t>
            </a:r>
          </a:p>
          <a:p>
            <a:pPr marL="357188" lvl="1" indent="-357188">
              <a:buFont typeface="Arial" panose="020B0604020202020204" pitchFamily="34" charset="0"/>
              <a:buChar char="•"/>
            </a:pPr>
            <a:r>
              <a:rPr lang="fr-FR" sz="1400" i="1" dirty="0">
                <a:effectLst/>
                <a:latin typeface="Arial" panose="020B0604020202020204" pitchFamily="34" charset="0"/>
              </a:rPr>
              <a:t>Envois de la poste aux lettres avec valeur déclarée – Rémunération supplémentaire</a:t>
            </a:r>
          </a:p>
          <a:p>
            <a:pPr marL="357188" lvl="1" indent="-357188">
              <a:buFont typeface="Arial" panose="020B0604020202020204" pitchFamily="34" charset="0"/>
              <a:buChar char="•"/>
            </a:pPr>
            <a:r>
              <a:rPr lang="fr-FR" sz="1400" i="1" dirty="0">
                <a:effectLst/>
                <a:latin typeface="Arial" panose="020B0604020202020204" pitchFamily="34" charset="0"/>
              </a:rPr>
              <a:t>Envois de la poste aux lettres avec suivi – Rémunération supplémentaire</a:t>
            </a:r>
          </a:p>
        </p:txBody>
      </p:sp>
      <p:sp>
        <p:nvSpPr>
          <p:cNvPr id="21" name="ZoneTexte 4">
            <a:extLst>
              <a:ext uri="{FF2B5EF4-FFF2-40B4-BE49-F238E27FC236}">
                <a16:creationId xmlns:a16="http://schemas.microsoft.com/office/drawing/2014/main" id="{860B48D4-D7C3-4D12-B0FA-F2665A2D35FC}"/>
              </a:ext>
            </a:extLst>
          </p:cNvPr>
          <p:cNvSpPr txBox="1"/>
          <p:nvPr/>
        </p:nvSpPr>
        <p:spPr>
          <a:xfrm>
            <a:off x="336032" y="3651670"/>
            <a:ext cx="7471459" cy="523220"/>
          </a:xfrm>
          <a:prstGeom prst="rect">
            <a:avLst/>
          </a:prstGeom>
          <a:noFill/>
        </p:spPr>
        <p:txBody>
          <a:bodyPr wrap="square">
            <a:spAutoFit/>
          </a:bodyPr>
          <a:lstStyle/>
          <a:p>
            <a:r>
              <a:rPr lang="fr-FR" sz="1400" i="1" dirty="0">
                <a:effectLst/>
                <a:latin typeface="Arial" panose="020B0604020202020204" pitchFamily="34" charset="0"/>
              </a:rPr>
              <a:t>L'écran intermédiaire ci-dessus est prérempli en fonction des envois (avec suivi, recommandés, avec valeur déclarée) enregistrés dans le document comptable d'expédition</a:t>
            </a:r>
          </a:p>
        </p:txBody>
      </p:sp>
      <p:sp>
        <p:nvSpPr>
          <p:cNvPr id="22" name="ZoneTexte 4">
            <a:extLst>
              <a:ext uri="{FF2B5EF4-FFF2-40B4-BE49-F238E27FC236}">
                <a16:creationId xmlns:a16="http://schemas.microsoft.com/office/drawing/2014/main" id="{BA76CA4A-E81A-4133-ACAA-1DB0A9B46C25}"/>
              </a:ext>
            </a:extLst>
          </p:cNvPr>
          <p:cNvSpPr txBox="1"/>
          <p:nvPr/>
        </p:nvSpPr>
        <p:spPr>
          <a:xfrm>
            <a:off x="422279" y="1361938"/>
            <a:ext cx="7822273" cy="369332"/>
          </a:xfrm>
          <a:prstGeom prst="rect">
            <a:avLst/>
          </a:prstGeom>
          <a:noFill/>
        </p:spPr>
        <p:txBody>
          <a:bodyPr wrap="square">
            <a:spAutoFit/>
          </a:bodyPr>
          <a:lstStyle/>
          <a:p>
            <a:r>
              <a:rPr lang="fr-FR" b="1" dirty="0">
                <a:latin typeface="Arial" panose="020B0604020202020204" pitchFamily="34" charset="0"/>
              </a:rPr>
              <a:t>Production des comptes CN 60 (disponible dans IPS à partir de 2024)</a:t>
            </a:r>
          </a:p>
        </p:txBody>
      </p:sp>
      <p:pic>
        <p:nvPicPr>
          <p:cNvPr id="4" name="Picture 3">
            <a:extLst>
              <a:ext uri="{FF2B5EF4-FFF2-40B4-BE49-F238E27FC236}">
                <a16:creationId xmlns:a16="http://schemas.microsoft.com/office/drawing/2014/main" id="{04480E7C-30B6-4144-8130-D04FCCE01DF6}"/>
              </a:ext>
            </a:extLst>
          </p:cNvPr>
          <p:cNvPicPr>
            <a:picLocks noChangeAspect="1"/>
          </p:cNvPicPr>
          <p:nvPr/>
        </p:nvPicPr>
        <p:blipFill>
          <a:blip r:embed="rId2"/>
          <a:stretch>
            <a:fillRect/>
          </a:stretch>
        </p:blipFill>
        <p:spPr>
          <a:xfrm>
            <a:off x="4431907" y="1684196"/>
            <a:ext cx="3640285" cy="1926835"/>
          </a:xfrm>
          <a:prstGeom prst="rect">
            <a:avLst/>
          </a:prstGeom>
        </p:spPr>
      </p:pic>
      <p:pic>
        <p:nvPicPr>
          <p:cNvPr id="9" name="Picture 8">
            <a:extLst>
              <a:ext uri="{FF2B5EF4-FFF2-40B4-BE49-F238E27FC236}">
                <a16:creationId xmlns:a16="http://schemas.microsoft.com/office/drawing/2014/main" id="{F81CF0F4-197A-4CAA-82A1-03BA4E0B5D8C}"/>
              </a:ext>
            </a:extLst>
          </p:cNvPr>
          <p:cNvPicPr>
            <a:picLocks noChangeAspect="1"/>
          </p:cNvPicPr>
          <p:nvPr/>
        </p:nvPicPr>
        <p:blipFill>
          <a:blip r:embed="rId3"/>
          <a:stretch>
            <a:fillRect/>
          </a:stretch>
        </p:blipFill>
        <p:spPr>
          <a:xfrm>
            <a:off x="8244552" y="1361938"/>
            <a:ext cx="3627728" cy="5114116"/>
          </a:xfrm>
          <a:prstGeom prst="rect">
            <a:avLst/>
          </a:prstGeom>
          <a:ln>
            <a:solidFill>
              <a:schemeClr val="tx1"/>
            </a:solidFill>
          </a:ln>
        </p:spPr>
      </p:pic>
      <p:sp>
        <p:nvSpPr>
          <p:cNvPr id="6" name="Title 5">
            <a:extLst>
              <a:ext uri="{FF2B5EF4-FFF2-40B4-BE49-F238E27FC236}">
                <a16:creationId xmlns:a16="http://schemas.microsoft.com/office/drawing/2014/main" id="{8569EE41-67F8-45AF-96F8-231A1DEA69E4}"/>
              </a:ext>
            </a:extLst>
          </p:cNvPr>
          <p:cNvSpPr>
            <a:spLocks noGrp="1"/>
          </p:cNvSpPr>
          <p:nvPr>
            <p:ph type="title"/>
          </p:nvPr>
        </p:nvSpPr>
        <p:spPr/>
        <p:txBody>
          <a:bodyPr/>
          <a:lstStyle/>
          <a:p>
            <a:r>
              <a:rPr lang="fr-FR" dirty="0"/>
              <a:t>Comptabilité (suite)</a:t>
            </a:r>
          </a:p>
        </p:txBody>
      </p:sp>
      <p:sp>
        <p:nvSpPr>
          <p:cNvPr id="10" name="ZoneTexte 4">
            <a:extLst>
              <a:ext uri="{FF2B5EF4-FFF2-40B4-BE49-F238E27FC236}">
                <a16:creationId xmlns:a16="http://schemas.microsoft.com/office/drawing/2014/main" id="{4785D3C2-C00C-45B9-A325-9020F9109188}"/>
              </a:ext>
            </a:extLst>
          </p:cNvPr>
          <p:cNvSpPr txBox="1"/>
          <p:nvPr/>
        </p:nvSpPr>
        <p:spPr>
          <a:xfrm>
            <a:off x="330627" y="5666733"/>
            <a:ext cx="7741565" cy="738664"/>
          </a:xfrm>
          <a:prstGeom prst="rect">
            <a:avLst/>
          </a:prstGeom>
          <a:noFill/>
        </p:spPr>
        <p:txBody>
          <a:bodyPr wrap="square">
            <a:spAutoFit/>
          </a:bodyPr>
          <a:lstStyle/>
          <a:p>
            <a:r>
              <a:rPr lang="fr-FR" sz="1400" i="1" dirty="0">
                <a:latin typeface="Arial" panose="020B0604020202020204" pitchFamily="34" charset="0"/>
              </a:rPr>
              <a:t>Pour le courrier avec suivi, IPS n'a pas la capacité de saisir la rémunération supplémentaire indépendamment du paiement additionnel. Une moyenne pondérée doit donc être calculée avant la saisie</a:t>
            </a:r>
            <a:endParaRPr lang="fr-FR" sz="800" i="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37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FDA1-9E83-4D7B-B80E-3F2ED423FC9A}"/>
              </a:ext>
            </a:extLst>
          </p:cNvPr>
          <p:cNvSpPr>
            <a:spLocks noGrp="1"/>
          </p:cNvSpPr>
          <p:nvPr>
            <p:ph type="title"/>
          </p:nvPr>
        </p:nvSpPr>
        <p:spPr/>
        <p:txBody>
          <a:bodyPr/>
          <a:lstStyle/>
          <a:p>
            <a:r>
              <a:rPr lang="fr-FR"/>
              <a:t>IPS 2025</a:t>
            </a:r>
          </a:p>
        </p:txBody>
      </p:sp>
      <p:graphicFrame>
        <p:nvGraphicFramePr>
          <p:cNvPr id="3" name="Diagramme 2">
            <a:extLst>
              <a:ext uri="{FF2B5EF4-FFF2-40B4-BE49-F238E27FC236}">
                <a16:creationId xmlns:a16="http://schemas.microsoft.com/office/drawing/2014/main" id="{0A624866-6C89-4DF6-AE49-D3A89F718DF6}"/>
              </a:ext>
            </a:extLst>
          </p:cNvPr>
          <p:cNvGraphicFramePr/>
          <p:nvPr>
            <p:extLst>
              <p:ext uri="{D42A27DB-BD31-4B8C-83A1-F6EECF244321}">
                <p14:modId xmlns:p14="http://schemas.microsoft.com/office/powerpoint/2010/main" val="1297347593"/>
              </p:ext>
            </p:extLst>
          </p:nvPr>
        </p:nvGraphicFramePr>
        <p:xfrm>
          <a:off x="1834815" y="1490339"/>
          <a:ext cx="9360568" cy="249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a:extLst>
              <a:ext uri="{FF2B5EF4-FFF2-40B4-BE49-F238E27FC236}">
                <a16:creationId xmlns:a16="http://schemas.microsoft.com/office/drawing/2014/main" id="{12D4BE00-6521-4438-B69B-D7DE16CA65AA}"/>
              </a:ext>
            </a:extLst>
          </p:cNvPr>
          <p:cNvSpPr txBox="1"/>
          <p:nvPr/>
        </p:nvSpPr>
        <p:spPr>
          <a:xfrm>
            <a:off x="4565984" y="4627588"/>
            <a:ext cx="3898231" cy="830997"/>
          </a:xfrm>
          <a:prstGeom prst="rect">
            <a:avLst/>
          </a:prstGeom>
          <a:noFill/>
        </p:spPr>
        <p:txBody>
          <a:bodyPr wrap="square">
            <a:spAutoFit/>
          </a:bodyPr>
          <a:lstStyle/>
          <a:p>
            <a:pPr algn="ctr"/>
            <a:r>
              <a:rPr lang="fr-FR" sz="2400" dirty="0"/>
              <a:t>Veuillez faire part de vos idées ou suggestions au CTP</a:t>
            </a:r>
          </a:p>
        </p:txBody>
      </p:sp>
      <p:pic>
        <p:nvPicPr>
          <p:cNvPr id="10" name="Image 9">
            <a:extLst>
              <a:ext uri="{FF2B5EF4-FFF2-40B4-BE49-F238E27FC236}">
                <a16:creationId xmlns:a16="http://schemas.microsoft.com/office/drawing/2014/main" id="{7B5AA852-8D6C-4EE1-984B-EFC259DD15D4}"/>
              </a:ext>
            </a:extLst>
          </p:cNvPr>
          <p:cNvPicPr>
            <a:picLocks noChangeAspect="1"/>
          </p:cNvPicPr>
          <p:nvPr/>
        </p:nvPicPr>
        <p:blipFill>
          <a:blip r:embed="rId7"/>
          <a:stretch>
            <a:fillRect/>
          </a:stretch>
        </p:blipFill>
        <p:spPr>
          <a:xfrm>
            <a:off x="1743544" y="4403457"/>
            <a:ext cx="2660577" cy="2221331"/>
          </a:xfrm>
          <a:prstGeom prst="rect">
            <a:avLst/>
          </a:prstGeom>
        </p:spPr>
      </p:pic>
      <p:pic>
        <p:nvPicPr>
          <p:cNvPr id="12" name="Image 11">
            <a:extLst>
              <a:ext uri="{FF2B5EF4-FFF2-40B4-BE49-F238E27FC236}">
                <a16:creationId xmlns:a16="http://schemas.microsoft.com/office/drawing/2014/main" id="{94A1BAFE-A257-43B7-9032-857BDA04C74A}"/>
              </a:ext>
            </a:extLst>
          </p:cNvPr>
          <p:cNvPicPr>
            <a:picLocks noChangeAspect="1"/>
          </p:cNvPicPr>
          <p:nvPr/>
        </p:nvPicPr>
        <p:blipFill>
          <a:blip r:embed="rId8"/>
          <a:stretch>
            <a:fillRect/>
          </a:stretch>
        </p:blipFill>
        <p:spPr>
          <a:xfrm>
            <a:off x="8763640" y="4403457"/>
            <a:ext cx="2240241" cy="2118415"/>
          </a:xfrm>
          <a:prstGeom prst="rect">
            <a:avLst/>
          </a:prstGeom>
        </p:spPr>
      </p:pic>
    </p:spTree>
    <p:extLst>
      <p:ext uri="{BB962C8B-B14F-4D97-AF65-F5344CB8AC3E}">
        <p14:creationId xmlns:p14="http://schemas.microsoft.com/office/powerpoint/2010/main" val="27201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519883" y="2530136"/>
            <a:ext cx="8903660" cy="1624614"/>
          </a:xfrm>
        </p:spPr>
        <p:txBody>
          <a:bodyPr/>
          <a:lstStyle/>
          <a:p>
            <a:br/>
            <a:r>
              <a:rPr lang="fr-FR" sz="3600" dirty="0"/>
              <a:t>4. Rémunération</a:t>
            </a:r>
            <a:br/>
            <a:endParaRPr lang="fr-FR" sz="3600" dirty="0"/>
          </a:p>
        </p:txBody>
      </p:sp>
    </p:spTree>
    <p:extLst>
      <p:ext uri="{BB962C8B-B14F-4D97-AF65-F5344CB8AC3E}">
        <p14:creationId xmlns:p14="http://schemas.microsoft.com/office/powerpoint/2010/main" val="234395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n-GB" smtClean="0"/>
              <a:t>24</a:t>
            </a:fld>
            <a:endParaRPr lang="fr-FR"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46748" y="1449805"/>
            <a:ext cx="10350122" cy="5153998"/>
          </a:xfrm>
          <a:prstGeom prst="rect">
            <a:avLst/>
          </a:prstGeom>
          <a:ln>
            <a:noFill/>
            <a:prstDash val="sysDash"/>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400" b="1" dirty="0">
                <a:solidFill>
                  <a:schemeClr val="accent6">
                    <a:lumMod val="75000"/>
                  </a:schemeClr>
                </a:solidFill>
              </a:rPr>
              <a:t>Envois recommandés et envois avec valeur déclarée</a:t>
            </a:r>
          </a:p>
          <a:p>
            <a:pPr marL="0" lvl="1" indent="0">
              <a:lnSpc>
                <a:spcPct val="100000"/>
              </a:lnSpc>
              <a:spcBef>
                <a:spcPts val="0"/>
              </a:spcBef>
              <a:buNone/>
              <a:tabLst>
                <a:tab pos="287338" algn="l"/>
              </a:tabLst>
              <a:defRPr/>
            </a:pPr>
            <a:endParaRPr lang="fr-FR" sz="1400" dirty="0"/>
          </a:p>
          <a:p>
            <a:pPr marL="0" lvl="1" indent="0">
              <a:lnSpc>
                <a:spcPct val="100000"/>
              </a:lnSpc>
              <a:spcBef>
                <a:spcPts val="600"/>
              </a:spcBef>
              <a:spcAft>
                <a:spcPts val="600"/>
              </a:spcAft>
              <a:buNone/>
              <a:tabLst>
                <a:tab pos="287338" algn="l"/>
              </a:tabLst>
              <a:defRPr/>
            </a:pPr>
            <a:endParaRPr lang="fr-FR" sz="1400" dirty="0"/>
          </a:p>
          <a:p>
            <a:pPr marL="0" lvl="1" indent="0">
              <a:lnSpc>
                <a:spcPct val="100000"/>
              </a:lnSpc>
              <a:spcBef>
                <a:spcPts val="600"/>
              </a:spcBef>
              <a:spcAft>
                <a:spcPts val="600"/>
              </a:spcAft>
              <a:buNone/>
              <a:tabLst>
                <a:tab pos="287338" algn="l"/>
              </a:tabLst>
              <a:defRPr/>
            </a:pPr>
            <a:endParaRPr lang="fr-FR" sz="1400" dirty="0"/>
          </a:p>
          <a:p>
            <a:pPr marL="357188" lvl="1" indent="-357188">
              <a:lnSpc>
                <a:spcPct val="100000"/>
              </a:lnSpc>
              <a:spcBef>
                <a:spcPts val="600"/>
              </a:spcBef>
              <a:spcAft>
                <a:spcPts val="600"/>
              </a:spcAft>
              <a:buFont typeface="Wingdings" panose="05000000000000000000" pitchFamily="2" charset="2"/>
              <a:buChar char="Ø"/>
              <a:defRPr/>
            </a:pPr>
            <a:r>
              <a:rPr lang="fr-FR" sz="1400" dirty="0"/>
              <a:t>Paiement additionnel (art. 28.8 de la Convention):</a:t>
            </a:r>
          </a:p>
          <a:p>
            <a:pPr marL="715963" lvl="1" indent="-357188">
              <a:lnSpc>
                <a:spcPct val="100000"/>
              </a:lnSpc>
              <a:spcBef>
                <a:spcPts val="600"/>
              </a:spcBef>
              <a:spcAft>
                <a:spcPts val="600"/>
              </a:spcAft>
              <a:defRPr/>
            </a:pPr>
            <a:r>
              <a:rPr lang="fr-FR" sz="1400" dirty="0"/>
              <a:t>Paiement additionnel (surtaxe) pour les envois recommandés en 2025: 1,670 DTS/envoi</a:t>
            </a:r>
          </a:p>
          <a:p>
            <a:pPr marL="715963" lvl="1" indent="-357188">
              <a:lnSpc>
                <a:spcPct val="100000"/>
              </a:lnSpc>
              <a:spcBef>
                <a:spcPts val="600"/>
              </a:spcBef>
              <a:spcAft>
                <a:spcPts val="600"/>
              </a:spcAft>
              <a:defRPr/>
            </a:pPr>
            <a:r>
              <a:rPr lang="fr-FR" sz="1400" dirty="0"/>
              <a:t>Paiement additionnel (surtaxe) pour les envois avec valeur déclarée en 2025: 2,028 DTS/envoi</a:t>
            </a:r>
          </a:p>
          <a:p>
            <a:pPr marL="357188" lvl="1" indent="-357188">
              <a:lnSpc>
                <a:spcPct val="100000"/>
              </a:lnSpc>
              <a:spcBef>
                <a:spcPts val="600"/>
              </a:spcBef>
              <a:spcAft>
                <a:spcPts val="600"/>
              </a:spcAft>
              <a:buFont typeface="Wingdings" panose="05000000000000000000" pitchFamily="2" charset="2"/>
              <a:buChar char="Ø"/>
              <a:tabLst>
                <a:tab pos="287338" algn="l"/>
              </a:tabLst>
              <a:defRPr/>
            </a:pPr>
            <a:r>
              <a:rPr lang="fr-FR" sz="1400" dirty="0">
                <a:solidFill>
                  <a:schemeClr val="bg2">
                    <a:lumMod val="50000"/>
                  </a:schemeClr>
                </a:solidFill>
              </a:rPr>
              <a:t>Rémunération supplémentaire (art. 31-104 du Règlement)</a:t>
            </a:r>
          </a:p>
          <a:p>
            <a:pPr marL="357188" lvl="1" indent="0">
              <a:lnSpc>
                <a:spcPct val="100000"/>
              </a:lnSpc>
              <a:spcBef>
                <a:spcPts val="600"/>
              </a:spcBef>
              <a:spcAft>
                <a:spcPts val="600"/>
              </a:spcAft>
              <a:buNone/>
              <a:defRPr/>
            </a:pPr>
            <a:r>
              <a:rPr lang="fr-FR" sz="1400" dirty="0"/>
              <a:t>Lorsque les opérateurs désignés choisissent de percevoir la rémunération supplémentaire pour le suivi des envois recommandés et/ou des envois avec valeur déclarée:</a:t>
            </a:r>
          </a:p>
          <a:p>
            <a:pPr marL="357188" lvl="2" indent="0">
              <a:lnSpc>
                <a:spcPct val="100000"/>
              </a:lnSpc>
              <a:spcBef>
                <a:spcPts val="600"/>
              </a:spcBef>
              <a:spcAft>
                <a:spcPts val="600"/>
              </a:spcAft>
              <a:buNone/>
              <a:defRPr/>
            </a:pPr>
            <a:r>
              <a:rPr lang="en-US" sz="1400" dirty="0">
                <a:sym typeface="Wingdings" panose="05000000000000000000" pitchFamily="2" charset="2"/>
              </a:rPr>
              <a:t></a:t>
            </a:r>
            <a:r>
              <a:rPr lang="fr-FR" sz="1400" dirty="0"/>
              <a:t> Pour pouvoir prétendre à une rémunération supplémentaire pour ces envois, l’opérateur désigné de destination doit transmettre les données de scannage relatives aux événements pour le suivi et respecter les objectifs fixés à l'article 31-104.3. Pour les envois donnant lieu à une rémunération supplémentaire, celle-ci est de 0,5 DTS par envoi, à verser par l'opérateur désigné d’origine à l'opérateur désigné de destination</a:t>
            </a:r>
          </a:p>
          <a:p>
            <a:pPr marL="0" lvl="1" indent="0">
              <a:lnSpc>
                <a:spcPct val="100000"/>
              </a:lnSpc>
              <a:spcBef>
                <a:spcPts val="600"/>
              </a:spcBef>
              <a:spcAft>
                <a:spcPts val="600"/>
              </a:spcAft>
              <a:buNone/>
              <a:tabLst>
                <a:tab pos="287338" algn="l"/>
              </a:tabLst>
              <a:defRPr/>
            </a:pPr>
            <a:endParaRPr lang="fr-FR" sz="1400" dirty="0"/>
          </a:p>
          <a:p>
            <a:pPr marL="457200" lvl="1" indent="0">
              <a:lnSpc>
                <a:spcPct val="100000"/>
              </a:lnSpc>
              <a:spcBef>
                <a:spcPts val="600"/>
              </a:spcBef>
              <a:spcAft>
                <a:spcPts val="600"/>
              </a:spcAft>
              <a:buNone/>
              <a:defRPr/>
            </a:pPr>
            <a:endParaRPr lang="fr-FR" sz="140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483895"/>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dirty="0"/>
              <a:t>Rémunération pour les envois recommandés et les envois avec valeur déclarée </a:t>
            </a:r>
          </a:p>
          <a:p>
            <a:r>
              <a:rPr lang="fr-FR" sz="2400" dirty="0">
                <a:solidFill>
                  <a:schemeClr val="accent6">
                    <a:lumMod val="75000"/>
                  </a:schemeClr>
                </a:solidFill>
              </a:rPr>
              <a:t>Cycle en cours (année 2025)</a:t>
            </a:r>
          </a:p>
        </p:txBody>
      </p:sp>
      <p:sp>
        <p:nvSpPr>
          <p:cNvPr id="2" name="TextBox 1">
            <a:extLst>
              <a:ext uri="{FF2B5EF4-FFF2-40B4-BE49-F238E27FC236}">
                <a16:creationId xmlns:a16="http://schemas.microsoft.com/office/drawing/2014/main" id="{BD1EE52E-4F4F-4A36-A9F6-5C509DA329CB}"/>
              </a:ext>
            </a:extLst>
          </p:cNvPr>
          <p:cNvSpPr txBox="1"/>
          <p:nvPr/>
        </p:nvSpPr>
        <p:spPr>
          <a:xfrm>
            <a:off x="1138844" y="1524801"/>
            <a:ext cx="184731"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720C2C95-5444-46CE-8122-CB8B1B618A2D}"/>
              </a:ext>
            </a:extLst>
          </p:cNvPr>
          <p:cNvSpPr txBox="1"/>
          <p:nvPr/>
        </p:nvSpPr>
        <p:spPr>
          <a:xfrm>
            <a:off x="1231209" y="1964136"/>
            <a:ext cx="9933709" cy="646331"/>
          </a:xfrm>
          <a:prstGeom prst="rect">
            <a:avLst/>
          </a:prstGeom>
          <a:solidFill>
            <a:schemeClr val="accent1">
              <a:lumMod val="40000"/>
              <a:lumOff val="60000"/>
            </a:schemeClr>
          </a:solidFill>
        </p:spPr>
        <p:txBody>
          <a:bodyPr wrap="square" rtlCol="0">
            <a:spAutoFit/>
          </a:bodyPr>
          <a:lstStyle/>
          <a:p>
            <a:pPr marL="0" lvl="1" indent="0">
              <a:lnSpc>
                <a:spcPct val="100000"/>
              </a:lnSpc>
              <a:spcBef>
                <a:spcPts val="0"/>
              </a:spcBef>
              <a:buNone/>
              <a:tabLst>
                <a:tab pos="287338" algn="l"/>
              </a:tabLst>
              <a:defRPr/>
            </a:pPr>
            <a:r>
              <a:rPr lang="fr-FR" dirty="0"/>
              <a:t>Rémunération totale = rémunération de base (format E, indépendamment du contenu ou de la forme) + paiement additionnel (surtaxe) + rémunération supplémentaire (suivi, facultatif)</a:t>
            </a:r>
          </a:p>
        </p:txBody>
      </p:sp>
    </p:spTree>
    <p:extLst>
      <p:ext uri="{BB962C8B-B14F-4D97-AF65-F5344CB8AC3E}">
        <p14:creationId xmlns:p14="http://schemas.microsoft.com/office/powerpoint/2010/main" val="363462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n-GB" smtClean="0"/>
              <a:t>25</a:t>
            </a:fld>
            <a:endParaRPr lang="fr-FR"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14956" y="1388969"/>
            <a:ext cx="10841013" cy="52765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400" b="1" dirty="0">
                <a:solidFill>
                  <a:schemeClr val="accent2">
                    <a:lumMod val="75000"/>
                  </a:schemeClr>
                </a:solidFill>
              </a:rPr>
              <a:t>Envois recommandés et envois avec valeur déclarée (Documents)</a:t>
            </a:r>
          </a:p>
          <a:p>
            <a:pPr marL="0" lvl="1" indent="0">
              <a:lnSpc>
                <a:spcPct val="100000"/>
              </a:lnSpc>
              <a:spcBef>
                <a:spcPts val="600"/>
              </a:spcBef>
              <a:spcAft>
                <a:spcPts val="600"/>
              </a:spcAft>
              <a:buNone/>
              <a:tabLst>
                <a:tab pos="287338" algn="l"/>
              </a:tabLst>
              <a:defRPr/>
            </a:pPr>
            <a:r>
              <a:rPr lang="fr-FR" sz="1400" dirty="0"/>
              <a:t>Le Congrès de Doubaï 2025 se prononcera sur les propositions du Conseil d’exploitation postale (CEP)/Conseil d’administration (CA) relatives à un système de rémunération intégrée pour la période 2026–2030</a:t>
            </a:r>
          </a:p>
          <a:p>
            <a:pPr marL="0" lvl="1" indent="0">
              <a:lnSpc>
                <a:spcPct val="100000"/>
              </a:lnSpc>
              <a:spcBef>
                <a:spcPts val="600"/>
              </a:spcBef>
              <a:spcAft>
                <a:spcPts val="600"/>
              </a:spcAft>
              <a:buNone/>
              <a:tabLst>
                <a:tab pos="287338" algn="l"/>
              </a:tabLst>
              <a:defRPr/>
            </a:pPr>
            <a:endParaRPr lang="fr-FR" sz="1400" dirty="0"/>
          </a:p>
          <a:p>
            <a:pPr marL="0" lvl="1" indent="0">
              <a:lnSpc>
                <a:spcPct val="100000"/>
              </a:lnSpc>
              <a:spcBef>
                <a:spcPts val="600"/>
              </a:spcBef>
              <a:spcAft>
                <a:spcPts val="600"/>
              </a:spcAft>
              <a:buNone/>
              <a:tabLst>
                <a:tab pos="287338" algn="l"/>
              </a:tabLst>
              <a:defRPr/>
            </a:pPr>
            <a:endParaRPr lang="fr-FR" sz="1400" dirty="0"/>
          </a:p>
          <a:p>
            <a:pPr marL="0" lvl="1" indent="0">
              <a:lnSpc>
                <a:spcPct val="100000"/>
              </a:lnSpc>
              <a:spcBef>
                <a:spcPts val="600"/>
              </a:spcBef>
              <a:spcAft>
                <a:spcPts val="600"/>
              </a:spcAft>
              <a:buNone/>
              <a:tabLst>
                <a:tab pos="287338" algn="l"/>
              </a:tabLst>
              <a:defRPr/>
            </a:pPr>
            <a:endParaRPr lang="fr-FR" sz="1400" dirty="0"/>
          </a:p>
          <a:p>
            <a:pPr marL="357188" lvl="1" indent="-357188">
              <a:lnSpc>
                <a:spcPct val="100000"/>
              </a:lnSpc>
              <a:spcBef>
                <a:spcPts val="300"/>
              </a:spcBef>
              <a:spcAft>
                <a:spcPts val="600"/>
              </a:spcAft>
              <a:defRPr/>
            </a:pPr>
            <a:r>
              <a:rPr lang="fr-FR" sz="1400" dirty="0"/>
              <a:t>Paiement additionnel pour les envois recommandés en 2026: 1,745 DTS/envoi (+4,5 % par rapport à 2025)</a:t>
            </a:r>
          </a:p>
          <a:p>
            <a:pPr marL="357188" lvl="1" indent="-357188">
              <a:lnSpc>
                <a:spcPct val="100000"/>
              </a:lnSpc>
              <a:spcBef>
                <a:spcPts val="300"/>
              </a:spcBef>
              <a:spcAft>
                <a:spcPts val="600"/>
              </a:spcAft>
              <a:defRPr/>
            </a:pPr>
            <a:r>
              <a:rPr lang="fr-FR" sz="1400" dirty="0"/>
              <a:t>Paiement additionnel pour les envois avec valeur déclarée (documents) en 2026: 2,045 DTS/envoi (0,300 DTS </a:t>
            </a:r>
            <a:br>
              <a:rPr lang="fr-FR" sz="1400" dirty="0"/>
            </a:br>
            <a:r>
              <a:rPr lang="fr-FR" sz="1400" dirty="0"/>
              <a:t>de plus que pour les envois recommandés)</a:t>
            </a:r>
          </a:p>
          <a:p>
            <a:pPr marL="357188" lvl="1" indent="-357188">
              <a:lnSpc>
                <a:spcPct val="100000"/>
              </a:lnSpc>
              <a:spcBef>
                <a:spcPts val="300"/>
              </a:spcBef>
              <a:spcAft>
                <a:spcPts val="600"/>
              </a:spcAft>
              <a:defRPr/>
            </a:pPr>
            <a:r>
              <a:rPr lang="fr-FR" sz="1400" dirty="0"/>
              <a:t>Rémunération supplémentaire pour le suivi obligatoire:</a:t>
            </a:r>
          </a:p>
          <a:p>
            <a:pPr marL="715963" lvl="2" indent="-358775">
              <a:lnSpc>
                <a:spcPct val="100000"/>
              </a:lnSpc>
              <a:spcBef>
                <a:spcPts val="600"/>
              </a:spcBef>
              <a:spcAft>
                <a:spcPts val="600"/>
              </a:spcAft>
              <a:buFontTx/>
              <a:buChar char="-"/>
              <a:defRPr/>
            </a:pPr>
            <a:r>
              <a:rPr lang="fr-FR" sz="1400" dirty="0"/>
              <a:t>0,250 DTS/envoi lorsque l'opérateur désigné de destination assure la transmission en temps voulu des données de numérisation EMD et EDH ou EMH ou EMI</a:t>
            </a:r>
          </a:p>
          <a:p>
            <a:pPr marL="715963" lvl="2" indent="-358775">
              <a:lnSpc>
                <a:spcPct val="100000"/>
              </a:lnSpc>
              <a:spcBef>
                <a:spcPts val="600"/>
              </a:spcBef>
              <a:spcAft>
                <a:spcPts val="600"/>
              </a:spcAft>
              <a:buFontTx/>
              <a:buChar char="-"/>
              <a:defRPr/>
            </a:pPr>
            <a:r>
              <a:rPr lang="fr-FR" sz="1400" dirty="0"/>
              <a:t>Cette rémunération passe à 0,500 DTS si le l'opérateur désigné de destination atteint un objectif </a:t>
            </a:r>
            <a:br>
              <a:rPr lang="fr-FR" sz="1400" dirty="0"/>
            </a:br>
            <a:r>
              <a:rPr lang="fr-FR" sz="1400" dirty="0"/>
              <a:t>de performance pour EDH/EMH/EMI par rapport à EMD de 80% en 2026, de 85% en 2027, de 90% en 2028 et de 95% en 2029 et 2030</a:t>
            </a:r>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388105"/>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dirty="0"/>
              <a:t>Rémunération des envois recommandés et des envois avec valeur déclarée à compter du 1</a:t>
            </a:r>
            <a:r>
              <a:rPr lang="fr-FR" sz="2400" baseline="30000" dirty="0"/>
              <a:t>er</a:t>
            </a:r>
            <a:r>
              <a:rPr lang="fr-FR" sz="2400" dirty="0"/>
              <a:t> janvier 2026 (proposition 20.28.1)</a:t>
            </a:r>
          </a:p>
        </p:txBody>
      </p:sp>
      <p:sp>
        <p:nvSpPr>
          <p:cNvPr id="7" name="TextBox 6">
            <a:extLst>
              <a:ext uri="{FF2B5EF4-FFF2-40B4-BE49-F238E27FC236}">
                <a16:creationId xmlns:a16="http://schemas.microsoft.com/office/drawing/2014/main" id="{AE00811E-851B-4165-8AAB-25A4BA872B04}"/>
              </a:ext>
            </a:extLst>
          </p:cNvPr>
          <p:cNvSpPr txBox="1"/>
          <p:nvPr/>
        </p:nvSpPr>
        <p:spPr>
          <a:xfrm>
            <a:off x="1415042" y="2707202"/>
            <a:ext cx="10048088" cy="646331"/>
          </a:xfrm>
          <a:prstGeom prst="rect">
            <a:avLst/>
          </a:prstGeom>
          <a:solidFill>
            <a:schemeClr val="accent1">
              <a:lumMod val="40000"/>
              <a:lumOff val="60000"/>
            </a:schemeClr>
          </a:solidFill>
        </p:spPr>
        <p:txBody>
          <a:bodyPr wrap="square" rtlCol="0">
            <a:spAutoFit/>
          </a:bodyPr>
          <a:lstStyle/>
          <a:p>
            <a:pPr marL="0" lvl="1" indent="0" algn="just">
              <a:lnSpc>
                <a:spcPct val="100000"/>
              </a:lnSpc>
              <a:spcBef>
                <a:spcPts val="0"/>
              </a:spcBef>
              <a:buNone/>
              <a:tabLst>
                <a:tab pos="287338" algn="l"/>
              </a:tabLst>
              <a:defRPr/>
            </a:pPr>
            <a:r>
              <a:rPr lang="fr-FR" dirty="0"/>
              <a:t>Rémunération totale = rémunération de base (</a:t>
            </a:r>
            <a:r>
              <a:rPr lang="fr-FR" b="1" dirty="0"/>
              <a:t>format E</a:t>
            </a:r>
            <a:r>
              <a:rPr lang="fr-FR" dirty="0"/>
              <a:t> – indépendamment du contenu ou de la forme) + paiement additionnel (surtaxe) + rémunération supplémentaire (suivi, obligatoire)</a:t>
            </a:r>
          </a:p>
        </p:txBody>
      </p:sp>
    </p:spTree>
    <p:extLst>
      <p:ext uri="{BB962C8B-B14F-4D97-AF65-F5344CB8AC3E}">
        <p14:creationId xmlns:p14="http://schemas.microsoft.com/office/powerpoint/2010/main" val="294424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n-GB" smtClean="0"/>
              <a:t>26</a:t>
            </a:fld>
            <a:endParaRPr lang="fr-FR"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14957" y="1406387"/>
            <a:ext cx="10733880" cy="4872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600" b="1" dirty="0">
                <a:solidFill>
                  <a:schemeClr val="accent2">
                    <a:lumMod val="75000"/>
                  </a:schemeClr>
                </a:solidFill>
              </a:rPr>
              <a:t>Envois avec valeur déclarée (colis)</a:t>
            </a:r>
          </a:p>
          <a:p>
            <a:pPr marL="0" lvl="1" indent="0">
              <a:lnSpc>
                <a:spcPct val="100000"/>
              </a:lnSpc>
              <a:spcBef>
                <a:spcPts val="600"/>
              </a:spcBef>
              <a:spcAft>
                <a:spcPts val="600"/>
              </a:spcAft>
              <a:buNone/>
              <a:tabLst>
                <a:tab pos="287338" algn="l"/>
              </a:tabLst>
              <a:defRPr/>
            </a:pPr>
            <a:r>
              <a:rPr lang="fr-FR" sz="1600" dirty="0"/>
              <a:t>Le Congrès de Doubaï se prononcera sur les propositions du CEP/CA relatives à un système </a:t>
            </a:r>
            <a:br>
              <a:rPr lang="fr-FR" sz="1600" dirty="0"/>
            </a:br>
            <a:r>
              <a:rPr lang="fr-FR" sz="1600" dirty="0"/>
              <a:t>de rémunération intégrée pour la période 2026–2030</a:t>
            </a:r>
          </a:p>
          <a:p>
            <a:pPr marL="0" lvl="1" indent="0">
              <a:lnSpc>
                <a:spcPct val="100000"/>
              </a:lnSpc>
              <a:spcBef>
                <a:spcPts val="600"/>
              </a:spcBef>
              <a:spcAft>
                <a:spcPts val="600"/>
              </a:spcAft>
              <a:buNone/>
              <a:tabLst>
                <a:tab pos="287338" algn="l"/>
              </a:tabLst>
              <a:defRPr/>
            </a:pPr>
            <a:endParaRPr lang="fr-FR" sz="1600" dirty="0"/>
          </a:p>
          <a:p>
            <a:pPr marL="0" lvl="1" indent="0">
              <a:lnSpc>
                <a:spcPct val="100000"/>
              </a:lnSpc>
              <a:spcBef>
                <a:spcPts val="600"/>
              </a:spcBef>
              <a:spcAft>
                <a:spcPts val="600"/>
              </a:spcAft>
              <a:buNone/>
              <a:tabLst>
                <a:tab pos="287338" algn="l"/>
              </a:tabLst>
              <a:defRPr/>
            </a:pPr>
            <a:endParaRPr lang="fr-FR" sz="1600" dirty="0"/>
          </a:p>
          <a:p>
            <a:pPr marL="285750" lvl="1" indent="-285750">
              <a:lnSpc>
                <a:spcPct val="100000"/>
              </a:lnSpc>
              <a:spcBef>
                <a:spcPts val="600"/>
              </a:spcBef>
              <a:spcAft>
                <a:spcPts val="600"/>
              </a:spcAft>
              <a:tabLst>
                <a:tab pos="287338" algn="l"/>
              </a:tabLst>
              <a:defRPr/>
            </a:pPr>
            <a:endParaRPr lang="fr-FR" sz="1600" dirty="0"/>
          </a:p>
          <a:p>
            <a:pPr marL="357188" lvl="1" indent="-357188">
              <a:lnSpc>
                <a:spcPct val="100000"/>
              </a:lnSpc>
              <a:spcBef>
                <a:spcPts val="600"/>
              </a:spcBef>
              <a:spcAft>
                <a:spcPts val="600"/>
              </a:spcAft>
              <a:defRPr/>
            </a:pPr>
            <a:r>
              <a:rPr lang="fr-FR" sz="1600" dirty="0"/>
              <a:t>Paiement additionnel pour les envois avec valeur déclarée: 1,500 DTS/envoi</a:t>
            </a:r>
          </a:p>
          <a:p>
            <a:pPr marL="457200" lvl="1" indent="0">
              <a:lnSpc>
                <a:spcPct val="100000"/>
              </a:lnSpc>
              <a:spcBef>
                <a:spcPts val="600"/>
              </a:spcBef>
              <a:spcAft>
                <a:spcPts val="600"/>
              </a:spcAft>
              <a:buNone/>
              <a:defRPr/>
            </a:pPr>
            <a:endParaRPr lang="fr-FR" sz="1600" dirty="0"/>
          </a:p>
        </p:txBody>
      </p:sp>
      <p:sp>
        <p:nvSpPr>
          <p:cNvPr id="8" name="Title 1">
            <a:extLst>
              <a:ext uri="{FF2B5EF4-FFF2-40B4-BE49-F238E27FC236}">
                <a16:creationId xmlns:a16="http://schemas.microsoft.com/office/drawing/2014/main" id="{9CC897D0-7A9B-44FD-923B-3F9B64F6D5D8}"/>
              </a:ext>
            </a:extLst>
          </p:cNvPr>
          <p:cNvSpPr txBox="1">
            <a:spLocks/>
          </p:cNvSpPr>
          <p:nvPr/>
        </p:nvSpPr>
        <p:spPr>
          <a:xfrm>
            <a:off x="1522225" y="422941"/>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dirty="0"/>
              <a:t>Rémunération des envois recommandés et des envois avec valeur déclarée à compter du </a:t>
            </a:r>
            <a:r>
              <a:rPr lang="fr-FR" sz="2400" dirty="0">
                <a:solidFill>
                  <a:schemeClr val="accent2">
                    <a:lumMod val="75000"/>
                  </a:schemeClr>
                </a:solidFill>
              </a:rPr>
              <a:t>1</a:t>
            </a:r>
            <a:r>
              <a:rPr lang="fr-FR" sz="2400" baseline="30000" dirty="0">
                <a:solidFill>
                  <a:schemeClr val="accent2">
                    <a:lumMod val="75000"/>
                  </a:schemeClr>
                </a:solidFill>
              </a:rPr>
              <a:t>er</a:t>
            </a:r>
            <a:r>
              <a:rPr lang="fr-FR" sz="2400" dirty="0">
                <a:solidFill>
                  <a:schemeClr val="accent2">
                    <a:lumMod val="75000"/>
                  </a:schemeClr>
                </a:solidFill>
              </a:rPr>
              <a:t> janvier 2026 (proposition 20.28.1)</a:t>
            </a:r>
          </a:p>
        </p:txBody>
      </p:sp>
      <p:sp>
        <p:nvSpPr>
          <p:cNvPr id="7" name="TextBox 6">
            <a:extLst>
              <a:ext uri="{FF2B5EF4-FFF2-40B4-BE49-F238E27FC236}">
                <a16:creationId xmlns:a16="http://schemas.microsoft.com/office/drawing/2014/main" id="{AE00811E-851B-4165-8AAB-25A4BA872B04}"/>
              </a:ext>
            </a:extLst>
          </p:cNvPr>
          <p:cNvSpPr txBox="1"/>
          <p:nvPr/>
        </p:nvSpPr>
        <p:spPr>
          <a:xfrm>
            <a:off x="1080052" y="2664796"/>
            <a:ext cx="10209493" cy="646331"/>
          </a:xfrm>
          <a:prstGeom prst="rect">
            <a:avLst/>
          </a:prstGeom>
          <a:solidFill>
            <a:schemeClr val="accent1">
              <a:lumMod val="40000"/>
              <a:lumOff val="60000"/>
            </a:schemeClr>
          </a:solidFill>
        </p:spPr>
        <p:txBody>
          <a:bodyPr wrap="square" rtlCol="0">
            <a:spAutoFit/>
          </a:bodyPr>
          <a:lstStyle/>
          <a:p>
            <a:pPr marL="0" lvl="1" indent="0">
              <a:lnSpc>
                <a:spcPct val="100000"/>
              </a:lnSpc>
              <a:spcBef>
                <a:spcPts val="0"/>
              </a:spcBef>
              <a:buNone/>
              <a:tabLst>
                <a:tab pos="287338" algn="l"/>
              </a:tabLst>
              <a:defRPr/>
            </a:pPr>
            <a:r>
              <a:rPr lang="fr-FR" dirty="0"/>
              <a:t>Rémunération totale = </a:t>
            </a:r>
            <a:r>
              <a:rPr lang="fr-FR" dirty="0" err="1"/>
              <a:t>ILRs</a:t>
            </a:r>
            <a:r>
              <a:rPr lang="fr-FR" dirty="0"/>
              <a:t> 2026 (y compris le paiement de la prime) + paiement additionnel (surtaxe) de 1,500 DTS + rémunération supplémentaire (suivi, obligatoire)</a:t>
            </a:r>
          </a:p>
        </p:txBody>
      </p:sp>
    </p:spTree>
    <p:extLst>
      <p:ext uri="{BB962C8B-B14F-4D97-AF65-F5344CB8AC3E}">
        <p14:creationId xmlns:p14="http://schemas.microsoft.com/office/powerpoint/2010/main" val="161985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n-GB" smtClean="0"/>
              <a:t>27</a:t>
            </a:fld>
            <a:endParaRPr lang="fr-FR" dirty="0"/>
          </a:p>
        </p:txBody>
      </p:sp>
      <p:sp>
        <p:nvSpPr>
          <p:cNvPr id="12" name="Untertitel 19">
            <a:extLst>
              <a:ext uri="{FF2B5EF4-FFF2-40B4-BE49-F238E27FC236}">
                <a16:creationId xmlns:a16="http://schemas.microsoft.com/office/drawing/2014/main" id="{05500F6E-5A25-83FE-A94F-1260066637F5}"/>
              </a:ext>
            </a:extLst>
          </p:cNvPr>
          <p:cNvSpPr txBox="1">
            <a:spLocks/>
          </p:cNvSpPr>
          <p:nvPr/>
        </p:nvSpPr>
        <p:spPr>
          <a:xfrm>
            <a:off x="1033004" y="1370926"/>
            <a:ext cx="10553520" cy="5348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400" b="1" dirty="0">
                <a:solidFill>
                  <a:schemeClr val="accent1"/>
                </a:solidFill>
              </a:rPr>
              <a:t>Envois recommandés et envois avec valeur déclarée (documents)</a:t>
            </a:r>
          </a:p>
          <a:p>
            <a:pPr marL="0" lvl="1" indent="0">
              <a:lnSpc>
                <a:spcPct val="100000"/>
              </a:lnSpc>
              <a:spcBef>
                <a:spcPts val="600"/>
              </a:spcBef>
              <a:spcAft>
                <a:spcPts val="600"/>
              </a:spcAft>
              <a:buNone/>
              <a:tabLst>
                <a:tab pos="287338" algn="l"/>
              </a:tabLst>
              <a:defRPr/>
            </a:pPr>
            <a:r>
              <a:rPr lang="fr-FR" sz="1400" dirty="0"/>
              <a:t>Le Congrès de Doubaï se prononcera sur les propositions du CEP/CA relatives à un système de rémunération intégrée pour la période 2026–2030</a:t>
            </a:r>
          </a:p>
          <a:p>
            <a:pPr marL="285750" lvl="1" indent="-285750">
              <a:lnSpc>
                <a:spcPct val="100000"/>
              </a:lnSpc>
              <a:spcBef>
                <a:spcPts val="300"/>
              </a:spcBef>
              <a:spcAft>
                <a:spcPts val="600"/>
              </a:spcAft>
              <a:tabLst>
                <a:tab pos="287338" algn="l"/>
              </a:tabLst>
              <a:defRPr/>
            </a:pPr>
            <a:endParaRPr lang="fr-FR" sz="1400" dirty="0"/>
          </a:p>
          <a:p>
            <a:pPr marL="285750" lvl="1" indent="-285750">
              <a:lnSpc>
                <a:spcPct val="100000"/>
              </a:lnSpc>
              <a:spcBef>
                <a:spcPts val="300"/>
              </a:spcBef>
              <a:spcAft>
                <a:spcPts val="600"/>
              </a:spcAft>
              <a:tabLst>
                <a:tab pos="287338" algn="l"/>
              </a:tabLst>
              <a:defRPr/>
            </a:pPr>
            <a:endParaRPr lang="fr-FR" sz="1400" dirty="0"/>
          </a:p>
          <a:p>
            <a:pPr marL="357188" lvl="1" indent="-357188">
              <a:lnSpc>
                <a:spcPct val="100000"/>
              </a:lnSpc>
              <a:spcBef>
                <a:spcPts val="300"/>
              </a:spcBef>
              <a:spcAft>
                <a:spcPts val="600"/>
              </a:spcAft>
              <a:defRPr/>
            </a:pPr>
            <a:r>
              <a:rPr lang="fr-FR" sz="1400" dirty="0"/>
              <a:t>Rémunération de base: format P/G (changement)</a:t>
            </a:r>
          </a:p>
          <a:p>
            <a:pPr marL="357188" lvl="1" indent="-357188">
              <a:lnSpc>
                <a:spcPct val="100000"/>
              </a:lnSpc>
              <a:spcBef>
                <a:spcPts val="300"/>
              </a:spcBef>
              <a:spcAft>
                <a:spcPts val="600"/>
              </a:spcAft>
              <a:defRPr/>
            </a:pPr>
            <a:r>
              <a:rPr lang="fr-FR" sz="1400" dirty="0"/>
              <a:t>Paiement additionnel pour les envois recommandés (surtaxe): 2,500 DTS/envoi (pour tenir compte </a:t>
            </a:r>
            <a:br>
              <a:rPr lang="fr-FR" sz="1400" dirty="0"/>
            </a:br>
            <a:r>
              <a:rPr lang="fr-FR" sz="1400" dirty="0"/>
              <a:t>du changement de format (E &gt; PG) (+ 4,5% par an pour les années suivantes)</a:t>
            </a:r>
          </a:p>
          <a:p>
            <a:pPr marL="357188" lvl="1" indent="-357188">
              <a:lnSpc>
                <a:spcPct val="100000"/>
              </a:lnSpc>
              <a:spcBef>
                <a:spcPts val="300"/>
              </a:spcBef>
              <a:spcAft>
                <a:spcPts val="600"/>
              </a:spcAft>
              <a:defRPr/>
            </a:pPr>
            <a:r>
              <a:rPr lang="fr-FR" sz="1400" dirty="0"/>
              <a:t>Paiement additionnel pour les envois avec valeur déclarée (surtaxe): 0,300 DTS de plus que pour les envois recommandés </a:t>
            </a:r>
          </a:p>
          <a:p>
            <a:pPr marL="357188" lvl="1" indent="-357188">
              <a:lnSpc>
                <a:spcPct val="100000"/>
              </a:lnSpc>
              <a:spcBef>
                <a:spcPts val="300"/>
              </a:spcBef>
              <a:spcAft>
                <a:spcPts val="600"/>
              </a:spcAft>
              <a:defRPr/>
            </a:pPr>
            <a:r>
              <a:rPr lang="fr-FR" sz="1400" dirty="0"/>
              <a:t>Rémunération supplémentaire pour le suivi obligatoire (identique à 2026 – voir diapositive précédente)</a:t>
            </a:r>
          </a:p>
          <a:p>
            <a:pPr marL="0" lvl="1" indent="0">
              <a:lnSpc>
                <a:spcPct val="100000"/>
              </a:lnSpc>
              <a:spcBef>
                <a:spcPts val="600"/>
              </a:spcBef>
              <a:spcAft>
                <a:spcPts val="600"/>
              </a:spcAft>
              <a:buNone/>
              <a:tabLst>
                <a:tab pos="287338" algn="l"/>
              </a:tabLst>
              <a:defRPr/>
            </a:pPr>
            <a:r>
              <a:rPr lang="fr-FR" sz="1400" b="1" dirty="0">
                <a:solidFill>
                  <a:schemeClr val="accent1"/>
                </a:solidFill>
              </a:rPr>
              <a:t>Envois avec valeur déclarée (colis)</a:t>
            </a:r>
          </a:p>
          <a:p>
            <a:pPr marL="0" lvl="1" indent="0">
              <a:lnSpc>
                <a:spcPct val="100000"/>
              </a:lnSpc>
              <a:spcBef>
                <a:spcPts val="600"/>
              </a:spcBef>
              <a:spcAft>
                <a:spcPts val="600"/>
              </a:spcAft>
              <a:buNone/>
              <a:defRPr/>
            </a:pPr>
            <a:r>
              <a:rPr lang="fr-FR" sz="1400" dirty="0"/>
              <a:t>Pas de changement par rapport à 2026 </a:t>
            </a:r>
            <a:r>
              <a:rPr lang="en-US" sz="1400" dirty="0" err="1"/>
              <a:t>concernant</a:t>
            </a:r>
            <a:r>
              <a:rPr lang="en-US" sz="1400" dirty="0"/>
              <a:t> la </a:t>
            </a:r>
            <a:r>
              <a:rPr lang="en-US" sz="1400" dirty="0" err="1"/>
              <a:t>surtaxe</a:t>
            </a:r>
            <a:endParaRPr lang="fr-FR" sz="1400" dirty="0"/>
          </a:p>
          <a:p>
            <a:pPr marL="0" lvl="1" indent="0">
              <a:lnSpc>
                <a:spcPct val="100000"/>
              </a:lnSpc>
              <a:spcBef>
                <a:spcPts val="600"/>
              </a:spcBef>
              <a:spcAft>
                <a:spcPts val="600"/>
              </a:spcAft>
              <a:buNone/>
              <a:tabLst>
                <a:tab pos="287338" algn="l"/>
              </a:tabLst>
              <a:defRPr/>
            </a:pPr>
            <a:endParaRPr lang="fr-FR" sz="1400" dirty="0"/>
          </a:p>
          <a:p>
            <a:pPr marL="457200" lvl="1" indent="0">
              <a:lnSpc>
                <a:spcPct val="100000"/>
              </a:lnSpc>
              <a:spcBef>
                <a:spcPts val="600"/>
              </a:spcBef>
              <a:spcAft>
                <a:spcPts val="600"/>
              </a:spcAft>
              <a:buNone/>
              <a:defRPr/>
            </a:pPr>
            <a:endParaRPr lang="fr-FR" sz="1400" dirty="0"/>
          </a:p>
        </p:txBody>
      </p:sp>
      <p:sp>
        <p:nvSpPr>
          <p:cNvPr id="7" name="Title 1">
            <a:extLst>
              <a:ext uri="{FF2B5EF4-FFF2-40B4-BE49-F238E27FC236}">
                <a16:creationId xmlns:a16="http://schemas.microsoft.com/office/drawing/2014/main" id="{6E575256-1535-4DD7-8366-08A2C9E1B3C4}"/>
              </a:ext>
            </a:extLst>
          </p:cNvPr>
          <p:cNvSpPr txBox="1">
            <a:spLocks/>
          </p:cNvSpPr>
          <p:nvPr/>
        </p:nvSpPr>
        <p:spPr>
          <a:xfrm>
            <a:off x="1522225" y="396814"/>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dirty="0"/>
              <a:t>Rémunération des envois recommandés et des envois avec valeur déclarée à compter du </a:t>
            </a:r>
            <a:r>
              <a:rPr lang="fr-FR" sz="2400" dirty="0">
                <a:solidFill>
                  <a:schemeClr val="accent1"/>
                </a:solidFill>
              </a:rPr>
              <a:t>1</a:t>
            </a:r>
            <a:r>
              <a:rPr lang="fr-FR" sz="2400" baseline="30000" dirty="0">
                <a:solidFill>
                  <a:schemeClr val="accent1"/>
                </a:solidFill>
              </a:rPr>
              <a:t>er</a:t>
            </a:r>
            <a:r>
              <a:rPr lang="fr-FR" sz="2400" dirty="0">
                <a:solidFill>
                  <a:schemeClr val="accent1"/>
                </a:solidFill>
              </a:rPr>
              <a:t> janvier 2027 (proposition 20.28.1)</a:t>
            </a:r>
            <a:endParaRPr lang="fr-FR" sz="2400" dirty="0">
              <a:solidFill>
                <a:schemeClr val="accent2">
                  <a:lumMod val="75000"/>
                </a:schemeClr>
              </a:solidFill>
            </a:endParaRPr>
          </a:p>
        </p:txBody>
      </p:sp>
      <p:sp>
        <p:nvSpPr>
          <p:cNvPr id="8" name="TextBox 7">
            <a:extLst>
              <a:ext uri="{FF2B5EF4-FFF2-40B4-BE49-F238E27FC236}">
                <a16:creationId xmlns:a16="http://schemas.microsoft.com/office/drawing/2014/main" id="{45311C28-E1FE-413D-9F20-5C589C6A5AB7}"/>
              </a:ext>
            </a:extLst>
          </p:cNvPr>
          <p:cNvSpPr txBox="1"/>
          <p:nvPr/>
        </p:nvSpPr>
        <p:spPr>
          <a:xfrm>
            <a:off x="1106557" y="2278032"/>
            <a:ext cx="10177670" cy="646331"/>
          </a:xfrm>
          <a:prstGeom prst="rect">
            <a:avLst/>
          </a:prstGeom>
          <a:solidFill>
            <a:schemeClr val="accent1">
              <a:lumMod val="40000"/>
              <a:lumOff val="60000"/>
            </a:schemeClr>
          </a:solidFill>
        </p:spPr>
        <p:txBody>
          <a:bodyPr wrap="square" rtlCol="0">
            <a:spAutoFit/>
          </a:bodyPr>
          <a:lstStyle/>
          <a:p>
            <a:pPr marL="0" lvl="1" indent="0">
              <a:lnSpc>
                <a:spcPct val="100000"/>
              </a:lnSpc>
              <a:spcBef>
                <a:spcPts val="0"/>
              </a:spcBef>
              <a:buNone/>
              <a:tabLst>
                <a:tab pos="287338" algn="l"/>
              </a:tabLst>
              <a:defRPr/>
            </a:pPr>
            <a:r>
              <a:rPr lang="fr-FR" dirty="0"/>
              <a:t>Rémunération totale = rémunération de base (</a:t>
            </a:r>
            <a:r>
              <a:rPr lang="fr-FR" b="1" dirty="0"/>
              <a:t>format P/G</a:t>
            </a:r>
            <a:r>
              <a:rPr lang="fr-FR" dirty="0"/>
              <a:t>) + paiement additionnel (surtaxe) + rémunération supplémentaire (suivi, obligatoire)</a:t>
            </a:r>
          </a:p>
        </p:txBody>
      </p:sp>
      <p:sp>
        <p:nvSpPr>
          <p:cNvPr id="9" name="TextBox 8">
            <a:extLst>
              <a:ext uri="{FF2B5EF4-FFF2-40B4-BE49-F238E27FC236}">
                <a16:creationId xmlns:a16="http://schemas.microsoft.com/office/drawing/2014/main" id="{A26E2B2F-6DF4-4681-8046-A64BDBFFAB73}"/>
              </a:ext>
            </a:extLst>
          </p:cNvPr>
          <p:cNvSpPr txBox="1"/>
          <p:nvPr/>
        </p:nvSpPr>
        <p:spPr>
          <a:xfrm>
            <a:off x="1106557" y="5708306"/>
            <a:ext cx="10177670" cy="646331"/>
          </a:xfrm>
          <a:prstGeom prst="rect">
            <a:avLst/>
          </a:prstGeom>
          <a:solidFill>
            <a:schemeClr val="accent1">
              <a:lumMod val="40000"/>
              <a:lumOff val="60000"/>
            </a:schemeClr>
          </a:solidFill>
        </p:spPr>
        <p:txBody>
          <a:bodyPr wrap="square" rtlCol="0">
            <a:spAutoFit/>
          </a:bodyPr>
          <a:lstStyle/>
          <a:p>
            <a:pPr marL="0" lvl="1" indent="0">
              <a:lnSpc>
                <a:spcPct val="100000"/>
              </a:lnSpc>
              <a:spcBef>
                <a:spcPts val="0"/>
              </a:spcBef>
              <a:buNone/>
              <a:tabLst>
                <a:tab pos="287338" algn="l"/>
              </a:tabLst>
              <a:defRPr/>
            </a:pPr>
            <a:r>
              <a:rPr lang="fr-FR" dirty="0"/>
              <a:t>Rémunération totale = rémunération de base pour les colis + paiement additionnel (surtaxe) de 1,500 DTS + rémunération supplémentaire maximale de 0,500 DTS/colis (suivi, obligatoire)</a:t>
            </a:r>
          </a:p>
        </p:txBody>
      </p:sp>
    </p:spTree>
    <p:extLst>
      <p:ext uri="{BB962C8B-B14F-4D97-AF65-F5344CB8AC3E}">
        <p14:creationId xmlns:p14="http://schemas.microsoft.com/office/powerpoint/2010/main" val="41099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19">
            <a:extLst>
              <a:ext uri="{FF2B5EF4-FFF2-40B4-BE49-F238E27FC236}">
                <a16:creationId xmlns:a16="http://schemas.microsoft.com/office/drawing/2014/main" id="{ACA0E7D4-60A7-40A9-9E5E-0CE7795CA742}"/>
              </a:ext>
            </a:extLst>
          </p:cNvPr>
          <p:cNvSpPr txBox="1">
            <a:spLocks/>
          </p:cNvSpPr>
          <p:nvPr/>
        </p:nvSpPr>
        <p:spPr>
          <a:xfrm>
            <a:off x="1033004" y="1370926"/>
            <a:ext cx="10553520" cy="5348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fr-FR" sz="1400" b="1" dirty="0">
                <a:solidFill>
                  <a:schemeClr val="accent1"/>
                </a:solidFill>
              </a:rPr>
              <a:t>Tableau récapitulatif</a:t>
            </a:r>
          </a:p>
          <a:p>
            <a:pPr marL="0" lvl="1" indent="0">
              <a:lnSpc>
                <a:spcPct val="100000"/>
              </a:lnSpc>
              <a:spcBef>
                <a:spcPts val="600"/>
              </a:spcBef>
              <a:spcAft>
                <a:spcPts val="600"/>
              </a:spcAft>
              <a:buNone/>
              <a:tabLst>
                <a:tab pos="287338" algn="l"/>
              </a:tabLst>
              <a:defRPr/>
            </a:pPr>
            <a:r>
              <a:rPr lang="fr-FR" sz="1400" dirty="0"/>
              <a:t>Le Congrès de Doubaï (septembre 2025) se prononcera sur les propositions du CEP/CA relatives à un système </a:t>
            </a:r>
            <a:br>
              <a:rPr lang="fr-FR" sz="1400" dirty="0"/>
            </a:br>
            <a:r>
              <a:rPr lang="fr-FR" sz="1400" dirty="0"/>
              <a:t>de rémunération intégrée pour la période 2026–2030 – Voici quelques propositions (20.28.1):</a:t>
            </a:r>
          </a:p>
          <a:p>
            <a:pPr marL="285750" lvl="1" indent="-285750">
              <a:lnSpc>
                <a:spcPct val="100000"/>
              </a:lnSpc>
              <a:spcBef>
                <a:spcPts val="300"/>
              </a:spcBef>
              <a:spcAft>
                <a:spcPts val="600"/>
              </a:spcAft>
              <a:tabLst>
                <a:tab pos="287338" algn="l"/>
              </a:tabLst>
              <a:defRPr/>
            </a:pPr>
            <a:r>
              <a:rPr lang="fr-FR" sz="1400" dirty="0"/>
              <a:t>(poste aux lettres) rémunération de base: format E en 2026 et format P/G à partir de 2027</a:t>
            </a:r>
          </a:p>
          <a:p>
            <a:pPr marL="285750" lvl="1" indent="-285750">
              <a:lnSpc>
                <a:spcPct val="100000"/>
              </a:lnSpc>
              <a:spcBef>
                <a:spcPts val="300"/>
              </a:spcBef>
              <a:spcAft>
                <a:spcPts val="600"/>
              </a:spcAft>
              <a:tabLst>
                <a:tab pos="287338" algn="l"/>
              </a:tabLst>
              <a:defRPr/>
            </a:pPr>
            <a:r>
              <a:rPr lang="fr-FR" sz="1400" dirty="0"/>
              <a:t>(poste aux lettres) paiement additionnel (surtaxe) et rémunération supplémentaire pour le suivi (v. tableau ci-dessous) </a:t>
            </a:r>
          </a:p>
          <a:p>
            <a:pPr marL="285750" lvl="1" indent="-285750">
              <a:lnSpc>
                <a:spcPct val="100000"/>
              </a:lnSpc>
              <a:spcBef>
                <a:spcPts val="300"/>
              </a:spcBef>
              <a:spcAft>
                <a:spcPts val="600"/>
              </a:spcAft>
              <a:tabLst>
                <a:tab pos="287338" algn="l"/>
              </a:tabLst>
              <a:defRPr/>
            </a:pPr>
            <a:r>
              <a:rPr lang="fr-FR" sz="1400" dirty="0"/>
              <a:t>(colis) paiement de 1,500 DTS/envoi et rémunération pour le suivi (v. tableau ci-dessous):</a:t>
            </a:r>
          </a:p>
        </p:txBody>
      </p:sp>
      <p:graphicFrame>
        <p:nvGraphicFramePr>
          <p:cNvPr id="6" name="Objekt 5" hidden="1">
            <a:extLst>
              <a:ext uri="{FF2B5EF4-FFF2-40B4-BE49-F238E27FC236}">
                <a16:creationId xmlns:a16="http://schemas.microsoft.com/office/drawing/2014/main" id="{562B203B-A488-06D9-C59D-2C056999F95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Folie" r:id="rId5" imgW="290" imgH="290" progId="TCLayout.ActiveDocument.1">
                  <p:embed/>
                </p:oleObj>
              </mc:Choice>
              <mc:Fallback>
                <p:oleObj name="think-cell Folie" r:id="rId5" imgW="290" imgH="290" progId="TCLayout.ActiveDocument.1">
                  <p:embed/>
                  <p:pic>
                    <p:nvPicPr>
                      <p:cNvPr id="6" name="Objekt 5" hidden="1">
                        <a:extLst>
                          <a:ext uri="{FF2B5EF4-FFF2-40B4-BE49-F238E27FC236}">
                            <a16:creationId xmlns:a16="http://schemas.microsoft.com/office/drawing/2014/main" id="{562B203B-A488-06D9-C59D-2C056999F9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D094E16F-E7A1-4A67-B261-90F8E806A2C6}"/>
              </a:ext>
            </a:extLst>
          </p:cNvPr>
          <p:cNvSpPr>
            <a:spLocks noGrp="1"/>
          </p:cNvSpPr>
          <p:nvPr>
            <p:ph type="sldNum" sz="quarter" idx="12"/>
          </p:nvPr>
        </p:nvSpPr>
        <p:spPr/>
        <p:txBody>
          <a:bodyPr/>
          <a:lstStyle/>
          <a:p>
            <a:fld id="{9E9C87DA-8EAB-8046-B7A0-677572D5F9A2}" type="slidenum">
              <a:rPr lang="en-GB" smtClean="0"/>
              <a:t>28</a:t>
            </a:fld>
            <a:endParaRPr lang="fr-FR" dirty="0"/>
          </a:p>
        </p:txBody>
      </p:sp>
      <p:sp>
        <p:nvSpPr>
          <p:cNvPr id="7" name="Title 1">
            <a:extLst>
              <a:ext uri="{FF2B5EF4-FFF2-40B4-BE49-F238E27FC236}">
                <a16:creationId xmlns:a16="http://schemas.microsoft.com/office/drawing/2014/main" id="{F7FDFDC5-F852-4800-B4B8-BA1861043A21}"/>
              </a:ext>
            </a:extLst>
          </p:cNvPr>
          <p:cNvSpPr txBox="1">
            <a:spLocks/>
          </p:cNvSpPr>
          <p:nvPr/>
        </p:nvSpPr>
        <p:spPr>
          <a:xfrm>
            <a:off x="1522225" y="429369"/>
            <a:ext cx="10112426" cy="570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1800" dirty="0"/>
              <a:t>Rémunération des envois recommandés et des envois avec valeur déclarée </a:t>
            </a:r>
            <a:r>
              <a:rPr lang="en-US" sz="1800" dirty="0"/>
              <a:t>		</a:t>
            </a:r>
          </a:p>
          <a:p>
            <a:r>
              <a:rPr lang="fr-FR" sz="1800" dirty="0">
                <a:solidFill>
                  <a:schemeClr val="accent1"/>
                </a:solidFill>
              </a:rPr>
              <a:t>Propositions relatives au système de rémunération intégrée pour </a:t>
            </a:r>
            <a:br>
              <a:rPr lang="fr-FR" sz="1800" dirty="0">
                <a:solidFill>
                  <a:schemeClr val="accent1"/>
                </a:solidFill>
              </a:rPr>
            </a:br>
            <a:r>
              <a:rPr lang="fr-FR" sz="1800" dirty="0">
                <a:solidFill>
                  <a:schemeClr val="accent1"/>
                </a:solidFill>
              </a:rPr>
              <a:t>le cycle 2026–2030 (proposition 20.28.1)</a:t>
            </a:r>
            <a:endParaRPr lang="fr-FR" sz="1800" dirty="0">
              <a:solidFill>
                <a:schemeClr val="accent2">
                  <a:lumMod val="75000"/>
                </a:schemeClr>
              </a:solidFill>
            </a:endParaRPr>
          </a:p>
        </p:txBody>
      </p:sp>
      <p:pic>
        <p:nvPicPr>
          <p:cNvPr id="9" name="Image 8">
            <a:extLst>
              <a:ext uri="{FF2B5EF4-FFF2-40B4-BE49-F238E27FC236}">
                <a16:creationId xmlns:a16="http://schemas.microsoft.com/office/drawing/2014/main" id="{32320BF9-BDF5-4E18-B4A3-B2621C3BFEF5}"/>
              </a:ext>
            </a:extLst>
          </p:cNvPr>
          <p:cNvPicPr>
            <a:picLocks noChangeAspect="1"/>
          </p:cNvPicPr>
          <p:nvPr/>
        </p:nvPicPr>
        <p:blipFill>
          <a:blip r:embed="rId7"/>
          <a:stretch>
            <a:fillRect/>
          </a:stretch>
        </p:blipFill>
        <p:spPr>
          <a:xfrm>
            <a:off x="1743544" y="3772017"/>
            <a:ext cx="9108213" cy="2859272"/>
          </a:xfrm>
          <a:prstGeom prst="rect">
            <a:avLst/>
          </a:prstGeom>
        </p:spPr>
      </p:pic>
    </p:spTree>
    <p:extLst>
      <p:ext uri="{BB962C8B-B14F-4D97-AF65-F5344CB8AC3E}">
        <p14:creationId xmlns:p14="http://schemas.microsoft.com/office/powerpoint/2010/main" val="375044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698812"/>
            <a:ext cx="7180234" cy="1624614"/>
          </a:xfrm>
        </p:spPr>
        <p:txBody>
          <a:bodyPr/>
          <a:lstStyle/>
          <a:p>
            <a:r>
              <a:rPr lang="fr-FR" sz="3600" dirty="0"/>
              <a:t>5. Évaluation de la qualité et rapports</a:t>
            </a:r>
          </a:p>
        </p:txBody>
      </p:sp>
    </p:spTree>
    <p:extLst>
      <p:ext uri="{BB962C8B-B14F-4D97-AF65-F5344CB8AC3E}">
        <p14:creationId xmlns:p14="http://schemas.microsoft.com/office/powerpoint/2010/main" val="398484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4" y="2042612"/>
            <a:ext cx="9792070" cy="1809549"/>
          </a:xfrm>
        </p:spPr>
        <p:txBody>
          <a:bodyPr/>
          <a:lstStyle/>
          <a:p>
            <a:br/>
            <a:r>
              <a:rPr lang="fr-FR" sz="3600" dirty="0"/>
              <a:t> 1. Introduction</a:t>
            </a:r>
          </a:p>
        </p:txBody>
      </p:sp>
    </p:spTree>
    <p:extLst>
      <p:ext uri="{BB962C8B-B14F-4D97-AF65-F5344CB8AC3E}">
        <p14:creationId xmlns:p14="http://schemas.microsoft.com/office/powerpoint/2010/main" val="643598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
          <p:cNvSpPr>
            <a:spLocks noChangeArrowheads="1"/>
          </p:cNvSpPr>
          <p:nvPr/>
        </p:nvSpPr>
        <p:spPr bwMode="auto">
          <a:xfrm>
            <a:off x="1731963" y="415358"/>
            <a:ext cx="8928100" cy="923330"/>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66813" algn="l"/>
              </a:tabLst>
            </a:pPr>
            <a:endParaRPr lang="fr-FR" b="1" dirty="0">
              <a:solidFill>
                <a:schemeClr val="bg1"/>
              </a:solidFill>
              <a:latin typeface="Verdana" pitchFamily="34" charset="0"/>
              <a:ea typeface="Verdana" pitchFamily="34" charset="0"/>
              <a:cs typeface="Verdana" pitchFamily="34" charset="0"/>
            </a:endParaRPr>
          </a:p>
          <a:p>
            <a:r>
              <a:rPr lang="fr-FR" b="1" dirty="0">
                <a:solidFill>
                  <a:schemeClr val="bg1"/>
                </a:solidFill>
                <a:latin typeface="Verdana" pitchFamily="34" charset="0"/>
              </a:rPr>
              <a:t>I.  Saisie et échange de données</a:t>
            </a:r>
          </a:p>
          <a:p>
            <a:pPr>
              <a:tabLst>
                <a:tab pos="1166813" algn="l"/>
              </a:tabLst>
            </a:pPr>
            <a:endParaRPr lang="fr-FR" b="1" dirty="0">
              <a:solidFill>
                <a:schemeClr val="bg1"/>
              </a:solidFill>
              <a:latin typeface="Verdana" pitchFamily="34" charset="0"/>
              <a:ea typeface="Verdana" pitchFamily="34" charset="0"/>
              <a:cs typeface="Verdana" pitchFamily="34" charset="0"/>
            </a:endParaRPr>
          </a:p>
        </p:txBody>
      </p:sp>
      <p:sp>
        <p:nvSpPr>
          <p:cNvPr id="6" name="Rectangle 5"/>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10" name="Picture 10" descr="https://encrypted-tbn2.google.com/images?q=tbn:ANd9GcT1XilkB4nt0nowAAu88P9Lo4HnCPUL3M4BletkZ-SyWpOm6e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auto">
          <a:xfrm>
            <a:off x="1776414" y="1557975"/>
            <a:ext cx="9017482" cy="2308324"/>
          </a:xfrm>
          <a:prstGeom prst="rect">
            <a:avLst/>
          </a:prstGeom>
          <a:noFill/>
          <a:ln>
            <a:noFill/>
          </a:ln>
        </p:spPr>
        <p:txBody>
          <a:bodyPr wrap="square">
            <a:spAutoFit/>
          </a:bodyPr>
          <a:lstStyle/>
          <a:p>
            <a:pPr marL="285750" indent="-285750">
              <a:buFont typeface="Wingdings" pitchFamily="2" charset="2"/>
              <a:buChar char="q"/>
              <a:defRPr/>
            </a:pPr>
            <a:r>
              <a:rPr lang="fr-FR" sz="1600" dirty="0"/>
              <a:t>Saisie des données EDI </a:t>
            </a:r>
            <a:r>
              <a:rPr lang="fr-FR" sz="1600" b="1" dirty="0"/>
              <a:t>pertinentes</a:t>
            </a:r>
            <a:r>
              <a:rPr lang="fr-FR" sz="1600" dirty="0"/>
              <a:t>:</a:t>
            </a:r>
          </a:p>
          <a:p>
            <a:pPr marL="715963" lvl="1" indent="-358775">
              <a:buFont typeface="Courier New" pitchFamily="49" charset="0"/>
              <a:buChar char="o"/>
              <a:defRPr/>
            </a:pPr>
            <a:r>
              <a:rPr lang="fr-FR" sz="1600" dirty="0">
                <a:latin typeface="Verdana" pitchFamily="34" charset="0"/>
              </a:rPr>
              <a:t>Dernier événement au départ/départ du bureau d’échange/centre aéropostal d’origine (EMC)</a:t>
            </a:r>
          </a:p>
          <a:p>
            <a:pPr marL="715963" lvl="1" indent="-358775">
              <a:buFont typeface="Courier New" pitchFamily="49" charset="0"/>
              <a:buChar char="o"/>
              <a:defRPr/>
            </a:pPr>
            <a:r>
              <a:rPr lang="fr-FR" sz="1600" dirty="0">
                <a:latin typeface="Verdana" pitchFamily="34" charset="0"/>
              </a:rPr>
              <a:t>Premier événement à l’arrivée/arrivée au bureau d’échange/centre aéropostal de destination (EMD)</a:t>
            </a:r>
          </a:p>
          <a:p>
            <a:pPr marL="715963" lvl="1" indent="-358775">
              <a:buFont typeface="Courier New" pitchFamily="49" charset="0"/>
              <a:buChar char="o"/>
              <a:defRPr/>
            </a:pPr>
            <a:r>
              <a:rPr lang="fr-FR" sz="1600" dirty="0">
                <a:latin typeface="Verdana" pitchFamily="34" charset="0"/>
              </a:rPr>
              <a:t>Événements(s) relatifs à la distribution:</a:t>
            </a:r>
          </a:p>
          <a:p>
            <a:pPr marL="1073150" lvl="2" indent="-357188">
              <a:buFont typeface="Wingdings" pitchFamily="2" charset="2"/>
              <a:buChar char="Ø"/>
              <a:defRPr/>
            </a:pPr>
            <a:r>
              <a:rPr lang="fr-FR" sz="1600" dirty="0">
                <a:latin typeface="Verdana" pitchFamily="34" charset="0"/>
              </a:rPr>
              <a:t>Vaine tentative de distribution (EMH)</a:t>
            </a:r>
          </a:p>
          <a:p>
            <a:pPr marL="1073150" lvl="2" indent="-357188">
              <a:buFont typeface="Wingdings" pitchFamily="2" charset="2"/>
              <a:buChar char="Ø"/>
              <a:defRPr/>
            </a:pPr>
            <a:r>
              <a:rPr lang="fr-FR" sz="1600" dirty="0">
                <a:latin typeface="Verdana" pitchFamily="34" charset="0"/>
              </a:rPr>
              <a:t>Arrivée au point de collecte pour retrait (EDH) ou</a:t>
            </a:r>
            <a:endParaRPr lang="fr-FR" sz="1600" dirty="0">
              <a:latin typeface="Verdana" pitchFamily="34" charset="0"/>
              <a:ea typeface="Verdana" pitchFamily="34" charset="0"/>
              <a:cs typeface="Verdana" pitchFamily="34" charset="0"/>
            </a:endParaRPr>
          </a:p>
          <a:p>
            <a:pPr marL="1073150" lvl="2" indent="-357188">
              <a:buFont typeface="Wingdings" pitchFamily="2" charset="2"/>
              <a:buChar char="Ø"/>
              <a:defRPr/>
            </a:pPr>
            <a:r>
              <a:rPr lang="fr-FR" sz="1600" dirty="0">
                <a:latin typeface="Verdana" pitchFamily="34" charset="0"/>
              </a:rPr>
              <a:t>Distribution finale (EMI)</a:t>
            </a:r>
          </a:p>
        </p:txBody>
      </p:sp>
      <p:pic>
        <p:nvPicPr>
          <p:cNvPr id="12" name="Picture 11" descr="https://upload.wikimedia.org/wikipedia/commons/thumb/f/fd/USB_Icon.svg/2000px-USB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 6">
            <a:extLst>
              <a:ext uri="{FF2B5EF4-FFF2-40B4-BE49-F238E27FC236}">
                <a16:creationId xmlns:a16="http://schemas.microsoft.com/office/drawing/2014/main" id="{99B72172-DC2C-49AE-A419-8E02662F42CB}"/>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26" name="Straight Connector 25">
            <a:extLst>
              <a:ext uri="{FF2B5EF4-FFF2-40B4-BE49-F238E27FC236}">
                <a16:creationId xmlns:a16="http://schemas.microsoft.com/office/drawing/2014/main" id="{6B9775D4-1B26-4E63-A47F-832FEC0E4339}"/>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66DEFE9-E48C-4D5A-9D0B-0A80FC112C11}"/>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6513DF2-0582-42CF-BF44-9DFAD970E47E}"/>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1DBBFE2-6349-465D-8038-3466B330B04E}"/>
              </a:ext>
            </a:extLst>
          </p:cNvPr>
          <p:cNvSpPr txBox="1"/>
          <p:nvPr/>
        </p:nvSpPr>
        <p:spPr>
          <a:xfrm>
            <a:off x="8507896" y="2631296"/>
            <a:ext cx="3157283" cy="1077218"/>
          </a:xfrm>
          <a:prstGeom prst="rect">
            <a:avLst/>
          </a:prstGeom>
          <a:noFill/>
          <a:ln>
            <a:solidFill>
              <a:schemeClr val="accent1"/>
            </a:solidFill>
          </a:ln>
        </p:spPr>
        <p:txBody>
          <a:bodyPr wrap="square">
            <a:spAutoFit/>
          </a:bodyPr>
          <a:lstStyle/>
          <a:p>
            <a:r>
              <a:rPr lang="fr-FR" sz="1600" b="1" dirty="0">
                <a:latin typeface="Arial" panose="020B0604020202020204" pitchFamily="34" charset="0"/>
              </a:rPr>
              <a:t>Envois recommandés: </a:t>
            </a:r>
            <a:r>
              <a:rPr lang="fr-FR" sz="1600" b="1" dirty="0">
                <a:effectLst/>
                <a:latin typeface="Arial" panose="020B0604020202020204" pitchFamily="34" charset="0"/>
              </a:rPr>
              <a:t>RA–RZ </a:t>
            </a:r>
          </a:p>
          <a:p>
            <a:endParaRPr lang="fr-FR" sz="1600" b="1" dirty="0">
              <a:effectLst/>
              <a:latin typeface="Arial" panose="020B0604020202020204" pitchFamily="34" charset="0"/>
              <a:ea typeface="Times New Roman" panose="02020603050405020304" pitchFamily="18" charset="0"/>
            </a:endParaRPr>
          </a:p>
          <a:p>
            <a:r>
              <a:rPr lang="fr-FR" sz="1600" b="1" dirty="0">
                <a:effectLst/>
                <a:latin typeface="Arial" panose="020B0604020202020204" pitchFamily="34" charset="0"/>
              </a:rPr>
              <a:t>Envois avec valeur déclarée: VA–VZ</a:t>
            </a:r>
            <a:endParaRPr lang="fr-FR" sz="1600" b="1" dirty="0"/>
          </a:p>
        </p:txBody>
      </p:sp>
      <p:grpSp>
        <p:nvGrpSpPr>
          <p:cNvPr id="5" name="Group 4">
            <a:extLst>
              <a:ext uri="{FF2B5EF4-FFF2-40B4-BE49-F238E27FC236}">
                <a16:creationId xmlns:a16="http://schemas.microsoft.com/office/drawing/2014/main" id="{C882C744-1CB7-4825-BFAD-752C7F3E3B3D}"/>
              </a:ext>
            </a:extLst>
          </p:cNvPr>
          <p:cNvGrpSpPr>
            <a:grpSpLocks noChangeAspect="1"/>
          </p:cNvGrpSpPr>
          <p:nvPr/>
        </p:nvGrpSpPr>
        <p:grpSpPr bwMode="auto">
          <a:xfrm>
            <a:off x="866777" y="3702050"/>
            <a:ext cx="10845802" cy="2994025"/>
            <a:chOff x="546" y="2332"/>
            <a:chExt cx="6832" cy="1886"/>
          </a:xfrm>
        </p:grpSpPr>
        <p:sp>
          <p:nvSpPr>
            <p:cNvPr id="7" name="AutoShape 3">
              <a:extLst>
                <a:ext uri="{FF2B5EF4-FFF2-40B4-BE49-F238E27FC236}">
                  <a16:creationId xmlns:a16="http://schemas.microsoft.com/office/drawing/2014/main" id="{434568D8-A63F-4A8F-81C7-93C0B61EB8D7}"/>
                </a:ext>
              </a:extLst>
            </p:cNvPr>
            <p:cNvSpPr>
              <a:spLocks noChangeAspect="1" noChangeArrowheads="1" noTextEdit="1"/>
            </p:cNvSpPr>
            <p:nvPr/>
          </p:nvSpPr>
          <p:spPr bwMode="auto">
            <a:xfrm>
              <a:off x="546" y="2442"/>
              <a:ext cx="6832"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D1484E3D-B66F-4D87-914B-ED07A50B9E4C}"/>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5554CF1D-3717-4723-B9E2-7676D585748E}"/>
                </a:ext>
              </a:extLst>
            </p:cNvPr>
            <p:cNvSpPr>
              <a:spLocks/>
            </p:cNvSpPr>
            <p:nvPr/>
          </p:nvSpPr>
          <p:spPr bwMode="auto">
            <a:xfrm>
              <a:off x="4777" y="3451"/>
              <a:ext cx="504" cy="197"/>
            </a:xfrm>
            <a:custGeom>
              <a:avLst/>
              <a:gdLst>
                <a:gd name="T0" fmla="*/ 504 w 504"/>
                <a:gd name="T1" fmla="*/ 99 h 197"/>
                <a:gd name="T2" fmla="*/ 405 w 504"/>
                <a:gd name="T3" fmla="*/ 197 h 197"/>
                <a:gd name="T4" fmla="*/ 405 w 504"/>
                <a:gd name="T5" fmla="*/ 148 h 197"/>
                <a:gd name="T6" fmla="*/ 0 w 504"/>
                <a:gd name="T7" fmla="*/ 148 h 197"/>
                <a:gd name="T8" fmla="*/ 0 w 504"/>
                <a:gd name="T9" fmla="*/ 49 h 197"/>
                <a:gd name="T10" fmla="*/ 405 w 504"/>
                <a:gd name="T11" fmla="*/ 49 h 197"/>
                <a:gd name="T12" fmla="*/ 405 w 504"/>
                <a:gd name="T13" fmla="*/ 0 h 197"/>
                <a:gd name="T14" fmla="*/ 504 w 50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197">
                  <a:moveTo>
                    <a:pt x="504" y="99"/>
                  </a:moveTo>
                  <a:lnTo>
                    <a:pt x="405" y="197"/>
                  </a:lnTo>
                  <a:lnTo>
                    <a:pt x="405" y="148"/>
                  </a:lnTo>
                  <a:lnTo>
                    <a:pt x="0" y="148"/>
                  </a:lnTo>
                  <a:lnTo>
                    <a:pt x="0" y="49"/>
                  </a:lnTo>
                  <a:lnTo>
                    <a:pt x="405" y="49"/>
                  </a:lnTo>
                  <a:lnTo>
                    <a:pt x="405" y="0"/>
                  </a:lnTo>
                  <a:lnTo>
                    <a:pt x="50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537B7BD8-12CA-4CC1-A606-F2DFAAB07E4C}"/>
                </a:ext>
              </a:extLst>
            </p:cNvPr>
            <p:cNvSpPr>
              <a:spLocks noChangeArrowheads="1"/>
            </p:cNvSpPr>
            <p:nvPr/>
          </p:nvSpPr>
          <p:spPr bwMode="auto">
            <a:xfrm>
              <a:off x="1048" y="3184"/>
              <a:ext cx="185"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63D85416-BFF2-4F99-8B94-579A6A4F7061}"/>
                </a:ext>
              </a:extLst>
            </p:cNvPr>
            <p:cNvSpPr>
              <a:spLocks noChangeArrowheads="1"/>
            </p:cNvSpPr>
            <p:nvPr/>
          </p:nvSpPr>
          <p:spPr bwMode="auto">
            <a:xfrm>
              <a:off x="1048" y="3184"/>
              <a:ext cx="185"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9">
              <a:extLst>
                <a:ext uri="{FF2B5EF4-FFF2-40B4-BE49-F238E27FC236}">
                  <a16:creationId xmlns:a16="http://schemas.microsoft.com/office/drawing/2014/main" id="{BC992928-38CF-48FB-A184-E3DEAA139394}"/>
                </a:ext>
              </a:extLst>
            </p:cNvPr>
            <p:cNvSpPr>
              <a:spLocks noChangeArrowheads="1"/>
            </p:cNvSpPr>
            <p:nvPr/>
          </p:nvSpPr>
          <p:spPr bwMode="auto">
            <a:xfrm>
              <a:off x="1939"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a:extLst>
                <a:ext uri="{FF2B5EF4-FFF2-40B4-BE49-F238E27FC236}">
                  <a16:creationId xmlns:a16="http://schemas.microsoft.com/office/drawing/2014/main" id="{F5E10852-E5D0-452D-91D0-3BD5CA294330}"/>
                </a:ext>
              </a:extLst>
            </p:cNvPr>
            <p:cNvSpPr>
              <a:spLocks noChangeArrowheads="1"/>
            </p:cNvSpPr>
            <p:nvPr/>
          </p:nvSpPr>
          <p:spPr bwMode="auto">
            <a:xfrm>
              <a:off x="1939"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
              <a:extLst>
                <a:ext uri="{FF2B5EF4-FFF2-40B4-BE49-F238E27FC236}">
                  <a16:creationId xmlns:a16="http://schemas.microsoft.com/office/drawing/2014/main" id="{D8E531C2-D410-4E23-AC2C-F8E819B9E72F}"/>
                </a:ext>
              </a:extLst>
            </p:cNvPr>
            <p:cNvSpPr>
              <a:spLocks noChangeArrowheads="1"/>
            </p:cNvSpPr>
            <p:nvPr/>
          </p:nvSpPr>
          <p:spPr bwMode="auto">
            <a:xfrm>
              <a:off x="2737"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a:extLst>
                <a:ext uri="{FF2B5EF4-FFF2-40B4-BE49-F238E27FC236}">
                  <a16:creationId xmlns:a16="http://schemas.microsoft.com/office/drawing/2014/main" id="{E2B251BC-9477-470E-BC47-C9C3DF56F07A}"/>
                </a:ext>
              </a:extLst>
            </p:cNvPr>
            <p:cNvSpPr>
              <a:spLocks noChangeArrowheads="1"/>
            </p:cNvSpPr>
            <p:nvPr/>
          </p:nvSpPr>
          <p:spPr bwMode="auto">
            <a:xfrm>
              <a:off x="2737"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C145B9E6-E056-4239-BDCA-35061F14B4AC}"/>
                </a:ext>
              </a:extLst>
            </p:cNvPr>
            <p:cNvSpPr>
              <a:spLocks noChangeArrowheads="1"/>
            </p:cNvSpPr>
            <p:nvPr/>
          </p:nvSpPr>
          <p:spPr bwMode="auto">
            <a:xfrm>
              <a:off x="6134"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a:extLst>
                <a:ext uri="{FF2B5EF4-FFF2-40B4-BE49-F238E27FC236}">
                  <a16:creationId xmlns:a16="http://schemas.microsoft.com/office/drawing/2014/main" id="{0ABDB0DA-25B2-4EB2-9E1A-9E5E6C92A575}"/>
                </a:ext>
              </a:extLst>
            </p:cNvPr>
            <p:cNvSpPr>
              <a:spLocks noChangeArrowheads="1"/>
            </p:cNvSpPr>
            <p:nvPr/>
          </p:nvSpPr>
          <p:spPr bwMode="auto">
            <a:xfrm>
              <a:off x="6134"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a:extLst>
                <a:ext uri="{FF2B5EF4-FFF2-40B4-BE49-F238E27FC236}">
                  <a16:creationId xmlns:a16="http://schemas.microsoft.com/office/drawing/2014/main" id="{311AD2FA-E6B8-4F26-86FB-9F2868E17A09}"/>
                </a:ext>
              </a:extLst>
            </p:cNvPr>
            <p:cNvSpPr>
              <a:spLocks noChangeArrowheads="1"/>
            </p:cNvSpPr>
            <p:nvPr/>
          </p:nvSpPr>
          <p:spPr bwMode="auto">
            <a:xfrm>
              <a:off x="7116" y="2996"/>
              <a:ext cx="36" cy="7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6">
              <a:extLst>
                <a:ext uri="{FF2B5EF4-FFF2-40B4-BE49-F238E27FC236}">
                  <a16:creationId xmlns:a16="http://schemas.microsoft.com/office/drawing/2014/main" id="{4A8C6AB3-AB10-4BD5-9FEB-DE244C685C7E}"/>
                </a:ext>
              </a:extLst>
            </p:cNvPr>
            <p:cNvSpPr>
              <a:spLocks noChangeArrowheads="1"/>
            </p:cNvSpPr>
            <p:nvPr/>
          </p:nvSpPr>
          <p:spPr bwMode="auto">
            <a:xfrm>
              <a:off x="7116" y="2996"/>
              <a:ext cx="36" cy="711"/>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17">
              <a:extLst>
                <a:ext uri="{FF2B5EF4-FFF2-40B4-BE49-F238E27FC236}">
                  <a16:creationId xmlns:a16="http://schemas.microsoft.com/office/drawing/2014/main" id="{A999FF84-CA3A-4CCD-8558-E747A4238340}"/>
                </a:ext>
              </a:extLst>
            </p:cNvPr>
            <p:cNvSpPr>
              <a:spLocks noChangeArrowheads="1"/>
            </p:cNvSpPr>
            <p:nvPr/>
          </p:nvSpPr>
          <p:spPr bwMode="auto">
            <a:xfrm>
              <a:off x="7045" y="3047"/>
              <a:ext cx="185"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0249212F-35EA-4D2F-BBF0-D92C89D54C3A}"/>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72 h 72"/>
                <a:gd name="T6" fmla="*/ 0 w 185"/>
                <a:gd name="T7" fmla="*/ 0 h 72"/>
                <a:gd name="T8" fmla="*/ 185 w 185"/>
                <a:gd name="T9" fmla="*/ 0 h 72"/>
                <a:gd name="T10" fmla="*/ 0 w 185"/>
                <a:gd name="T11" fmla="*/ 0 h 72"/>
              </a:gdLst>
              <a:ahLst/>
              <a:cxnLst>
                <a:cxn ang="0">
                  <a:pos x="T0" y="T1"/>
                </a:cxn>
                <a:cxn ang="0">
                  <a:pos x="T2" y="T3"/>
                </a:cxn>
                <a:cxn ang="0">
                  <a:pos x="T4" y="T5"/>
                </a:cxn>
                <a:cxn ang="0">
                  <a:pos x="T6" y="T7"/>
                </a:cxn>
                <a:cxn ang="0">
                  <a:pos x="T8" y="T9"/>
                </a:cxn>
                <a:cxn ang="0">
                  <a:pos x="T10" y="T11"/>
                </a:cxn>
              </a:cxnLst>
              <a:rect l="0" t="0" r="r" b="b"/>
              <a:pathLst>
                <a:path w="185" h="72">
                  <a:moveTo>
                    <a:pt x="0" y="72"/>
                  </a:moveTo>
                  <a:lnTo>
                    <a:pt x="185" y="72"/>
                  </a:lnTo>
                  <a:lnTo>
                    <a:pt x="0" y="72"/>
                  </a:lnTo>
                  <a:close/>
                  <a:moveTo>
                    <a:pt x="0" y="0"/>
                  </a:moveTo>
                  <a:lnTo>
                    <a:pt x="185"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287A1587-5FE5-435B-9A42-391E844D9912}"/>
                </a:ext>
              </a:extLst>
            </p:cNvPr>
            <p:cNvSpPr>
              <a:spLocks noEditPoints="1"/>
            </p:cNvSpPr>
            <p:nvPr/>
          </p:nvSpPr>
          <p:spPr bwMode="auto">
            <a:xfrm>
              <a:off x="7045" y="3047"/>
              <a:ext cx="185" cy="72"/>
            </a:xfrm>
            <a:custGeom>
              <a:avLst/>
              <a:gdLst>
                <a:gd name="T0" fmla="*/ 0 w 185"/>
                <a:gd name="T1" fmla="*/ 72 h 72"/>
                <a:gd name="T2" fmla="*/ 185 w 185"/>
                <a:gd name="T3" fmla="*/ 72 h 72"/>
                <a:gd name="T4" fmla="*/ 0 w 185"/>
                <a:gd name="T5" fmla="*/ 0 h 72"/>
                <a:gd name="T6" fmla="*/ 185 w 185"/>
                <a:gd name="T7" fmla="*/ 0 h 72"/>
                <a:gd name="T8" fmla="*/ 0 w 185"/>
                <a:gd name="T9" fmla="*/ 72 h 72"/>
                <a:gd name="T10" fmla="*/ 0 w 185"/>
                <a:gd name="T11" fmla="*/ 0 h 72"/>
                <a:gd name="T12" fmla="*/ 185 w 185"/>
                <a:gd name="T13" fmla="*/ 72 h 72"/>
                <a:gd name="T14" fmla="*/ 185 w 185"/>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2">
                  <a:moveTo>
                    <a:pt x="0" y="72"/>
                  </a:moveTo>
                  <a:lnTo>
                    <a:pt x="185" y="72"/>
                  </a:lnTo>
                  <a:moveTo>
                    <a:pt x="0" y="0"/>
                  </a:moveTo>
                  <a:lnTo>
                    <a:pt x="185" y="0"/>
                  </a:lnTo>
                  <a:moveTo>
                    <a:pt x="0" y="72"/>
                  </a:moveTo>
                  <a:lnTo>
                    <a:pt x="0" y="0"/>
                  </a:lnTo>
                  <a:moveTo>
                    <a:pt x="185" y="72"/>
                  </a:moveTo>
                  <a:lnTo>
                    <a:pt x="185"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0">
              <a:extLst>
                <a:ext uri="{FF2B5EF4-FFF2-40B4-BE49-F238E27FC236}">
                  <a16:creationId xmlns:a16="http://schemas.microsoft.com/office/drawing/2014/main" id="{2C5F1761-B1F2-4F64-9522-9EC69F3E619B}"/>
                </a:ext>
              </a:extLst>
            </p:cNvPr>
            <p:cNvSpPr>
              <a:spLocks noChangeArrowheads="1"/>
            </p:cNvSpPr>
            <p:nvPr/>
          </p:nvSpPr>
          <p:spPr bwMode="auto">
            <a:xfrm>
              <a:off x="7042" y="3304"/>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71B7AE50-5BCF-4ADA-A0F8-CE54BF166D96}"/>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960B97C6-B7D6-4ED0-B228-FE5DA8C7BE6F}"/>
                </a:ext>
              </a:extLst>
            </p:cNvPr>
            <p:cNvSpPr>
              <a:spLocks noEditPoints="1"/>
            </p:cNvSpPr>
            <p:nvPr/>
          </p:nvSpPr>
          <p:spPr bwMode="auto">
            <a:xfrm>
              <a:off x="7042" y="3304"/>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23">
              <a:extLst>
                <a:ext uri="{FF2B5EF4-FFF2-40B4-BE49-F238E27FC236}">
                  <a16:creationId xmlns:a16="http://schemas.microsoft.com/office/drawing/2014/main" id="{1F4B35F0-092B-4B67-80BE-2035E0363F0C}"/>
                </a:ext>
              </a:extLst>
            </p:cNvPr>
            <p:cNvSpPr>
              <a:spLocks noChangeArrowheads="1"/>
            </p:cNvSpPr>
            <p:nvPr/>
          </p:nvSpPr>
          <p:spPr bwMode="auto">
            <a:xfrm>
              <a:off x="7042" y="3535"/>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06D64CC6-B809-4B34-A426-38AD7D2B70BC}"/>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5412E84C-00FC-4A17-B6CD-3B2485487E50}"/>
                </a:ext>
              </a:extLst>
            </p:cNvPr>
            <p:cNvSpPr>
              <a:spLocks noEditPoints="1"/>
            </p:cNvSpPr>
            <p:nvPr/>
          </p:nvSpPr>
          <p:spPr bwMode="auto">
            <a:xfrm>
              <a:off x="7042" y="3535"/>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a:extLst>
                <a:ext uri="{FF2B5EF4-FFF2-40B4-BE49-F238E27FC236}">
                  <a16:creationId xmlns:a16="http://schemas.microsoft.com/office/drawing/2014/main" id="{56F7555B-330D-4B70-A146-9925E6B38CD2}"/>
                </a:ext>
              </a:extLst>
            </p:cNvPr>
            <p:cNvSpPr>
              <a:spLocks/>
            </p:cNvSpPr>
            <p:nvPr/>
          </p:nvSpPr>
          <p:spPr bwMode="auto">
            <a:xfrm>
              <a:off x="6318" y="3089"/>
              <a:ext cx="727" cy="334"/>
            </a:xfrm>
            <a:custGeom>
              <a:avLst/>
              <a:gdLst>
                <a:gd name="T0" fmla="*/ 0 w 727"/>
                <a:gd name="T1" fmla="*/ 334 h 334"/>
                <a:gd name="T2" fmla="*/ 377 w 727"/>
                <a:gd name="T3" fmla="*/ 87 h 334"/>
                <a:gd name="T4" fmla="*/ 727 w 727"/>
                <a:gd name="T5" fmla="*/ 0 h 334"/>
              </a:gdLst>
              <a:ahLst/>
              <a:cxnLst>
                <a:cxn ang="0">
                  <a:pos x="T0" y="T1"/>
                </a:cxn>
                <a:cxn ang="0">
                  <a:pos x="T2" y="T3"/>
                </a:cxn>
                <a:cxn ang="0">
                  <a:pos x="T4" y="T5"/>
                </a:cxn>
              </a:cxnLst>
              <a:rect l="0" t="0" r="r" b="b"/>
              <a:pathLst>
                <a:path w="727" h="334">
                  <a:moveTo>
                    <a:pt x="0" y="334"/>
                  </a:moveTo>
                  <a:cubicBezTo>
                    <a:pt x="134" y="215"/>
                    <a:pt x="256" y="141"/>
                    <a:pt x="377" y="87"/>
                  </a:cubicBezTo>
                  <a:cubicBezTo>
                    <a:pt x="489" y="38"/>
                    <a:pt x="601" y="6"/>
                    <a:pt x="727"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a:extLst>
                <a:ext uri="{FF2B5EF4-FFF2-40B4-BE49-F238E27FC236}">
                  <a16:creationId xmlns:a16="http://schemas.microsoft.com/office/drawing/2014/main" id="{4EFAA605-1D21-462A-8068-1BE833625D5C}"/>
                </a:ext>
              </a:extLst>
            </p:cNvPr>
            <p:cNvSpPr>
              <a:spLocks/>
            </p:cNvSpPr>
            <p:nvPr/>
          </p:nvSpPr>
          <p:spPr bwMode="auto">
            <a:xfrm>
              <a:off x="7016" y="3062"/>
              <a:ext cx="29" cy="56"/>
            </a:xfrm>
            <a:custGeom>
              <a:avLst/>
              <a:gdLst>
                <a:gd name="T0" fmla="*/ 2 w 29"/>
                <a:gd name="T1" fmla="*/ 56 h 56"/>
                <a:gd name="T2" fmla="*/ 29 w 29"/>
                <a:gd name="T3" fmla="*/ 27 h 56"/>
                <a:gd name="T4" fmla="*/ 0 w 29"/>
                <a:gd name="T5" fmla="*/ 0 h 56"/>
              </a:gdLst>
              <a:ahLst/>
              <a:cxnLst>
                <a:cxn ang="0">
                  <a:pos x="T0" y="T1"/>
                </a:cxn>
                <a:cxn ang="0">
                  <a:pos x="T2" y="T3"/>
                </a:cxn>
                <a:cxn ang="0">
                  <a:pos x="T4" y="T5"/>
                </a:cxn>
              </a:cxnLst>
              <a:rect l="0" t="0" r="r" b="b"/>
              <a:pathLst>
                <a:path w="29" h="56">
                  <a:moveTo>
                    <a:pt x="2" y="56"/>
                  </a:moveTo>
                  <a:lnTo>
                    <a:pt x="29"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a:extLst>
                <a:ext uri="{FF2B5EF4-FFF2-40B4-BE49-F238E27FC236}">
                  <a16:creationId xmlns:a16="http://schemas.microsoft.com/office/drawing/2014/main" id="{BA6A7D73-6DA5-4989-8EBB-017B928BC244}"/>
                </a:ext>
              </a:extLst>
            </p:cNvPr>
            <p:cNvSpPr>
              <a:spLocks/>
            </p:cNvSpPr>
            <p:nvPr/>
          </p:nvSpPr>
          <p:spPr bwMode="auto">
            <a:xfrm>
              <a:off x="6318" y="3340"/>
              <a:ext cx="724" cy="83"/>
            </a:xfrm>
            <a:custGeom>
              <a:avLst/>
              <a:gdLst>
                <a:gd name="T0" fmla="*/ 0 w 724"/>
                <a:gd name="T1" fmla="*/ 83 h 83"/>
                <a:gd name="T2" fmla="*/ 397 w 724"/>
                <a:gd name="T3" fmla="*/ 23 h 83"/>
                <a:gd name="T4" fmla="*/ 724 w 724"/>
                <a:gd name="T5" fmla="*/ 0 h 83"/>
              </a:gdLst>
              <a:ahLst/>
              <a:cxnLst>
                <a:cxn ang="0">
                  <a:pos x="T0" y="T1"/>
                </a:cxn>
                <a:cxn ang="0">
                  <a:pos x="T2" y="T3"/>
                </a:cxn>
                <a:cxn ang="0">
                  <a:pos x="T4" y="T5"/>
                </a:cxn>
              </a:cxnLst>
              <a:rect l="0" t="0" r="r" b="b"/>
              <a:pathLst>
                <a:path w="724" h="83">
                  <a:moveTo>
                    <a:pt x="0" y="83"/>
                  </a:moveTo>
                  <a:cubicBezTo>
                    <a:pt x="134" y="62"/>
                    <a:pt x="311" y="36"/>
                    <a:pt x="397" y="23"/>
                  </a:cubicBezTo>
                  <a:cubicBezTo>
                    <a:pt x="504" y="7"/>
                    <a:pt x="466" y="13"/>
                    <a:pt x="724"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a:extLst>
                <a:ext uri="{FF2B5EF4-FFF2-40B4-BE49-F238E27FC236}">
                  <a16:creationId xmlns:a16="http://schemas.microsoft.com/office/drawing/2014/main" id="{61A9E171-9E47-423F-93E4-8CFFFEC3FF50}"/>
                </a:ext>
              </a:extLst>
            </p:cNvPr>
            <p:cNvSpPr>
              <a:spLocks/>
            </p:cNvSpPr>
            <p:nvPr/>
          </p:nvSpPr>
          <p:spPr bwMode="auto">
            <a:xfrm>
              <a:off x="7012" y="3313"/>
              <a:ext cx="30" cy="57"/>
            </a:xfrm>
            <a:custGeom>
              <a:avLst/>
              <a:gdLst>
                <a:gd name="T0" fmla="*/ 3 w 30"/>
                <a:gd name="T1" fmla="*/ 57 h 57"/>
                <a:gd name="T2" fmla="*/ 30 w 30"/>
                <a:gd name="T3" fmla="*/ 27 h 57"/>
                <a:gd name="T4" fmla="*/ 0 w 30"/>
                <a:gd name="T5" fmla="*/ 0 h 57"/>
              </a:gdLst>
              <a:ahLst/>
              <a:cxnLst>
                <a:cxn ang="0">
                  <a:pos x="T0" y="T1"/>
                </a:cxn>
                <a:cxn ang="0">
                  <a:pos x="T2" y="T3"/>
                </a:cxn>
                <a:cxn ang="0">
                  <a:pos x="T4" y="T5"/>
                </a:cxn>
              </a:cxnLst>
              <a:rect l="0" t="0" r="r" b="b"/>
              <a:pathLst>
                <a:path w="30" h="57">
                  <a:moveTo>
                    <a:pt x="3" y="57"/>
                  </a:moveTo>
                  <a:lnTo>
                    <a:pt x="30" y="27"/>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a:extLst>
                <a:ext uri="{FF2B5EF4-FFF2-40B4-BE49-F238E27FC236}">
                  <a16:creationId xmlns:a16="http://schemas.microsoft.com/office/drawing/2014/main" id="{345E4719-69ED-47A1-99A3-7300DC74C109}"/>
                </a:ext>
              </a:extLst>
            </p:cNvPr>
            <p:cNvSpPr>
              <a:spLocks/>
            </p:cNvSpPr>
            <p:nvPr/>
          </p:nvSpPr>
          <p:spPr bwMode="auto">
            <a:xfrm>
              <a:off x="649" y="3205"/>
              <a:ext cx="377" cy="98"/>
            </a:xfrm>
            <a:custGeom>
              <a:avLst/>
              <a:gdLst>
                <a:gd name="T0" fmla="*/ 31 w 377"/>
                <a:gd name="T1" fmla="*/ 0 h 98"/>
                <a:gd name="T2" fmla="*/ 198 w 377"/>
                <a:gd name="T3" fmla="*/ 40 h 98"/>
                <a:gd name="T4" fmla="*/ 377 w 377"/>
                <a:gd name="T5" fmla="*/ 98 h 98"/>
              </a:gdLst>
              <a:ahLst/>
              <a:cxnLst>
                <a:cxn ang="0">
                  <a:pos x="T0" y="T1"/>
                </a:cxn>
                <a:cxn ang="0">
                  <a:pos x="T2" y="T3"/>
                </a:cxn>
                <a:cxn ang="0">
                  <a:pos x="T4" y="T5"/>
                </a:cxn>
              </a:cxnLst>
              <a:rect l="0" t="0" r="r" b="b"/>
              <a:pathLst>
                <a:path w="377" h="98">
                  <a:moveTo>
                    <a:pt x="31" y="0"/>
                  </a:moveTo>
                  <a:cubicBezTo>
                    <a:pt x="0" y="24"/>
                    <a:pt x="131" y="30"/>
                    <a:pt x="198" y="40"/>
                  </a:cubicBezTo>
                  <a:cubicBezTo>
                    <a:pt x="310" y="59"/>
                    <a:pt x="251" y="92"/>
                    <a:pt x="377" y="98"/>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a:extLst>
                <a:ext uri="{FF2B5EF4-FFF2-40B4-BE49-F238E27FC236}">
                  <a16:creationId xmlns:a16="http://schemas.microsoft.com/office/drawing/2014/main" id="{AAF69217-E76E-49FB-B1FC-F25D64304F2C}"/>
                </a:ext>
              </a:extLst>
            </p:cNvPr>
            <p:cNvSpPr>
              <a:spLocks/>
            </p:cNvSpPr>
            <p:nvPr/>
          </p:nvSpPr>
          <p:spPr bwMode="auto">
            <a:xfrm>
              <a:off x="1019" y="3274"/>
              <a:ext cx="29" cy="57"/>
            </a:xfrm>
            <a:custGeom>
              <a:avLst/>
              <a:gdLst>
                <a:gd name="T0" fmla="*/ 2 w 29"/>
                <a:gd name="T1" fmla="*/ 0 h 57"/>
                <a:gd name="T2" fmla="*/ 29 w 29"/>
                <a:gd name="T3" fmla="*/ 30 h 57"/>
                <a:gd name="T4" fmla="*/ 0 w 29"/>
                <a:gd name="T5" fmla="*/ 57 h 57"/>
                <a:gd name="T6" fmla="*/ 2 w 29"/>
                <a:gd name="T7" fmla="*/ 0 h 57"/>
              </a:gdLst>
              <a:ahLst/>
              <a:cxnLst>
                <a:cxn ang="0">
                  <a:pos x="T0" y="T1"/>
                </a:cxn>
                <a:cxn ang="0">
                  <a:pos x="T2" y="T3"/>
                </a:cxn>
                <a:cxn ang="0">
                  <a:pos x="T4" y="T5"/>
                </a:cxn>
                <a:cxn ang="0">
                  <a:pos x="T6" y="T7"/>
                </a:cxn>
              </a:cxnLst>
              <a:rect l="0" t="0" r="r" b="b"/>
              <a:pathLst>
                <a:path w="29" h="57">
                  <a:moveTo>
                    <a:pt x="2" y="0"/>
                  </a:moveTo>
                  <a:lnTo>
                    <a:pt x="29" y="30"/>
                  </a:lnTo>
                  <a:lnTo>
                    <a:pt x="0" y="5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a:extLst>
                <a:ext uri="{FF2B5EF4-FFF2-40B4-BE49-F238E27FC236}">
                  <a16:creationId xmlns:a16="http://schemas.microsoft.com/office/drawing/2014/main" id="{9641C4B6-9E2B-4627-8B6F-0F977F69E180}"/>
                </a:ext>
              </a:extLst>
            </p:cNvPr>
            <p:cNvSpPr>
              <a:spLocks/>
            </p:cNvSpPr>
            <p:nvPr/>
          </p:nvSpPr>
          <p:spPr bwMode="auto">
            <a:xfrm>
              <a:off x="741" y="3423"/>
              <a:ext cx="307" cy="0"/>
            </a:xfrm>
            <a:custGeom>
              <a:avLst/>
              <a:gdLst>
                <a:gd name="T0" fmla="*/ 307 w 307"/>
                <a:gd name="T1" fmla="*/ 0 w 307"/>
              </a:gdLst>
              <a:ahLst/>
              <a:cxnLst>
                <a:cxn ang="0">
                  <a:pos x="T0" y="0"/>
                </a:cxn>
                <a:cxn ang="0">
                  <a:pos x="T1" y="0"/>
                </a:cxn>
              </a:cxnLst>
              <a:rect l="0" t="0" r="r" b="b"/>
              <a:pathLst>
                <a:path w="307">
                  <a:moveTo>
                    <a:pt x="307" y="0"/>
                  </a:moveTo>
                  <a:cubicBezTo>
                    <a:pt x="230" y="0"/>
                    <a:pt x="77" y="0"/>
                    <a:pt x="0" y="0"/>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a:extLst>
                <a:ext uri="{FF2B5EF4-FFF2-40B4-BE49-F238E27FC236}">
                  <a16:creationId xmlns:a16="http://schemas.microsoft.com/office/drawing/2014/main" id="{F5EABE9C-F59E-4B26-B8E3-EE8F9862567F}"/>
                </a:ext>
              </a:extLst>
            </p:cNvPr>
            <p:cNvSpPr>
              <a:spLocks/>
            </p:cNvSpPr>
            <p:nvPr/>
          </p:nvSpPr>
          <p:spPr bwMode="auto">
            <a:xfrm>
              <a:off x="1020" y="3395"/>
              <a:ext cx="28" cy="57"/>
            </a:xfrm>
            <a:custGeom>
              <a:avLst/>
              <a:gdLst>
                <a:gd name="T0" fmla="*/ 0 w 28"/>
                <a:gd name="T1" fmla="*/ 57 h 57"/>
                <a:gd name="T2" fmla="*/ 28 w 28"/>
                <a:gd name="T3" fmla="*/ 28 h 57"/>
                <a:gd name="T4" fmla="*/ 0 w 28"/>
                <a:gd name="T5" fmla="*/ 0 h 57"/>
              </a:gdLst>
              <a:ahLst/>
              <a:cxnLst>
                <a:cxn ang="0">
                  <a:pos x="T0" y="T1"/>
                </a:cxn>
                <a:cxn ang="0">
                  <a:pos x="T2" y="T3"/>
                </a:cxn>
                <a:cxn ang="0">
                  <a:pos x="T4" y="T5"/>
                </a:cxn>
              </a:cxnLst>
              <a:rect l="0" t="0" r="r" b="b"/>
              <a:pathLst>
                <a:path w="28" h="57">
                  <a:moveTo>
                    <a:pt x="0" y="57"/>
                  </a:moveTo>
                  <a:lnTo>
                    <a:pt x="28" y="28"/>
                  </a:lnTo>
                  <a:lnTo>
                    <a:pt x="0"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a:extLst>
                <a:ext uri="{FF2B5EF4-FFF2-40B4-BE49-F238E27FC236}">
                  <a16:creationId xmlns:a16="http://schemas.microsoft.com/office/drawing/2014/main" id="{03EB3E52-6B8E-4865-9074-474B618F64E0}"/>
                </a:ext>
              </a:extLst>
            </p:cNvPr>
            <p:cNvSpPr>
              <a:spLocks/>
            </p:cNvSpPr>
            <p:nvPr/>
          </p:nvSpPr>
          <p:spPr bwMode="auto">
            <a:xfrm>
              <a:off x="741" y="3550"/>
              <a:ext cx="307" cy="162"/>
            </a:xfrm>
            <a:custGeom>
              <a:avLst/>
              <a:gdLst>
                <a:gd name="T0" fmla="*/ 307 w 307"/>
                <a:gd name="T1" fmla="*/ 37 h 162"/>
                <a:gd name="T2" fmla="*/ 49 w 307"/>
                <a:gd name="T3" fmla="*/ 143 h 162"/>
                <a:gd name="T4" fmla="*/ 0 w 307"/>
                <a:gd name="T5" fmla="*/ 122 h 162"/>
              </a:gdLst>
              <a:ahLst/>
              <a:cxnLst>
                <a:cxn ang="0">
                  <a:pos x="T0" y="T1"/>
                </a:cxn>
                <a:cxn ang="0">
                  <a:pos x="T2" y="T3"/>
                </a:cxn>
                <a:cxn ang="0">
                  <a:pos x="T4" y="T5"/>
                </a:cxn>
              </a:cxnLst>
              <a:rect l="0" t="0" r="r" b="b"/>
              <a:pathLst>
                <a:path w="307" h="162">
                  <a:moveTo>
                    <a:pt x="307" y="37"/>
                  </a:moveTo>
                  <a:cubicBezTo>
                    <a:pt x="111" y="0"/>
                    <a:pt x="73" y="108"/>
                    <a:pt x="49" y="143"/>
                  </a:cubicBezTo>
                  <a:cubicBezTo>
                    <a:pt x="36" y="162"/>
                    <a:pt x="28" y="160"/>
                    <a:pt x="0" y="122"/>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a:extLst>
                <a:ext uri="{FF2B5EF4-FFF2-40B4-BE49-F238E27FC236}">
                  <a16:creationId xmlns:a16="http://schemas.microsoft.com/office/drawing/2014/main" id="{963FFE04-C55A-4706-BCB5-EDC82E843481}"/>
                </a:ext>
              </a:extLst>
            </p:cNvPr>
            <p:cNvSpPr>
              <a:spLocks/>
            </p:cNvSpPr>
            <p:nvPr/>
          </p:nvSpPr>
          <p:spPr bwMode="auto">
            <a:xfrm>
              <a:off x="1015" y="3554"/>
              <a:ext cx="33" cy="55"/>
            </a:xfrm>
            <a:custGeom>
              <a:avLst/>
              <a:gdLst>
                <a:gd name="T0" fmla="*/ 0 w 33"/>
                <a:gd name="T1" fmla="*/ 55 h 55"/>
                <a:gd name="T2" fmla="*/ 33 w 33"/>
                <a:gd name="T3" fmla="*/ 33 h 55"/>
                <a:gd name="T4" fmla="*/ 11 w 33"/>
                <a:gd name="T5" fmla="*/ 0 h 55"/>
              </a:gdLst>
              <a:ahLst/>
              <a:cxnLst>
                <a:cxn ang="0">
                  <a:pos x="T0" y="T1"/>
                </a:cxn>
                <a:cxn ang="0">
                  <a:pos x="T2" y="T3"/>
                </a:cxn>
                <a:cxn ang="0">
                  <a:pos x="T4" y="T5"/>
                </a:cxn>
              </a:cxnLst>
              <a:rect l="0" t="0" r="r" b="b"/>
              <a:pathLst>
                <a:path w="33" h="55">
                  <a:moveTo>
                    <a:pt x="0" y="55"/>
                  </a:moveTo>
                  <a:lnTo>
                    <a:pt x="33" y="33"/>
                  </a:lnTo>
                  <a:lnTo>
                    <a:pt x="11"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36">
              <a:extLst>
                <a:ext uri="{FF2B5EF4-FFF2-40B4-BE49-F238E27FC236}">
                  <a16:creationId xmlns:a16="http://schemas.microsoft.com/office/drawing/2014/main" id="{B4EF0362-E483-4BFE-A935-1853D1C2FCA2}"/>
                </a:ext>
              </a:extLst>
            </p:cNvPr>
            <p:cNvSpPr>
              <a:spLocks noChangeArrowheads="1"/>
            </p:cNvSpPr>
            <p:nvPr/>
          </p:nvSpPr>
          <p:spPr bwMode="auto">
            <a:xfrm>
              <a:off x="4777" y="3327"/>
              <a:ext cx="369"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7">
              <a:extLst>
                <a:ext uri="{FF2B5EF4-FFF2-40B4-BE49-F238E27FC236}">
                  <a16:creationId xmlns:a16="http://schemas.microsoft.com/office/drawing/2014/main" id="{8FB0B4A4-EFB5-4AE4-B3C5-4C6CC89CBF98}"/>
                </a:ext>
              </a:extLst>
            </p:cNvPr>
            <p:cNvSpPr>
              <a:spLocks noChangeArrowheads="1"/>
            </p:cNvSpPr>
            <p:nvPr/>
          </p:nvSpPr>
          <p:spPr bwMode="auto">
            <a:xfrm>
              <a:off x="4777" y="3327"/>
              <a:ext cx="369"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2" name="Picture 38">
              <a:extLst>
                <a:ext uri="{FF2B5EF4-FFF2-40B4-BE49-F238E27FC236}">
                  <a16:creationId xmlns:a16="http://schemas.microsoft.com/office/drawing/2014/main" id="{43AD9F2E-2211-4660-A43B-FD1504553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39">
              <a:extLst>
                <a:ext uri="{FF2B5EF4-FFF2-40B4-BE49-F238E27FC236}">
                  <a16:creationId xmlns:a16="http://schemas.microsoft.com/office/drawing/2014/main" id="{D105FF38-1F2A-4C3B-ADB7-380012788FC3}"/>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0">
              <a:extLst>
                <a:ext uri="{FF2B5EF4-FFF2-40B4-BE49-F238E27FC236}">
                  <a16:creationId xmlns:a16="http://schemas.microsoft.com/office/drawing/2014/main" id="{066F7AA7-C3A0-41D5-A026-E8C497FECB5F}"/>
                </a:ext>
              </a:extLst>
            </p:cNvPr>
            <p:cNvSpPr>
              <a:spLocks/>
            </p:cNvSpPr>
            <p:nvPr/>
          </p:nvSpPr>
          <p:spPr bwMode="auto">
            <a:xfrm>
              <a:off x="1233" y="3451"/>
              <a:ext cx="706" cy="197"/>
            </a:xfrm>
            <a:custGeom>
              <a:avLst/>
              <a:gdLst>
                <a:gd name="T0" fmla="*/ 706 w 706"/>
                <a:gd name="T1" fmla="*/ 99 h 197"/>
                <a:gd name="T2" fmla="*/ 607 w 706"/>
                <a:gd name="T3" fmla="*/ 197 h 197"/>
                <a:gd name="T4" fmla="*/ 607 w 706"/>
                <a:gd name="T5" fmla="*/ 148 h 197"/>
                <a:gd name="T6" fmla="*/ 0 w 706"/>
                <a:gd name="T7" fmla="*/ 148 h 197"/>
                <a:gd name="T8" fmla="*/ 0 w 706"/>
                <a:gd name="T9" fmla="*/ 49 h 197"/>
                <a:gd name="T10" fmla="*/ 607 w 706"/>
                <a:gd name="T11" fmla="*/ 49 h 197"/>
                <a:gd name="T12" fmla="*/ 607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7" y="197"/>
                  </a:lnTo>
                  <a:lnTo>
                    <a:pt x="607" y="148"/>
                  </a:lnTo>
                  <a:lnTo>
                    <a:pt x="0" y="148"/>
                  </a:lnTo>
                  <a:lnTo>
                    <a:pt x="0" y="49"/>
                  </a:lnTo>
                  <a:lnTo>
                    <a:pt x="607" y="49"/>
                  </a:lnTo>
                  <a:lnTo>
                    <a:pt x="607"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1">
              <a:extLst>
                <a:ext uri="{FF2B5EF4-FFF2-40B4-BE49-F238E27FC236}">
                  <a16:creationId xmlns:a16="http://schemas.microsoft.com/office/drawing/2014/main" id="{3FBCCB04-7E43-453F-A010-8765EEEFB266}"/>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2">
              <a:extLst>
                <a:ext uri="{FF2B5EF4-FFF2-40B4-BE49-F238E27FC236}">
                  <a16:creationId xmlns:a16="http://schemas.microsoft.com/office/drawing/2014/main" id="{2BF940EF-0160-4255-B35F-DCB072F86146}"/>
                </a:ext>
              </a:extLst>
            </p:cNvPr>
            <p:cNvSpPr>
              <a:spLocks/>
            </p:cNvSpPr>
            <p:nvPr/>
          </p:nvSpPr>
          <p:spPr bwMode="auto">
            <a:xfrm>
              <a:off x="2123" y="3451"/>
              <a:ext cx="614" cy="197"/>
            </a:xfrm>
            <a:custGeom>
              <a:avLst/>
              <a:gdLst>
                <a:gd name="T0" fmla="*/ 614 w 614"/>
                <a:gd name="T1" fmla="*/ 99 h 197"/>
                <a:gd name="T2" fmla="*/ 516 w 614"/>
                <a:gd name="T3" fmla="*/ 197 h 197"/>
                <a:gd name="T4" fmla="*/ 516 w 614"/>
                <a:gd name="T5" fmla="*/ 148 h 197"/>
                <a:gd name="T6" fmla="*/ 0 w 614"/>
                <a:gd name="T7" fmla="*/ 148 h 197"/>
                <a:gd name="T8" fmla="*/ 0 w 614"/>
                <a:gd name="T9" fmla="*/ 49 h 197"/>
                <a:gd name="T10" fmla="*/ 516 w 614"/>
                <a:gd name="T11" fmla="*/ 49 h 197"/>
                <a:gd name="T12" fmla="*/ 516 w 614"/>
                <a:gd name="T13" fmla="*/ 0 h 197"/>
                <a:gd name="T14" fmla="*/ 614 w 614"/>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197">
                  <a:moveTo>
                    <a:pt x="614" y="99"/>
                  </a:moveTo>
                  <a:lnTo>
                    <a:pt x="516" y="197"/>
                  </a:lnTo>
                  <a:lnTo>
                    <a:pt x="516" y="148"/>
                  </a:lnTo>
                  <a:lnTo>
                    <a:pt x="0" y="148"/>
                  </a:lnTo>
                  <a:lnTo>
                    <a:pt x="0" y="49"/>
                  </a:lnTo>
                  <a:lnTo>
                    <a:pt x="516" y="49"/>
                  </a:lnTo>
                  <a:lnTo>
                    <a:pt x="516" y="0"/>
                  </a:lnTo>
                  <a:lnTo>
                    <a:pt x="614"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43">
              <a:extLst>
                <a:ext uri="{FF2B5EF4-FFF2-40B4-BE49-F238E27FC236}">
                  <a16:creationId xmlns:a16="http://schemas.microsoft.com/office/drawing/2014/main" id="{05475660-9CCE-4559-8870-3BBA7765E28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4">
              <a:extLst>
                <a:ext uri="{FF2B5EF4-FFF2-40B4-BE49-F238E27FC236}">
                  <a16:creationId xmlns:a16="http://schemas.microsoft.com/office/drawing/2014/main" id="{4FE5A6CE-4DA0-4E50-BD40-B5897873F29B}"/>
                </a:ext>
              </a:extLst>
            </p:cNvPr>
            <p:cNvSpPr>
              <a:spLocks/>
            </p:cNvSpPr>
            <p:nvPr/>
          </p:nvSpPr>
          <p:spPr bwMode="auto">
            <a:xfrm>
              <a:off x="2921" y="3451"/>
              <a:ext cx="1842" cy="197"/>
            </a:xfrm>
            <a:custGeom>
              <a:avLst/>
              <a:gdLst>
                <a:gd name="T0" fmla="*/ 1842 w 1842"/>
                <a:gd name="T1" fmla="*/ 99 h 197"/>
                <a:gd name="T2" fmla="*/ 1744 w 1842"/>
                <a:gd name="T3" fmla="*/ 197 h 197"/>
                <a:gd name="T4" fmla="*/ 1744 w 1842"/>
                <a:gd name="T5" fmla="*/ 148 h 197"/>
                <a:gd name="T6" fmla="*/ 0 w 1842"/>
                <a:gd name="T7" fmla="*/ 148 h 197"/>
                <a:gd name="T8" fmla="*/ 0 w 1842"/>
                <a:gd name="T9" fmla="*/ 49 h 197"/>
                <a:gd name="T10" fmla="*/ 1744 w 1842"/>
                <a:gd name="T11" fmla="*/ 49 h 197"/>
                <a:gd name="T12" fmla="*/ 1744 w 1842"/>
                <a:gd name="T13" fmla="*/ 0 h 197"/>
                <a:gd name="T14" fmla="*/ 1842 w 1842"/>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2" h="197">
                  <a:moveTo>
                    <a:pt x="1842" y="99"/>
                  </a:moveTo>
                  <a:lnTo>
                    <a:pt x="1744" y="197"/>
                  </a:lnTo>
                  <a:lnTo>
                    <a:pt x="1744" y="148"/>
                  </a:lnTo>
                  <a:lnTo>
                    <a:pt x="0" y="148"/>
                  </a:lnTo>
                  <a:lnTo>
                    <a:pt x="0" y="49"/>
                  </a:lnTo>
                  <a:lnTo>
                    <a:pt x="1744" y="49"/>
                  </a:lnTo>
                  <a:lnTo>
                    <a:pt x="1744" y="0"/>
                  </a:lnTo>
                  <a:lnTo>
                    <a:pt x="1842"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9" name="Picture 45">
              <a:extLst>
                <a:ext uri="{FF2B5EF4-FFF2-40B4-BE49-F238E27FC236}">
                  <a16:creationId xmlns:a16="http://schemas.microsoft.com/office/drawing/2014/main" id="{FA7A4FE5-1281-4AB1-A69B-9AFF1E1932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 y="2332"/>
              <a:ext cx="736"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a:extLst>
                <a:ext uri="{FF2B5EF4-FFF2-40B4-BE49-F238E27FC236}">
                  <a16:creationId xmlns:a16="http://schemas.microsoft.com/office/drawing/2014/main" id="{8A619663-CD28-4EE8-9B69-68670DAFF7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2" name="Picture 48">
              <a:extLst>
                <a:ext uri="{FF2B5EF4-FFF2-40B4-BE49-F238E27FC236}">
                  <a16:creationId xmlns:a16="http://schemas.microsoft.com/office/drawing/2014/main" id="{AD30A32B-A3B7-4A75-B899-256B46175B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3" name="Picture 49">
              <a:extLst>
                <a:ext uri="{FF2B5EF4-FFF2-40B4-BE49-F238E27FC236}">
                  <a16:creationId xmlns:a16="http://schemas.microsoft.com/office/drawing/2014/main" id="{465A48A1-2250-4308-BF22-66FEA658F0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9" y="3244"/>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50">
              <a:extLst>
                <a:ext uri="{FF2B5EF4-FFF2-40B4-BE49-F238E27FC236}">
                  <a16:creationId xmlns:a16="http://schemas.microsoft.com/office/drawing/2014/main" id="{7262F1ED-3A7B-419F-AFA0-16A90E65C6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8" y="3244"/>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 name="Picture 51">
              <a:extLst>
                <a:ext uri="{FF2B5EF4-FFF2-40B4-BE49-F238E27FC236}">
                  <a16:creationId xmlns:a16="http://schemas.microsoft.com/office/drawing/2014/main" id="{E97DFCAF-E620-4BC7-BB3E-7A0C1B6543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4" y="3216"/>
              <a:ext cx="369"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52">
              <a:extLst>
                <a:ext uri="{FF2B5EF4-FFF2-40B4-BE49-F238E27FC236}">
                  <a16:creationId xmlns:a16="http://schemas.microsoft.com/office/drawing/2014/main" id="{8B8B6574-1DB1-4AF9-BA8C-DB7D3777CC32}"/>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3">
              <a:extLst>
                <a:ext uri="{FF2B5EF4-FFF2-40B4-BE49-F238E27FC236}">
                  <a16:creationId xmlns:a16="http://schemas.microsoft.com/office/drawing/2014/main" id="{C29F3E35-AFD1-4F8F-B0BD-A74CE9080D71}"/>
                </a:ext>
              </a:extLst>
            </p:cNvPr>
            <p:cNvSpPr>
              <a:spLocks/>
            </p:cNvSpPr>
            <p:nvPr/>
          </p:nvSpPr>
          <p:spPr bwMode="auto">
            <a:xfrm>
              <a:off x="5428" y="3451"/>
              <a:ext cx="706" cy="197"/>
            </a:xfrm>
            <a:custGeom>
              <a:avLst/>
              <a:gdLst>
                <a:gd name="T0" fmla="*/ 706 w 706"/>
                <a:gd name="T1" fmla="*/ 99 h 197"/>
                <a:gd name="T2" fmla="*/ 608 w 706"/>
                <a:gd name="T3" fmla="*/ 197 h 197"/>
                <a:gd name="T4" fmla="*/ 608 w 706"/>
                <a:gd name="T5" fmla="*/ 148 h 197"/>
                <a:gd name="T6" fmla="*/ 0 w 706"/>
                <a:gd name="T7" fmla="*/ 148 h 197"/>
                <a:gd name="T8" fmla="*/ 0 w 706"/>
                <a:gd name="T9" fmla="*/ 49 h 197"/>
                <a:gd name="T10" fmla="*/ 608 w 706"/>
                <a:gd name="T11" fmla="*/ 49 h 197"/>
                <a:gd name="T12" fmla="*/ 608 w 706"/>
                <a:gd name="T13" fmla="*/ 0 h 197"/>
                <a:gd name="T14" fmla="*/ 706 w 706"/>
                <a:gd name="T15" fmla="*/ 99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97">
                  <a:moveTo>
                    <a:pt x="706" y="99"/>
                  </a:moveTo>
                  <a:lnTo>
                    <a:pt x="608" y="197"/>
                  </a:lnTo>
                  <a:lnTo>
                    <a:pt x="608" y="148"/>
                  </a:lnTo>
                  <a:lnTo>
                    <a:pt x="0" y="148"/>
                  </a:lnTo>
                  <a:lnTo>
                    <a:pt x="0" y="49"/>
                  </a:lnTo>
                  <a:lnTo>
                    <a:pt x="608" y="49"/>
                  </a:lnTo>
                  <a:lnTo>
                    <a:pt x="608" y="0"/>
                  </a:lnTo>
                  <a:lnTo>
                    <a:pt x="706" y="9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8" name="Picture 54">
              <a:extLst>
                <a:ext uri="{FF2B5EF4-FFF2-40B4-BE49-F238E27FC236}">
                  <a16:creationId xmlns:a16="http://schemas.microsoft.com/office/drawing/2014/main" id="{89EC5C10-204D-455B-A58F-F66B9AC841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9" name="Picture 55">
              <a:extLst>
                <a:ext uri="{FF2B5EF4-FFF2-40B4-BE49-F238E27FC236}">
                  <a16:creationId xmlns:a16="http://schemas.microsoft.com/office/drawing/2014/main" id="{AD42C835-2086-4DB4-B4BB-9BBB4FD194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3" y="3239"/>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6">
              <a:extLst>
                <a:ext uri="{FF2B5EF4-FFF2-40B4-BE49-F238E27FC236}">
                  <a16:creationId xmlns:a16="http://schemas.microsoft.com/office/drawing/2014/main" id="{447035C1-5D1B-419A-B461-4F44E216ADF9}"/>
                </a:ext>
              </a:extLst>
            </p:cNvPr>
            <p:cNvSpPr>
              <a:spLocks noChangeArrowheads="1"/>
            </p:cNvSpPr>
            <p:nvPr/>
          </p:nvSpPr>
          <p:spPr bwMode="auto">
            <a:xfrm>
              <a:off x="588" y="3133"/>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a16="http://schemas.microsoft.com/office/drawing/2014/main" id="{11F4D369-BBF8-433C-8692-656CFEC15ABC}"/>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a16="http://schemas.microsoft.com/office/drawing/2014/main" id="{DC40FE66-F0DE-4D0D-9932-225C3F163DB4}"/>
                </a:ext>
              </a:extLst>
            </p:cNvPr>
            <p:cNvSpPr>
              <a:spLocks noEditPoints="1"/>
            </p:cNvSpPr>
            <p:nvPr/>
          </p:nvSpPr>
          <p:spPr bwMode="auto">
            <a:xfrm>
              <a:off x="588" y="3133"/>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9">
              <a:extLst>
                <a:ext uri="{FF2B5EF4-FFF2-40B4-BE49-F238E27FC236}">
                  <a16:creationId xmlns:a16="http://schemas.microsoft.com/office/drawing/2014/main" id="{0934CC05-C37A-4978-8E85-7EAFE645F0B5}"/>
                </a:ext>
              </a:extLst>
            </p:cNvPr>
            <p:cNvSpPr>
              <a:spLocks noChangeArrowheads="1"/>
            </p:cNvSpPr>
            <p:nvPr/>
          </p:nvSpPr>
          <p:spPr bwMode="auto">
            <a:xfrm>
              <a:off x="557" y="3387"/>
              <a:ext cx="184" cy="73"/>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a:extLst>
                <a:ext uri="{FF2B5EF4-FFF2-40B4-BE49-F238E27FC236}">
                  <a16:creationId xmlns:a16="http://schemas.microsoft.com/office/drawing/2014/main" id="{4A8ED4A4-9232-4255-A336-025187D81A81}"/>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73 h 73"/>
                <a:gd name="T6" fmla="*/ 0 w 184"/>
                <a:gd name="T7" fmla="*/ 0 h 73"/>
                <a:gd name="T8" fmla="*/ 184 w 184"/>
                <a:gd name="T9" fmla="*/ 0 h 73"/>
                <a:gd name="T10" fmla="*/ 0 w 184"/>
                <a:gd name="T11" fmla="*/ 0 h 73"/>
              </a:gdLst>
              <a:ahLst/>
              <a:cxnLst>
                <a:cxn ang="0">
                  <a:pos x="T0" y="T1"/>
                </a:cxn>
                <a:cxn ang="0">
                  <a:pos x="T2" y="T3"/>
                </a:cxn>
                <a:cxn ang="0">
                  <a:pos x="T4" y="T5"/>
                </a:cxn>
                <a:cxn ang="0">
                  <a:pos x="T6" y="T7"/>
                </a:cxn>
                <a:cxn ang="0">
                  <a:pos x="T8" y="T9"/>
                </a:cxn>
                <a:cxn ang="0">
                  <a:pos x="T10" y="T11"/>
                </a:cxn>
              </a:cxnLst>
              <a:rect l="0" t="0" r="r" b="b"/>
              <a:pathLst>
                <a:path w="184" h="73">
                  <a:moveTo>
                    <a:pt x="0" y="73"/>
                  </a:moveTo>
                  <a:lnTo>
                    <a:pt x="184" y="73"/>
                  </a:lnTo>
                  <a:lnTo>
                    <a:pt x="0" y="73"/>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3839FCE5-1131-4435-81EE-5FABA90AC55A}"/>
                </a:ext>
              </a:extLst>
            </p:cNvPr>
            <p:cNvSpPr>
              <a:spLocks noEditPoints="1"/>
            </p:cNvSpPr>
            <p:nvPr/>
          </p:nvSpPr>
          <p:spPr bwMode="auto">
            <a:xfrm>
              <a:off x="557" y="3387"/>
              <a:ext cx="184" cy="73"/>
            </a:xfrm>
            <a:custGeom>
              <a:avLst/>
              <a:gdLst>
                <a:gd name="T0" fmla="*/ 0 w 184"/>
                <a:gd name="T1" fmla="*/ 73 h 73"/>
                <a:gd name="T2" fmla="*/ 184 w 184"/>
                <a:gd name="T3" fmla="*/ 73 h 73"/>
                <a:gd name="T4" fmla="*/ 0 w 184"/>
                <a:gd name="T5" fmla="*/ 0 h 73"/>
                <a:gd name="T6" fmla="*/ 184 w 184"/>
                <a:gd name="T7" fmla="*/ 0 h 73"/>
                <a:gd name="T8" fmla="*/ 0 w 184"/>
                <a:gd name="T9" fmla="*/ 73 h 73"/>
                <a:gd name="T10" fmla="*/ 0 w 184"/>
                <a:gd name="T11" fmla="*/ 0 h 73"/>
                <a:gd name="T12" fmla="*/ 184 w 184"/>
                <a:gd name="T13" fmla="*/ 73 h 73"/>
                <a:gd name="T14" fmla="*/ 184 w 184"/>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3">
                  <a:moveTo>
                    <a:pt x="0" y="73"/>
                  </a:moveTo>
                  <a:lnTo>
                    <a:pt x="184" y="73"/>
                  </a:lnTo>
                  <a:moveTo>
                    <a:pt x="0" y="0"/>
                  </a:moveTo>
                  <a:lnTo>
                    <a:pt x="184" y="0"/>
                  </a:lnTo>
                  <a:moveTo>
                    <a:pt x="0" y="73"/>
                  </a:moveTo>
                  <a:lnTo>
                    <a:pt x="0" y="0"/>
                  </a:lnTo>
                  <a:moveTo>
                    <a:pt x="184" y="73"/>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62">
              <a:extLst>
                <a:ext uri="{FF2B5EF4-FFF2-40B4-BE49-F238E27FC236}">
                  <a16:creationId xmlns:a16="http://schemas.microsoft.com/office/drawing/2014/main" id="{4D3A57B5-5EB4-4C25-833D-F24E6DF913C2}"/>
                </a:ext>
              </a:extLst>
            </p:cNvPr>
            <p:cNvSpPr>
              <a:spLocks noChangeArrowheads="1"/>
            </p:cNvSpPr>
            <p:nvPr/>
          </p:nvSpPr>
          <p:spPr bwMode="auto">
            <a:xfrm>
              <a:off x="557" y="3642"/>
              <a:ext cx="184" cy="72"/>
            </a:xfrm>
            <a:prstGeom prst="rect">
              <a:avLst/>
            </a:prstGeom>
            <a:solidFill>
              <a:srgbClr val="DDE2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63">
              <a:extLst>
                <a:ext uri="{FF2B5EF4-FFF2-40B4-BE49-F238E27FC236}">
                  <a16:creationId xmlns:a16="http://schemas.microsoft.com/office/drawing/2014/main" id="{C1375C4B-1784-4B93-BACA-71A43FF49B1E}"/>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72 h 72"/>
                <a:gd name="T6" fmla="*/ 0 w 184"/>
                <a:gd name="T7" fmla="*/ 0 h 72"/>
                <a:gd name="T8" fmla="*/ 184 w 184"/>
                <a:gd name="T9" fmla="*/ 0 h 72"/>
                <a:gd name="T10" fmla="*/ 0 w 184"/>
                <a:gd name="T11" fmla="*/ 0 h 72"/>
              </a:gdLst>
              <a:ahLst/>
              <a:cxnLst>
                <a:cxn ang="0">
                  <a:pos x="T0" y="T1"/>
                </a:cxn>
                <a:cxn ang="0">
                  <a:pos x="T2" y="T3"/>
                </a:cxn>
                <a:cxn ang="0">
                  <a:pos x="T4" y="T5"/>
                </a:cxn>
                <a:cxn ang="0">
                  <a:pos x="T6" y="T7"/>
                </a:cxn>
                <a:cxn ang="0">
                  <a:pos x="T8" y="T9"/>
                </a:cxn>
                <a:cxn ang="0">
                  <a:pos x="T10" y="T11"/>
                </a:cxn>
              </a:cxnLst>
              <a:rect l="0" t="0" r="r" b="b"/>
              <a:pathLst>
                <a:path w="184" h="72">
                  <a:moveTo>
                    <a:pt x="0" y="72"/>
                  </a:moveTo>
                  <a:lnTo>
                    <a:pt x="184" y="72"/>
                  </a:lnTo>
                  <a:lnTo>
                    <a:pt x="0" y="72"/>
                  </a:lnTo>
                  <a:close/>
                  <a:moveTo>
                    <a:pt x="0" y="0"/>
                  </a:moveTo>
                  <a:lnTo>
                    <a:pt x="184" y="0"/>
                  </a:lnTo>
                  <a:lnTo>
                    <a:pt x="0" y="0"/>
                  </a:lnTo>
                  <a:close/>
                </a:path>
              </a:pathLst>
            </a:custGeom>
            <a:solidFill>
              <a:srgbClr val="DDE2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64">
              <a:extLst>
                <a:ext uri="{FF2B5EF4-FFF2-40B4-BE49-F238E27FC236}">
                  <a16:creationId xmlns:a16="http://schemas.microsoft.com/office/drawing/2014/main" id="{19712813-51E3-469E-ACC8-63EF0985D8EF}"/>
                </a:ext>
              </a:extLst>
            </p:cNvPr>
            <p:cNvSpPr>
              <a:spLocks noEditPoints="1"/>
            </p:cNvSpPr>
            <p:nvPr/>
          </p:nvSpPr>
          <p:spPr bwMode="auto">
            <a:xfrm>
              <a:off x="557" y="3642"/>
              <a:ext cx="184" cy="72"/>
            </a:xfrm>
            <a:custGeom>
              <a:avLst/>
              <a:gdLst>
                <a:gd name="T0" fmla="*/ 0 w 184"/>
                <a:gd name="T1" fmla="*/ 72 h 72"/>
                <a:gd name="T2" fmla="*/ 184 w 184"/>
                <a:gd name="T3" fmla="*/ 72 h 72"/>
                <a:gd name="T4" fmla="*/ 0 w 184"/>
                <a:gd name="T5" fmla="*/ 0 h 72"/>
                <a:gd name="T6" fmla="*/ 184 w 184"/>
                <a:gd name="T7" fmla="*/ 0 h 72"/>
                <a:gd name="T8" fmla="*/ 0 w 184"/>
                <a:gd name="T9" fmla="*/ 72 h 72"/>
                <a:gd name="T10" fmla="*/ 0 w 184"/>
                <a:gd name="T11" fmla="*/ 0 h 72"/>
                <a:gd name="T12" fmla="*/ 184 w 184"/>
                <a:gd name="T13" fmla="*/ 72 h 72"/>
                <a:gd name="T14" fmla="*/ 184 w 18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72">
                  <a:moveTo>
                    <a:pt x="0" y="72"/>
                  </a:moveTo>
                  <a:lnTo>
                    <a:pt x="184" y="72"/>
                  </a:lnTo>
                  <a:moveTo>
                    <a:pt x="0" y="0"/>
                  </a:moveTo>
                  <a:lnTo>
                    <a:pt x="184" y="0"/>
                  </a:lnTo>
                  <a:moveTo>
                    <a:pt x="0" y="72"/>
                  </a:moveTo>
                  <a:lnTo>
                    <a:pt x="0" y="0"/>
                  </a:lnTo>
                  <a:moveTo>
                    <a:pt x="184" y="72"/>
                  </a:moveTo>
                  <a:lnTo>
                    <a:pt x="184" y="0"/>
                  </a:lnTo>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65">
              <a:extLst>
                <a:ext uri="{FF2B5EF4-FFF2-40B4-BE49-F238E27FC236}">
                  <a16:creationId xmlns:a16="http://schemas.microsoft.com/office/drawing/2014/main" id="{10A23465-686D-4E52-9A68-FF910A20C262}"/>
                </a:ext>
              </a:extLst>
            </p:cNvPr>
            <p:cNvSpPr>
              <a:spLocks noChangeArrowheads="1"/>
            </p:cNvSpPr>
            <p:nvPr/>
          </p:nvSpPr>
          <p:spPr bwMode="auto">
            <a:xfrm>
              <a:off x="1054" y="2489"/>
              <a:ext cx="28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Bureau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28" name="Rectangle 66">
              <a:extLst>
                <a:ext uri="{FF2B5EF4-FFF2-40B4-BE49-F238E27FC236}">
                  <a16:creationId xmlns:a16="http://schemas.microsoft.com/office/drawing/2014/main" id="{14AF46B6-B22B-42EA-8156-C5F17BFB04B0}"/>
                </a:ext>
              </a:extLst>
            </p:cNvPr>
            <p:cNvSpPr>
              <a:spLocks noChangeArrowheads="1"/>
            </p:cNvSpPr>
            <p:nvPr/>
          </p:nvSpPr>
          <p:spPr bwMode="auto">
            <a:xfrm>
              <a:off x="996" y="2593"/>
              <a:ext cx="3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(d’origine)</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29" name="Rectangle 67">
              <a:extLst>
                <a:ext uri="{FF2B5EF4-FFF2-40B4-BE49-F238E27FC236}">
                  <a16:creationId xmlns:a16="http://schemas.microsoft.com/office/drawing/2014/main" id="{F2E0B115-0167-4EDA-8E41-9E27138CE1F7}"/>
                </a:ext>
              </a:extLst>
            </p:cNvPr>
            <p:cNvSpPr>
              <a:spLocks noChangeArrowheads="1"/>
            </p:cNvSpPr>
            <p:nvPr/>
          </p:nvSpPr>
          <p:spPr bwMode="auto">
            <a:xfrm>
              <a:off x="1868" y="2595"/>
              <a:ext cx="40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Centre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0" name="Rectangle 68">
              <a:extLst>
                <a:ext uri="{FF2B5EF4-FFF2-40B4-BE49-F238E27FC236}">
                  <a16:creationId xmlns:a16="http://schemas.microsoft.com/office/drawing/2014/main" id="{04601CD0-502B-4E08-9E9B-1679ED2D6AA2}"/>
                </a:ext>
              </a:extLst>
            </p:cNvPr>
            <p:cNvSpPr>
              <a:spLocks noChangeArrowheads="1"/>
            </p:cNvSpPr>
            <p:nvPr/>
          </p:nvSpPr>
          <p:spPr bwMode="auto">
            <a:xfrm>
              <a:off x="1888" y="2698"/>
              <a:ext cx="39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de tri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1" name="Rectangle 69">
              <a:extLst>
                <a:ext uri="{FF2B5EF4-FFF2-40B4-BE49-F238E27FC236}">
                  <a16:creationId xmlns:a16="http://schemas.microsoft.com/office/drawing/2014/main" id="{36734EB7-BE46-42C5-833F-F0426CED393C}"/>
                </a:ext>
              </a:extLst>
            </p:cNvPr>
            <p:cNvSpPr>
              <a:spLocks noChangeArrowheads="1"/>
            </p:cNvSpPr>
            <p:nvPr/>
          </p:nvSpPr>
          <p:spPr bwMode="auto">
            <a:xfrm>
              <a:off x="1871" y="2804"/>
              <a:ext cx="3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(d’origine)</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2" name="Rectangle 70">
              <a:extLst>
                <a:ext uri="{FF2B5EF4-FFF2-40B4-BE49-F238E27FC236}">
                  <a16:creationId xmlns:a16="http://schemas.microsoft.com/office/drawing/2014/main" id="{E9EF801C-6984-4D52-B11E-133F0FA1B4FF}"/>
                </a:ext>
              </a:extLst>
            </p:cNvPr>
            <p:cNvSpPr>
              <a:spLocks noChangeArrowheads="1"/>
            </p:cNvSpPr>
            <p:nvPr/>
          </p:nvSpPr>
          <p:spPr bwMode="auto">
            <a:xfrm>
              <a:off x="4739" y="2944"/>
              <a:ext cx="49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Douanes</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3" name="Rectangle 71">
              <a:extLst>
                <a:ext uri="{FF2B5EF4-FFF2-40B4-BE49-F238E27FC236}">
                  <a16:creationId xmlns:a16="http://schemas.microsoft.com/office/drawing/2014/main" id="{B57D18A4-B02F-401F-81F8-D8B8A4CCC7F0}"/>
                </a:ext>
              </a:extLst>
            </p:cNvPr>
            <p:cNvSpPr>
              <a:spLocks noChangeArrowheads="1"/>
            </p:cNvSpPr>
            <p:nvPr/>
          </p:nvSpPr>
          <p:spPr bwMode="auto">
            <a:xfrm>
              <a:off x="6064" y="2571"/>
              <a:ext cx="40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Centre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4" name="Rectangle 72">
              <a:extLst>
                <a:ext uri="{FF2B5EF4-FFF2-40B4-BE49-F238E27FC236}">
                  <a16:creationId xmlns:a16="http://schemas.microsoft.com/office/drawing/2014/main" id="{11C524B0-A52E-4D2D-B594-119FA87CE10A}"/>
                </a:ext>
              </a:extLst>
            </p:cNvPr>
            <p:cNvSpPr>
              <a:spLocks noChangeArrowheads="1"/>
            </p:cNvSpPr>
            <p:nvPr/>
          </p:nvSpPr>
          <p:spPr bwMode="auto">
            <a:xfrm>
              <a:off x="6084" y="2675"/>
              <a:ext cx="3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de tri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5" name="Rectangle 73">
              <a:extLst>
                <a:ext uri="{FF2B5EF4-FFF2-40B4-BE49-F238E27FC236}">
                  <a16:creationId xmlns:a16="http://schemas.microsoft.com/office/drawing/2014/main" id="{A9A408CE-E482-4090-A4D3-629F235B604D}"/>
                </a:ext>
              </a:extLst>
            </p:cNvPr>
            <p:cNvSpPr>
              <a:spLocks noChangeArrowheads="1"/>
            </p:cNvSpPr>
            <p:nvPr/>
          </p:nvSpPr>
          <p:spPr bwMode="auto">
            <a:xfrm>
              <a:off x="5942" y="2779"/>
              <a:ext cx="6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(de destination)</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36" name="Rectangle 74">
              <a:extLst>
                <a:ext uri="{FF2B5EF4-FFF2-40B4-BE49-F238E27FC236}">
                  <a16:creationId xmlns:a16="http://schemas.microsoft.com/office/drawing/2014/main" id="{78473B9E-152C-425D-B329-E3CF0B32A00E}"/>
                </a:ext>
              </a:extLst>
            </p:cNvPr>
            <p:cNvSpPr>
              <a:spLocks noChangeArrowheads="1"/>
            </p:cNvSpPr>
            <p:nvPr/>
          </p:nvSpPr>
          <p:spPr bwMode="auto">
            <a:xfrm>
              <a:off x="6779" y="2582"/>
              <a:ext cx="4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Dernier kilomètre</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37" name="Rectangle 75">
              <a:extLst>
                <a:ext uri="{FF2B5EF4-FFF2-40B4-BE49-F238E27FC236}">
                  <a16:creationId xmlns:a16="http://schemas.microsoft.com/office/drawing/2014/main" id="{102F57B2-AE92-488C-96A2-5FF444B5DC12}"/>
                </a:ext>
              </a:extLst>
            </p:cNvPr>
            <p:cNvSpPr>
              <a:spLocks noChangeArrowheads="1"/>
            </p:cNvSpPr>
            <p:nvPr/>
          </p:nvSpPr>
          <p:spPr bwMode="auto">
            <a:xfrm>
              <a:off x="6782" y="2686"/>
              <a:ext cx="5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Destinataire/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8" name="Rectangle 76">
              <a:extLst>
                <a:ext uri="{FF2B5EF4-FFF2-40B4-BE49-F238E27FC236}">
                  <a16:creationId xmlns:a16="http://schemas.microsoft.com/office/drawing/2014/main" id="{7E0B0E81-9372-43A7-B32A-B4AA6EAF2DDE}"/>
                </a:ext>
              </a:extLst>
            </p:cNvPr>
            <p:cNvSpPr>
              <a:spLocks noChangeArrowheads="1"/>
            </p:cNvSpPr>
            <p:nvPr/>
          </p:nvSpPr>
          <p:spPr bwMode="auto">
            <a:xfrm>
              <a:off x="6814" y="2789"/>
              <a:ext cx="49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Distribution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39" name="Rectangle 77">
              <a:extLst>
                <a:ext uri="{FF2B5EF4-FFF2-40B4-BE49-F238E27FC236}">
                  <a16:creationId xmlns:a16="http://schemas.microsoft.com/office/drawing/2014/main" id="{A1EB698B-2595-4F62-AACE-BFB869E23AE4}"/>
                </a:ext>
              </a:extLst>
            </p:cNvPr>
            <p:cNvSpPr>
              <a:spLocks noChangeArrowheads="1"/>
            </p:cNvSpPr>
            <p:nvPr/>
          </p:nvSpPr>
          <p:spPr bwMode="auto">
            <a:xfrm>
              <a:off x="4890" y="2544"/>
              <a:ext cx="5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Centre aéropostal/</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40" name="Rectangle 78">
              <a:extLst>
                <a:ext uri="{FF2B5EF4-FFF2-40B4-BE49-F238E27FC236}">
                  <a16:creationId xmlns:a16="http://schemas.microsoft.com/office/drawing/2014/main" id="{70DC4927-ED52-4E81-B27D-D0E0BB7AE032}"/>
                </a:ext>
              </a:extLst>
            </p:cNvPr>
            <p:cNvSpPr>
              <a:spLocks noChangeArrowheads="1"/>
            </p:cNvSpPr>
            <p:nvPr/>
          </p:nvSpPr>
          <p:spPr bwMode="auto">
            <a:xfrm>
              <a:off x="4909" y="2653"/>
              <a:ext cx="86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bureau d'échange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42" name="Rectangle 80">
              <a:extLst>
                <a:ext uri="{FF2B5EF4-FFF2-40B4-BE49-F238E27FC236}">
                  <a16:creationId xmlns:a16="http://schemas.microsoft.com/office/drawing/2014/main" id="{F5C3ED85-607C-455E-AF41-BC7CD1B8B1E4}"/>
                </a:ext>
              </a:extLst>
            </p:cNvPr>
            <p:cNvSpPr>
              <a:spLocks noChangeArrowheads="1"/>
            </p:cNvSpPr>
            <p:nvPr/>
          </p:nvSpPr>
          <p:spPr bwMode="auto">
            <a:xfrm>
              <a:off x="4950" y="2768"/>
              <a:ext cx="67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(de destination)</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43" name="Rectangle 81">
              <a:extLst>
                <a:ext uri="{FF2B5EF4-FFF2-40B4-BE49-F238E27FC236}">
                  <a16:creationId xmlns:a16="http://schemas.microsoft.com/office/drawing/2014/main" id="{7A0DB649-3076-419B-B77B-88F9561FF6A8}"/>
                </a:ext>
              </a:extLst>
            </p:cNvPr>
            <p:cNvSpPr>
              <a:spLocks noChangeArrowheads="1"/>
            </p:cNvSpPr>
            <p:nvPr/>
          </p:nvSpPr>
          <p:spPr bwMode="auto">
            <a:xfrm>
              <a:off x="5281" y="3184"/>
              <a:ext cx="184" cy="479"/>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82">
              <a:extLst>
                <a:ext uri="{FF2B5EF4-FFF2-40B4-BE49-F238E27FC236}">
                  <a16:creationId xmlns:a16="http://schemas.microsoft.com/office/drawing/2014/main" id="{E4091D6F-DC06-4904-BE4C-F048CF4A2C8F}"/>
                </a:ext>
              </a:extLst>
            </p:cNvPr>
            <p:cNvSpPr>
              <a:spLocks noChangeArrowheads="1"/>
            </p:cNvSpPr>
            <p:nvPr/>
          </p:nvSpPr>
          <p:spPr bwMode="auto">
            <a:xfrm>
              <a:off x="5281" y="3184"/>
              <a:ext cx="184" cy="479"/>
            </a:xfrm>
            <a:prstGeom prst="rect">
              <a:avLst/>
            </a:pr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83">
              <a:extLst>
                <a:ext uri="{FF2B5EF4-FFF2-40B4-BE49-F238E27FC236}">
                  <a16:creationId xmlns:a16="http://schemas.microsoft.com/office/drawing/2014/main" id="{801C9718-BB20-422D-B926-A00B8C216447}"/>
                </a:ext>
              </a:extLst>
            </p:cNvPr>
            <p:cNvSpPr>
              <a:spLocks noEditPoints="1"/>
            </p:cNvSpPr>
            <p:nvPr/>
          </p:nvSpPr>
          <p:spPr bwMode="auto">
            <a:xfrm>
              <a:off x="4936" y="3066"/>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0 h 761"/>
                <a:gd name="T18" fmla="*/ 20 w 40"/>
                <a:gd name="T19" fmla="*/ 600 h 761"/>
                <a:gd name="T20" fmla="*/ 40 w 40"/>
                <a:gd name="T21" fmla="*/ 620 h 761"/>
                <a:gd name="T22" fmla="*/ 40 w 40"/>
                <a:gd name="T23" fmla="*/ 621 h 761"/>
                <a:gd name="T24" fmla="*/ 20 w 40"/>
                <a:gd name="T25" fmla="*/ 641 h 761"/>
                <a:gd name="T26" fmla="*/ 0 w 40"/>
                <a:gd name="T27" fmla="*/ 621 h 761"/>
                <a:gd name="T28" fmla="*/ 0 w 40"/>
                <a:gd name="T29" fmla="*/ 500 h 761"/>
                <a:gd name="T30" fmla="*/ 0 w 40"/>
                <a:gd name="T31" fmla="*/ 500 h 761"/>
                <a:gd name="T32" fmla="*/ 20 w 40"/>
                <a:gd name="T33" fmla="*/ 480 h 761"/>
                <a:gd name="T34" fmla="*/ 40 w 40"/>
                <a:gd name="T35" fmla="*/ 500 h 761"/>
                <a:gd name="T36" fmla="*/ 40 w 40"/>
                <a:gd name="T37" fmla="*/ 500 h 761"/>
                <a:gd name="T38" fmla="*/ 20 w 40"/>
                <a:gd name="T39" fmla="*/ 520 h 761"/>
                <a:gd name="T40" fmla="*/ 0 w 40"/>
                <a:gd name="T41" fmla="*/ 500 h 761"/>
                <a:gd name="T42" fmla="*/ 0 w 40"/>
                <a:gd name="T43" fmla="*/ 380 h 761"/>
                <a:gd name="T44" fmla="*/ 0 w 40"/>
                <a:gd name="T45" fmla="*/ 380 h 761"/>
                <a:gd name="T46" fmla="*/ 20 w 40"/>
                <a:gd name="T47" fmla="*/ 360 h 761"/>
                <a:gd name="T48" fmla="*/ 40 w 40"/>
                <a:gd name="T49" fmla="*/ 380 h 761"/>
                <a:gd name="T50" fmla="*/ 40 w 40"/>
                <a:gd name="T51" fmla="*/ 380 h 761"/>
                <a:gd name="T52" fmla="*/ 20 w 40"/>
                <a:gd name="T53" fmla="*/ 400 h 761"/>
                <a:gd name="T54" fmla="*/ 0 w 40"/>
                <a:gd name="T55" fmla="*/ 380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29"/>
                    <a:pt x="9" y="721"/>
                    <a:pt x="20" y="721"/>
                  </a:cubicBezTo>
                  <a:cubicBezTo>
                    <a:pt x="31" y="721"/>
                    <a:pt x="40" y="729"/>
                    <a:pt x="40" y="741"/>
                  </a:cubicBezTo>
                  <a:lnTo>
                    <a:pt x="40" y="741"/>
                  </a:lnTo>
                  <a:cubicBezTo>
                    <a:pt x="40" y="752"/>
                    <a:pt x="31" y="761"/>
                    <a:pt x="20" y="761"/>
                  </a:cubicBezTo>
                  <a:cubicBezTo>
                    <a:pt x="9" y="761"/>
                    <a:pt x="0" y="752"/>
                    <a:pt x="0" y="741"/>
                  </a:cubicBezTo>
                  <a:close/>
                  <a:moveTo>
                    <a:pt x="0" y="621"/>
                  </a:moveTo>
                  <a:lnTo>
                    <a:pt x="0" y="620"/>
                  </a:lnTo>
                  <a:cubicBezTo>
                    <a:pt x="0" y="609"/>
                    <a:pt x="9" y="600"/>
                    <a:pt x="20" y="600"/>
                  </a:cubicBezTo>
                  <a:cubicBezTo>
                    <a:pt x="31" y="600"/>
                    <a:pt x="40" y="609"/>
                    <a:pt x="40" y="620"/>
                  </a:cubicBezTo>
                  <a:lnTo>
                    <a:pt x="40" y="621"/>
                  </a:lnTo>
                  <a:cubicBezTo>
                    <a:pt x="40" y="632"/>
                    <a:pt x="31" y="641"/>
                    <a:pt x="20" y="641"/>
                  </a:cubicBezTo>
                  <a:cubicBezTo>
                    <a:pt x="9" y="641"/>
                    <a:pt x="0" y="632"/>
                    <a:pt x="0" y="621"/>
                  </a:cubicBezTo>
                  <a:close/>
                  <a:moveTo>
                    <a:pt x="0" y="500"/>
                  </a:moveTo>
                  <a:lnTo>
                    <a:pt x="0" y="500"/>
                  </a:lnTo>
                  <a:cubicBezTo>
                    <a:pt x="0" y="489"/>
                    <a:pt x="9" y="480"/>
                    <a:pt x="20" y="480"/>
                  </a:cubicBezTo>
                  <a:cubicBezTo>
                    <a:pt x="31" y="480"/>
                    <a:pt x="40" y="489"/>
                    <a:pt x="40" y="500"/>
                  </a:cubicBezTo>
                  <a:lnTo>
                    <a:pt x="40" y="500"/>
                  </a:lnTo>
                  <a:cubicBezTo>
                    <a:pt x="40" y="512"/>
                    <a:pt x="31" y="520"/>
                    <a:pt x="20" y="520"/>
                  </a:cubicBezTo>
                  <a:cubicBezTo>
                    <a:pt x="9" y="520"/>
                    <a:pt x="0" y="512"/>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84">
              <a:extLst>
                <a:ext uri="{FF2B5EF4-FFF2-40B4-BE49-F238E27FC236}">
                  <a16:creationId xmlns:a16="http://schemas.microsoft.com/office/drawing/2014/main" id="{E9705AB6-7849-4D44-9DE3-C57DBFAF4115}"/>
                </a:ext>
              </a:extLst>
            </p:cNvPr>
            <p:cNvSpPr>
              <a:spLocks noEditPoints="1"/>
            </p:cNvSpPr>
            <p:nvPr/>
          </p:nvSpPr>
          <p:spPr bwMode="auto">
            <a:xfrm>
              <a:off x="5226" y="2924"/>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2"/>
                    <a:pt x="31" y="760"/>
                    <a:pt x="20" y="760"/>
                  </a:cubicBezTo>
                  <a:cubicBezTo>
                    <a:pt x="9" y="760"/>
                    <a:pt x="0" y="752"/>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85">
              <a:extLst>
                <a:ext uri="{FF2B5EF4-FFF2-40B4-BE49-F238E27FC236}">
                  <a16:creationId xmlns:a16="http://schemas.microsoft.com/office/drawing/2014/main" id="{1ECBCE7E-3DD3-48A8-88FD-9077F728128A}"/>
                </a:ext>
              </a:extLst>
            </p:cNvPr>
            <p:cNvSpPr>
              <a:spLocks noEditPoints="1"/>
            </p:cNvSpPr>
            <p:nvPr/>
          </p:nvSpPr>
          <p:spPr bwMode="auto">
            <a:xfrm>
              <a:off x="6221" y="2983"/>
              <a:ext cx="11" cy="206"/>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86">
              <a:extLst>
                <a:ext uri="{FF2B5EF4-FFF2-40B4-BE49-F238E27FC236}">
                  <a16:creationId xmlns:a16="http://schemas.microsoft.com/office/drawing/2014/main" id="{58584A4A-4D9F-4925-A484-0ED267EEF7EF}"/>
                </a:ext>
              </a:extLst>
            </p:cNvPr>
            <p:cNvSpPr>
              <a:spLocks noEditPoints="1"/>
            </p:cNvSpPr>
            <p:nvPr/>
          </p:nvSpPr>
          <p:spPr bwMode="auto">
            <a:xfrm>
              <a:off x="7129" y="2926"/>
              <a:ext cx="10" cy="76"/>
            </a:xfrm>
            <a:custGeom>
              <a:avLst/>
              <a:gdLst>
                <a:gd name="T0" fmla="*/ 0 w 40"/>
                <a:gd name="T1" fmla="*/ 260 h 280"/>
                <a:gd name="T2" fmla="*/ 0 w 40"/>
                <a:gd name="T3" fmla="*/ 260 h 280"/>
                <a:gd name="T4" fmla="*/ 20 w 40"/>
                <a:gd name="T5" fmla="*/ 240 h 280"/>
                <a:gd name="T6" fmla="*/ 40 w 40"/>
                <a:gd name="T7" fmla="*/ 260 h 280"/>
                <a:gd name="T8" fmla="*/ 40 w 40"/>
                <a:gd name="T9" fmla="*/ 260 h 280"/>
                <a:gd name="T10" fmla="*/ 20 w 40"/>
                <a:gd name="T11" fmla="*/ 280 h 280"/>
                <a:gd name="T12" fmla="*/ 0 w 40"/>
                <a:gd name="T13" fmla="*/ 260 h 280"/>
                <a:gd name="T14" fmla="*/ 0 w 40"/>
                <a:gd name="T15" fmla="*/ 140 h 280"/>
                <a:gd name="T16" fmla="*/ 0 w 40"/>
                <a:gd name="T17" fmla="*/ 140 h 280"/>
                <a:gd name="T18" fmla="*/ 20 w 40"/>
                <a:gd name="T19" fmla="*/ 120 h 280"/>
                <a:gd name="T20" fmla="*/ 40 w 40"/>
                <a:gd name="T21" fmla="*/ 140 h 280"/>
                <a:gd name="T22" fmla="*/ 40 w 40"/>
                <a:gd name="T23" fmla="*/ 140 h 280"/>
                <a:gd name="T24" fmla="*/ 20 w 40"/>
                <a:gd name="T25" fmla="*/ 160 h 280"/>
                <a:gd name="T26" fmla="*/ 0 w 40"/>
                <a:gd name="T27" fmla="*/ 140 h 280"/>
                <a:gd name="T28" fmla="*/ 0 w 40"/>
                <a:gd name="T29" fmla="*/ 20 h 280"/>
                <a:gd name="T30" fmla="*/ 0 w 40"/>
                <a:gd name="T31" fmla="*/ 20 h 280"/>
                <a:gd name="T32" fmla="*/ 20 w 40"/>
                <a:gd name="T33" fmla="*/ 0 h 280"/>
                <a:gd name="T34" fmla="*/ 40 w 40"/>
                <a:gd name="T35" fmla="*/ 20 h 280"/>
                <a:gd name="T36" fmla="*/ 40 w 40"/>
                <a:gd name="T37" fmla="*/ 20 h 280"/>
                <a:gd name="T38" fmla="*/ 20 w 40"/>
                <a:gd name="T39" fmla="*/ 40 h 280"/>
                <a:gd name="T40" fmla="*/ 0 w 40"/>
                <a:gd name="T41"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80">
                  <a:moveTo>
                    <a:pt x="0" y="260"/>
                  </a:moveTo>
                  <a:lnTo>
                    <a:pt x="0" y="260"/>
                  </a:lnTo>
                  <a:cubicBezTo>
                    <a:pt x="0" y="249"/>
                    <a:pt x="8" y="240"/>
                    <a:pt x="20" y="240"/>
                  </a:cubicBezTo>
                  <a:cubicBezTo>
                    <a:pt x="31" y="240"/>
                    <a:pt x="40" y="249"/>
                    <a:pt x="40" y="260"/>
                  </a:cubicBezTo>
                  <a:lnTo>
                    <a:pt x="40" y="260"/>
                  </a:lnTo>
                  <a:cubicBezTo>
                    <a:pt x="40" y="271"/>
                    <a:pt x="31" y="280"/>
                    <a:pt x="20" y="280"/>
                  </a:cubicBezTo>
                  <a:cubicBezTo>
                    <a:pt x="8" y="280"/>
                    <a:pt x="0" y="271"/>
                    <a:pt x="0" y="260"/>
                  </a:cubicBezTo>
                  <a:close/>
                  <a:moveTo>
                    <a:pt x="0" y="140"/>
                  </a:moveTo>
                  <a:lnTo>
                    <a:pt x="0" y="140"/>
                  </a:lnTo>
                  <a:cubicBezTo>
                    <a:pt x="0" y="129"/>
                    <a:pt x="8" y="120"/>
                    <a:pt x="20" y="120"/>
                  </a:cubicBezTo>
                  <a:cubicBezTo>
                    <a:pt x="31" y="120"/>
                    <a:pt x="40" y="129"/>
                    <a:pt x="40" y="140"/>
                  </a:cubicBezTo>
                  <a:lnTo>
                    <a:pt x="40" y="140"/>
                  </a:lnTo>
                  <a:cubicBezTo>
                    <a:pt x="40" y="151"/>
                    <a:pt x="31" y="160"/>
                    <a:pt x="20" y="160"/>
                  </a:cubicBezTo>
                  <a:cubicBezTo>
                    <a:pt x="8" y="160"/>
                    <a:pt x="0" y="151"/>
                    <a:pt x="0" y="140"/>
                  </a:cubicBezTo>
                  <a:close/>
                  <a:moveTo>
                    <a:pt x="0" y="20"/>
                  </a:moveTo>
                  <a:lnTo>
                    <a:pt x="0" y="20"/>
                  </a:lnTo>
                  <a:cubicBezTo>
                    <a:pt x="0" y="9"/>
                    <a:pt x="8" y="0"/>
                    <a:pt x="20" y="0"/>
                  </a:cubicBezTo>
                  <a:cubicBezTo>
                    <a:pt x="31" y="0"/>
                    <a:pt x="40" y="9"/>
                    <a:pt x="40" y="20"/>
                  </a:cubicBezTo>
                  <a:lnTo>
                    <a:pt x="40" y="20"/>
                  </a:lnTo>
                  <a:cubicBezTo>
                    <a:pt x="40" y="31"/>
                    <a:pt x="31" y="40"/>
                    <a:pt x="20" y="40"/>
                  </a:cubicBezTo>
                  <a:cubicBezTo>
                    <a:pt x="8"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87">
              <a:extLst>
                <a:ext uri="{FF2B5EF4-FFF2-40B4-BE49-F238E27FC236}">
                  <a16:creationId xmlns:a16="http://schemas.microsoft.com/office/drawing/2014/main" id="{D2C14DB9-4594-4D72-AB1C-DDDD1FAB0F35}"/>
                </a:ext>
              </a:extLst>
            </p:cNvPr>
            <p:cNvSpPr>
              <a:spLocks noEditPoints="1"/>
            </p:cNvSpPr>
            <p:nvPr/>
          </p:nvSpPr>
          <p:spPr bwMode="auto">
            <a:xfrm>
              <a:off x="2025" y="2955"/>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88">
              <a:extLst>
                <a:ext uri="{FF2B5EF4-FFF2-40B4-BE49-F238E27FC236}">
                  <a16:creationId xmlns:a16="http://schemas.microsoft.com/office/drawing/2014/main" id="{ED64F33E-9A72-4B75-9FAF-9524BECCAB83}"/>
                </a:ext>
              </a:extLst>
            </p:cNvPr>
            <p:cNvSpPr>
              <a:spLocks noEditPoints="1"/>
            </p:cNvSpPr>
            <p:nvPr/>
          </p:nvSpPr>
          <p:spPr bwMode="auto">
            <a:xfrm>
              <a:off x="1135" y="2754"/>
              <a:ext cx="29" cy="493"/>
            </a:xfrm>
            <a:custGeom>
              <a:avLst/>
              <a:gdLst>
                <a:gd name="T0" fmla="*/ 0 w 40"/>
                <a:gd name="T1" fmla="*/ 741 h 761"/>
                <a:gd name="T2" fmla="*/ 0 w 40"/>
                <a:gd name="T3" fmla="*/ 741 h 761"/>
                <a:gd name="T4" fmla="*/ 20 w 40"/>
                <a:gd name="T5" fmla="*/ 721 h 761"/>
                <a:gd name="T6" fmla="*/ 40 w 40"/>
                <a:gd name="T7" fmla="*/ 741 h 761"/>
                <a:gd name="T8" fmla="*/ 40 w 40"/>
                <a:gd name="T9" fmla="*/ 741 h 761"/>
                <a:gd name="T10" fmla="*/ 20 w 40"/>
                <a:gd name="T11" fmla="*/ 761 h 761"/>
                <a:gd name="T12" fmla="*/ 0 w 40"/>
                <a:gd name="T13" fmla="*/ 741 h 761"/>
                <a:gd name="T14" fmla="*/ 0 w 40"/>
                <a:gd name="T15" fmla="*/ 621 h 761"/>
                <a:gd name="T16" fmla="*/ 0 w 40"/>
                <a:gd name="T17" fmla="*/ 621 h 761"/>
                <a:gd name="T18" fmla="*/ 20 w 40"/>
                <a:gd name="T19" fmla="*/ 601 h 761"/>
                <a:gd name="T20" fmla="*/ 40 w 40"/>
                <a:gd name="T21" fmla="*/ 621 h 761"/>
                <a:gd name="T22" fmla="*/ 40 w 40"/>
                <a:gd name="T23" fmla="*/ 621 h 761"/>
                <a:gd name="T24" fmla="*/ 20 w 40"/>
                <a:gd name="T25" fmla="*/ 641 h 761"/>
                <a:gd name="T26" fmla="*/ 0 w 40"/>
                <a:gd name="T27" fmla="*/ 621 h 761"/>
                <a:gd name="T28" fmla="*/ 0 w 40"/>
                <a:gd name="T29" fmla="*/ 501 h 761"/>
                <a:gd name="T30" fmla="*/ 0 w 40"/>
                <a:gd name="T31" fmla="*/ 501 h 761"/>
                <a:gd name="T32" fmla="*/ 20 w 40"/>
                <a:gd name="T33" fmla="*/ 481 h 761"/>
                <a:gd name="T34" fmla="*/ 40 w 40"/>
                <a:gd name="T35" fmla="*/ 501 h 761"/>
                <a:gd name="T36" fmla="*/ 40 w 40"/>
                <a:gd name="T37" fmla="*/ 501 h 761"/>
                <a:gd name="T38" fmla="*/ 20 w 40"/>
                <a:gd name="T39" fmla="*/ 521 h 761"/>
                <a:gd name="T40" fmla="*/ 0 w 40"/>
                <a:gd name="T41" fmla="*/ 501 h 761"/>
                <a:gd name="T42" fmla="*/ 0 w 40"/>
                <a:gd name="T43" fmla="*/ 381 h 761"/>
                <a:gd name="T44" fmla="*/ 0 w 40"/>
                <a:gd name="T45" fmla="*/ 380 h 761"/>
                <a:gd name="T46" fmla="*/ 20 w 40"/>
                <a:gd name="T47" fmla="*/ 360 h 761"/>
                <a:gd name="T48" fmla="*/ 40 w 40"/>
                <a:gd name="T49" fmla="*/ 380 h 761"/>
                <a:gd name="T50" fmla="*/ 40 w 40"/>
                <a:gd name="T51" fmla="*/ 381 h 761"/>
                <a:gd name="T52" fmla="*/ 20 w 40"/>
                <a:gd name="T53" fmla="*/ 401 h 761"/>
                <a:gd name="T54" fmla="*/ 0 w 40"/>
                <a:gd name="T55" fmla="*/ 381 h 761"/>
                <a:gd name="T56" fmla="*/ 0 w 40"/>
                <a:gd name="T57" fmla="*/ 260 h 761"/>
                <a:gd name="T58" fmla="*/ 0 w 40"/>
                <a:gd name="T59" fmla="*/ 260 h 761"/>
                <a:gd name="T60" fmla="*/ 20 w 40"/>
                <a:gd name="T61" fmla="*/ 240 h 761"/>
                <a:gd name="T62" fmla="*/ 40 w 40"/>
                <a:gd name="T63" fmla="*/ 260 h 761"/>
                <a:gd name="T64" fmla="*/ 40 w 40"/>
                <a:gd name="T65" fmla="*/ 260 h 761"/>
                <a:gd name="T66" fmla="*/ 20 w 40"/>
                <a:gd name="T67" fmla="*/ 280 h 761"/>
                <a:gd name="T68" fmla="*/ 0 w 40"/>
                <a:gd name="T69" fmla="*/ 260 h 761"/>
                <a:gd name="T70" fmla="*/ 0 w 40"/>
                <a:gd name="T71" fmla="*/ 140 h 761"/>
                <a:gd name="T72" fmla="*/ 0 w 40"/>
                <a:gd name="T73" fmla="*/ 140 h 761"/>
                <a:gd name="T74" fmla="*/ 20 w 40"/>
                <a:gd name="T75" fmla="*/ 120 h 761"/>
                <a:gd name="T76" fmla="*/ 40 w 40"/>
                <a:gd name="T77" fmla="*/ 140 h 761"/>
                <a:gd name="T78" fmla="*/ 40 w 40"/>
                <a:gd name="T79" fmla="*/ 140 h 761"/>
                <a:gd name="T80" fmla="*/ 20 w 40"/>
                <a:gd name="T81" fmla="*/ 160 h 761"/>
                <a:gd name="T82" fmla="*/ 0 w 40"/>
                <a:gd name="T83" fmla="*/ 140 h 761"/>
                <a:gd name="T84" fmla="*/ 0 w 40"/>
                <a:gd name="T85" fmla="*/ 20 h 761"/>
                <a:gd name="T86" fmla="*/ 0 w 40"/>
                <a:gd name="T87" fmla="*/ 20 h 761"/>
                <a:gd name="T88" fmla="*/ 20 w 40"/>
                <a:gd name="T89" fmla="*/ 0 h 761"/>
                <a:gd name="T90" fmla="*/ 40 w 40"/>
                <a:gd name="T91" fmla="*/ 20 h 761"/>
                <a:gd name="T92" fmla="*/ 40 w 40"/>
                <a:gd name="T93" fmla="*/ 20 h 761"/>
                <a:gd name="T94" fmla="*/ 20 w 40"/>
                <a:gd name="T95" fmla="*/ 40 h 761"/>
                <a:gd name="T96" fmla="*/ 0 w 40"/>
                <a:gd name="T97" fmla="*/ 2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1">
                  <a:moveTo>
                    <a:pt x="0" y="741"/>
                  </a:moveTo>
                  <a:lnTo>
                    <a:pt x="0" y="741"/>
                  </a:lnTo>
                  <a:cubicBezTo>
                    <a:pt x="0" y="730"/>
                    <a:pt x="9" y="721"/>
                    <a:pt x="20" y="721"/>
                  </a:cubicBezTo>
                  <a:cubicBezTo>
                    <a:pt x="31" y="721"/>
                    <a:pt x="40" y="730"/>
                    <a:pt x="40" y="741"/>
                  </a:cubicBezTo>
                  <a:lnTo>
                    <a:pt x="40" y="741"/>
                  </a:lnTo>
                  <a:cubicBezTo>
                    <a:pt x="40" y="752"/>
                    <a:pt x="31" y="761"/>
                    <a:pt x="20" y="761"/>
                  </a:cubicBezTo>
                  <a:cubicBezTo>
                    <a:pt x="9" y="761"/>
                    <a:pt x="0" y="752"/>
                    <a:pt x="0" y="741"/>
                  </a:cubicBezTo>
                  <a:close/>
                  <a:moveTo>
                    <a:pt x="0" y="621"/>
                  </a:moveTo>
                  <a:lnTo>
                    <a:pt x="0" y="621"/>
                  </a:lnTo>
                  <a:cubicBezTo>
                    <a:pt x="0" y="609"/>
                    <a:pt x="9" y="601"/>
                    <a:pt x="20" y="601"/>
                  </a:cubicBezTo>
                  <a:cubicBezTo>
                    <a:pt x="31" y="601"/>
                    <a:pt x="40" y="609"/>
                    <a:pt x="40" y="621"/>
                  </a:cubicBezTo>
                  <a:lnTo>
                    <a:pt x="40" y="621"/>
                  </a:lnTo>
                  <a:cubicBezTo>
                    <a:pt x="40" y="632"/>
                    <a:pt x="31" y="641"/>
                    <a:pt x="20" y="641"/>
                  </a:cubicBezTo>
                  <a:cubicBezTo>
                    <a:pt x="9" y="641"/>
                    <a:pt x="0" y="632"/>
                    <a:pt x="0" y="621"/>
                  </a:cubicBezTo>
                  <a:close/>
                  <a:moveTo>
                    <a:pt x="0" y="501"/>
                  </a:moveTo>
                  <a:lnTo>
                    <a:pt x="0" y="501"/>
                  </a:lnTo>
                  <a:cubicBezTo>
                    <a:pt x="0" y="489"/>
                    <a:pt x="9" y="481"/>
                    <a:pt x="20" y="481"/>
                  </a:cubicBezTo>
                  <a:cubicBezTo>
                    <a:pt x="31" y="481"/>
                    <a:pt x="40" y="489"/>
                    <a:pt x="40" y="501"/>
                  </a:cubicBezTo>
                  <a:lnTo>
                    <a:pt x="40" y="501"/>
                  </a:lnTo>
                  <a:cubicBezTo>
                    <a:pt x="40" y="512"/>
                    <a:pt x="31" y="521"/>
                    <a:pt x="20" y="521"/>
                  </a:cubicBezTo>
                  <a:cubicBezTo>
                    <a:pt x="9" y="521"/>
                    <a:pt x="0" y="512"/>
                    <a:pt x="0" y="501"/>
                  </a:cubicBezTo>
                  <a:close/>
                  <a:moveTo>
                    <a:pt x="0" y="381"/>
                  </a:moveTo>
                  <a:lnTo>
                    <a:pt x="0" y="380"/>
                  </a:lnTo>
                  <a:cubicBezTo>
                    <a:pt x="0" y="369"/>
                    <a:pt x="9" y="360"/>
                    <a:pt x="20" y="360"/>
                  </a:cubicBezTo>
                  <a:cubicBezTo>
                    <a:pt x="31" y="360"/>
                    <a:pt x="40" y="369"/>
                    <a:pt x="40" y="380"/>
                  </a:cubicBezTo>
                  <a:lnTo>
                    <a:pt x="40" y="381"/>
                  </a:lnTo>
                  <a:cubicBezTo>
                    <a:pt x="40" y="392"/>
                    <a:pt x="31" y="401"/>
                    <a:pt x="20" y="401"/>
                  </a:cubicBezTo>
                  <a:cubicBezTo>
                    <a:pt x="9" y="401"/>
                    <a:pt x="0" y="392"/>
                    <a:pt x="0" y="381"/>
                  </a:cubicBezTo>
                  <a:close/>
                  <a:moveTo>
                    <a:pt x="0" y="260"/>
                  </a:moveTo>
                  <a:lnTo>
                    <a:pt x="0" y="260"/>
                  </a:lnTo>
                  <a:cubicBezTo>
                    <a:pt x="0" y="249"/>
                    <a:pt x="9" y="240"/>
                    <a:pt x="20" y="240"/>
                  </a:cubicBezTo>
                  <a:cubicBezTo>
                    <a:pt x="31" y="240"/>
                    <a:pt x="40" y="249"/>
                    <a:pt x="40" y="260"/>
                  </a:cubicBezTo>
                  <a:lnTo>
                    <a:pt x="40" y="260"/>
                  </a:lnTo>
                  <a:cubicBezTo>
                    <a:pt x="40" y="272"/>
                    <a:pt x="31" y="280"/>
                    <a:pt x="20" y="280"/>
                  </a:cubicBezTo>
                  <a:cubicBezTo>
                    <a:pt x="9" y="280"/>
                    <a:pt x="0" y="272"/>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89">
              <a:extLst>
                <a:ext uri="{FF2B5EF4-FFF2-40B4-BE49-F238E27FC236}">
                  <a16:creationId xmlns:a16="http://schemas.microsoft.com/office/drawing/2014/main" id="{EB4EB022-1D46-4729-A7B4-2641D8595217}"/>
                </a:ext>
              </a:extLst>
            </p:cNvPr>
            <p:cNvSpPr>
              <a:spLocks noChangeArrowheads="1"/>
            </p:cNvSpPr>
            <p:nvPr/>
          </p:nvSpPr>
          <p:spPr bwMode="auto">
            <a:xfrm>
              <a:off x="564" y="2764"/>
              <a:ext cx="28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Premier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52" name="Rectangle 90">
              <a:extLst>
                <a:ext uri="{FF2B5EF4-FFF2-40B4-BE49-F238E27FC236}">
                  <a16:creationId xmlns:a16="http://schemas.microsoft.com/office/drawing/2014/main" id="{7D475BA2-5FEB-4149-884F-CB9C6CA8372A}"/>
                </a:ext>
              </a:extLst>
            </p:cNvPr>
            <p:cNvSpPr>
              <a:spLocks noChangeArrowheads="1"/>
            </p:cNvSpPr>
            <p:nvPr/>
          </p:nvSpPr>
          <p:spPr bwMode="auto">
            <a:xfrm>
              <a:off x="570" y="2868"/>
              <a:ext cx="23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kilomètre</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53" name="Rectangle 91">
              <a:extLst>
                <a:ext uri="{FF2B5EF4-FFF2-40B4-BE49-F238E27FC236}">
                  <a16:creationId xmlns:a16="http://schemas.microsoft.com/office/drawing/2014/main" id="{A2EAB57B-5FD6-4E96-ACF0-E1F786DA043D}"/>
                </a:ext>
              </a:extLst>
            </p:cNvPr>
            <p:cNvSpPr>
              <a:spLocks noChangeArrowheads="1"/>
            </p:cNvSpPr>
            <p:nvPr/>
          </p:nvSpPr>
          <p:spPr bwMode="auto">
            <a:xfrm>
              <a:off x="3145" y="4046"/>
              <a:ext cx="20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70C0"/>
                  </a:solidFill>
                  <a:effectLst/>
                  <a:latin typeface="Arial" panose="020B0604020202020204" pitchFamily="34" charset="0"/>
                </a:rPr>
                <a:t>EM</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54" name="Rectangle 92">
              <a:extLst>
                <a:ext uri="{FF2B5EF4-FFF2-40B4-BE49-F238E27FC236}">
                  <a16:creationId xmlns:a16="http://schemas.microsoft.com/office/drawing/2014/main" id="{17B35285-471D-4B8B-AED3-200DFE721BE2}"/>
                </a:ext>
              </a:extLst>
            </p:cNvPr>
            <p:cNvSpPr>
              <a:spLocks noChangeArrowheads="1"/>
            </p:cNvSpPr>
            <p:nvPr/>
          </p:nvSpPr>
          <p:spPr bwMode="auto">
            <a:xfrm>
              <a:off x="3301" y="4046"/>
              <a:ext cx="12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70C0"/>
                  </a:solidFill>
                  <a:effectLst/>
                  <a:latin typeface="Arial" panose="020B0604020202020204" pitchFamily="34" charset="0"/>
                </a:rPr>
                <a:t>C</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55" name="Line 93">
              <a:extLst>
                <a:ext uri="{FF2B5EF4-FFF2-40B4-BE49-F238E27FC236}">
                  <a16:creationId xmlns:a16="http://schemas.microsoft.com/office/drawing/2014/main" id="{6DED71E4-3F68-43A8-B89C-A84AB749646F}"/>
                </a:ext>
              </a:extLst>
            </p:cNvPr>
            <p:cNvSpPr>
              <a:spLocks noChangeShapeType="1"/>
            </p:cNvSpPr>
            <p:nvPr/>
          </p:nvSpPr>
          <p:spPr bwMode="auto">
            <a:xfrm flipV="1">
              <a:off x="3269" y="3694"/>
              <a:ext cx="0" cy="295"/>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Line 94">
              <a:extLst>
                <a:ext uri="{FF2B5EF4-FFF2-40B4-BE49-F238E27FC236}">
                  <a16:creationId xmlns:a16="http://schemas.microsoft.com/office/drawing/2014/main" id="{98AB33DA-068F-45A1-9EB4-DC536EA86E5C}"/>
                </a:ext>
              </a:extLst>
            </p:cNvPr>
            <p:cNvSpPr>
              <a:spLocks noChangeShapeType="1"/>
            </p:cNvSpPr>
            <p:nvPr/>
          </p:nvSpPr>
          <p:spPr bwMode="auto">
            <a:xfrm flipV="1">
              <a:off x="4813" y="3694"/>
              <a:ext cx="0" cy="299"/>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95">
              <a:extLst>
                <a:ext uri="{FF2B5EF4-FFF2-40B4-BE49-F238E27FC236}">
                  <a16:creationId xmlns:a16="http://schemas.microsoft.com/office/drawing/2014/main" id="{A6FF3B62-CC66-4ABE-8026-33C4EDD2324E}"/>
                </a:ext>
              </a:extLst>
            </p:cNvPr>
            <p:cNvSpPr>
              <a:spLocks noChangeArrowheads="1"/>
            </p:cNvSpPr>
            <p:nvPr/>
          </p:nvSpPr>
          <p:spPr bwMode="auto">
            <a:xfrm>
              <a:off x="4078" y="3141"/>
              <a:ext cx="4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Frontière</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58" name="Rectangle 96">
              <a:extLst>
                <a:ext uri="{FF2B5EF4-FFF2-40B4-BE49-F238E27FC236}">
                  <a16:creationId xmlns:a16="http://schemas.microsoft.com/office/drawing/2014/main" id="{63B36D2C-0283-4045-BA5E-33BE701C39A0}"/>
                </a:ext>
              </a:extLst>
            </p:cNvPr>
            <p:cNvSpPr>
              <a:spLocks noChangeArrowheads="1"/>
            </p:cNvSpPr>
            <p:nvPr/>
          </p:nvSpPr>
          <p:spPr bwMode="auto">
            <a:xfrm>
              <a:off x="4703" y="4047"/>
              <a:ext cx="2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70C0"/>
                  </a:solidFill>
                  <a:effectLst/>
                  <a:latin typeface="Arial" panose="020B0604020202020204" pitchFamily="34" charset="0"/>
                </a:rPr>
                <a:t>EMD</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59" name="Rectangle 97">
              <a:extLst>
                <a:ext uri="{FF2B5EF4-FFF2-40B4-BE49-F238E27FC236}">
                  <a16:creationId xmlns:a16="http://schemas.microsoft.com/office/drawing/2014/main" id="{C286FE33-37E4-4D46-8860-8BE48BCAAABF}"/>
                </a:ext>
              </a:extLst>
            </p:cNvPr>
            <p:cNvSpPr>
              <a:spLocks noChangeArrowheads="1"/>
            </p:cNvSpPr>
            <p:nvPr/>
          </p:nvSpPr>
          <p:spPr bwMode="auto">
            <a:xfrm>
              <a:off x="4008" y="2891"/>
              <a:ext cx="11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0" name="Rectangle 98">
              <a:extLst>
                <a:ext uri="{FF2B5EF4-FFF2-40B4-BE49-F238E27FC236}">
                  <a16:creationId xmlns:a16="http://schemas.microsoft.com/office/drawing/2014/main" id="{5F897052-E17C-42EE-99DA-9B42E7911E8A}"/>
                </a:ext>
              </a:extLst>
            </p:cNvPr>
            <p:cNvSpPr>
              <a:spLocks noChangeArrowheads="1"/>
            </p:cNvSpPr>
            <p:nvPr/>
          </p:nvSpPr>
          <p:spPr bwMode="auto">
            <a:xfrm>
              <a:off x="4008" y="2933"/>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1" name="Rectangle 99">
              <a:extLst>
                <a:ext uri="{FF2B5EF4-FFF2-40B4-BE49-F238E27FC236}">
                  <a16:creationId xmlns:a16="http://schemas.microsoft.com/office/drawing/2014/main" id="{B00C84B7-C21B-4906-9AF6-4E733B680B1D}"/>
                </a:ext>
              </a:extLst>
            </p:cNvPr>
            <p:cNvSpPr>
              <a:spLocks noChangeArrowheads="1"/>
            </p:cNvSpPr>
            <p:nvPr/>
          </p:nvSpPr>
          <p:spPr bwMode="auto">
            <a:xfrm>
              <a:off x="4008" y="2974"/>
              <a:ext cx="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3" name="Rectangle 100">
              <a:extLst>
                <a:ext uri="{FF2B5EF4-FFF2-40B4-BE49-F238E27FC236}">
                  <a16:creationId xmlns:a16="http://schemas.microsoft.com/office/drawing/2014/main" id="{DED93F0E-264F-43F6-ABAE-4930236AD303}"/>
                </a:ext>
              </a:extLst>
            </p:cNvPr>
            <p:cNvSpPr>
              <a:spLocks noChangeArrowheads="1"/>
            </p:cNvSpPr>
            <p:nvPr/>
          </p:nvSpPr>
          <p:spPr bwMode="auto">
            <a:xfrm>
              <a:off x="4008" y="3016"/>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4" name="Rectangle 101">
              <a:extLst>
                <a:ext uri="{FF2B5EF4-FFF2-40B4-BE49-F238E27FC236}">
                  <a16:creationId xmlns:a16="http://schemas.microsoft.com/office/drawing/2014/main" id="{FA6FC583-13CB-4A5A-B790-4B7D7BBAD15A}"/>
                </a:ext>
              </a:extLst>
            </p:cNvPr>
            <p:cNvSpPr>
              <a:spLocks noChangeArrowheads="1"/>
            </p:cNvSpPr>
            <p:nvPr/>
          </p:nvSpPr>
          <p:spPr bwMode="auto">
            <a:xfrm>
              <a:off x="4008" y="3058"/>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5" name="Rectangle 102">
              <a:extLst>
                <a:ext uri="{FF2B5EF4-FFF2-40B4-BE49-F238E27FC236}">
                  <a16:creationId xmlns:a16="http://schemas.microsoft.com/office/drawing/2014/main" id="{3EE60B54-401E-4489-B450-683A77B3D757}"/>
                </a:ext>
              </a:extLst>
            </p:cNvPr>
            <p:cNvSpPr>
              <a:spLocks noChangeArrowheads="1"/>
            </p:cNvSpPr>
            <p:nvPr/>
          </p:nvSpPr>
          <p:spPr bwMode="auto">
            <a:xfrm>
              <a:off x="4008" y="3098"/>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6" name="Rectangle 103">
              <a:extLst>
                <a:ext uri="{FF2B5EF4-FFF2-40B4-BE49-F238E27FC236}">
                  <a16:creationId xmlns:a16="http://schemas.microsoft.com/office/drawing/2014/main" id="{08FBBEB1-1602-4D08-8A4F-B2A24C4E1A7B}"/>
                </a:ext>
              </a:extLst>
            </p:cNvPr>
            <p:cNvSpPr>
              <a:spLocks noChangeArrowheads="1"/>
            </p:cNvSpPr>
            <p:nvPr/>
          </p:nvSpPr>
          <p:spPr bwMode="auto">
            <a:xfrm>
              <a:off x="4008" y="31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7" name="Rectangle 104">
              <a:extLst>
                <a:ext uri="{FF2B5EF4-FFF2-40B4-BE49-F238E27FC236}">
                  <a16:creationId xmlns:a16="http://schemas.microsoft.com/office/drawing/2014/main" id="{044EF5EB-69B3-42FA-BB31-E21A7BA533B2}"/>
                </a:ext>
              </a:extLst>
            </p:cNvPr>
            <p:cNvSpPr>
              <a:spLocks noChangeArrowheads="1"/>
            </p:cNvSpPr>
            <p:nvPr/>
          </p:nvSpPr>
          <p:spPr bwMode="auto">
            <a:xfrm>
              <a:off x="4008" y="3189"/>
              <a:ext cx="12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68" name="Rectangle 105">
              <a:extLst>
                <a:ext uri="{FF2B5EF4-FFF2-40B4-BE49-F238E27FC236}">
                  <a16:creationId xmlns:a16="http://schemas.microsoft.com/office/drawing/2014/main" id="{5AFA2997-1926-4913-A61F-6D6A7DD07D62}"/>
                </a:ext>
              </a:extLst>
            </p:cNvPr>
            <p:cNvSpPr>
              <a:spLocks noChangeArrowheads="1"/>
            </p:cNvSpPr>
            <p:nvPr/>
          </p:nvSpPr>
          <p:spPr bwMode="auto">
            <a:xfrm>
              <a:off x="4008" y="3232"/>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76" name="Rectangle 106">
              <a:extLst>
                <a:ext uri="{FF2B5EF4-FFF2-40B4-BE49-F238E27FC236}">
                  <a16:creationId xmlns:a16="http://schemas.microsoft.com/office/drawing/2014/main" id="{B6B74E8A-5B56-414F-8643-70AE18D82FD5}"/>
                </a:ext>
              </a:extLst>
            </p:cNvPr>
            <p:cNvSpPr>
              <a:spLocks noChangeArrowheads="1"/>
            </p:cNvSpPr>
            <p:nvPr/>
          </p:nvSpPr>
          <p:spPr bwMode="auto">
            <a:xfrm>
              <a:off x="4008" y="3274"/>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77" name="Rectangle 107">
              <a:extLst>
                <a:ext uri="{FF2B5EF4-FFF2-40B4-BE49-F238E27FC236}">
                  <a16:creationId xmlns:a16="http://schemas.microsoft.com/office/drawing/2014/main" id="{8EC47DD0-5D6B-489D-9608-6FE3783A7709}"/>
                </a:ext>
              </a:extLst>
            </p:cNvPr>
            <p:cNvSpPr>
              <a:spLocks noChangeArrowheads="1"/>
            </p:cNvSpPr>
            <p:nvPr/>
          </p:nvSpPr>
          <p:spPr bwMode="auto">
            <a:xfrm>
              <a:off x="4008" y="3314"/>
              <a:ext cx="9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80" name="Rectangle 108">
              <a:extLst>
                <a:ext uri="{FF2B5EF4-FFF2-40B4-BE49-F238E27FC236}">
                  <a16:creationId xmlns:a16="http://schemas.microsoft.com/office/drawing/2014/main" id="{16275DF3-DEA1-453B-BA13-ED373ABF7E91}"/>
                </a:ext>
              </a:extLst>
            </p:cNvPr>
            <p:cNvSpPr>
              <a:spLocks noChangeArrowheads="1"/>
            </p:cNvSpPr>
            <p:nvPr/>
          </p:nvSpPr>
          <p:spPr bwMode="auto">
            <a:xfrm>
              <a:off x="4008" y="3357"/>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81" name="Rectangle 109">
              <a:extLst>
                <a:ext uri="{FF2B5EF4-FFF2-40B4-BE49-F238E27FC236}">
                  <a16:creationId xmlns:a16="http://schemas.microsoft.com/office/drawing/2014/main" id="{B37B527A-7001-4BA2-8046-5002457D343A}"/>
                </a:ext>
              </a:extLst>
            </p:cNvPr>
            <p:cNvSpPr>
              <a:spLocks noChangeArrowheads="1"/>
            </p:cNvSpPr>
            <p:nvPr/>
          </p:nvSpPr>
          <p:spPr bwMode="auto">
            <a:xfrm>
              <a:off x="4008" y="3399"/>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82" name="Rectangle 110">
              <a:extLst>
                <a:ext uri="{FF2B5EF4-FFF2-40B4-BE49-F238E27FC236}">
                  <a16:creationId xmlns:a16="http://schemas.microsoft.com/office/drawing/2014/main" id="{66481AB3-5CC9-43E1-8395-E65EA3504A09}"/>
                </a:ext>
              </a:extLst>
            </p:cNvPr>
            <p:cNvSpPr>
              <a:spLocks noChangeArrowheads="1"/>
            </p:cNvSpPr>
            <p:nvPr/>
          </p:nvSpPr>
          <p:spPr bwMode="auto">
            <a:xfrm>
              <a:off x="4008" y="3441"/>
              <a:ext cx="8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83" name="Freeform 111">
              <a:extLst>
                <a:ext uri="{FF2B5EF4-FFF2-40B4-BE49-F238E27FC236}">
                  <a16:creationId xmlns:a16="http://schemas.microsoft.com/office/drawing/2014/main" id="{ABA90113-37BF-4C23-B178-737968930B75}"/>
                </a:ext>
              </a:extLst>
            </p:cNvPr>
            <p:cNvSpPr>
              <a:spLocks/>
            </p:cNvSpPr>
            <p:nvPr/>
          </p:nvSpPr>
          <p:spPr bwMode="auto">
            <a:xfrm>
              <a:off x="6318" y="3423"/>
              <a:ext cx="724" cy="157"/>
            </a:xfrm>
            <a:custGeom>
              <a:avLst/>
              <a:gdLst>
                <a:gd name="T0" fmla="*/ 0 w 724"/>
                <a:gd name="T1" fmla="*/ 0 h 157"/>
                <a:gd name="T2" fmla="*/ 410 w 724"/>
                <a:gd name="T3" fmla="*/ 125 h 157"/>
                <a:gd name="T4" fmla="*/ 724 w 724"/>
                <a:gd name="T5" fmla="*/ 157 h 157"/>
              </a:gdLst>
              <a:ahLst/>
              <a:cxnLst>
                <a:cxn ang="0">
                  <a:pos x="T0" y="T1"/>
                </a:cxn>
                <a:cxn ang="0">
                  <a:pos x="T2" y="T3"/>
                </a:cxn>
                <a:cxn ang="0">
                  <a:pos x="T4" y="T5"/>
                </a:cxn>
              </a:cxnLst>
              <a:rect l="0" t="0" r="r" b="b"/>
              <a:pathLst>
                <a:path w="724" h="157">
                  <a:moveTo>
                    <a:pt x="0" y="0"/>
                  </a:moveTo>
                  <a:cubicBezTo>
                    <a:pt x="294" y="102"/>
                    <a:pt x="332" y="113"/>
                    <a:pt x="410" y="125"/>
                  </a:cubicBezTo>
                  <a:cubicBezTo>
                    <a:pt x="470" y="134"/>
                    <a:pt x="552" y="144"/>
                    <a:pt x="724" y="157"/>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112">
              <a:extLst>
                <a:ext uri="{FF2B5EF4-FFF2-40B4-BE49-F238E27FC236}">
                  <a16:creationId xmlns:a16="http://schemas.microsoft.com/office/drawing/2014/main" id="{FF832330-5ABD-4EC9-9459-DB6B39968433}"/>
                </a:ext>
              </a:extLst>
            </p:cNvPr>
            <p:cNvSpPr>
              <a:spLocks/>
            </p:cNvSpPr>
            <p:nvPr/>
          </p:nvSpPr>
          <p:spPr bwMode="auto">
            <a:xfrm>
              <a:off x="7011" y="3549"/>
              <a:ext cx="31" cy="57"/>
            </a:xfrm>
            <a:custGeom>
              <a:avLst/>
              <a:gdLst>
                <a:gd name="T0" fmla="*/ 0 w 31"/>
                <a:gd name="T1" fmla="*/ 57 h 57"/>
                <a:gd name="T2" fmla="*/ 31 w 31"/>
                <a:gd name="T3" fmla="*/ 31 h 57"/>
                <a:gd name="T4" fmla="*/ 5 w 31"/>
                <a:gd name="T5" fmla="*/ 0 h 57"/>
              </a:gdLst>
              <a:ahLst/>
              <a:cxnLst>
                <a:cxn ang="0">
                  <a:pos x="T0" y="T1"/>
                </a:cxn>
                <a:cxn ang="0">
                  <a:pos x="T2" y="T3"/>
                </a:cxn>
                <a:cxn ang="0">
                  <a:pos x="T4" y="T5"/>
                </a:cxn>
              </a:cxnLst>
              <a:rect l="0" t="0" r="r" b="b"/>
              <a:pathLst>
                <a:path w="31" h="57">
                  <a:moveTo>
                    <a:pt x="0" y="57"/>
                  </a:moveTo>
                  <a:lnTo>
                    <a:pt x="31" y="31"/>
                  </a:lnTo>
                  <a:lnTo>
                    <a:pt x="5" y="0"/>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Line 113">
              <a:extLst>
                <a:ext uri="{FF2B5EF4-FFF2-40B4-BE49-F238E27FC236}">
                  <a16:creationId xmlns:a16="http://schemas.microsoft.com/office/drawing/2014/main" id="{45E8882F-E0CF-477D-95F6-CFC30F358AD3}"/>
                </a:ext>
              </a:extLst>
            </p:cNvPr>
            <p:cNvSpPr>
              <a:spLocks noChangeShapeType="1"/>
            </p:cNvSpPr>
            <p:nvPr/>
          </p:nvSpPr>
          <p:spPr bwMode="auto">
            <a:xfrm flipV="1">
              <a:off x="7137" y="3713"/>
              <a:ext cx="0" cy="267"/>
            </a:xfrm>
            <a:prstGeom prst="line">
              <a:avLst/>
            </a:prstGeom>
            <a:noFill/>
            <a:ln w="17463"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114">
              <a:extLst>
                <a:ext uri="{FF2B5EF4-FFF2-40B4-BE49-F238E27FC236}">
                  <a16:creationId xmlns:a16="http://schemas.microsoft.com/office/drawing/2014/main" id="{F09CD354-A7B8-4551-BF4E-ABF5580C48A5}"/>
                </a:ext>
              </a:extLst>
            </p:cNvPr>
            <p:cNvSpPr>
              <a:spLocks noChangeArrowheads="1"/>
            </p:cNvSpPr>
            <p:nvPr/>
          </p:nvSpPr>
          <p:spPr bwMode="auto">
            <a:xfrm>
              <a:off x="6568" y="4024"/>
              <a:ext cx="7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70C0"/>
                  </a:solidFill>
                  <a:effectLst/>
                  <a:latin typeface="Arial" panose="020B0604020202020204" pitchFamily="34" charset="0"/>
                </a:rPr>
                <a:t>EMH/EDH/EMI</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87" name="Rectangle 115">
              <a:extLst>
                <a:ext uri="{FF2B5EF4-FFF2-40B4-BE49-F238E27FC236}">
                  <a16:creationId xmlns:a16="http://schemas.microsoft.com/office/drawing/2014/main" id="{92C88D1F-010F-466F-98F9-50A35B83AB69}"/>
                </a:ext>
              </a:extLst>
            </p:cNvPr>
            <p:cNvSpPr>
              <a:spLocks noChangeArrowheads="1"/>
            </p:cNvSpPr>
            <p:nvPr/>
          </p:nvSpPr>
          <p:spPr bwMode="auto">
            <a:xfrm>
              <a:off x="4777" y="3133"/>
              <a:ext cx="688"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116">
              <a:extLst>
                <a:ext uri="{FF2B5EF4-FFF2-40B4-BE49-F238E27FC236}">
                  <a16:creationId xmlns:a16="http://schemas.microsoft.com/office/drawing/2014/main" id="{9ECD51D0-F421-41F4-94F2-F84727B39D5D}"/>
                </a:ext>
              </a:extLst>
            </p:cNvPr>
            <p:cNvSpPr>
              <a:spLocks noChangeArrowheads="1"/>
            </p:cNvSpPr>
            <p:nvPr/>
          </p:nvSpPr>
          <p:spPr bwMode="auto">
            <a:xfrm>
              <a:off x="2749" y="3119"/>
              <a:ext cx="535" cy="540"/>
            </a:xfrm>
            <a:prstGeom prst="rect">
              <a:avLst/>
            </a:prstGeom>
            <a:noFill/>
            <a:ln w="41275" cap="rnd">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117">
              <a:extLst>
                <a:ext uri="{FF2B5EF4-FFF2-40B4-BE49-F238E27FC236}">
                  <a16:creationId xmlns:a16="http://schemas.microsoft.com/office/drawing/2014/main" id="{DCF3FE79-BF30-48DD-925F-7F49ECE5864A}"/>
                </a:ext>
              </a:extLst>
            </p:cNvPr>
            <p:cNvSpPr>
              <a:spLocks noChangeArrowheads="1"/>
            </p:cNvSpPr>
            <p:nvPr/>
          </p:nvSpPr>
          <p:spPr bwMode="auto">
            <a:xfrm>
              <a:off x="2798" y="2543"/>
              <a:ext cx="59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Centre aéropostal/</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90" name="Rectangle 118">
              <a:extLst>
                <a:ext uri="{FF2B5EF4-FFF2-40B4-BE49-F238E27FC236}">
                  <a16:creationId xmlns:a16="http://schemas.microsoft.com/office/drawing/2014/main" id="{6EE749F0-90E2-4EE2-8110-7BD20B3374A7}"/>
                </a:ext>
              </a:extLst>
            </p:cNvPr>
            <p:cNvSpPr>
              <a:spLocks noChangeArrowheads="1"/>
            </p:cNvSpPr>
            <p:nvPr/>
          </p:nvSpPr>
          <p:spPr bwMode="auto">
            <a:xfrm>
              <a:off x="2805" y="2646"/>
              <a:ext cx="89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bureau d'échange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092" name="Rectangle 120">
              <a:extLst>
                <a:ext uri="{FF2B5EF4-FFF2-40B4-BE49-F238E27FC236}">
                  <a16:creationId xmlns:a16="http://schemas.microsoft.com/office/drawing/2014/main" id="{362FDA2E-B1F4-476F-A124-85A6B151936B}"/>
                </a:ext>
              </a:extLst>
            </p:cNvPr>
            <p:cNvSpPr>
              <a:spLocks noChangeArrowheads="1"/>
            </p:cNvSpPr>
            <p:nvPr/>
          </p:nvSpPr>
          <p:spPr bwMode="auto">
            <a:xfrm>
              <a:off x="2854" y="2764"/>
              <a:ext cx="3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a:ln>
                    <a:noFill/>
                  </a:ln>
                  <a:solidFill>
                    <a:srgbClr val="000000"/>
                  </a:solidFill>
                  <a:effectLst/>
                  <a:latin typeface="Arial" panose="020B0604020202020204" pitchFamily="34" charset="0"/>
                </a:rPr>
                <a:t>Poste (d’origine)</a:t>
              </a: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1093" name="Freeform 121">
              <a:extLst>
                <a:ext uri="{FF2B5EF4-FFF2-40B4-BE49-F238E27FC236}">
                  <a16:creationId xmlns:a16="http://schemas.microsoft.com/office/drawing/2014/main" id="{13C8868B-39D2-4F68-A480-E09E50C7C8B0}"/>
                </a:ext>
              </a:extLst>
            </p:cNvPr>
            <p:cNvSpPr>
              <a:spLocks noEditPoints="1"/>
            </p:cNvSpPr>
            <p:nvPr/>
          </p:nvSpPr>
          <p:spPr bwMode="auto">
            <a:xfrm>
              <a:off x="3006" y="2918"/>
              <a:ext cx="11" cy="206"/>
            </a:xfrm>
            <a:custGeom>
              <a:avLst/>
              <a:gdLst>
                <a:gd name="T0" fmla="*/ 0 w 40"/>
                <a:gd name="T1" fmla="*/ 740 h 760"/>
                <a:gd name="T2" fmla="*/ 0 w 40"/>
                <a:gd name="T3" fmla="*/ 740 h 760"/>
                <a:gd name="T4" fmla="*/ 20 w 40"/>
                <a:gd name="T5" fmla="*/ 720 h 760"/>
                <a:gd name="T6" fmla="*/ 40 w 40"/>
                <a:gd name="T7" fmla="*/ 740 h 760"/>
                <a:gd name="T8" fmla="*/ 40 w 40"/>
                <a:gd name="T9" fmla="*/ 740 h 760"/>
                <a:gd name="T10" fmla="*/ 20 w 40"/>
                <a:gd name="T11" fmla="*/ 760 h 760"/>
                <a:gd name="T12" fmla="*/ 0 w 40"/>
                <a:gd name="T13" fmla="*/ 740 h 760"/>
                <a:gd name="T14" fmla="*/ 0 w 40"/>
                <a:gd name="T15" fmla="*/ 620 h 760"/>
                <a:gd name="T16" fmla="*/ 0 w 40"/>
                <a:gd name="T17" fmla="*/ 620 h 760"/>
                <a:gd name="T18" fmla="*/ 20 w 40"/>
                <a:gd name="T19" fmla="*/ 600 h 760"/>
                <a:gd name="T20" fmla="*/ 40 w 40"/>
                <a:gd name="T21" fmla="*/ 620 h 760"/>
                <a:gd name="T22" fmla="*/ 40 w 40"/>
                <a:gd name="T23" fmla="*/ 620 h 760"/>
                <a:gd name="T24" fmla="*/ 20 w 40"/>
                <a:gd name="T25" fmla="*/ 640 h 760"/>
                <a:gd name="T26" fmla="*/ 0 w 40"/>
                <a:gd name="T27" fmla="*/ 620 h 760"/>
                <a:gd name="T28" fmla="*/ 0 w 40"/>
                <a:gd name="T29" fmla="*/ 500 h 760"/>
                <a:gd name="T30" fmla="*/ 0 w 40"/>
                <a:gd name="T31" fmla="*/ 500 h 760"/>
                <a:gd name="T32" fmla="*/ 20 w 40"/>
                <a:gd name="T33" fmla="*/ 480 h 760"/>
                <a:gd name="T34" fmla="*/ 40 w 40"/>
                <a:gd name="T35" fmla="*/ 500 h 760"/>
                <a:gd name="T36" fmla="*/ 40 w 40"/>
                <a:gd name="T37" fmla="*/ 500 h 760"/>
                <a:gd name="T38" fmla="*/ 20 w 40"/>
                <a:gd name="T39" fmla="*/ 520 h 760"/>
                <a:gd name="T40" fmla="*/ 0 w 40"/>
                <a:gd name="T41" fmla="*/ 500 h 760"/>
                <a:gd name="T42" fmla="*/ 0 w 40"/>
                <a:gd name="T43" fmla="*/ 380 h 760"/>
                <a:gd name="T44" fmla="*/ 0 w 40"/>
                <a:gd name="T45" fmla="*/ 380 h 760"/>
                <a:gd name="T46" fmla="*/ 20 w 40"/>
                <a:gd name="T47" fmla="*/ 360 h 760"/>
                <a:gd name="T48" fmla="*/ 40 w 40"/>
                <a:gd name="T49" fmla="*/ 380 h 760"/>
                <a:gd name="T50" fmla="*/ 40 w 40"/>
                <a:gd name="T51" fmla="*/ 380 h 760"/>
                <a:gd name="T52" fmla="*/ 20 w 40"/>
                <a:gd name="T53" fmla="*/ 400 h 760"/>
                <a:gd name="T54" fmla="*/ 0 w 40"/>
                <a:gd name="T55" fmla="*/ 380 h 760"/>
                <a:gd name="T56" fmla="*/ 0 w 40"/>
                <a:gd name="T57" fmla="*/ 260 h 760"/>
                <a:gd name="T58" fmla="*/ 0 w 40"/>
                <a:gd name="T59" fmla="*/ 260 h 760"/>
                <a:gd name="T60" fmla="*/ 20 w 40"/>
                <a:gd name="T61" fmla="*/ 240 h 760"/>
                <a:gd name="T62" fmla="*/ 40 w 40"/>
                <a:gd name="T63" fmla="*/ 260 h 760"/>
                <a:gd name="T64" fmla="*/ 40 w 40"/>
                <a:gd name="T65" fmla="*/ 260 h 760"/>
                <a:gd name="T66" fmla="*/ 20 w 40"/>
                <a:gd name="T67" fmla="*/ 280 h 760"/>
                <a:gd name="T68" fmla="*/ 0 w 40"/>
                <a:gd name="T69" fmla="*/ 260 h 760"/>
                <a:gd name="T70" fmla="*/ 0 w 40"/>
                <a:gd name="T71" fmla="*/ 140 h 760"/>
                <a:gd name="T72" fmla="*/ 0 w 40"/>
                <a:gd name="T73" fmla="*/ 140 h 760"/>
                <a:gd name="T74" fmla="*/ 20 w 40"/>
                <a:gd name="T75" fmla="*/ 120 h 760"/>
                <a:gd name="T76" fmla="*/ 40 w 40"/>
                <a:gd name="T77" fmla="*/ 140 h 760"/>
                <a:gd name="T78" fmla="*/ 40 w 40"/>
                <a:gd name="T79" fmla="*/ 140 h 760"/>
                <a:gd name="T80" fmla="*/ 20 w 40"/>
                <a:gd name="T81" fmla="*/ 160 h 760"/>
                <a:gd name="T82" fmla="*/ 0 w 40"/>
                <a:gd name="T83" fmla="*/ 140 h 760"/>
                <a:gd name="T84" fmla="*/ 0 w 40"/>
                <a:gd name="T85" fmla="*/ 20 h 760"/>
                <a:gd name="T86" fmla="*/ 0 w 40"/>
                <a:gd name="T87" fmla="*/ 20 h 760"/>
                <a:gd name="T88" fmla="*/ 20 w 40"/>
                <a:gd name="T89" fmla="*/ 0 h 760"/>
                <a:gd name="T90" fmla="*/ 40 w 40"/>
                <a:gd name="T91" fmla="*/ 20 h 760"/>
                <a:gd name="T92" fmla="*/ 40 w 40"/>
                <a:gd name="T93" fmla="*/ 20 h 760"/>
                <a:gd name="T94" fmla="*/ 20 w 40"/>
                <a:gd name="T95" fmla="*/ 40 h 760"/>
                <a:gd name="T96" fmla="*/ 0 w 40"/>
                <a:gd name="T97" fmla="*/ 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760">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122">
              <a:extLst>
                <a:ext uri="{FF2B5EF4-FFF2-40B4-BE49-F238E27FC236}">
                  <a16:creationId xmlns:a16="http://schemas.microsoft.com/office/drawing/2014/main" id="{73F80962-C867-4B62-B75F-F83896173AEC}"/>
                </a:ext>
              </a:extLst>
            </p:cNvPr>
            <p:cNvSpPr>
              <a:spLocks/>
            </p:cNvSpPr>
            <p:nvPr/>
          </p:nvSpPr>
          <p:spPr bwMode="auto">
            <a:xfrm>
              <a:off x="3284" y="2717"/>
              <a:ext cx="1458" cy="672"/>
            </a:xfrm>
            <a:custGeom>
              <a:avLst/>
              <a:gdLst>
                <a:gd name="T0" fmla="*/ 0 w 1458"/>
                <a:gd name="T1" fmla="*/ 672 h 672"/>
                <a:gd name="T2" fmla="*/ 731 w 1458"/>
                <a:gd name="T3" fmla="*/ 25 h 672"/>
                <a:gd name="T4" fmla="*/ 1209 w 1458"/>
                <a:gd name="T5" fmla="*/ 414 h 672"/>
                <a:gd name="T6" fmla="*/ 1458 w 1458"/>
                <a:gd name="T7" fmla="*/ 661 h 672"/>
              </a:gdLst>
              <a:ahLst/>
              <a:cxnLst>
                <a:cxn ang="0">
                  <a:pos x="T0" y="T1"/>
                </a:cxn>
                <a:cxn ang="0">
                  <a:pos x="T2" y="T3"/>
                </a:cxn>
                <a:cxn ang="0">
                  <a:pos x="T4" y="T5"/>
                </a:cxn>
                <a:cxn ang="0">
                  <a:pos x="T6" y="T7"/>
                </a:cxn>
              </a:cxnLst>
              <a:rect l="0" t="0" r="r" b="b"/>
              <a:pathLst>
                <a:path w="1458" h="672">
                  <a:moveTo>
                    <a:pt x="0" y="672"/>
                  </a:moveTo>
                  <a:cubicBezTo>
                    <a:pt x="270" y="525"/>
                    <a:pt x="502" y="55"/>
                    <a:pt x="731" y="25"/>
                  </a:cubicBezTo>
                  <a:cubicBezTo>
                    <a:pt x="918" y="0"/>
                    <a:pt x="1103" y="269"/>
                    <a:pt x="1209" y="414"/>
                  </a:cubicBezTo>
                  <a:cubicBezTo>
                    <a:pt x="1325" y="572"/>
                    <a:pt x="1347" y="585"/>
                    <a:pt x="1458" y="661"/>
                  </a:cubicBez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23">
              <a:extLst>
                <a:ext uri="{FF2B5EF4-FFF2-40B4-BE49-F238E27FC236}">
                  <a16:creationId xmlns:a16="http://schemas.microsoft.com/office/drawing/2014/main" id="{2CD323E8-FED2-4EC5-9255-C65E55F2D988}"/>
                </a:ext>
              </a:extLst>
            </p:cNvPr>
            <p:cNvSpPr>
              <a:spLocks/>
            </p:cNvSpPr>
            <p:nvPr/>
          </p:nvSpPr>
          <p:spPr bwMode="auto">
            <a:xfrm>
              <a:off x="4714" y="3347"/>
              <a:ext cx="63" cy="56"/>
            </a:xfrm>
            <a:custGeom>
              <a:avLst/>
              <a:gdLst>
                <a:gd name="T0" fmla="*/ 231 w 231"/>
                <a:gd name="T1" fmla="*/ 205 h 205"/>
                <a:gd name="T2" fmla="*/ 0 w 231"/>
                <a:gd name="T3" fmla="*/ 173 h 205"/>
                <a:gd name="T4" fmla="*/ 118 w 231"/>
                <a:gd name="T5" fmla="*/ 0 h 205"/>
                <a:gd name="T6" fmla="*/ 231 w 231"/>
                <a:gd name="T7" fmla="*/ 205 h 205"/>
              </a:gdLst>
              <a:ahLst/>
              <a:cxnLst>
                <a:cxn ang="0">
                  <a:pos x="T0" y="T1"/>
                </a:cxn>
                <a:cxn ang="0">
                  <a:pos x="T2" y="T3"/>
                </a:cxn>
                <a:cxn ang="0">
                  <a:pos x="T4" y="T5"/>
                </a:cxn>
                <a:cxn ang="0">
                  <a:pos x="T6" y="T7"/>
                </a:cxn>
              </a:cxnLst>
              <a:rect l="0" t="0" r="r" b="b"/>
              <a:pathLst>
                <a:path w="231" h="205">
                  <a:moveTo>
                    <a:pt x="231" y="205"/>
                  </a:moveTo>
                  <a:lnTo>
                    <a:pt x="0" y="173"/>
                  </a:lnTo>
                  <a:cubicBezTo>
                    <a:pt x="64" y="137"/>
                    <a:pt x="108" y="73"/>
                    <a:pt x="118" y="0"/>
                  </a:cubicBezTo>
                  <a:lnTo>
                    <a:pt x="231" y="20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124">
              <a:extLst>
                <a:ext uri="{FF2B5EF4-FFF2-40B4-BE49-F238E27FC236}">
                  <a16:creationId xmlns:a16="http://schemas.microsoft.com/office/drawing/2014/main" id="{971B5FE2-D5D2-4E87-853E-42547A6A7382}"/>
                </a:ext>
              </a:extLst>
            </p:cNvPr>
            <p:cNvSpPr>
              <a:spLocks noChangeArrowheads="1"/>
            </p:cNvSpPr>
            <p:nvPr/>
          </p:nvSpPr>
          <p:spPr bwMode="auto">
            <a:xfrm>
              <a:off x="2940" y="3327"/>
              <a:ext cx="304"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125">
              <a:extLst>
                <a:ext uri="{FF2B5EF4-FFF2-40B4-BE49-F238E27FC236}">
                  <a16:creationId xmlns:a16="http://schemas.microsoft.com/office/drawing/2014/main" id="{CB7ACDDC-D416-4F8B-92A7-F2DC5A48A77F}"/>
                </a:ext>
              </a:extLst>
            </p:cNvPr>
            <p:cNvSpPr>
              <a:spLocks noChangeArrowheads="1"/>
            </p:cNvSpPr>
            <p:nvPr/>
          </p:nvSpPr>
          <p:spPr bwMode="auto">
            <a:xfrm>
              <a:off x="2940" y="3327"/>
              <a:ext cx="304" cy="223"/>
            </a:xfrm>
            <a:prstGeom prst="rect">
              <a:avLst/>
            </a:prstGeom>
            <a:noFill/>
            <a:ln w="3175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50" name="Picture 126">
              <a:extLst>
                <a:ext uri="{FF2B5EF4-FFF2-40B4-BE49-F238E27FC236}">
                  <a16:creationId xmlns:a16="http://schemas.microsoft.com/office/drawing/2014/main" id="{A923D695-6035-49B3-8539-80A04D5476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3" y="3270"/>
              <a:ext cx="22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8" name="Freeform 127">
              <a:extLst>
                <a:ext uri="{FF2B5EF4-FFF2-40B4-BE49-F238E27FC236}">
                  <a16:creationId xmlns:a16="http://schemas.microsoft.com/office/drawing/2014/main" id="{1C0DC810-5C2E-4544-A1EA-81717768E725}"/>
                </a:ext>
              </a:extLst>
            </p:cNvPr>
            <p:cNvSpPr>
              <a:spLocks noEditPoints="1"/>
            </p:cNvSpPr>
            <p:nvPr/>
          </p:nvSpPr>
          <p:spPr bwMode="auto">
            <a:xfrm>
              <a:off x="3106" y="3021"/>
              <a:ext cx="11" cy="239"/>
            </a:xfrm>
            <a:custGeom>
              <a:avLst/>
              <a:gdLst>
                <a:gd name="T0" fmla="*/ 0 w 40"/>
                <a:gd name="T1" fmla="*/ 860 h 880"/>
                <a:gd name="T2" fmla="*/ 0 w 40"/>
                <a:gd name="T3" fmla="*/ 860 h 880"/>
                <a:gd name="T4" fmla="*/ 20 w 40"/>
                <a:gd name="T5" fmla="*/ 840 h 880"/>
                <a:gd name="T6" fmla="*/ 40 w 40"/>
                <a:gd name="T7" fmla="*/ 860 h 880"/>
                <a:gd name="T8" fmla="*/ 40 w 40"/>
                <a:gd name="T9" fmla="*/ 860 h 880"/>
                <a:gd name="T10" fmla="*/ 20 w 40"/>
                <a:gd name="T11" fmla="*/ 880 h 880"/>
                <a:gd name="T12" fmla="*/ 0 w 40"/>
                <a:gd name="T13" fmla="*/ 860 h 880"/>
                <a:gd name="T14" fmla="*/ 0 w 40"/>
                <a:gd name="T15" fmla="*/ 740 h 880"/>
                <a:gd name="T16" fmla="*/ 0 w 40"/>
                <a:gd name="T17" fmla="*/ 740 h 880"/>
                <a:gd name="T18" fmla="*/ 20 w 40"/>
                <a:gd name="T19" fmla="*/ 720 h 880"/>
                <a:gd name="T20" fmla="*/ 40 w 40"/>
                <a:gd name="T21" fmla="*/ 740 h 880"/>
                <a:gd name="T22" fmla="*/ 40 w 40"/>
                <a:gd name="T23" fmla="*/ 740 h 880"/>
                <a:gd name="T24" fmla="*/ 20 w 40"/>
                <a:gd name="T25" fmla="*/ 760 h 880"/>
                <a:gd name="T26" fmla="*/ 0 w 40"/>
                <a:gd name="T27" fmla="*/ 740 h 880"/>
                <a:gd name="T28" fmla="*/ 0 w 40"/>
                <a:gd name="T29" fmla="*/ 620 h 880"/>
                <a:gd name="T30" fmla="*/ 0 w 40"/>
                <a:gd name="T31" fmla="*/ 620 h 880"/>
                <a:gd name="T32" fmla="*/ 20 w 40"/>
                <a:gd name="T33" fmla="*/ 600 h 880"/>
                <a:gd name="T34" fmla="*/ 40 w 40"/>
                <a:gd name="T35" fmla="*/ 620 h 880"/>
                <a:gd name="T36" fmla="*/ 40 w 40"/>
                <a:gd name="T37" fmla="*/ 620 h 880"/>
                <a:gd name="T38" fmla="*/ 20 w 40"/>
                <a:gd name="T39" fmla="*/ 640 h 880"/>
                <a:gd name="T40" fmla="*/ 0 w 40"/>
                <a:gd name="T41" fmla="*/ 620 h 880"/>
                <a:gd name="T42" fmla="*/ 0 w 40"/>
                <a:gd name="T43" fmla="*/ 500 h 880"/>
                <a:gd name="T44" fmla="*/ 0 w 40"/>
                <a:gd name="T45" fmla="*/ 500 h 880"/>
                <a:gd name="T46" fmla="*/ 20 w 40"/>
                <a:gd name="T47" fmla="*/ 480 h 880"/>
                <a:gd name="T48" fmla="*/ 40 w 40"/>
                <a:gd name="T49" fmla="*/ 500 h 880"/>
                <a:gd name="T50" fmla="*/ 40 w 40"/>
                <a:gd name="T51" fmla="*/ 500 h 880"/>
                <a:gd name="T52" fmla="*/ 20 w 40"/>
                <a:gd name="T53" fmla="*/ 520 h 880"/>
                <a:gd name="T54" fmla="*/ 0 w 40"/>
                <a:gd name="T55" fmla="*/ 500 h 880"/>
                <a:gd name="T56" fmla="*/ 0 w 40"/>
                <a:gd name="T57" fmla="*/ 380 h 880"/>
                <a:gd name="T58" fmla="*/ 0 w 40"/>
                <a:gd name="T59" fmla="*/ 380 h 880"/>
                <a:gd name="T60" fmla="*/ 20 w 40"/>
                <a:gd name="T61" fmla="*/ 360 h 880"/>
                <a:gd name="T62" fmla="*/ 40 w 40"/>
                <a:gd name="T63" fmla="*/ 380 h 880"/>
                <a:gd name="T64" fmla="*/ 40 w 40"/>
                <a:gd name="T65" fmla="*/ 380 h 880"/>
                <a:gd name="T66" fmla="*/ 20 w 40"/>
                <a:gd name="T67" fmla="*/ 400 h 880"/>
                <a:gd name="T68" fmla="*/ 0 w 40"/>
                <a:gd name="T69" fmla="*/ 380 h 880"/>
                <a:gd name="T70" fmla="*/ 0 w 40"/>
                <a:gd name="T71" fmla="*/ 260 h 880"/>
                <a:gd name="T72" fmla="*/ 0 w 40"/>
                <a:gd name="T73" fmla="*/ 260 h 880"/>
                <a:gd name="T74" fmla="*/ 20 w 40"/>
                <a:gd name="T75" fmla="*/ 240 h 880"/>
                <a:gd name="T76" fmla="*/ 40 w 40"/>
                <a:gd name="T77" fmla="*/ 260 h 880"/>
                <a:gd name="T78" fmla="*/ 40 w 40"/>
                <a:gd name="T79" fmla="*/ 260 h 880"/>
                <a:gd name="T80" fmla="*/ 20 w 40"/>
                <a:gd name="T81" fmla="*/ 280 h 880"/>
                <a:gd name="T82" fmla="*/ 0 w 40"/>
                <a:gd name="T83" fmla="*/ 260 h 880"/>
                <a:gd name="T84" fmla="*/ 0 w 40"/>
                <a:gd name="T85" fmla="*/ 140 h 880"/>
                <a:gd name="T86" fmla="*/ 0 w 40"/>
                <a:gd name="T87" fmla="*/ 140 h 880"/>
                <a:gd name="T88" fmla="*/ 20 w 40"/>
                <a:gd name="T89" fmla="*/ 120 h 880"/>
                <a:gd name="T90" fmla="*/ 40 w 40"/>
                <a:gd name="T91" fmla="*/ 140 h 880"/>
                <a:gd name="T92" fmla="*/ 40 w 40"/>
                <a:gd name="T93" fmla="*/ 140 h 880"/>
                <a:gd name="T94" fmla="*/ 20 w 40"/>
                <a:gd name="T95" fmla="*/ 160 h 880"/>
                <a:gd name="T96" fmla="*/ 0 w 40"/>
                <a:gd name="T97" fmla="*/ 140 h 880"/>
                <a:gd name="T98" fmla="*/ 0 w 40"/>
                <a:gd name="T99" fmla="*/ 20 h 880"/>
                <a:gd name="T100" fmla="*/ 0 w 40"/>
                <a:gd name="T101" fmla="*/ 20 h 880"/>
                <a:gd name="T102" fmla="*/ 20 w 40"/>
                <a:gd name="T103" fmla="*/ 0 h 880"/>
                <a:gd name="T104" fmla="*/ 40 w 40"/>
                <a:gd name="T105" fmla="*/ 20 h 880"/>
                <a:gd name="T106" fmla="*/ 40 w 40"/>
                <a:gd name="T107" fmla="*/ 20 h 880"/>
                <a:gd name="T108" fmla="*/ 20 w 40"/>
                <a:gd name="T109" fmla="*/ 40 h 880"/>
                <a:gd name="T110" fmla="*/ 0 w 40"/>
                <a:gd name="T111" fmla="*/ 2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880">
                  <a:moveTo>
                    <a:pt x="0" y="860"/>
                  </a:moveTo>
                  <a:lnTo>
                    <a:pt x="0" y="860"/>
                  </a:lnTo>
                  <a:cubicBezTo>
                    <a:pt x="0" y="849"/>
                    <a:pt x="9" y="840"/>
                    <a:pt x="20" y="840"/>
                  </a:cubicBezTo>
                  <a:cubicBezTo>
                    <a:pt x="31" y="840"/>
                    <a:pt x="40" y="849"/>
                    <a:pt x="40" y="860"/>
                  </a:cubicBezTo>
                  <a:lnTo>
                    <a:pt x="40" y="860"/>
                  </a:lnTo>
                  <a:cubicBezTo>
                    <a:pt x="40" y="871"/>
                    <a:pt x="31" y="880"/>
                    <a:pt x="20" y="880"/>
                  </a:cubicBezTo>
                  <a:cubicBezTo>
                    <a:pt x="9" y="880"/>
                    <a:pt x="0" y="871"/>
                    <a:pt x="0" y="860"/>
                  </a:cubicBezTo>
                  <a:close/>
                  <a:moveTo>
                    <a:pt x="0" y="740"/>
                  </a:moveTo>
                  <a:lnTo>
                    <a:pt x="0" y="740"/>
                  </a:lnTo>
                  <a:cubicBezTo>
                    <a:pt x="0" y="729"/>
                    <a:pt x="9" y="720"/>
                    <a:pt x="20" y="720"/>
                  </a:cubicBezTo>
                  <a:cubicBezTo>
                    <a:pt x="31" y="720"/>
                    <a:pt x="40" y="729"/>
                    <a:pt x="40" y="740"/>
                  </a:cubicBezTo>
                  <a:lnTo>
                    <a:pt x="40" y="740"/>
                  </a:lnTo>
                  <a:cubicBezTo>
                    <a:pt x="40" y="751"/>
                    <a:pt x="31" y="760"/>
                    <a:pt x="20" y="760"/>
                  </a:cubicBezTo>
                  <a:cubicBezTo>
                    <a:pt x="9" y="760"/>
                    <a:pt x="0" y="751"/>
                    <a:pt x="0" y="740"/>
                  </a:cubicBezTo>
                  <a:close/>
                  <a:moveTo>
                    <a:pt x="0" y="620"/>
                  </a:moveTo>
                  <a:lnTo>
                    <a:pt x="0" y="620"/>
                  </a:lnTo>
                  <a:cubicBezTo>
                    <a:pt x="0" y="609"/>
                    <a:pt x="9" y="600"/>
                    <a:pt x="20" y="600"/>
                  </a:cubicBezTo>
                  <a:cubicBezTo>
                    <a:pt x="31" y="600"/>
                    <a:pt x="40" y="609"/>
                    <a:pt x="40" y="620"/>
                  </a:cubicBezTo>
                  <a:lnTo>
                    <a:pt x="40" y="620"/>
                  </a:lnTo>
                  <a:cubicBezTo>
                    <a:pt x="40" y="631"/>
                    <a:pt x="31" y="640"/>
                    <a:pt x="20" y="640"/>
                  </a:cubicBezTo>
                  <a:cubicBezTo>
                    <a:pt x="9" y="640"/>
                    <a:pt x="0" y="631"/>
                    <a:pt x="0" y="620"/>
                  </a:cubicBezTo>
                  <a:close/>
                  <a:moveTo>
                    <a:pt x="0" y="500"/>
                  </a:moveTo>
                  <a:lnTo>
                    <a:pt x="0" y="500"/>
                  </a:lnTo>
                  <a:cubicBezTo>
                    <a:pt x="0" y="489"/>
                    <a:pt x="9" y="480"/>
                    <a:pt x="20" y="480"/>
                  </a:cubicBezTo>
                  <a:cubicBezTo>
                    <a:pt x="31" y="480"/>
                    <a:pt x="40" y="489"/>
                    <a:pt x="40" y="500"/>
                  </a:cubicBezTo>
                  <a:lnTo>
                    <a:pt x="40" y="500"/>
                  </a:lnTo>
                  <a:cubicBezTo>
                    <a:pt x="40" y="511"/>
                    <a:pt x="31" y="520"/>
                    <a:pt x="20" y="520"/>
                  </a:cubicBezTo>
                  <a:cubicBezTo>
                    <a:pt x="9" y="520"/>
                    <a:pt x="0" y="511"/>
                    <a:pt x="0" y="500"/>
                  </a:cubicBezTo>
                  <a:close/>
                  <a:moveTo>
                    <a:pt x="0" y="380"/>
                  </a:moveTo>
                  <a:lnTo>
                    <a:pt x="0" y="380"/>
                  </a:lnTo>
                  <a:cubicBezTo>
                    <a:pt x="0" y="369"/>
                    <a:pt x="9" y="360"/>
                    <a:pt x="20" y="360"/>
                  </a:cubicBezTo>
                  <a:cubicBezTo>
                    <a:pt x="31" y="360"/>
                    <a:pt x="40" y="369"/>
                    <a:pt x="40" y="380"/>
                  </a:cubicBezTo>
                  <a:lnTo>
                    <a:pt x="40" y="380"/>
                  </a:lnTo>
                  <a:cubicBezTo>
                    <a:pt x="40" y="391"/>
                    <a:pt x="31" y="400"/>
                    <a:pt x="20" y="400"/>
                  </a:cubicBezTo>
                  <a:cubicBezTo>
                    <a:pt x="9" y="400"/>
                    <a:pt x="0" y="391"/>
                    <a:pt x="0" y="380"/>
                  </a:cubicBezTo>
                  <a:close/>
                  <a:moveTo>
                    <a:pt x="0" y="260"/>
                  </a:moveTo>
                  <a:lnTo>
                    <a:pt x="0" y="260"/>
                  </a:lnTo>
                  <a:cubicBezTo>
                    <a:pt x="0" y="249"/>
                    <a:pt x="9" y="240"/>
                    <a:pt x="20" y="240"/>
                  </a:cubicBezTo>
                  <a:cubicBezTo>
                    <a:pt x="31" y="240"/>
                    <a:pt x="40" y="249"/>
                    <a:pt x="40" y="260"/>
                  </a:cubicBezTo>
                  <a:lnTo>
                    <a:pt x="40" y="260"/>
                  </a:lnTo>
                  <a:cubicBezTo>
                    <a:pt x="40" y="271"/>
                    <a:pt x="31" y="280"/>
                    <a:pt x="20" y="280"/>
                  </a:cubicBezTo>
                  <a:cubicBezTo>
                    <a:pt x="9" y="280"/>
                    <a:pt x="0" y="271"/>
                    <a:pt x="0" y="260"/>
                  </a:cubicBezTo>
                  <a:close/>
                  <a:moveTo>
                    <a:pt x="0" y="140"/>
                  </a:moveTo>
                  <a:lnTo>
                    <a:pt x="0" y="140"/>
                  </a:lnTo>
                  <a:cubicBezTo>
                    <a:pt x="0" y="129"/>
                    <a:pt x="9" y="120"/>
                    <a:pt x="20" y="120"/>
                  </a:cubicBezTo>
                  <a:cubicBezTo>
                    <a:pt x="31" y="120"/>
                    <a:pt x="40" y="129"/>
                    <a:pt x="40" y="140"/>
                  </a:cubicBezTo>
                  <a:lnTo>
                    <a:pt x="40" y="140"/>
                  </a:lnTo>
                  <a:cubicBezTo>
                    <a:pt x="40" y="151"/>
                    <a:pt x="31" y="160"/>
                    <a:pt x="20" y="160"/>
                  </a:cubicBezTo>
                  <a:cubicBezTo>
                    <a:pt x="9" y="160"/>
                    <a:pt x="0" y="151"/>
                    <a:pt x="0" y="140"/>
                  </a:cubicBezTo>
                  <a:close/>
                  <a:moveTo>
                    <a:pt x="0" y="20"/>
                  </a:moveTo>
                  <a:lnTo>
                    <a:pt x="0" y="20"/>
                  </a:lnTo>
                  <a:cubicBezTo>
                    <a:pt x="0" y="9"/>
                    <a:pt x="9" y="0"/>
                    <a:pt x="20" y="0"/>
                  </a:cubicBezTo>
                  <a:cubicBezTo>
                    <a:pt x="31" y="0"/>
                    <a:pt x="40" y="9"/>
                    <a:pt x="40" y="20"/>
                  </a:cubicBezTo>
                  <a:lnTo>
                    <a:pt x="40" y="20"/>
                  </a:lnTo>
                  <a:cubicBezTo>
                    <a:pt x="40" y="31"/>
                    <a:pt x="31" y="40"/>
                    <a:pt x="20" y="40"/>
                  </a:cubicBezTo>
                  <a:cubicBezTo>
                    <a:pt x="9" y="40"/>
                    <a:pt x="0" y="31"/>
                    <a:pt x="0" y="20"/>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128">
              <a:extLst>
                <a:ext uri="{FF2B5EF4-FFF2-40B4-BE49-F238E27FC236}">
                  <a16:creationId xmlns:a16="http://schemas.microsoft.com/office/drawing/2014/main" id="{74BD0263-A0ED-4766-A17E-C7AE8198195A}"/>
                </a:ext>
              </a:extLst>
            </p:cNvPr>
            <p:cNvSpPr>
              <a:spLocks noChangeArrowheads="1"/>
            </p:cNvSpPr>
            <p:nvPr/>
          </p:nvSpPr>
          <p:spPr bwMode="auto">
            <a:xfrm>
              <a:off x="3091" y="2919"/>
              <a:ext cx="46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Arial" panose="020B0604020202020204" pitchFamily="34" charset="0"/>
                </a:rPr>
                <a:t>Douanes</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1071" name="Picture 47">
              <a:extLst>
                <a:ext uri="{FF2B5EF4-FFF2-40B4-BE49-F238E27FC236}">
                  <a16:creationId xmlns:a16="http://schemas.microsoft.com/office/drawing/2014/main" id="{415660CF-3822-4F8D-9B6D-43020E53FB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4" y="3211"/>
              <a:ext cx="36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075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
          <p:cNvSpPr>
            <a:spLocks noChangeArrowheads="1"/>
          </p:cNvSpPr>
          <p:nvPr/>
        </p:nvSpPr>
        <p:spPr bwMode="auto">
          <a:xfrm>
            <a:off x="1731963" y="415358"/>
            <a:ext cx="8928100" cy="784830"/>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66813" algn="l"/>
              </a:tabLst>
            </a:pPr>
            <a:endParaRPr lang="fr-FR" sz="1500" b="1" dirty="0">
              <a:solidFill>
                <a:schemeClr val="bg1"/>
              </a:solidFill>
              <a:latin typeface="Verdana" pitchFamily="34" charset="0"/>
              <a:ea typeface="Verdana" pitchFamily="34" charset="0"/>
              <a:cs typeface="Verdana" pitchFamily="34" charset="0"/>
            </a:endParaRPr>
          </a:p>
          <a:p>
            <a:pPr>
              <a:tabLst>
                <a:tab pos="1166813" algn="l"/>
              </a:tabLst>
            </a:pPr>
            <a:r>
              <a:rPr lang="fr-FR" sz="1500" b="1" dirty="0">
                <a:solidFill>
                  <a:schemeClr val="bg1"/>
                </a:solidFill>
                <a:latin typeface="Verdana" pitchFamily="34" charset="0"/>
              </a:rPr>
              <a:t>I.  Saisie et échange de données</a:t>
            </a:r>
          </a:p>
          <a:p>
            <a:pPr>
              <a:tabLst>
                <a:tab pos="1166813" algn="l"/>
              </a:tabLst>
            </a:pPr>
            <a:endParaRPr lang="fr-FR" sz="1500" b="1" dirty="0">
              <a:solidFill>
                <a:schemeClr val="bg1"/>
              </a:solidFill>
              <a:latin typeface="Verdana" pitchFamily="34" charset="0"/>
              <a:ea typeface="Verdana" pitchFamily="34" charset="0"/>
              <a:cs typeface="Verdana" pitchFamily="34" charset="0"/>
            </a:endParaRPr>
          </a:p>
        </p:txBody>
      </p:sp>
      <p:sp>
        <p:nvSpPr>
          <p:cNvPr id="6" name="Rectangle 5"/>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sz="1500"/>
          </a:p>
        </p:txBody>
      </p:sp>
      <p:pic>
        <p:nvPicPr>
          <p:cNvPr id="10" name="Picture 10" descr="https://encrypted-tbn2.google.com/images?q=tbn:ANd9GcT1XilkB4nt0nowAAu88P9Lo4HnCPUL3M4BletkZ-SyWpOm6e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auto">
          <a:xfrm>
            <a:off x="1776414" y="1557975"/>
            <a:ext cx="8783637" cy="1477328"/>
          </a:xfrm>
          <a:prstGeom prst="rect">
            <a:avLst/>
          </a:prstGeom>
          <a:noFill/>
          <a:ln>
            <a:noFill/>
          </a:ln>
        </p:spPr>
        <p:txBody>
          <a:bodyPr>
            <a:spAutoFit/>
          </a:bodyPr>
          <a:lstStyle/>
          <a:p>
            <a:pPr marL="357188" indent="-357188">
              <a:buFont typeface="Wingdings" pitchFamily="2" charset="2"/>
              <a:buChar char="q"/>
              <a:defRPr/>
            </a:pPr>
            <a:r>
              <a:rPr lang="fr-FR" sz="1500" b="1" dirty="0"/>
              <a:t>Transmission</a:t>
            </a:r>
            <a:r>
              <a:rPr lang="fr-FR" sz="1500" dirty="0"/>
              <a:t> des données EDI</a:t>
            </a:r>
          </a:p>
          <a:p>
            <a:pPr marL="357188" lvl="1">
              <a:defRPr/>
            </a:pPr>
            <a:r>
              <a:rPr lang="fr-FR" sz="1500" dirty="0">
                <a:latin typeface="Verdana" pitchFamily="34" charset="0"/>
              </a:rPr>
              <a:t>Via des réseaux de transmission EDI reconnus: </a:t>
            </a:r>
          </a:p>
          <a:p>
            <a:pPr marL="1200150" lvl="2" indent="-285750">
              <a:buFont typeface="Wingdings" pitchFamily="2" charset="2"/>
              <a:buChar char="§"/>
              <a:defRPr/>
            </a:pPr>
            <a:r>
              <a:rPr lang="fr-FR" sz="1500" dirty="0">
                <a:latin typeface="Verdana" pitchFamily="34" charset="0"/>
              </a:rPr>
              <a:t>Système de l’UPU (POST*Net via IPS)</a:t>
            </a:r>
          </a:p>
          <a:p>
            <a:pPr marL="1200150" lvl="2" indent="-285750">
              <a:buFont typeface="Wingdings" pitchFamily="2" charset="2"/>
              <a:buChar char="§"/>
              <a:defRPr/>
            </a:pPr>
            <a:r>
              <a:rPr lang="fr-FR" sz="1500" dirty="0">
                <a:latin typeface="Verdana" pitchFamily="34" charset="0"/>
              </a:rPr>
              <a:t>Système d’IPC</a:t>
            </a:r>
          </a:p>
          <a:p>
            <a:pPr marL="285750" indent="-285750">
              <a:buFont typeface="Wingdings" pitchFamily="2" charset="2"/>
              <a:buChar char="q"/>
              <a:defRPr/>
            </a:pPr>
            <a:endParaRPr lang="fr-FR" sz="1500" dirty="0">
              <a:latin typeface="Verdana" pitchFamily="34" charset="0"/>
              <a:ea typeface="Verdana" pitchFamily="34" charset="0"/>
              <a:cs typeface="Verdana" pitchFamily="34" charset="0"/>
            </a:endParaRPr>
          </a:p>
          <a:p>
            <a:pPr marL="357188" indent="-357188">
              <a:buFont typeface="Wingdings" pitchFamily="2" charset="2"/>
              <a:buChar char="q"/>
              <a:defRPr/>
            </a:pPr>
            <a:r>
              <a:rPr lang="fr-FR" sz="1500" dirty="0">
                <a:latin typeface="Verdana" pitchFamily="34" charset="0"/>
              </a:rPr>
              <a:t>Les données EDI sont stockées à l’UPU</a:t>
            </a:r>
          </a:p>
        </p:txBody>
      </p:sp>
      <p:pic>
        <p:nvPicPr>
          <p:cNvPr id="12" name="Picture 11" descr="https://upload.wikimedia.org/wikipedia/commons/thumb/f/fd/USB_Icon.svg/2000px-USB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 6">
            <a:extLst>
              <a:ext uri="{FF2B5EF4-FFF2-40B4-BE49-F238E27FC236}">
                <a16:creationId xmlns:a16="http://schemas.microsoft.com/office/drawing/2014/main" id="{99B72172-DC2C-49AE-A419-8E02662F42CB}"/>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26" name="Straight Connector 25">
            <a:extLst>
              <a:ext uri="{FF2B5EF4-FFF2-40B4-BE49-F238E27FC236}">
                <a16:creationId xmlns:a16="http://schemas.microsoft.com/office/drawing/2014/main" id="{6B9775D4-1B26-4E63-A47F-832FEC0E4339}"/>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66DEFE9-E48C-4D5A-9D0B-0A80FC112C11}"/>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6513DF2-0582-42CF-BF44-9DFAD970E47E}"/>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BEF8F18F-6038-4B45-B219-E15D25BCEC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63018" y="2965380"/>
            <a:ext cx="9030488" cy="3640602"/>
          </a:xfrm>
          <a:prstGeom prst="rect">
            <a:avLst/>
          </a:prstGeom>
        </p:spPr>
      </p:pic>
      <p:sp>
        <p:nvSpPr>
          <p:cNvPr id="13" name="TextBox 12">
            <a:extLst>
              <a:ext uri="{FF2B5EF4-FFF2-40B4-BE49-F238E27FC236}">
                <a16:creationId xmlns:a16="http://schemas.microsoft.com/office/drawing/2014/main" id="{AE94B9E9-D574-4B21-8066-9F80C60A4BF9}"/>
              </a:ext>
            </a:extLst>
          </p:cNvPr>
          <p:cNvSpPr txBox="1"/>
          <p:nvPr/>
        </p:nvSpPr>
        <p:spPr>
          <a:xfrm>
            <a:off x="8743950" y="1815222"/>
            <a:ext cx="3118228" cy="1015663"/>
          </a:xfrm>
          <a:prstGeom prst="rect">
            <a:avLst/>
          </a:prstGeom>
          <a:noFill/>
          <a:ln>
            <a:solidFill>
              <a:schemeClr val="accent1"/>
            </a:solidFill>
          </a:ln>
        </p:spPr>
        <p:txBody>
          <a:bodyPr wrap="square">
            <a:spAutoFit/>
          </a:bodyPr>
          <a:lstStyle/>
          <a:p>
            <a:r>
              <a:rPr lang="fr-FR" sz="1500" b="1" dirty="0">
                <a:latin typeface="Arial" panose="020B0604020202020204" pitchFamily="34" charset="0"/>
              </a:rPr>
              <a:t>Envois recommandés: </a:t>
            </a:r>
            <a:r>
              <a:rPr lang="fr-FR" sz="1500" b="1" dirty="0">
                <a:effectLst/>
                <a:latin typeface="Arial" panose="020B0604020202020204" pitchFamily="34" charset="0"/>
              </a:rPr>
              <a:t>RA–RZ, </a:t>
            </a:r>
          </a:p>
          <a:p>
            <a:endParaRPr lang="fr-FR" sz="1500" b="1" dirty="0">
              <a:effectLst/>
              <a:latin typeface="Arial" panose="020B0604020202020204" pitchFamily="34" charset="0"/>
              <a:ea typeface="Times New Roman" panose="02020603050405020304" pitchFamily="18" charset="0"/>
            </a:endParaRPr>
          </a:p>
          <a:p>
            <a:r>
              <a:rPr lang="fr-FR" sz="1500" b="1" dirty="0">
                <a:effectLst/>
                <a:latin typeface="Arial" panose="020B0604020202020204" pitchFamily="34" charset="0"/>
              </a:rPr>
              <a:t>Envois avec valeur déclarée: VA–VZ</a:t>
            </a:r>
            <a:endParaRPr lang="fr-FR" sz="1500" b="1" dirty="0"/>
          </a:p>
        </p:txBody>
      </p:sp>
    </p:spTree>
    <p:extLst>
      <p:ext uri="{BB962C8B-B14F-4D97-AF65-F5344CB8AC3E}">
        <p14:creationId xmlns:p14="http://schemas.microsoft.com/office/powerpoint/2010/main" val="36476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
          <p:cNvSpPr>
            <a:spLocks noChangeArrowheads="1"/>
          </p:cNvSpPr>
          <p:nvPr/>
        </p:nvSpPr>
        <p:spPr bwMode="auto">
          <a:xfrm>
            <a:off x="1731963" y="415358"/>
            <a:ext cx="8928100" cy="923330"/>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66813" algn="l"/>
              </a:tabLst>
            </a:pPr>
            <a:endParaRPr lang="fr-FR" b="1" dirty="0">
              <a:solidFill>
                <a:schemeClr val="bg1"/>
              </a:solidFill>
              <a:latin typeface="Verdana" pitchFamily="34" charset="0"/>
              <a:ea typeface="Verdana" pitchFamily="34" charset="0"/>
              <a:cs typeface="Verdana" pitchFamily="34" charset="0"/>
            </a:endParaRPr>
          </a:p>
          <a:p>
            <a:pPr marL="357188" indent="-357188"/>
            <a:r>
              <a:rPr lang="fr-FR" b="1" dirty="0">
                <a:solidFill>
                  <a:schemeClr val="bg1"/>
                </a:solidFill>
                <a:latin typeface="Verdana" pitchFamily="34" charset="0"/>
              </a:rPr>
              <a:t>I.  Saisie et échange de données</a:t>
            </a:r>
          </a:p>
          <a:p>
            <a:pPr>
              <a:tabLst>
                <a:tab pos="1166813" algn="l"/>
              </a:tabLst>
            </a:pPr>
            <a:endParaRPr lang="fr-FR" b="1" dirty="0">
              <a:solidFill>
                <a:schemeClr val="bg1"/>
              </a:solidFill>
              <a:latin typeface="Verdana" pitchFamily="34" charset="0"/>
              <a:ea typeface="Verdana" pitchFamily="34" charset="0"/>
              <a:cs typeface="Verdana" pitchFamily="34" charset="0"/>
            </a:endParaRPr>
          </a:p>
        </p:txBody>
      </p:sp>
      <p:sp>
        <p:nvSpPr>
          <p:cNvPr id="6" name="Rectangle 5"/>
          <p:cNvSpPr/>
          <p:nvPr/>
        </p:nvSpPr>
        <p:spPr>
          <a:xfrm>
            <a:off x="8773828" y="415359"/>
            <a:ext cx="1842221" cy="953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pic>
        <p:nvPicPr>
          <p:cNvPr id="10" name="Picture 10" descr="https://encrypted-tbn2.google.com/images?q=tbn:ANd9GcT1XilkB4nt0nowAAu88P9Lo4HnCPUL3M4BletkZ-SyWpOm6e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640" y="383177"/>
            <a:ext cx="9826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a:spLocks noChangeArrowheads="1"/>
          </p:cNvSpPr>
          <p:nvPr/>
        </p:nvSpPr>
        <p:spPr bwMode="auto">
          <a:xfrm>
            <a:off x="1776414" y="1557975"/>
            <a:ext cx="8783637" cy="1554272"/>
          </a:xfrm>
          <a:prstGeom prst="rect">
            <a:avLst/>
          </a:prstGeom>
          <a:noFill/>
          <a:ln>
            <a:noFill/>
          </a:ln>
        </p:spPr>
        <p:txBody>
          <a:bodyPr>
            <a:spAutoFit/>
          </a:bodyPr>
          <a:lstStyle/>
          <a:p>
            <a:pPr marL="357188" indent="-357188">
              <a:buFont typeface="Wingdings" pitchFamily="2" charset="2"/>
              <a:buChar char="q"/>
              <a:defRPr/>
            </a:pPr>
            <a:r>
              <a:rPr lang="fr-FR" sz="1500" b="1" dirty="0"/>
              <a:t>Transmission</a:t>
            </a:r>
            <a:r>
              <a:rPr lang="fr-FR" sz="1500" dirty="0"/>
              <a:t> des données EDI</a:t>
            </a:r>
          </a:p>
          <a:p>
            <a:pPr marL="357188" lvl="1">
              <a:spcBef>
                <a:spcPts val="600"/>
              </a:spcBef>
              <a:defRPr/>
            </a:pPr>
            <a:r>
              <a:rPr lang="fr-FR" sz="1500" dirty="0">
                <a:latin typeface="Verdana" pitchFamily="34" charset="0"/>
              </a:rPr>
              <a:t>Via des réseaux de transmission EDI reconnus, </a:t>
            </a:r>
          </a:p>
          <a:p>
            <a:pPr marL="715963" lvl="2" indent="-358775">
              <a:spcBef>
                <a:spcPts val="600"/>
              </a:spcBef>
              <a:buFont typeface="Wingdings" pitchFamily="2" charset="2"/>
              <a:buChar char="§"/>
              <a:defRPr/>
            </a:pPr>
            <a:r>
              <a:rPr lang="fr-FR" sz="1500" dirty="0">
                <a:latin typeface="Verdana" pitchFamily="34" charset="0"/>
              </a:rPr>
              <a:t>le système de l’UPU (Post*Net via IPS)</a:t>
            </a:r>
          </a:p>
          <a:p>
            <a:pPr marL="715963" lvl="2" indent="-358775">
              <a:spcBef>
                <a:spcPts val="600"/>
              </a:spcBef>
              <a:buFont typeface="Wingdings" pitchFamily="2" charset="2"/>
              <a:buChar char="§"/>
              <a:defRPr/>
            </a:pPr>
            <a:r>
              <a:rPr lang="fr-FR" sz="1500" dirty="0">
                <a:latin typeface="Verdana" pitchFamily="34" charset="0"/>
              </a:rPr>
              <a:t>le système d’IPC</a:t>
            </a:r>
          </a:p>
          <a:p>
            <a:pPr marL="357188" indent="-357188">
              <a:spcBef>
                <a:spcPts val="600"/>
              </a:spcBef>
              <a:buFont typeface="Wingdings" pitchFamily="2" charset="2"/>
              <a:buChar char="q"/>
              <a:defRPr/>
            </a:pPr>
            <a:r>
              <a:rPr lang="fr-FR" sz="1500" dirty="0">
                <a:latin typeface="Verdana" pitchFamily="34" charset="0"/>
              </a:rPr>
              <a:t>Les données EDI sont stockées à l’UPU</a:t>
            </a:r>
          </a:p>
        </p:txBody>
      </p:sp>
      <p:pic>
        <p:nvPicPr>
          <p:cNvPr id="12" name="Picture 11" descr="https://upload.wikimedia.org/wikipedia/commons/thumb/f/fd/USB_Icon.svg/2000px-USB_Ic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477" y="648733"/>
            <a:ext cx="448976" cy="2154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4" t="15398" r="42111" b="3980"/>
          <a:stretch/>
        </p:blipFill>
        <p:spPr bwMode="auto">
          <a:xfrm>
            <a:off x="6709340" y="473327"/>
            <a:ext cx="586810" cy="7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Image 6">
            <a:extLst>
              <a:ext uri="{FF2B5EF4-FFF2-40B4-BE49-F238E27FC236}">
                <a16:creationId xmlns:a16="http://schemas.microsoft.com/office/drawing/2014/main" id="{99B72172-DC2C-49AE-A419-8E02662F42CB}"/>
              </a:ext>
            </a:extLst>
          </p:cNvPr>
          <p:cNvPicPr>
            <a:picLocks noChangeAspect="1"/>
          </p:cNvPicPr>
          <p:nvPr/>
        </p:nvPicPr>
        <p:blipFill>
          <a:blip r:embed="rId5"/>
          <a:stretch>
            <a:fillRect/>
          </a:stretch>
        </p:blipFill>
        <p:spPr>
          <a:xfrm>
            <a:off x="7540122" y="440327"/>
            <a:ext cx="1762125" cy="774017"/>
          </a:xfrm>
          <a:prstGeom prst="rect">
            <a:avLst/>
          </a:prstGeom>
          <a:scene3d>
            <a:camera prst="isometricLeftDown"/>
            <a:lightRig rig="threePt" dir="t"/>
          </a:scene3d>
        </p:spPr>
      </p:pic>
      <p:cxnSp>
        <p:nvCxnSpPr>
          <p:cNvPr id="26" name="Straight Connector 25">
            <a:extLst>
              <a:ext uri="{FF2B5EF4-FFF2-40B4-BE49-F238E27FC236}">
                <a16:creationId xmlns:a16="http://schemas.microsoft.com/office/drawing/2014/main" id="{6B9775D4-1B26-4E63-A47F-832FEC0E4339}"/>
              </a:ext>
            </a:extLst>
          </p:cNvPr>
          <p:cNvCxnSpPr/>
          <p:nvPr/>
        </p:nvCxnSpPr>
        <p:spPr>
          <a:xfrm>
            <a:off x="7296150" y="630567"/>
            <a:ext cx="714375" cy="136401"/>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66DEFE9-E48C-4D5A-9D0B-0A80FC112C11}"/>
              </a:ext>
            </a:extLst>
          </p:cNvPr>
          <p:cNvCxnSpPr/>
          <p:nvPr/>
        </p:nvCxnSpPr>
        <p:spPr>
          <a:xfrm>
            <a:off x="7296150" y="630655"/>
            <a:ext cx="1447800" cy="581736"/>
          </a:xfrm>
          <a:prstGeom prst="line">
            <a:avLst/>
          </a:prstGeom>
          <a:ln w="635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6513DF2-0582-42CF-BF44-9DFAD970E47E}"/>
              </a:ext>
            </a:extLst>
          </p:cNvPr>
          <p:cNvCxnSpPr/>
          <p:nvPr/>
        </p:nvCxnSpPr>
        <p:spPr>
          <a:xfrm>
            <a:off x="8010525" y="766968"/>
            <a:ext cx="666750" cy="369689"/>
          </a:xfrm>
          <a:prstGeom prst="line">
            <a:avLst/>
          </a:prstGeom>
          <a:ln w="57150">
            <a:solidFill>
              <a:srgbClr val="FF0000">
                <a:alpha val="19000"/>
              </a:srgbClr>
            </a:solidFill>
            <a:prstDash val="solid"/>
          </a:ln>
        </p:spPr>
        <p:style>
          <a:lnRef idx="2">
            <a:schemeClr val="accent1"/>
          </a:lnRef>
          <a:fillRef idx="0">
            <a:schemeClr val="accent1"/>
          </a:fillRef>
          <a:effectRef idx="1">
            <a:schemeClr val="accent1"/>
          </a:effectRef>
          <a:fontRef idx="minor">
            <a:schemeClr val="tx1"/>
          </a:fontRef>
        </p:style>
      </p:cxnSp>
      <p:sp>
        <p:nvSpPr>
          <p:cNvPr id="13" name="Rectangle 28">
            <a:extLst>
              <a:ext uri="{FF2B5EF4-FFF2-40B4-BE49-F238E27FC236}">
                <a16:creationId xmlns:a16="http://schemas.microsoft.com/office/drawing/2014/main" id="{190AB178-D764-49C7-B40B-6D2957BECBC5}"/>
              </a:ext>
            </a:extLst>
          </p:cNvPr>
          <p:cNvSpPr>
            <a:spLocks noChangeArrowheads="1"/>
          </p:cNvSpPr>
          <p:nvPr/>
        </p:nvSpPr>
        <p:spPr bwMode="auto">
          <a:xfrm>
            <a:off x="1731963" y="3289428"/>
            <a:ext cx="8928100" cy="923330"/>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66813" algn="l"/>
              </a:tabLst>
            </a:pPr>
            <a:endParaRPr lang="fr-FR" b="1" dirty="0">
              <a:solidFill>
                <a:schemeClr val="bg1"/>
              </a:solidFill>
              <a:latin typeface="Verdana" pitchFamily="34" charset="0"/>
              <a:ea typeface="Verdana" pitchFamily="34" charset="0"/>
              <a:cs typeface="Verdana" pitchFamily="34" charset="0"/>
            </a:endParaRPr>
          </a:p>
          <a:p>
            <a:pPr marL="357188" indent="-357188"/>
            <a:r>
              <a:rPr lang="fr-FR" b="1" dirty="0">
                <a:solidFill>
                  <a:schemeClr val="bg1"/>
                </a:solidFill>
                <a:latin typeface="Verdana" pitchFamily="34" charset="0"/>
              </a:rPr>
              <a:t>II.  Évaluation – Délais de transmission des données</a:t>
            </a:r>
          </a:p>
          <a:p>
            <a:pPr>
              <a:tabLst>
                <a:tab pos="1166813" algn="l"/>
              </a:tabLst>
            </a:pPr>
            <a:endParaRPr lang="fr-FR" b="1" dirty="0">
              <a:solidFill>
                <a:schemeClr val="bg1"/>
              </a:solidFill>
              <a:latin typeface="Verdana" pitchFamily="34" charset="0"/>
              <a:ea typeface="Verdana" pitchFamily="34" charset="0"/>
              <a:cs typeface="Verdana" pitchFamily="34" charset="0"/>
            </a:endParaRPr>
          </a:p>
        </p:txBody>
      </p:sp>
      <p:pic>
        <p:nvPicPr>
          <p:cNvPr id="14" name="Picture 2" descr="PMO performance metrics">
            <a:extLst>
              <a:ext uri="{FF2B5EF4-FFF2-40B4-BE49-F238E27FC236}">
                <a16:creationId xmlns:a16="http://schemas.microsoft.com/office/drawing/2014/main" id="{6DFD94F4-D428-4E77-B5A4-A59140B1CA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46" t="10182" r="7263" b="8849"/>
          <a:stretch/>
        </p:blipFill>
        <p:spPr bwMode="auto">
          <a:xfrm>
            <a:off x="8891482" y="3279037"/>
            <a:ext cx="1724566" cy="12307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3876E63F-42AA-40E9-9B99-D4715BD8480A}"/>
              </a:ext>
            </a:extLst>
          </p:cNvPr>
          <p:cNvSpPr>
            <a:spLocks noChangeArrowheads="1"/>
          </p:cNvSpPr>
          <p:nvPr/>
        </p:nvSpPr>
        <p:spPr bwMode="auto">
          <a:xfrm>
            <a:off x="1776414" y="4344382"/>
            <a:ext cx="10158411" cy="1708160"/>
          </a:xfrm>
          <a:prstGeom prst="rect">
            <a:avLst/>
          </a:prstGeom>
          <a:noFill/>
          <a:ln>
            <a:noFill/>
          </a:ln>
        </p:spPr>
        <p:txBody>
          <a:bodyPr wrap="square">
            <a:spAutoFit/>
          </a:bodyPr>
          <a:lstStyle/>
          <a:p>
            <a:pPr marL="357188" indent="-357188">
              <a:buFont typeface="Wingdings" pitchFamily="2" charset="2"/>
              <a:buChar char="q"/>
              <a:defRPr/>
            </a:pPr>
            <a:r>
              <a:rPr lang="fr-FR" sz="1500" dirty="0">
                <a:latin typeface="Verdana" pitchFamily="34" charset="0"/>
              </a:rPr>
              <a:t>Objectifs de transmission actuels</a:t>
            </a:r>
          </a:p>
          <a:p>
            <a:pPr marL="715963" lvl="1" indent="-358775">
              <a:spcBef>
                <a:spcPts val="600"/>
              </a:spcBef>
              <a:buFont typeface="Wingdings" panose="05000000000000000000" pitchFamily="2" charset="2"/>
              <a:buChar char="§"/>
              <a:defRPr/>
            </a:pPr>
            <a:r>
              <a:rPr lang="fr-FR" sz="1500" dirty="0">
                <a:latin typeface="Verdana" pitchFamily="34" charset="0"/>
              </a:rPr>
              <a:t>EMD &lt; vingt-quatre heures pour les envois avec des données relatives à l’événement EMC</a:t>
            </a:r>
            <a:endParaRPr lang="fr-FR" sz="1500" dirty="0">
              <a:latin typeface="Verdana" pitchFamily="34" charset="0"/>
              <a:ea typeface="Verdana" pitchFamily="34" charset="0"/>
              <a:cs typeface="Verdana" pitchFamily="34" charset="0"/>
            </a:endParaRPr>
          </a:p>
          <a:p>
            <a:pPr marL="715963" lvl="1" indent="-358775">
              <a:spcBef>
                <a:spcPts val="600"/>
              </a:spcBef>
              <a:buFont typeface="Wingdings" panose="05000000000000000000" pitchFamily="2" charset="2"/>
              <a:buChar char="§"/>
              <a:defRPr/>
            </a:pPr>
            <a:r>
              <a:rPr lang="fr-FR" sz="1500" dirty="0">
                <a:latin typeface="Verdana" pitchFamily="34" charset="0"/>
              </a:rPr>
              <a:t>EMH ou EDH ou EMI &lt; vingt-quatre heures pour les envois avec des données relatives </a:t>
            </a:r>
            <a:br>
              <a:rPr lang="fr-FR" sz="1500" dirty="0">
                <a:latin typeface="Verdana" pitchFamily="34" charset="0"/>
              </a:rPr>
            </a:br>
            <a:r>
              <a:rPr lang="fr-FR" sz="1500" dirty="0">
                <a:latin typeface="Verdana" pitchFamily="34" charset="0"/>
              </a:rPr>
              <a:t>à l’événement EMD</a:t>
            </a:r>
            <a:endParaRPr lang="fr-FR" sz="1500" dirty="0">
              <a:latin typeface="Verdana" pitchFamily="34" charset="0"/>
              <a:ea typeface="Verdana" pitchFamily="34" charset="0"/>
              <a:cs typeface="Verdana" pitchFamily="34" charset="0"/>
            </a:endParaRPr>
          </a:p>
          <a:p>
            <a:pPr marL="357188" indent="-357188">
              <a:spcBef>
                <a:spcPts val="600"/>
              </a:spcBef>
              <a:buFont typeface="Wingdings" pitchFamily="2" charset="2"/>
              <a:buChar char="q"/>
              <a:defRPr/>
            </a:pPr>
            <a:r>
              <a:rPr lang="fr-FR" sz="1500" dirty="0">
                <a:latin typeface="Verdana" pitchFamily="34" charset="0"/>
              </a:rPr>
              <a:t>Pour chaque opérateur désigné, tous les envois pour lesquels les événements répondent aux objectifs ci-dessus sont comptés.</a:t>
            </a:r>
          </a:p>
        </p:txBody>
      </p:sp>
      <p:sp>
        <p:nvSpPr>
          <p:cNvPr id="16" name="TextBox 15">
            <a:extLst>
              <a:ext uri="{FF2B5EF4-FFF2-40B4-BE49-F238E27FC236}">
                <a16:creationId xmlns:a16="http://schemas.microsoft.com/office/drawing/2014/main" id="{EE056718-C5D7-4584-8B01-EF9B67BAA98B}"/>
              </a:ext>
            </a:extLst>
          </p:cNvPr>
          <p:cNvSpPr txBox="1"/>
          <p:nvPr/>
        </p:nvSpPr>
        <p:spPr>
          <a:xfrm>
            <a:off x="8769712" y="1770974"/>
            <a:ext cx="3164254" cy="1015663"/>
          </a:xfrm>
          <a:prstGeom prst="rect">
            <a:avLst/>
          </a:prstGeom>
          <a:noFill/>
          <a:ln>
            <a:solidFill>
              <a:schemeClr val="accent1"/>
            </a:solidFill>
          </a:ln>
        </p:spPr>
        <p:txBody>
          <a:bodyPr wrap="square">
            <a:spAutoFit/>
          </a:bodyPr>
          <a:lstStyle/>
          <a:p>
            <a:r>
              <a:rPr lang="fr-FR" sz="1500" b="1" dirty="0">
                <a:latin typeface="Arial" panose="020B0604020202020204" pitchFamily="34" charset="0"/>
              </a:rPr>
              <a:t>Envois recommandés: </a:t>
            </a:r>
            <a:r>
              <a:rPr lang="fr-FR" sz="1500" b="1" dirty="0">
                <a:effectLst/>
                <a:latin typeface="Arial" panose="020B0604020202020204" pitchFamily="34" charset="0"/>
              </a:rPr>
              <a:t>RA–RZ </a:t>
            </a:r>
          </a:p>
          <a:p>
            <a:endParaRPr lang="fr-FR" sz="1500" b="1" dirty="0">
              <a:effectLst/>
              <a:latin typeface="Arial" panose="020B0604020202020204" pitchFamily="34" charset="0"/>
              <a:ea typeface="Times New Roman" panose="02020603050405020304" pitchFamily="18" charset="0"/>
            </a:endParaRPr>
          </a:p>
          <a:p>
            <a:r>
              <a:rPr lang="fr-FR" sz="1500" b="1" dirty="0">
                <a:effectLst/>
                <a:latin typeface="Arial" panose="020B0604020202020204" pitchFamily="34" charset="0"/>
              </a:rPr>
              <a:t>Envois avec valeur déclarée: VA–VZ</a:t>
            </a:r>
            <a:endParaRPr lang="fr-FR" sz="1500" b="1" dirty="0"/>
          </a:p>
        </p:txBody>
      </p:sp>
    </p:spTree>
    <p:extLst>
      <p:ext uri="{BB962C8B-B14F-4D97-AF65-F5344CB8AC3E}">
        <p14:creationId xmlns:p14="http://schemas.microsoft.com/office/powerpoint/2010/main" val="45894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8">
            <a:extLst>
              <a:ext uri="{FF2B5EF4-FFF2-40B4-BE49-F238E27FC236}">
                <a16:creationId xmlns:a16="http://schemas.microsoft.com/office/drawing/2014/main" id="{190AB178-D764-49C7-B40B-6D2957BECBC5}"/>
              </a:ext>
            </a:extLst>
          </p:cNvPr>
          <p:cNvSpPr>
            <a:spLocks noChangeArrowheads="1"/>
          </p:cNvSpPr>
          <p:nvPr/>
        </p:nvSpPr>
        <p:spPr bwMode="auto">
          <a:xfrm>
            <a:off x="1741488" y="424883"/>
            <a:ext cx="8928100" cy="923330"/>
          </a:xfrm>
          <a:prstGeom prst="rect">
            <a:avLst/>
          </a:prstGeom>
          <a:solidFill>
            <a:srgbClr val="3A4D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66813" algn="l"/>
              </a:tabLst>
            </a:pPr>
            <a:endParaRPr lang="fr-FR" b="1" dirty="0">
              <a:solidFill>
                <a:schemeClr val="bg1"/>
              </a:solidFill>
              <a:latin typeface="Verdana" pitchFamily="34" charset="0"/>
              <a:ea typeface="Verdana" pitchFamily="34" charset="0"/>
              <a:cs typeface="Verdana" pitchFamily="34" charset="0"/>
            </a:endParaRPr>
          </a:p>
          <a:p>
            <a:pPr>
              <a:tabLst>
                <a:tab pos="1166813" algn="l"/>
              </a:tabLst>
            </a:pPr>
            <a:r>
              <a:rPr lang="fr-FR" b="1" dirty="0">
                <a:solidFill>
                  <a:schemeClr val="bg1"/>
                </a:solidFill>
                <a:latin typeface="Verdana" pitchFamily="34" charset="0"/>
              </a:rPr>
              <a:t>III.  Évaluation – Calcul des performances</a:t>
            </a:r>
          </a:p>
          <a:p>
            <a:pPr>
              <a:tabLst>
                <a:tab pos="1166813" algn="l"/>
              </a:tabLst>
            </a:pPr>
            <a:endParaRPr lang="fr-FR" b="1" dirty="0">
              <a:solidFill>
                <a:schemeClr val="bg1"/>
              </a:solidFill>
              <a:latin typeface="Verdana" pitchFamily="34" charset="0"/>
              <a:ea typeface="Verdana" pitchFamily="34" charset="0"/>
              <a:cs typeface="Verdana" pitchFamily="34" charset="0"/>
            </a:endParaRPr>
          </a:p>
        </p:txBody>
      </p:sp>
      <p:pic>
        <p:nvPicPr>
          <p:cNvPr id="14" name="Picture 2" descr="PMO performance metrics">
            <a:extLst>
              <a:ext uri="{FF2B5EF4-FFF2-40B4-BE49-F238E27FC236}">
                <a16:creationId xmlns:a16="http://schemas.microsoft.com/office/drawing/2014/main" id="{6DFD94F4-D428-4E77-B5A4-A59140B1CA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6" t="10182" r="7263" b="8849"/>
          <a:stretch/>
        </p:blipFill>
        <p:spPr bwMode="auto">
          <a:xfrm>
            <a:off x="8901007" y="500217"/>
            <a:ext cx="1724566" cy="123078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
            <a:extLst>
              <a:ext uri="{FF2B5EF4-FFF2-40B4-BE49-F238E27FC236}">
                <a16:creationId xmlns:a16="http://schemas.microsoft.com/office/drawing/2014/main" id="{F25ADAC5-4BD8-4A10-9C3F-D848DE72DD10}"/>
              </a:ext>
            </a:extLst>
          </p:cNvPr>
          <p:cNvSpPr txBox="1"/>
          <p:nvPr/>
        </p:nvSpPr>
        <p:spPr>
          <a:xfrm>
            <a:off x="488273" y="1638078"/>
            <a:ext cx="11140510" cy="2200602"/>
          </a:xfrm>
          <a:prstGeom prst="rect">
            <a:avLst/>
          </a:prstGeom>
          <a:noFill/>
        </p:spPr>
        <p:txBody>
          <a:bodyPr wrap="square">
            <a:spAutoFit/>
          </a:bodyPr>
          <a:lstStyle/>
          <a:p>
            <a:pPr>
              <a:spcAft>
                <a:spcPts val="1200"/>
              </a:spcAft>
            </a:pPr>
            <a:r>
              <a:rPr lang="fr-FR" sz="1600" dirty="0">
                <a:latin typeface="Verdana" panose="020B0604030504040204" pitchFamily="34" charset="0"/>
              </a:rPr>
              <a:t>Pour chaque flux, des objectifs minimaux sont fixés:</a:t>
            </a:r>
          </a:p>
          <a:p>
            <a:pPr marL="285750" lvl="1" indent="-285750">
              <a:spcBef>
                <a:spcPts val="600"/>
              </a:spcBef>
              <a:buFont typeface="Arial" panose="020B0604020202020204" pitchFamily="34" charset="0"/>
              <a:buChar char="•"/>
            </a:pPr>
            <a:r>
              <a:rPr lang="fr-FR" sz="1600" dirty="0">
                <a:latin typeface="Verdana" panose="020B0604030504040204" pitchFamily="34" charset="0"/>
              </a:rPr>
              <a:t>56% des envois pour lesquels des données relatives à l’événement EMC sont transmises DOIVENT également être accompagnés de données relatives aux événements EMD</a:t>
            </a:r>
          </a:p>
          <a:p>
            <a:pPr marL="357188" lvl="1" indent="-357188">
              <a:spcBef>
                <a:spcPts val="600"/>
              </a:spcBef>
            </a:pPr>
            <a:r>
              <a:rPr lang="fr-FR" sz="1600" b="1" dirty="0">
                <a:latin typeface="Verdana" panose="020B0604030504040204" pitchFamily="34" charset="0"/>
              </a:rPr>
              <a:t>et</a:t>
            </a:r>
          </a:p>
          <a:p>
            <a:pPr marL="357188" lvl="1" indent="-357188">
              <a:spcBef>
                <a:spcPts val="600"/>
              </a:spcBef>
              <a:buFont typeface="Wingdings" panose="05000000000000000000" pitchFamily="2" charset="2"/>
              <a:buChar char="§"/>
            </a:pPr>
            <a:r>
              <a:rPr lang="fr-FR" sz="1600" dirty="0">
                <a:latin typeface="Verdana" panose="020B0604030504040204" pitchFamily="34" charset="0"/>
              </a:rPr>
              <a:t>56% des envois pour lesquels des données relatives à l’événement EMD sont transmises DOIVENT également être accompagnés de données relatives à un événement de distribution (EMH ou EDH </a:t>
            </a:r>
            <a:br>
              <a:rPr lang="fr-FR" sz="1600" dirty="0">
                <a:latin typeface="Verdana" panose="020B0604030504040204" pitchFamily="34" charset="0"/>
              </a:rPr>
            </a:br>
            <a:r>
              <a:rPr lang="fr-FR" sz="1600" dirty="0">
                <a:latin typeface="Verdana" panose="020B0604030504040204" pitchFamily="34" charset="0"/>
              </a:rPr>
              <a:t>ou EMI)</a:t>
            </a:r>
          </a:p>
        </p:txBody>
      </p:sp>
      <p:sp>
        <p:nvSpPr>
          <p:cNvPr id="7" name="ZoneTexte 5">
            <a:extLst>
              <a:ext uri="{FF2B5EF4-FFF2-40B4-BE49-F238E27FC236}">
                <a16:creationId xmlns:a16="http://schemas.microsoft.com/office/drawing/2014/main" id="{B6857DBA-DEE8-4043-BDCF-BECE517DDBDE}"/>
              </a:ext>
            </a:extLst>
          </p:cNvPr>
          <p:cNvSpPr txBox="1"/>
          <p:nvPr/>
        </p:nvSpPr>
        <p:spPr>
          <a:xfrm>
            <a:off x="636928" y="4642414"/>
            <a:ext cx="10827758" cy="830997"/>
          </a:xfrm>
          <a:prstGeom prst="rect">
            <a:avLst/>
          </a:prstGeom>
          <a:noFill/>
        </p:spPr>
        <p:txBody>
          <a:bodyPr wrap="square">
            <a:spAutoFit/>
          </a:bodyPr>
          <a:lstStyle/>
          <a:p>
            <a:pPr algn="just">
              <a:spcAft>
                <a:spcPts val="1200"/>
              </a:spcAft>
            </a:pPr>
            <a:r>
              <a:rPr lang="fr-FR" sz="1600" dirty="0">
                <a:latin typeface="Verdana" panose="020B0604030504040204" pitchFamily="34" charset="0"/>
              </a:rPr>
              <a:t>Lorsque les objectifs minimaux sont atteints, tous les envois transmis dans les vingt-quatre heures peuvent donner lieu à une rémunération ET l’opérateur désigné participe au système de rémunération en fonction des résultats (avant 2026)</a:t>
            </a:r>
          </a:p>
        </p:txBody>
      </p:sp>
      <p:sp>
        <p:nvSpPr>
          <p:cNvPr id="8" name="ZoneTexte 5">
            <a:extLst>
              <a:ext uri="{FF2B5EF4-FFF2-40B4-BE49-F238E27FC236}">
                <a16:creationId xmlns:a16="http://schemas.microsoft.com/office/drawing/2014/main" id="{E7732E4E-CEB4-43F6-B261-E8B215E39207}"/>
              </a:ext>
            </a:extLst>
          </p:cNvPr>
          <p:cNvSpPr txBox="1"/>
          <p:nvPr/>
        </p:nvSpPr>
        <p:spPr>
          <a:xfrm>
            <a:off x="636928" y="4161846"/>
            <a:ext cx="10827758" cy="338554"/>
          </a:xfrm>
          <a:prstGeom prst="rect">
            <a:avLst/>
          </a:prstGeom>
          <a:noFill/>
        </p:spPr>
        <p:txBody>
          <a:bodyPr wrap="square">
            <a:spAutoFit/>
          </a:bodyPr>
          <a:lstStyle/>
          <a:p>
            <a:pPr algn="just">
              <a:spcAft>
                <a:spcPts val="1200"/>
              </a:spcAft>
            </a:pPr>
            <a:r>
              <a:rPr lang="fr-FR" sz="1600" i="1" dirty="0">
                <a:latin typeface="Verdana" panose="020B0604030504040204" pitchFamily="34" charset="0"/>
              </a:rPr>
              <a:t>… mécanisme de calcul en cascade: différence avec le calcul pour l’évaluation du service de suivi</a:t>
            </a:r>
          </a:p>
        </p:txBody>
      </p:sp>
      <p:sp>
        <p:nvSpPr>
          <p:cNvPr id="9" name="ZoneTexte 5">
            <a:extLst>
              <a:ext uri="{FF2B5EF4-FFF2-40B4-BE49-F238E27FC236}">
                <a16:creationId xmlns:a16="http://schemas.microsoft.com/office/drawing/2014/main" id="{8F9C5D11-228C-4A2A-9FA3-52ABD2995357}"/>
              </a:ext>
            </a:extLst>
          </p:cNvPr>
          <p:cNvSpPr txBox="1"/>
          <p:nvPr/>
        </p:nvSpPr>
        <p:spPr>
          <a:xfrm>
            <a:off x="636928" y="5575273"/>
            <a:ext cx="10722563" cy="338554"/>
          </a:xfrm>
          <a:prstGeom prst="rect">
            <a:avLst/>
          </a:prstGeom>
          <a:noFill/>
        </p:spPr>
        <p:txBody>
          <a:bodyPr wrap="square">
            <a:spAutoFit/>
          </a:bodyPr>
          <a:lstStyle/>
          <a:p>
            <a:pPr algn="just">
              <a:spcAft>
                <a:spcPts val="1200"/>
              </a:spcAft>
            </a:pPr>
            <a:r>
              <a:rPr lang="fr-FR" sz="1600" b="1" dirty="0">
                <a:latin typeface="Verdana" panose="020B0604030504040204" pitchFamily="34" charset="0"/>
              </a:rPr>
              <a:t>Rémunération = nombre d’envois pouvant donner lieu à une rémunération x 0,5 DTS</a:t>
            </a:r>
          </a:p>
        </p:txBody>
      </p:sp>
    </p:spTree>
    <p:extLst>
      <p:ext uri="{BB962C8B-B14F-4D97-AF65-F5344CB8AC3E}">
        <p14:creationId xmlns:p14="http://schemas.microsoft.com/office/powerpoint/2010/main" val="1156612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5CC2A-4659-4796-B4AE-FAC4DDE64521}"/>
              </a:ext>
            </a:extLst>
          </p:cNvPr>
          <p:cNvSpPr>
            <a:spLocks noGrp="1"/>
          </p:cNvSpPr>
          <p:nvPr>
            <p:ph type="title"/>
          </p:nvPr>
        </p:nvSpPr>
        <p:spPr>
          <a:xfrm>
            <a:off x="1743544" y="497201"/>
            <a:ext cx="9998613" cy="574284"/>
          </a:xfrm>
        </p:spPr>
        <p:txBody>
          <a:bodyPr/>
          <a:lstStyle/>
          <a:p>
            <a:r>
              <a:rPr lang="fr-FR" sz="2400" dirty="0"/>
              <a:t>Calendrier de présentation des rapports  </a:t>
            </a:r>
            <a:br>
              <a:rPr sz="2400" dirty="0"/>
            </a:br>
            <a:r>
              <a:rPr lang="fr-FR" sz="2400" dirty="0"/>
              <a:t> (v. circulaire 51/2025 du Bureau international)</a:t>
            </a:r>
            <a:endParaRPr lang="fr-FR" sz="2400" b="0" dirty="0"/>
          </a:p>
        </p:txBody>
      </p:sp>
      <p:sp>
        <p:nvSpPr>
          <p:cNvPr id="4" name="ZoneTexte 3">
            <a:extLst>
              <a:ext uri="{FF2B5EF4-FFF2-40B4-BE49-F238E27FC236}">
                <a16:creationId xmlns:a16="http://schemas.microsoft.com/office/drawing/2014/main" id="{F0CC22B1-6251-452E-BDF0-BC31ADC0906F}"/>
              </a:ext>
            </a:extLst>
          </p:cNvPr>
          <p:cNvSpPr txBox="1"/>
          <p:nvPr/>
        </p:nvSpPr>
        <p:spPr>
          <a:xfrm>
            <a:off x="838200" y="1321128"/>
            <a:ext cx="10313503" cy="307777"/>
          </a:xfrm>
          <a:prstGeom prst="rect">
            <a:avLst/>
          </a:prstGeom>
          <a:noFill/>
        </p:spPr>
        <p:txBody>
          <a:bodyPr wrap="square">
            <a:spAutoFit/>
          </a:bodyPr>
          <a:lstStyle/>
          <a:p>
            <a:pPr marL="342900" indent="-342900">
              <a:buFont typeface="Arial" panose="020B0604020202020204" pitchFamily="34" charset="0"/>
              <a:buChar char="•"/>
            </a:pPr>
            <a:r>
              <a:rPr lang="fr-FR" sz="1400" dirty="0">
                <a:latin typeface="Verdana" panose="020B0604030504040204" pitchFamily="34" charset="0"/>
              </a:rPr>
              <a:t>La présentation des rapports est conforme aux directives fournies à l'article 31-105</a:t>
            </a:r>
          </a:p>
        </p:txBody>
      </p:sp>
      <p:pic>
        <p:nvPicPr>
          <p:cNvPr id="5" name="Picture 4">
            <a:extLst>
              <a:ext uri="{FF2B5EF4-FFF2-40B4-BE49-F238E27FC236}">
                <a16:creationId xmlns:a16="http://schemas.microsoft.com/office/drawing/2014/main" id="{DD821292-FA99-49E4-849F-4F4AF558B6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5493" y="1587421"/>
            <a:ext cx="11836750" cy="3033286"/>
          </a:xfrm>
          <a:prstGeom prst="rect">
            <a:avLst/>
          </a:prstGeom>
          <a:noFill/>
          <a:ln>
            <a:noFill/>
          </a:ln>
        </p:spPr>
      </p:pic>
      <p:sp>
        <p:nvSpPr>
          <p:cNvPr id="6" name="ZoneTexte 3">
            <a:extLst>
              <a:ext uri="{FF2B5EF4-FFF2-40B4-BE49-F238E27FC236}">
                <a16:creationId xmlns:a16="http://schemas.microsoft.com/office/drawing/2014/main" id="{2D4B6796-F009-432F-9275-C9D126A9B7D5}"/>
              </a:ext>
            </a:extLst>
          </p:cNvPr>
          <p:cNvSpPr txBox="1"/>
          <p:nvPr/>
        </p:nvSpPr>
        <p:spPr>
          <a:xfrm>
            <a:off x="838201" y="4808483"/>
            <a:ext cx="11135138" cy="1169551"/>
          </a:xfrm>
          <a:prstGeom prst="rect">
            <a:avLst/>
          </a:prstGeom>
          <a:noFill/>
        </p:spPr>
        <p:txBody>
          <a:bodyPr wrap="square">
            <a:spAutoFit/>
          </a:bodyPr>
          <a:lstStyle/>
          <a:p>
            <a:pPr marL="342900" indent="-342900">
              <a:buFont typeface="Arial" panose="020B0604020202020204" pitchFamily="34" charset="0"/>
              <a:buChar char="•"/>
            </a:pPr>
            <a:r>
              <a:rPr lang="fr-FR" sz="1400" dirty="0">
                <a:latin typeface="Verdana" panose="020B0604030504040204" pitchFamily="34" charset="0"/>
                <a:ea typeface="Verdana" panose="020B0604030504040204" pitchFamily="34" charset="0"/>
              </a:rPr>
              <a:t>LAS – Letter Accounting Simulation (simulation de la comptabilité pour les envois de la poste aux lettres)</a:t>
            </a:r>
          </a:p>
          <a:p>
            <a:pPr marL="342900" indent="-342900">
              <a:buFont typeface="Arial" panose="020B0604020202020204" pitchFamily="34" charset="0"/>
              <a:buChar char="•"/>
            </a:pPr>
            <a:r>
              <a:rPr lang="fr-FR" sz="1400" dirty="0">
                <a:latin typeface="Verdana" panose="020B0604030504040204" pitchFamily="34" charset="0"/>
                <a:ea typeface="Verdana" panose="020B0604030504040204" pitchFamily="34" charset="0"/>
              </a:rPr>
              <a:t>T – Trimestre</a:t>
            </a:r>
          </a:p>
          <a:p>
            <a:pPr marL="342900" indent="-342900">
              <a:buFont typeface="Arial" panose="020B0604020202020204" pitchFamily="34" charset="0"/>
              <a:buChar char="•"/>
            </a:pPr>
            <a:r>
              <a:rPr lang="fr-FR" sz="1400" dirty="0">
                <a:latin typeface="Verdana" panose="020B0604030504040204" pitchFamily="34" charset="0"/>
                <a:ea typeface="Verdana" panose="020B0604030504040204" pitchFamily="34" charset="0"/>
              </a:rPr>
              <a:t>A – Année d'établissement de rapports</a:t>
            </a:r>
          </a:p>
          <a:p>
            <a:pPr marL="342900" indent="-342900">
              <a:buFont typeface="Arial" panose="020B0604020202020204" pitchFamily="34" charset="0"/>
              <a:buChar char="•"/>
            </a:pPr>
            <a:r>
              <a:rPr lang="fr-FR" sz="1400" dirty="0">
                <a:latin typeface="Verdana" panose="020B0604030504040204" pitchFamily="34" charset="0"/>
                <a:ea typeface="Verdana" panose="020B0604030504040204" pitchFamily="34" charset="0"/>
              </a:rPr>
              <a:t>Les rapports seront publiés dans l’application QCS Mail (</a:t>
            </a:r>
            <a:r>
              <a:rPr lang="fr-FR" sz="1400" dirty="0">
                <a:latin typeface="Verdana" panose="020B0604030504040204" pitchFamily="34" charset="0"/>
                <a:ea typeface="Verdana" panose="020B0604030504040204" pitchFamily="34" charset="0"/>
                <a:hlinkClick r:id="rId3"/>
              </a:rPr>
              <a:t>https://qcsmail.ptc.post</a:t>
            </a:r>
            <a:r>
              <a:rPr lang="fr-FR" sz="1400" dirty="0">
                <a:latin typeface="Verdana" panose="020B0604030504040204" pitchFamily="34" charset="0"/>
                <a:ea typeface="Verdana" panose="020B0604030504040204" pitchFamily="34" charset="0"/>
              </a:rPr>
              <a:t>) entre le 15 et le 25 de chaque mois</a:t>
            </a:r>
          </a:p>
          <a:p>
            <a:pPr marL="342900" indent="-342900">
              <a:buFont typeface="Arial" panose="020B0604020202020204" pitchFamily="34" charset="0"/>
              <a:buChar char="•"/>
            </a:pPr>
            <a:r>
              <a:rPr lang="fr-FR" sz="1400" dirty="0">
                <a:latin typeface="Verdana" panose="020B0604030504040204" pitchFamily="34" charset="0"/>
                <a:ea typeface="Verdana" panose="020B0604030504040204" pitchFamily="34" charset="0"/>
              </a:rPr>
              <a:t>Rapports finals aux fins de la rémunération: février (T4), mai (T1), août (T2), novembre (T3)</a:t>
            </a:r>
          </a:p>
        </p:txBody>
      </p:sp>
    </p:spTree>
    <p:extLst>
      <p:ext uri="{BB962C8B-B14F-4D97-AF65-F5344CB8AC3E}">
        <p14:creationId xmlns:p14="http://schemas.microsoft.com/office/powerpoint/2010/main" val="27643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5CC2A-4659-4796-B4AE-FAC4DDE64521}"/>
              </a:ext>
            </a:extLst>
          </p:cNvPr>
          <p:cNvSpPr>
            <a:spLocks noGrp="1"/>
          </p:cNvSpPr>
          <p:nvPr>
            <p:ph type="title"/>
          </p:nvPr>
        </p:nvSpPr>
        <p:spPr>
          <a:xfrm>
            <a:off x="1743544" y="497201"/>
            <a:ext cx="5609493" cy="574284"/>
          </a:xfrm>
        </p:spPr>
        <p:txBody>
          <a:bodyPr/>
          <a:lstStyle/>
          <a:p>
            <a:r>
              <a:rPr lang="fr-FR"/>
              <a:t>Exemple de rapport</a:t>
            </a:r>
            <a:endParaRPr lang="fr-FR" b="0" dirty="0"/>
          </a:p>
        </p:txBody>
      </p:sp>
      <p:pic>
        <p:nvPicPr>
          <p:cNvPr id="4" name="Picture 3">
            <a:extLst>
              <a:ext uri="{FF2B5EF4-FFF2-40B4-BE49-F238E27FC236}">
                <a16:creationId xmlns:a16="http://schemas.microsoft.com/office/drawing/2014/main" id="{340F637C-52EB-46A6-8B61-612E12A6055D}"/>
              </a:ext>
            </a:extLst>
          </p:cNvPr>
          <p:cNvPicPr>
            <a:picLocks noChangeAspect="1"/>
          </p:cNvPicPr>
          <p:nvPr/>
        </p:nvPicPr>
        <p:blipFill>
          <a:blip r:embed="rId2"/>
          <a:stretch>
            <a:fillRect/>
          </a:stretch>
        </p:blipFill>
        <p:spPr>
          <a:xfrm>
            <a:off x="366711" y="1191873"/>
            <a:ext cx="8038351" cy="3259865"/>
          </a:xfrm>
          <a:prstGeom prst="rect">
            <a:avLst/>
          </a:prstGeom>
          <a:ln>
            <a:solidFill>
              <a:schemeClr val="tx1"/>
            </a:solidFill>
          </a:ln>
        </p:spPr>
      </p:pic>
      <p:pic>
        <p:nvPicPr>
          <p:cNvPr id="6" name="Picture 5">
            <a:extLst>
              <a:ext uri="{FF2B5EF4-FFF2-40B4-BE49-F238E27FC236}">
                <a16:creationId xmlns:a16="http://schemas.microsoft.com/office/drawing/2014/main" id="{468CBB4F-EDF5-47B5-95BB-F33C57AABFF5}"/>
              </a:ext>
            </a:extLst>
          </p:cNvPr>
          <p:cNvPicPr>
            <a:picLocks noChangeAspect="1"/>
          </p:cNvPicPr>
          <p:nvPr/>
        </p:nvPicPr>
        <p:blipFill>
          <a:blip r:embed="rId3"/>
          <a:stretch>
            <a:fillRect/>
          </a:stretch>
        </p:blipFill>
        <p:spPr>
          <a:xfrm>
            <a:off x="3398061" y="4016430"/>
            <a:ext cx="8427228" cy="2564082"/>
          </a:xfrm>
          <a:prstGeom prst="rect">
            <a:avLst/>
          </a:prstGeom>
          <a:ln>
            <a:solidFill>
              <a:schemeClr val="tx1"/>
            </a:solidFill>
          </a:ln>
        </p:spPr>
      </p:pic>
    </p:spTree>
    <p:extLst>
      <p:ext uri="{BB962C8B-B14F-4D97-AF65-F5344CB8AC3E}">
        <p14:creationId xmlns:p14="http://schemas.microsoft.com/office/powerpoint/2010/main" val="4069060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72AE-E360-45A8-9BBF-C9BCB9055BB5}"/>
              </a:ext>
            </a:extLst>
          </p:cNvPr>
          <p:cNvSpPr>
            <a:spLocks noGrp="1"/>
          </p:cNvSpPr>
          <p:nvPr>
            <p:ph type="title"/>
          </p:nvPr>
        </p:nvSpPr>
        <p:spPr>
          <a:xfrm>
            <a:off x="1743543" y="497201"/>
            <a:ext cx="9639159" cy="574284"/>
          </a:xfrm>
        </p:spPr>
        <p:txBody>
          <a:bodyPr/>
          <a:lstStyle/>
          <a:p>
            <a:r>
              <a:rPr lang="fr-FR" dirty="0"/>
              <a:t>Enseignements tirés et rapports opérationnels</a:t>
            </a:r>
          </a:p>
        </p:txBody>
      </p:sp>
      <p:grpSp>
        <p:nvGrpSpPr>
          <p:cNvPr id="12" name="Group 11">
            <a:extLst>
              <a:ext uri="{FF2B5EF4-FFF2-40B4-BE49-F238E27FC236}">
                <a16:creationId xmlns:a16="http://schemas.microsoft.com/office/drawing/2014/main" id="{0879175C-17B6-4C01-84F3-1A1D48A3ACEB}"/>
              </a:ext>
            </a:extLst>
          </p:cNvPr>
          <p:cNvGrpSpPr/>
          <p:nvPr/>
        </p:nvGrpSpPr>
        <p:grpSpPr>
          <a:xfrm>
            <a:off x="255226" y="1382321"/>
            <a:ext cx="11295765" cy="3163990"/>
            <a:chOff x="255226" y="1382321"/>
            <a:chExt cx="11295765" cy="3163990"/>
          </a:xfrm>
        </p:grpSpPr>
        <p:sp>
          <p:nvSpPr>
            <p:cNvPr id="3" name="TextBox 2">
              <a:extLst>
                <a:ext uri="{FF2B5EF4-FFF2-40B4-BE49-F238E27FC236}">
                  <a16:creationId xmlns:a16="http://schemas.microsoft.com/office/drawing/2014/main" id="{16DF5C1D-FA53-497D-85BC-DB4F1F4B0134}"/>
                </a:ext>
              </a:extLst>
            </p:cNvPr>
            <p:cNvSpPr txBox="1"/>
            <p:nvPr/>
          </p:nvSpPr>
          <p:spPr>
            <a:xfrm>
              <a:off x="258556" y="2226571"/>
              <a:ext cx="5837443" cy="369332"/>
            </a:xfrm>
            <a:prstGeom prst="rect">
              <a:avLst/>
            </a:prstGeom>
            <a:noFill/>
          </p:spPr>
          <p:txBody>
            <a:bodyPr wrap="square" rtlCol="0">
              <a:spAutoFit/>
            </a:bodyPr>
            <a:lstStyle/>
            <a:p>
              <a:pPr marL="644525" lvl="1" indent="-285750">
                <a:buFont typeface="Wingdings" panose="05000000000000000000" pitchFamily="2" charset="2"/>
                <a:buChar char="q"/>
              </a:pPr>
              <a:r>
                <a:rPr lang="fr-FR" dirty="0">
                  <a:latin typeface="Verdana" panose="020B0604030504040204" pitchFamily="34" charset="0"/>
                </a:rPr>
                <a:t>Les données EDI doivent être copiées</a:t>
              </a:r>
            </a:p>
          </p:txBody>
        </p:sp>
        <p:sp>
          <p:nvSpPr>
            <p:cNvPr id="5" name="Title 1">
              <a:extLst>
                <a:ext uri="{FF2B5EF4-FFF2-40B4-BE49-F238E27FC236}">
                  <a16:creationId xmlns:a16="http://schemas.microsoft.com/office/drawing/2014/main" id="{39E7B5E8-2273-4D62-91B7-BA9CF32BA2B5}"/>
                </a:ext>
              </a:extLst>
            </p:cNvPr>
            <p:cNvSpPr txBox="1">
              <a:spLocks/>
            </p:cNvSpPr>
            <p:nvPr/>
          </p:nvSpPr>
          <p:spPr>
            <a:xfrm>
              <a:off x="641008" y="1652287"/>
              <a:ext cx="4991165"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b="0" dirty="0"/>
                <a:t>Enseignements tirés</a:t>
              </a:r>
            </a:p>
          </p:txBody>
        </p:sp>
        <p:pic>
          <p:nvPicPr>
            <p:cNvPr id="7" name="Picture 6">
              <a:extLst>
                <a:ext uri="{FF2B5EF4-FFF2-40B4-BE49-F238E27FC236}">
                  <a16:creationId xmlns:a16="http://schemas.microsoft.com/office/drawing/2014/main" id="{369F9981-D639-4DE2-AE14-4BB2F0A58020}"/>
                </a:ext>
              </a:extLst>
            </p:cNvPr>
            <p:cNvPicPr>
              <a:picLocks noChangeAspect="1"/>
            </p:cNvPicPr>
            <p:nvPr/>
          </p:nvPicPr>
          <p:blipFill>
            <a:blip r:embed="rId2"/>
            <a:stretch>
              <a:fillRect/>
            </a:stretch>
          </p:blipFill>
          <p:spPr>
            <a:xfrm>
              <a:off x="6927555" y="1382321"/>
              <a:ext cx="4623436" cy="3163990"/>
            </a:xfrm>
            <a:prstGeom prst="rect">
              <a:avLst/>
            </a:prstGeom>
            <a:ln>
              <a:solidFill>
                <a:schemeClr val="accent1"/>
              </a:solidFill>
            </a:ln>
          </p:spPr>
        </p:pic>
        <p:sp>
          <p:nvSpPr>
            <p:cNvPr id="8" name="TextBox 7">
              <a:extLst>
                <a:ext uri="{FF2B5EF4-FFF2-40B4-BE49-F238E27FC236}">
                  <a16:creationId xmlns:a16="http://schemas.microsoft.com/office/drawing/2014/main" id="{BB254D11-3CF8-4463-A04F-3101D9FE3E1F}"/>
                </a:ext>
              </a:extLst>
            </p:cNvPr>
            <p:cNvSpPr txBox="1"/>
            <p:nvPr/>
          </p:nvSpPr>
          <p:spPr>
            <a:xfrm>
              <a:off x="255226" y="2595903"/>
              <a:ext cx="6307896" cy="646331"/>
            </a:xfrm>
            <a:prstGeom prst="rect">
              <a:avLst/>
            </a:prstGeom>
            <a:noFill/>
          </p:spPr>
          <p:txBody>
            <a:bodyPr wrap="square" rtlCol="0">
              <a:spAutoFit/>
            </a:bodyPr>
            <a:lstStyle/>
            <a:p>
              <a:pPr marL="644525" lvl="1" indent="-285750">
                <a:buFont typeface="Wingdings" panose="05000000000000000000" pitchFamily="2" charset="2"/>
                <a:buChar char="q"/>
              </a:pPr>
              <a:r>
                <a:rPr lang="fr-FR" dirty="0">
                  <a:latin typeface="Verdana" panose="020B0604030504040204" pitchFamily="34" charset="0"/>
                </a:rPr>
                <a:t>Accès au système d’établissement de rapports du système de contrôle de la qualité (QCS)</a:t>
              </a:r>
            </a:p>
          </p:txBody>
        </p:sp>
      </p:grpSp>
      <p:grpSp>
        <p:nvGrpSpPr>
          <p:cNvPr id="13" name="Group 12">
            <a:extLst>
              <a:ext uri="{FF2B5EF4-FFF2-40B4-BE49-F238E27FC236}">
                <a16:creationId xmlns:a16="http://schemas.microsoft.com/office/drawing/2014/main" id="{52D622C2-7147-4F32-97F1-646F3D363226}"/>
              </a:ext>
            </a:extLst>
          </p:cNvPr>
          <p:cNvGrpSpPr/>
          <p:nvPr/>
        </p:nvGrpSpPr>
        <p:grpSpPr>
          <a:xfrm>
            <a:off x="271169" y="4259169"/>
            <a:ext cx="11279822" cy="1656045"/>
            <a:chOff x="271169" y="4259169"/>
            <a:chExt cx="11279822" cy="1656045"/>
          </a:xfrm>
        </p:grpSpPr>
        <p:sp>
          <p:nvSpPr>
            <p:cNvPr id="9" name="TextBox 8">
              <a:extLst>
                <a:ext uri="{FF2B5EF4-FFF2-40B4-BE49-F238E27FC236}">
                  <a16:creationId xmlns:a16="http://schemas.microsoft.com/office/drawing/2014/main" id="{B3C01A1F-B5E8-4ADE-9330-1134523420BB}"/>
                </a:ext>
              </a:extLst>
            </p:cNvPr>
            <p:cNvSpPr txBox="1"/>
            <p:nvPr/>
          </p:nvSpPr>
          <p:spPr>
            <a:xfrm>
              <a:off x="271169" y="4842206"/>
              <a:ext cx="10648622" cy="369332"/>
            </a:xfrm>
            <a:prstGeom prst="rect">
              <a:avLst/>
            </a:prstGeom>
            <a:noFill/>
          </p:spPr>
          <p:txBody>
            <a:bodyPr wrap="square" rtlCol="0">
              <a:spAutoFit/>
            </a:bodyPr>
            <a:lstStyle/>
            <a:p>
              <a:pPr marL="644525" lvl="1" indent="-285750">
                <a:buFont typeface="Wingdings" panose="05000000000000000000" pitchFamily="2" charset="2"/>
                <a:buChar char="q"/>
              </a:pPr>
              <a:r>
                <a:rPr lang="fr-FR" dirty="0">
                  <a:latin typeface="Verdana" panose="020B0604030504040204" pitchFamily="34" charset="0"/>
                </a:rPr>
                <a:t>Seuls des fichiers plats peuvent être générés et mis à disposition à la demande</a:t>
              </a:r>
            </a:p>
          </p:txBody>
        </p:sp>
        <p:sp>
          <p:nvSpPr>
            <p:cNvPr id="10" name="Title 1">
              <a:extLst>
                <a:ext uri="{FF2B5EF4-FFF2-40B4-BE49-F238E27FC236}">
                  <a16:creationId xmlns:a16="http://schemas.microsoft.com/office/drawing/2014/main" id="{391F791F-3818-40E2-AE7F-8A077FCC8F85}"/>
                </a:ext>
              </a:extLst>
            </p:cNvPr>
            <p:cNvSpPr txBox="1">
              <a:spLocks/>
            </p:cNvSpPr>
            <p:nvPr/>
          </p:nvSpPr>
          <p:spPr>
            <a:xfrm>
              <a:off x="653621" y="4259169"/>
              <a:ext cx="5912831" cy="574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sz="2400" b="0" dirty="0"/>
                <a:t>Rapports opérationnels</a:t>
              </a:r>
            </a:p>
          </p:txBody>
        </p:sp>
        <p:sp>
          <p:nvSpPr>
            <p:cNvPr id="11" name="TextBox 10">
              <a:extLst>
                <a:ext uri="{FF2B5EF4-FFF2-40B4-BE49-F238E27FC236}">
                  <a16:creationId xmlns:a16="http://schemas.microsoft.com/office/drawing/2014/main" id="{AFFACA0B-8718-4263-8B31-AA8057E9B739}"/>
                </a:ext>
              </a:extLst>
            </p:cNvPr>
            <p:cNvSpPr txBox="1"/>
            <p:nvPr/>
          </p:nvSpPr>
          <p:spPr>
            <a:xfrm>
              <a:off x="271169" y="5268883"/>
              <a:ext cx="11279822" cy="646331"/>
            </a:xfrm>
            <a:prstGeom prst="rect">
              <a:avLst/>
            </a:prstGeom>
            <a:noFill/>
          </p:spPr>
          <p:txBody>
            <a:bodyPr wrap="square" rtlCol="0">
              <a:spAutoFit/>
            </a:bodyPr>
            <a:lstStyle/>
            <a:p>
              <a:pPr marL="644525" lvl="1" indent="-285750">
                <a:buFont typeface="Wingdings" panose="05000000000000000000" pitchFamily="2" charset="2"/>
                <a:buChar char="q"/>
              </a:pPr>
              <a:r>
                <a:rPr lang="fr-FR" dirty="0">
                  <a:latin typeface="Verdana" panose="020B0604030504040204" pitchFamily="34" charset="0"/>
                </a:rPr>
                <a:t>Le système mondial d’établissement de rapports de l’UPU générera davantage de rapports opérationnels</a:t>
              </a:r>
            </a:p>
          </p:txBody>
        </p:sp>
      </p:grpSp>
    </p:spTree>
    <p:extLst>
      <p:ext uri="{BB962C8B-B14F-4D97-AF65-F5344CB8AC3E}">
        <p14:creationId xmlns:p14="http://schemas.microsoft.com/office/powerpoint/2010/main" val="13003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ACA0-E73F-449D-BF95-3358FEF7756D}"/>
              </a:ext>
            </a:extLst>
          </p:cNvPr>
          <p:cNvSpPr>
            <a:spLocks noGrp="1"/>
          </p:cNvSpPr>
          <p:nvPr>
            <p:ph type="title"/>
          </p:nvPr>
        </p:nvSpPr>
        <p:spPr>
          <a:xfrm>
            <a:off x="1743544" y="418995"/>
            <a:ext cx="9769006" cy="645799"/>
          </a:xfrm>
        </p:spPr>
        <p:txBody>
          <a:bodyPr/>
          <a:lstStyle/>
          <a:p>
            <a:r>
              <a:rPr lang="fr-FR" sz="2800" dirty="0"/>
              <a:t>Traitement électronique des réclamations internationales à compter du 1er janvier 2026</a:t>
            </a:r>
            <a:endParaRPr lang="en-GB" sz="4800" dirty="0"/>
          </a:p>
        </p:txBody>
      </p:sp>
      <p:sp>
        <p:nvSpPr>
          <p:cNvPr id="3" name="Content Placeholder 2">
            <a:extLst>
              <a:ext uri="{FF2B5EF4-FFF2-40B4-BE49-F238E27FC236}">
                <a16:creationId xmlns:a16="http://schemas.microsoft.com/office/drawing/2014/main" id="{7B698B83-5704-4755-A77F-1CE3343BB474}"/>
              </a:ext>
            </a:extLst>
          </p:cNvPr>
          <p:cNvSpPr>
            <a:spLocks noGrp="1"/>
          </p:cNvSpPr>
          <p:nvPr>
            <p:ph sz="quarter" idx="13"/>
          </p:nvPr>
        </p:nvSpPr>
        <p:spPr>
          <a:xfrm>
            <a:off x="336550" y="1530220"/>
            <a:ext cx="11518900" cy="3420000"/>
          </a:xfrm>
          <a:ln>
            <a:noFill/>
          </a:ln>
        </p:spPr>
        <p:txBody>
          <a:bodyPr/>
          <a:lstStyle/>
          <a:p>
            <a:pPr marL="4400" indent="0" defTabSz="360000">
              <a:buNone/>
            </a:pPr>
            <a:endParaRPr lang="en-US" sz="2400" dirty="0"/>
          </a:p>
          <a:p>
            <a:pPr marL="4400" indent="0" defTabSz="360000">
              <a:buNone/>
            </a:pPr>
            <a:endParaRPr lang="en-US" sz="2400" dirty="0"/>
          </a:p>
          <a:p>
            <a:pPr marL="4400" indent="0" defTabSz="360000">
              <a:buNone/>
            </a:pPr>
            <a:endParaRPr lang="en-US" sz="2400" dirty="0"/>
          </a:p>
          <a:p>
            <a:pPr marL="4400" indent="0" defTabSz="360000">
              <a:buNone/>
            </a:pPr>
            <a:endParaRPr lang="en-GB" sz="2400" dirty="0"/>
          </a:p>
        </p:txBody>
      </p:sp>
      <p:graphicFrame>
        <p:nvGraphicFramePr>
          <p:cNvPr id="4" name="Diagramme 3">
            <a:extLst>
              <a:ext uri="{FF2B5EF4-FFF2-40B4-BE49-F238E27FC236}">
                <a16:creationId xmlns:a16="http://schemas.microsoft.com/office/drawing/2014/main" id="{1EB9B946-B8D1-4140-8382-D845942D8561}"/>
              </a:ext>
            </a:extLst>
          </p:cNvPr>
          <p:cNvGraphicFramePr/>
          <p:nvPr>
            <p:extLst>
              <p:ext uri="{D42A27DB-BD31-4B8C-83A1-F6EECF244321}">
                <p14:modId xmlns:p14="http://schemas.microsoft.com/office/powerpoint/2010/main" val="1002071794"/>
              </p:ext>
            </p:extLst>
          </p:nvPr>
        </p:nvGraphicFramePr>
        <p:xfrm>
          <a:off x="342900" y="1341521"/>
          <a:ext cx="4325353" cy="522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4F4979E3-A7A8-4337-B669-6562F97D30DF}"/>
              </a:ext>
            </a:extLst>
          </p:cNvPr>
          <p:cNvGraphicFramePr/>
          <p:nvPr>
            <p:extLst>
              <p:ext uri="{D42A27DB-BD31-4B8C-83A1-F6EECF244321}">
                <p14:modId xmlns:p14="http://schemas.microsoft.com/office/powerpoint/2010/main" val="670435644"/>
              </p:ext>
            </p:extLst>
          </p:nvPr>
        </p:nvGraphicFramePr>
        <p:xfrm>
          <a:off x="4788568" y="1341521"/>
          <a:ext cx="6864016" cy="522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25378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036389"/>
            <a:ext cx="7180234" cy="1624614"/>
          </a:xfrm>
        </p:spPr>
        <p:txBody>
          <a:bodyPr/>
          <a:lstStyle/>
          <a:p>
            <a:r>
              <a:rPr lang="fr-FR" sz="3600" dirty="0"/>
              <a:t>6. Comptabilité</a:t>
            </a:r>
          </a:p>
        </p:txBody>
      </p:sp>
    </p:spTree>
    <p:extLst>
      <p:ext uri="{BB962C8B-B14F-4D97-AF65-F5344CB8AC3E}">
        <p14:creationId xmlns:p14="http://schemas.microsoft.com/office/powerpoint/2010/main" val="216271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Comptabilité</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3850" y="1532021"/>
            <a:ext cx="11532119" cy="47061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lgn="just">
              <a:lnSpc>
                <a:spcPct val="100000"/>
              </a:lnSpc>
              <a:spcBef>
                <a:spcPts val="600"/>
              </a:spcBef>
              <a:spcAft>
                <a:spcPts val="600"/>
              </a:spcAft>
            </a:pPr>
            <a:r>
              <a:rPr lang="fr-FR" sz="2400" b="0" dirty="0"/>
              <a:t>Aujourd’hui:</a:t>
            </a:r>
            <a:endParaRPr lang="fr-FR" sz="2400" b="0" dirty="0">
              <a:latin typeface="Verdana" panose="020B0604030504040204" pitchFamily="34" charset="0"/>
              <a:ea typeface="Verdana" panose="020B0604030504040204" pitchFamily="34" charset="0"/>
            </a:endParaRPr>
          </a:p>
        </p:txBody>
      </p:sp>
      <p:graphicFrame>
        <p:nvGraphicFramePr>
          <p:cNvPr id="4" name="Table 4">
            <a:extLst>
              <a:ext uri="{FF2B5EF4-FFF2-40B4-BE49-F238E27FC236}">
                <a16:creationId xmlns:a16="http://schemas.microsoft.com/office/drawing/2014/main" id="{2A919C51-BC1F-412B-80ED-137C6735EBA8}"/>
              </a:ext>
            </a:extLst>
          </p:cNvPr>
          <p:cNvGraphicFramePr>
            <a:graphicFrameLocks noGrp="1"/>
          </p:cNvGraphicFramePr>
          <p:nvPr>
            <p:extLst>
              <p:ext uri="{D42A27DB-BD31-4B8C-83A1-F6EECF244321}">
                <p14:modId xmlns:p14="http://schemas.microsoft.com/office/powerpoint/2010/main" val="1498885795"/>
              </p:ext>
            </p:extLst>
          </p:nvPr>
        </p:nvGraphicFramePr>
        <p:xfrm>
          <a:off x="397565" y="2122200"/>
          <a:ext cx="11458404" cy="3352800"/>
        </p:xfrm>
        <a:graphic>
          <a:graphicData uri="http://schemas.openxmlformats.org/drawingml/2006/table">
            <a:tbl>
              <a:tblPr firstRow="1" bandRow="1">
                <a:tableStyleId>{5C22544A-7EE6-4342-B048-85BDC9FD1C3A}</a:tableStyleId>
              </a:tblPr>
              <a:tblGrid>
                <a:gridCol w="1921565">
                  <a:extLst>
                    <a:ext uri="{9D8B030D-6E8A-4147-A177-3AD203B41FA5}">
                      <a16:colId xmlns:a16="http://schemas.microsoft.com/office/drawing/2014/main" val="3379270745"/>
                    </a:ext>
                  </a:extLst>
                </a:gridCol>
                <a:gridCol w="4557745">
                  <a:extLst>
                    <a:ext uri="{9D8B030D-6E8A-4147-A177-3AD203B41FA5}">
                      <a16:colId xmlns:a16="http://schemas.microsoft.com/office/drawing/2014/main" val="1251185141"/>
                    </a:ext>
                  </a:extLst>
                </a:gridCol>
                <a:gridCol w="4979094">
                  <a:extLst>
                    <a:ext uri="{9D8B030D-6E8A-4147-A177-3AD203B41FA5}">
                      <a16:colId xmlns:a16="http://schemas.microsoft.com/office/drawing/2014/main" val="3395413122"/>
                    </a:ext>
                  </a:extLst>
                </a:gridCol>
              </a:tblGrid>
              <a:tr h="163800">
                <a:tc>
                  <a:txBody>
                    <a:bodyPr/>
                    <a:lstStyle/>
                    <a:p>
                      <a:pPr algn="l"/>
                      <a:r>
                        <a:rPr lang="fr-FR" sz="1400" dirty="0">
                          <a:latin typeface="Verdana" panose="020B0604030504040204" pitchFamily="34" charset="0"/>
                          <a:ea typeface="Verdana" panose="020B0604030504040204" pitchFamily="34" charset="0"/>
                        </a:rPr>
                        <a:t>Produit</a:t>
                      </a:r>
                    </a:p>
                  </a:txBody>
                  <a:tcPr/>
                </a:tc>
                <a:tc>
                  <a:txBody>
                    <a:bodyPr/>
                    <a:lstStyle/>
                    <a:p>
                      <a:pPr algn="l"/>
                      <a:r>
                        <a:rPr sz="1400" dirty="0" err="1">
                          <a:latin typeface="Verdana" panose="020B0604030504040204" pitchFamily="34" charset="0"/>
                          <a:ea typeface="Verdana" panose="020B0604030504040204" pitchFamily="34" charset="0"/>
                        </a:rPr>
                        <a:t>Rémunération</a:t>
                      </a:r>
                      <a:r>
                        <a:rPr sz="1400" dirty="0">
                          <a:latin typeface="Verdana" panose="020B0604030504040204" pitchFamily="34" charset="0"/>
                          <a:ea typeface="Verdana" panose="020B0604030504040204" pitchFamily="34" charset="0"/>
                        </a:rPr>
                        <a:t> </a:t>
                      </a:r>
                      <a:r>
                        <a:rPr sz="1400" dirty="0" err="1">
                          <a:latin typeface="Verdana" panose="020B0604030504040204" pitchFamily="34" charset="0"/>
                          <a:ea typeface="Verdana" panose="020B0604030504040204" pitchFamily="34" charset="0"/>
                        </a:rPr>
                        <a:t>additionnelle</a:t>
                      </a:r>
                      <a:endParaRPr lang="fr-FR" sz="1400" dirty="0">
                        <a:latin typeface="Verdana" panose="020B0604030504040204" pitchFamily="34" charset="0"/>
                        <a:ea typeface="Verdana" panose="020B0604030504040204" pitchFamily="34" charset="0"/>
                      </a:endParaRPr>
                    </a:p>
                  </a:txBody>
                  <a:tcPr/>
                </a:tc>
                <a:tc>
                  <a:txBody>
                    <a:bodyPr/>
                    <a:lstStyle/>
                    <a:p>
                      <a:pPr algn="l"/>
                      <a:r>
                        <a:rPr sz="1400">
                          <a:latin typeface="Verdana" panose="020B0604030504040204" pitchFamily="34" charset="0"/>
                          <a:ea typeface="Verdana" panose="020B0604030504040204" pitchFamily="34" charset="0"/>
                        </a:rPr>
                        <a:t>Rémunération supplémentaire</a:t>
                      </a:r>
                      <a:endParaRPr lang="fr-F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7446690"/>
                  </a:ext>
                </a:extLst>
              </a:tr>
              <a:tr h="370840">
                <a:tc>
                  <a:txBody>
                    <a:bodyPr/>
                    <a:lstStyle/>
                    <a:p>
                      <a:pPr algn="l"/>
                      <a:r>
                        <a:rPr lang="fr-FR" sz="1400" b="1" dirty="0">
                          <a:latin typeface="Verdana" panose="020B0604030504040204" pitchFamily="34" charset="0"/>
                          <a:ea typeface="Verdana" panose="020B0604030504040204" pitchFamily="34" charset="0"/>
                        </a:rPr>
                        <a:t>Envois recommandés</a:t>
                      </a:r>
                    </a:p>
                  </a:txBody>
                  <a:tcPr/>
                </a:tc>
                <a:tc>
                  <a:txBody>
                    <a:bodyPr/>
                    <a:lstStyle/>
                    <a:p>
                      <a:pPr algn="l"/>
                      <a:r>
                        <a:rPr lang="fr-FR" sz="1400" dirty="0">
                          <a:latin typeface="Verdana" panose="020B0604030504040204" pitchFamily="34" charset="0"/>
                          <a:ea typeface="Verdana" panose="020B0604030504040204" pitchFamily="34" charset="0"/>
                        </a:rPr>
                        <a:t>S'applique à tous les envois recommandés reçus</a:t>
                      </a:r>
                    </a:p>
                    <a:p>
                      <a:pPr algn="l"/>
                      <a:endParaRPr lang="fr-F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Comptes: CN 55, CN 56, CN 61</a:t>
                      </a:r>
                    </a:p>
                  </a:txBody>
                  <a:tcPr/>
                </a:tc>
                <a:tc>
                  <a:txBody>
                    <a:bodyPr/>
                    <a:lstStyle/>
                    <a:p>
                      <a:pPr algn="l"/>
                      <a:r>
                        <a:rPr sz="1400" dirty="0" err="1">
                          <a:latin typeface="Verdana" panose="020B0604030504040204" pitchFamily="34" charset="0"/>
                          <a:ea typeface="Verdana" panose="020B0604030504040204" pitchFamily="34" charset="0"/>
                        </a:rPr>
                        <a:t>Uniquement</a:t>
                      </a:r>
                      <a:r>
                        <a:rPr sz="1400" dirty="0">
                          <a:latin typeface="Verdana" panose="020B0604030504040204" pitchFamily="34" charset="0"/>
                          <a:ea typeface="Verdana" panose="020B0604030504040204" pitchFamily="34" charset="0"/>
                        </a:rPr>
                        <a:t> pour les participants au </a:t>
                      </a:r>
                      <a:r>
                        <a:rPr lang="fr-CH" sz="1400" dirty="0">
                          <a:latin typeface="Verdana" panose="020B0604030504040204" pitchFamily="34" charset="0"/>
                          <a:ea typeface="Verdana" panose="020B0604030504040204" pitchFamily="34" charset="0"/>
                        </a:rPr>
                        <a:t>p</a:t>
                      </a:r>
                      <a:r>
                        <a:rPr sz="1400" dirty="0" err="1">
                          <a:latin typeface="Verdana" panose="020B0604030504040204" pitchFamily="34" charset="0"/>
                          <a:ea typeface="Verdana" panose="020B0604030504040204" pitchFamily="34" charset="0"/>
                        </a:rPr>
                        <a:t>rogramme</a:t>
                      </a:r>
                      <a:r>
                        <a:rPr sz="1400" dirty="0">
                          <a:latin typeface="Verdana" panose="020B0604030504040204" pitchFamily="34" charset="0"/>
                          <a:ea typeface="Verdana" panose="020B0604030504040204" pitchFamily="34" charset="0"/>
                        </a:rPr>
                        <a:t> </a:t>
                      </a:r>
                      <a:br>
                        <a:rPr lang="fr-CH" sz="1400" dirty="0">
                          <a:latin typeface="Verdana" panose="020B0604030504040204" pitchFamily="34" charset="0"/>
                          <a:ea typeface="Verdana" panose="020B0604030504040204" pitchFamily="34" charset="0"/>
                        </a:rPr>
                      </a:br>
                      <a:r>
                        <a:rPr sz="1400" dirty="0">
                          <a:latin typeface="Verdana" panose="020B0604030504040204" pitchFamily="34" charset="0"/>
                          <a:ea typeface="Verdana" panose="020B0604030504040204" pitchFamily="34" charset="0"/>
                        </a:rPr>
                        <a:t>de </a:t>
                      </a:r>
                      <a:r>
                        <a:rPr sz="1400" dirty="0" err="1">
                          <a:latin typeface="Verdana" panose="020B0604030504040204" pitchFamily="34" charset="0"/>
                          <a:ea typeface="Verdana" panose="020B0604030504040204" pitchFamily="34" charset="0"/>
                        </a:rPr>
                        <a:t>rémunération</a:t>
                      </a:r>
                      <a:r>
                        <a:rPr sz="1400" dirty="0">
                          <a:latin typeface="Verdana" panose="020B0604030504040204" pitchFamily="34" charset="0"/>
                          <a:ea typeface="Verdana" panose="020B0604030504040204" pitchFamily="34" charset="0"/>
                        </a:rPr>
                        <a:t> </a:t>
                      </a:r>
                      <a:r>
                        <a:rPr sz="1400" dirty="0" err="1">
                          <a:latin typeface="Verdana" panose="020B0604030504040204" pitchFamily="34" charset="0"/>
                          <a:ea typeface="Verdana" panose="020B0604030504040204" pitchFamily="34" charset="0"/>
                        </a:rPr>
                        <a:t>supplémentaire</a:t>
                      </a:r>
                      <a:r>
                        <a:rPr sz="1400" dirty="0">
                          <a:latin typeface="Verdana" panose="020B0604030504040204" pitchFamily="34" charset="0"/>
                          <a:ea typeface="Verdana" panose="020B0604030504040204" pitchFamily="34" charset="0"/>
                        </a:rPr>
                        <a:t> de </a:t>
                      </a:r>
                      <a:r>
                        <a:rPr sz="1400" dirty="0" err="1">
                          <a:latin typeface="Verdana" panose="020B0604030504040204" pitchFamily="34" charset="0"/>
                          <a:ea typeface="Verdana" panose="020B0604030504040204" pitchFamily="34" charset="0"/>
                        </a:rPr>
                        <a:t>l’UPU</a:t>
                      </a:r>
                      <a:endParaRP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Sur la base des rapports de l’UPU</a:t>
                      </a:r>
                      <a:br>
                        <a:rPr sz="1400" dirty="0">
                          <a:latin typeface="Verdana" panose="020B0604030504040204" pitchFamily="34" charset="0"/>
                          <a:ea typeface="Verdana" panose="020B0604030504040204" pitchFamily="34" charset="0"/>
                        </a:rPr>
                      </a:br>
                      <a:endParaRPr lang="fr-F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p>
                  </a:txBody>
                  <a:tcPr/>
                </a:tc>
                <a:extLst>
                  <a:ext uri="{0D108BD9-81ED-4DB2-BD59-A6C34878D82A}">
                    <a16:rowId xmlns:a16="http://schemas.microsoft.com/office/drawing/2014/main" val="4132186888"/>
                  </a:ext>
                </a:extLst>
              </a:tr>
              <a:tr h="0">
                <a:tc>
                  <a:txBody>
                    <a:bodyPr/>
                    <a:lstStyle/>
                    <a:p>
                      <a:pPr algn="l"/>
                      <a:r>
                        <a:rPr lang="fr-FR" sz="1400" b="1" dirty="0">
                          <a:latin typeface="Verdana" panose="020B0604030504040204" pitchFamily="34" charset="0"/>
                          <a:ea typeface="Verdana" panose="020B0604030504040204" pitchFamily="34" charset="0"/>
                        </a:rPr>
                        <a:t>Envois avec valeur déclarée</a:t>
                      </a:r>
                    </a:p>
                  </a:txBody>
                  <a:tcPr/>
                </a:tc>
                <a:tc>
                  <a:txBody>
                    <a:bodyPr/>
                    <a:lstStyle/>
                    <a:p>
                      <a:pPr algn="l"/>
                      <a:r>
                        <a:rPr lang="fr-FR" sz="1400" dirty="0">
                          <a:latin typeface="Verdana" panose="020B0604030504040204" pitchFamily="34" charset="0"/>
                          <a:ea typeface="Verdana" panose="020B0604030504040204" pitchFamily="34" charset="0"/>
                        </a:rPr>
                        <a:t>S'applique à tous les envois avec valeur déclarée reçus</a:t>
                      </a:r>
                    </a:p>
                    <a:p>
                      <a:pPr algn="l"/>
                      <a:endParaRPr lang="fr-F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Comptes: CN 55, CN 56, CN 61</a:t>
                      </a:r>
                    </a:p>
                  </a:txBody>
                  <a:tcPr/>
                </a:tc>
                <a:tc>
                  <a:txBody>
                    <a:bodyPr/>
                    <a:lstStyle/>
                    <a:p>
                      <a:pPr algn="l"/>
                      <a:r>
                        <a:rPr sz="1400" dirty="0" err="1">
                          <a:latin typeface="Verdana" panose="020B0604030504040204" pitchFamily="34" charset="0"/>
                          <a:ea typeface="Verdana" panose="020B0604030504040204" pitchFamily="34" charset="0"/>
                        </a:rPr>
                        <a:t>Uniquement</a:t>
                      </a:r>
                      <a:r>
                        <a:rPr sz="1400" dirty="0">
                          <a:latin typeface="Verdana" panose="020B0604030504040204" pitchFamily="34" charset="0"/>
                          <a:ea typeface="Verdana" panose="020B0604030504040204" pitchFamily="34" charset="0"/>
                        </a:rPr>
                        <a:t> pour les participants au </a:t>
                      </a:r>
                      <a:r>
                        <a:rPr lang="fr-CH" sz="1400" dirty="0">
                          <a:latin typeface="Verdana" panose="020B0604030504040204" pitchFamily="34" charset="0"/>
                          <a:ea typeface="Verdana" panose="020B0604030504040204" pitchFamily="34" charset="0"/>
                        </a:rPr>
                        <a:t>p</a:t>
                      </a:r>
                      <a:r>
                        <a:rPr sz="1400" dirty="0" err="1">
                          <a:latin typeface="Verdana" panose="020B0604030504040204" pitchFamily="34" charset="0"/>
                          <a:ea typeface="Verdana" panose="020B0604030504040204" pitchFamily="34" charset="0"/>
                        </a:rPr>
                        <a:t>rogramme</a:t>
                      </a:r>
                      <a:r>
                        <a:rPr sz="1400" dirty="0">
                          <a:latin typeface="Verdana" panose="020B0604030504040204" pitchFamily="34" charset="0"/>
                          <a:ea typeface="Verdana" panose="020B0604030504040204" pitchFamily="34" charset="0"/>
                        </a:rPr>
                        <a:t> </a:t>
                      </a:r>
                      <a:br>
                        <a:rPr lang="fr-CH" sz="1400" dirty="0">
                          <a:latin typeface="Verdana" panose="020B0604030504040204" pitchFamily="34" charset="0"/>
                          <a:ea typeface="Verdana" panose="020B0604030504040204" pitchFamily="34" charset="0"/>
                        </a:rPr>
                      </a:br>
                      <a:r>
                        <a:rPr sz="1400" dirty="0">
                          <a:latin typeface="Verdana" panose="020B0604030504040204" pitchFamily="34" charset="0"/>
                          <a:ea typeface="Verdana" panose="020B0604030504040204" pitchFamily="34" charset="0"/>
                        </a:rPr>
                        <a:t>de </a:t>
                      </a:r>
                      <a:r>
                        <a:rPr sz="1400" dirty="0" err="1">
                          <a:latin typeface="Verdana" panose="020B0604030504040204" pitchFamily="34" charset="0"/>
                          <a:ea typeface="Verdana" panose="020B0604030504040204" pitchFamily="34" charset="0"/>
                        </a:rPr>
                        <a:t>rémunération</a:t>
                      </a:r>
                      <a:r>
                        <a:rPr sz="1400" dirty="0">
                          <a:latin typeface="Verdana" panose="020B0604030504040204" pitchFamily="34" charset="0"/>
                          <a:ea typeface="Verdana" panose="020B0604030504040204" pitchFamily="34" charset="0"/>
                        </a:rPr>
                        <a:t> </a:t>
                      </a:r>
                      <a:r>
                        <a:rPr sz="1400" dirty="0" err="1">
                          <a:latin typeface="Verdana" panose="020B0604030504040204" pitchFamily="34" charset="0"/>
                          <a:ea typeface="Verdana" panose="020B0604030504040204" pitchFamily="34" charset="0"/>
                        </a:rPr>
                        <a:t>supplémentaire</a:t>
                      </a:r>
                      <a:r>
                        <a:rPr sz="1400" dirty="0">
                          <a:latin typeface="Verdana" panose="020B0604030504040204" pitchFamily="34" charset="0"/>
                          <a:ea typeface="Verdana" panose="020B0604030504040204" pitchFamily="34" charset="0"/>
                        </a:rPr>
                        <a:t> de </a:t>
                      </a:r>
                      <a:r>
                        <a:rPr sz="1400" dirty="0" err="1">
                          <a:latin typeface="Verdana" panose="020B0604030504040204" pitchFamily="34" charset="0"/>
                          <a:ea typeface="Verdana" panose="020B0604030504040204" pitchFamily="34" charset="0"/>
                        </a:rPr>
                        <a:t>l’UPU</a:t>
                      </a:r>
                      <a:endParaRP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Sur la base des rapports de l’UPU</a:t>
                      </a:r>
                      <a:br>
                        <a:rPr sz="1400" dirty="0">
                          <a:latin typeface="Verdana" panose="020B0604030504040204" pitchFamily="34" charset="0"/>
                          <a:ea typeface="Verdana" panose="020B0604030504040204" pitchFamily="34" charset="0"/>
                        </a:rPr>
                      </a:br>
                      <a:endParaRPr lang="fr-F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endParaRPr lang="fr-F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09514772"/>
                  </a:ext>
                </a:extLst>
              </a:tr>
              <a:tr h="370840">
                <a:tc>
                  <a:txBody>
                    <a:bodyPr/>
                    <a:lstStyle/>
                    <a:p>
                      <a:pPr algn="l"/>
                      <a:r>
                        <a:rPr lang="fr-FR" sz="1400" b="1" dirty="0">
                          <a:latin typeface="Verdana" panose="020B0604030504040204" pitchFamily="34" charset="0"/>
                          <a:ea typeface="Verdana" panose="020B0604030504040204" pitchFamily="34" charset="0"/>
                        </a:rPr>
                        <a:t>Envois avec suivi</a:t>
                      </a:r>
                    </a:p>
                  </a:txBody>
                  <a:tcPr/>
                </a:tc>
                <a:tc>
                  <a:txBody>
                    <a:bodyPr/>
                    <a:lstStyle/>
                    <a:p>
                      <a:pPr algn="l"/>
                      <a:r>
                        <a:rPr lang="fr-FR" sz="1400" dirty="0">
                          <a:latin typeface="Verdana" panose="020B0604030504040204" pitchFamily="34" charset="0"/>
                          <a:ea typeface="Verdana" panose="020B0604030504040204" pitchFamily="34" charset="0"/>
                        </a:rPr>
                        <a:t>Sur la base des rapports de l’UPU</a:t>
                      </a:r>
                    </a:p>
                    <a:p>
                      <a:pPr algn="l"/>
                      <a:endParaRPr lang="fr-F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p>
                  </a:txBody>
                  <a:tcPr/>
                </a:tc>
                <a:tc>
                  <a:txBody>
                    <a:bodyPr/>
                    <a:lstStyle/>
                    <a:p>
                      <a:pPr algn="l"/>
                      <a:r>
                        <a:rPr lang="fr-FR" sz="1400" dirty="0">
                          <a:latin typeface="Verdana" panose="020B0604030504040204" pitchFamily="34" charset="0"/>
                          <a:ea typeface="Verdana" panose="020B0604030504040204" pitchFamily="34" charset="0"/>
                        </a:rPr>
                        <a:t>Sur la base des rapports de l’UPU</a:t>
                      </a:r>
                    </a:p>
                    <a:p>
                      <a:pPr algn="l"/>
                      <a:endParaRPr lang="fr-FR" sz="1400" dirty="0">
                        <a:latin typeface="Verdana" panose="020B0604030504040204" pitchFamily="34" charset="0"/>
                        <a:ea typeface="Verdana" panose="020B0604030504040204" pitchFamily="34" charset="0"/>
                      </a:endParaRPr>
                    </a:p>
                    <a:p>
                      <a:pPr algn="l"/>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p>
                  </a:txBody>
                  <a:tcPr/>
                </a:tc>
                <a:extLst>
                  <a:ext uri="{0D108BD9-81ED-4DB2-BD59-A6C34878D82A}">
                    <a16:rowId xmlns:a16="http://schemas.microsoft.com/office/drawing/2014/main" val="1725961296"/>
                  </a:ext>
                </a:extLst>
              </a:tr>
            </a:tbl>
          </a:graphicData>
        </a:graphic>
      </p:graphicFrame>
      <p:sp>
        <p:nvSpPr>
          <p:cNvPr id="5" name="TextBox 4">
            <a:extLst>
              <a:ext uri="{FF2B5EF4-FFF2-40B4-BE49-F238E27FC236}">
                <a16:creationId xmlns:a16="http://schemas.microsoft.com/office/drawing/2014/main" id="{742338EE-1052-4EAB-A19F-1B40AE967ED0}"/>
              </a:ext>
            </a:extLst>
          </p:cNvPr>
          <p:cNvSpPr txBox="1"/>
          <p:nvPr/>
        </p:nvSpPr>
        <p:spPr>
          <a:xfrm>
            <a:off x="6573078" y="599348"/>
            <a:ext cx="5282892" cy="1169551"/>
          </a:xfrm>
          <a:prstGeom prst="rect">
            <a:avLst/>
          </a:prstGeom>
          <a:solidFill>
            <a:schemeClr val="accent2">
              <a:lumMod val="20000"/>
              <a:lumOff val="80000"/>
            </a:schemeClr>
          </a:solidFill>
        </p:spPr>
        <p:txBody>
          <a:bodyPr wrap="square" rtlCol="0">
            <a:spAutoFit/>
          </a:bodyPr>
          <a:lstStyle/>
          <a:p>
            <a:r>
              <a:rPr lang="fr-FR" sz="1400" dirty="0"/>
              <a:t>Programme de rémunération supplémentaire de l'UPU: programme de rémunération supplémentaire</a:t>
            </a:r>
          </a:p>
          <a:p>
            <a:r>
              <a:rPr lang="fr-FR" sz="1400" dirty="0"/>
              <a:t>Participation facultative</a:t>
            </a:r>
            <a:br>
              <a:rPr sz="1400" dirty="0"/>
            </a:br>
            <a:r>
              <a:rPr lang="fr-FR" sz="1400" dirty="0"/>
              <a:t>-&gt; sous-groupe «fermé» d'opérateurs bénéficiant d'une rémunération supplémentaire en fonction des résultats</a:t>
            </a:r>
          </a:p>
        </p:txBody>
      </p:sp>
    </p:spTree>
    <p:extLst>
      <p:ext uri="{BB962C8B-B14F-4D97-AF65-F5344CB8AC3E}">
        <p14:creationId xmlns:p14="http://schemas.microsoft.com/office/powerpoint/2010/main" val="209718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E8ABE-96AF-4FB5-9699-8747350CD785}"/>
              </a:ext>
            </a:extLst>
          </p:cNvPr>
          <p:cNvSpPr>
            <a:spLocks noGrp="1"/>
          </p:cNvSpPr>
          <p:nvPr>
            <p:ph type="title"/>
          </p:nvPr>
        </p:nvSpPr>
        <p:spPr>
          <a:xfrm>
            <a:off x="1575764" y="210058"/>
            <a:ext cx="10479216" cy="888899"/>
          </a:xfrm>
        </p:spPr>
        <p:txBody>
          <a:bodyPr/>
          <a:lstStyle/>
          <a:p>
            <a:r>
              <a:rPr lang="fr-FR" sz="1500" dirty="0"/>
              <a:t>Introduction – Quels sont les facteurs à l’origine des changements apportés aux produits?</a:t>
            </a:r>
            <a:br>
              <a:rPr sz="1500" dirty="0"/>
            </a:br>
            <a:r>
              <a:rPr lang="fr-FR" sz="1500" dirty="0"/>
              <a:t>Facteurs internes et environnement mondial en évolution rapide</a:t>
            </a:r>
            <a:endParaRPr lang="fr-FR" sz="1500" dirty="0">
              <a:solidFill>
                <a:schemeClr val="tx1">
                  <a:lumMod val="50000"/>
                  <a:lumOff val="50000"/>
                </a:schemeClr>
              </a:solidFill>
            </a:endParaRPr>
          </a:p>
        </p:txBody>
      </p:sp>
      <p:pic>
        <p:nvPicPr>
          <p:cNvPr id="3" name="Image 11">
            <a:extLst>
              <a:ext uri="{FF2B5EF4-FFF2-40B4-BE49-F238E27FC236}">
                <a16:creationId xmlns:a16="http://schemas.microsoft.com/office/drawing/2014/main" id="{7145EEFA-4E58-4CB0-87C1-95C1A1F4E55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185932" y="2772466"/>
            <a:ext cx="3900747" cy="2340448"/>
          </a:xfrm>
          <a:prstGeom prst="rect">
            <a:avLst/>
          </a:prstGeom>
        </p:spPr>
      </p:pic>
      <p:pic>
        <p:nvPicPr>
          <p:cNvPr id="4" name="Image 11">
            <a:extLst>
              <a:ext uri="{FF2B5EF4-FFF2-40B4-BE49-F238E27FC236}">
                <a16:creationId xmlns:a16="http://schemas.microsoft.com/office/drawing/2014/main" id="{C5A364D1-FC00-4DBD-B293-897D1AB64E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2504" y="1266091"/>
            <a:ext cx="3900748" cy="2340449"/>
          </a:xfrm>
          <a:prstGeom prst="rect">
            <a:avLst/>
          </a:prstGeom>
        </p:spPr>
      </p:pic>
      <p:pic>
        <p:nvPicPr>
          <p:cNvPr id="5" name="Image 11">
            <a:extLst>
              <a:ext uri="{FF2B5EF4-FFF2-40B4-BE49-F238E27FC236}">
                <a16:creationId xmlns:a16="http://schemas.microsoft.com/office/drawing/2014/main" id="{52279482-557C-4089-8DE6-C2CEDADEBD1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7054" y="4386891"/>
            <a:ext cx="3832793" cy="2299675"/>
          </a:xfrm>
          <a:prstGeom prst="rect">
            <a:avLst/>
          </a:prstGeom>
        </p:spPr>
      </p:pic>
      <p:sp>
        <p:nvSpPr>
          <p:cNvPr id="6" name="TextBox 5">
            <a:extLst>
              <a:ext uri="{FF2B5EF4-FFF2-40B4-BE49-F238E27FC236}">
                <a16:creationId xmlns:a16="http://schemas.microsoft.com/office/drawing/2014/main" id="{8D2548B1-B042-4A6B-AA4D-24401F0B24E8}"/>
              </a:ext>
            </a:extLst>
          </p:cNvPr>
          <p:cNvSpPr txBox="1"/>
          <p:nvPr/>
        </p:nvSpPr>
        <p:spPr>
          <a:xfrm>
            <a:off x="4862977" y="1349426"/>
            <a:ext cx="6759180" cy="1477328"/>
          </a:xfrm>
          <a:prstGeom prst="rect">
            <a:avLst/>
          </a:prstGeom>
          <a:noFill/>
        </p:spPr>
        <p:txBody>
          <a:bodyPr wrap="square">
            <a:spAutoFit/>
          </a:bodyPr>
          <a:lstStyle/>
          <a:p>
            <a:pPr marL="285750" indent="-285750">
              <a:buFont typeface="Arial" panose="020B0604020202020204" pitchFamily="34" charset="0"/>
              <a:buChar char="•"/>
            </a:pPr>
            <a:r>
              <a:rPr lang="fr-FR" b="1" dirty="0"/>
              <a:t>Complexité</a:t>
            </a:r>
            <a:r>
              <a:rPr lang="fr-FR" dirty="0"/>
              <a:t> de l’offre de produits postaux</a:t>
            </a:r>
          </a:p>
          <a:p>
            <a:pPr marL="285750" indent="-285750">
              <a:buFont typeface="Arial" panose="020B0604020202020204" pitchFamily="34" charset="0"/>
              <a:buChar char="•"/>
            </a:pPr>
            <a:endParaRPr lang="fr-FR"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t>Doubles emplois</a:t>
            </a:r>
            <a:r>
              <a:rPr lang="fr-FR" dirty="0"/>
              <a:t> entre les envois de la poste aux lettres, les colis postaux et les envois EMS</a:t>
            </a:r>
          </a:p>
          <a:p>
            <a:pPr marL="285750" indent="-285750">
              <a:buFont typeface="Arial" panose="020B0604020202020204" pitchFamily="34" charset="0"/>
              <a:buChar char="•"/>
            </a:pPr>
            <a:endParaRPr lang="fr-FR" dirty="0">
              <a:latin typeface="Arial" panose="020B0604020202020204" pitchFamily="34" charset="0"/>
              <a:cs typeface="Arial" panose="020B0604020202020204" pitchFamily="34" charset="0"/>
            </a:endParaRPr>
          </a:p>
        </p:txBody>
      </p:sp>
      <p:pic>
        <p:nvPicPr>
          <p:cNvPr id="7" name="Picture 6" descr="image.jpg">
            <a:extLst>
              <a:ext uri="{FF2B5EF4-FFF2-40B4-BE49-F238E27FC236}">
                <a16:creationId xmlns:a16="http://schemas.microsoft.com/office/drawing/2014/main" id="{B4FAAA0F-0310-4085-95EB-96675E75A1D1}"/>
              </a:ext>
            </a:extLst>
          </p:cNvPr>
          <p:cNvPicPr>
            <a:picLocks noChangeAspect="1"/>
          </p:cNvPicPr>
          <p:nvPr/>
        </p:nvPicPr>
        <p:blipFill>
          <a:blip r:embed="rId6"/>
          <a:stretch>
            <a:fillRect/>
          </a:stretch>
        </p:blipFill>
        <p:spPr>
          <a:xfrm>
            <a:off x="155414" y="2508146"/>
            <a:ext cx="2962862" cy="2962862"/>
          </a:xfrm>
          <a:prstGeom prst="rect">
            <a:avLst/>
          </a:prstGeom>
        </p:spPr>
      </p:pic>
      <p:sp>
        <p:nvSpPr>
          <p:cNvPr id="8" name="TextBox 7">
            <a:extLst>
              <a:ext uri="{FF2B5EF4-FFF2-40B4-BE49-F238E27FC236}">
                <a16:creationId xmlns:a16="http://schemas.microsoft.com/office/drawing/2014/main" id="{92D2B50B-FECA-46AE-828F-AAE0550D99DA}"/>
              </a:ext>
            </a:extLst>
          </p:cNvPr>
          <p:cNvSpPr txBox="1"/>
          <p:nvPr/>
        </p:nvSpPr>
        <p:spPr>
          <a:xfrm>
            <a:off x="5927598" y="5408538"/>
            <a:ext cx="5791822" cy="923330"/>
          </a:xfrm>
          <a:prstGeom prst="rect">
            <a:avLst/>
          </a:prstGeom>
          <a:noFill/>
        </p:spPr>
        <p:txBody>
          <a:bodyPr wrap="square">
            <a:spAutoFit/>
          </a:bodyPr>
          <a:lstStyle/>
          <a:p>
            <a:pPr marL="285750" indent="-285750" algn="just">
              <a:buFont typeface="Arial" panose="020B0604020202020204" pitchFamily="34" charset="0"/>
              <a:buChar char="•"/>
            </a:pPr>
            <a:r>
              <a:rPr lang="fr-FR" dirty="0">
                <a:latin typeface="Arial" panose="020B0604020202020204" pitchFamily="34" charset="0"/>
              </a:rPr>
              <a:t>Accroissement de la </a:t>
            </a:r>
            <a:r>
              <a:rPr lang="fr-FR" b="1" dirty="0">
                <a:latin typeface="Arial" panose="020B0604020202020204" pitchFamily="34" charset="0"/>
              </a:rPr>
              <a:t>numérisation </a:t>
            </a:r>
            <a:endParaRPr lang="fr-FR" sz="18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dirty="0"/>
              <a:t>Préoccupations </a:t>
            </a:r>
            <a:r>
              <a:rPr lang="fr-FR" b="1" dirty="0"/>
              <a:t>environnementales</a:t>
            </a:r>
          </a:p>
        </p:txBody>
      </p:sp>
      <p:sp>
        <p:nvSpPr>
          <p:cNvPr id="9" name="TextBox 8">
            <a:extLst>
              <a:ext uri="{FF2B5EF4-FFF2-40B4-BE49-F238E27FC236}">
                <a16:creationId xmlns:a16="http://schemas.microsoft.com/office/drawing/2014/main" id="{BC4B05EC-B0C7-4DAD-9640-DD05CD6B197B}"/>
              </a:ext>
            </a:extLst>
          </p:cNvPr>
          <p:cNvSpPr txBox="1"/>
          <p:nvPr/>
        </p:nvSpPr>
        <p:spPr>
          <a:xfrm>
            <a:off x="7194961" y="2939931"/>
            <a:ext cx="4598641" cy="2585323"/>
          </a:xfrm>
          <a:prstGeom prst="rect">
            <a:avLst/>
          </a:prstGeom>
          <a:noFill/>
        </p:spPr>
        <p:txBody>
          <a:bodyPr wrap="square">
            <a:spAutoFit/>
          </a:bodyPr>
          <a:lstStyle/>
          <a:p>
            <a:pPr marL="285750" indent="-285750">
              <a:buFont typeface="Arial" panose="020B0604020202020204" pitchFamily="34" charset="0"/>
              <a:buChar char="•"/>
            </a:pPr>
            <a:r>
              <a:rPr lang="fr-FR" b="1" dirty="0">
                <a:latin typeface="Arial" panose="020B0604020202020204" pitchFamily="34" charset="0"/>
              </a:rPr>
              <a:t>Évolution</a:t>
            </a:r>
            <a:r>
              <a:rPr lang="fr-FR" dirty="0">
                <a:latin typeface="Arial" panose="020B0604020202020204" pitchFamily="34" charset="0"/>
              </a:rPr>
              <a:t> des attentes de la clientèle</a:t>
            </a:r>
          </a:p>
          <a:p>
            <a:pPr marL="285750" indent="-285750">
              <a:buFont typeface="Arial" panose="020B0604020202020204" pitchFamily="34" charset="0"/>
              <a:buChar char="•"/>
            </a:pPr>
            <a:endParaRPr lang="fr-FR"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latin typeface="Arial" panose="020B0604020202020204" pitchFamily="34" charset="0"/>
              </a:rPr>
              <a:t>Essor</a:t>
            </a:r>
            <a:r>
              <a:rPr lang="fr-FR" dirty="0">
                <a:latin typeface="Arial" panose="020B0604020202020204" pitchFamily="34" charset="0"/>
              </a:rPr>
              <a:t> croissant du </a:t>
            </a:r>
            <a:r>
              <a:rPr lang="fr-FR" b="1" dirty="0">
                <a:latin typeface="Arial" panose="020B0604020202020204" pitchFamily="34" charset="0"/>
              </a:rPr>
              <a:t>commerce électronique</a:t>
            </a:r>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rPr>
              <a:t>Nouvelles </a:t>
            </a:r>
            <a:r>
              <a:rPr lang="fr-FR" b="1" dirty="0">
                <a:latin typeface="Arial" panose="020B0604020202020204" pitchFamily="34" charset="0"/>
              </a:rPr>
              <a:t>exigences</a:t>
            </a:r>
            <a:r>
              <a:rPr lang="fr-FR" dirty="0">
                <a:latin typeface="Arial" panose="020B0604020202020204" pitchFamily="34" charset="0"/>
              </a:rPr>
              <a:t> en matière </a:t>
            </a:r>
            <a:br>
              <a:rPr lang="fr-FR" dirty="0">
                <a:latin typeface="Arial" panose="020B0604020202020204" pitchFamily="34" charset="0"/>
              </a:rPr>
            </a:br>
            <a:r>
              <a:rPr lang="fr-FR" dirty="0">
                <a:latin typeface="Arial" panose="020B0604020202020204" pitchFamily="34" charset="0"/>
              </a:rPr>
              <a:t>de </a:t>
            </a:r>
            <a:r>
              <a:rPr lang="fr-FR" b="1" dirty="0">
                <a:latin typeface="Arial" panose="020B0604020202020204" pitchFamily="34" charset="0"/>
              </a:rPr>
              <a:t>politique commerciale, de chaîne logistique et de sécurité du courrier</a:t>
            </a:r>
          </a:p>
          <a:p>
            <a:pPr marL="285750" indent="-285750" algn="just">
              <a:buFont typeface="Arial" panose="020B0604020202020204" pitchFamily="34" charset="0"/>
              <a:buChar char="•"/>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670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Comptabilité</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3850" y="1532021"/>
            <a:ext cx="11532119" cy="47061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lgn="just">
              <a:lnSpc>
                <a:spcPct val="100000"/>
              </a:lnSpc>
              <a:spcBef>
                <a:spcPts val="600"/>
              </a:spcBef>
              <a:spcAft>
                <a:spcPts val="600"/>
              </a:spcAft>
            </a:pPr>
            <a:r>
              <a:rPr lang="fr-FR" sz="2400" b="0" dirty="0"/>
              <a:t>À partir de 2026:</a:t>
            </a:r>
            <a:endParaRPr lang="fr-FR" sz="2400" b="0" dirty="0">
              <a:latin typeface="Verdana" panose="020B0604030504040204" pitchFamily="34" charset="0"/>
              <a:ea typeface="Verdana" panose="020B0604030504040204" pitchFamily="34" charset="0"/>
            </a:endParaRPr>
          </a:p>
        </p:txBody>
      </p:sp>
      <p:graphicFrame>
        <p:nvGraphicFramePr>
          <p:cNvPr id="4" name="Table 4">
            <a:extLst>
              <a:ext uri="{FF2B5EF4-FFF2-40B4-BE49-F238E27FC236}">
                <a16:creationId xmlns:a16="http://schemas.microsoft.com/office/drawing/2014/main" id="{2A919C51-BC1F-412B-80ED-137C6735EBA8}"/>
              </a:ext>
            </a:extLst>
          </p:cNvPr>
          <p:cNvGraphicFramePr>
            <a:graphicFrameLocks noGrp="1"/>
          </p:cNvGraphicFramePr>
          <p:nvPr>
            <p:extLst>
              <p:ext uri="{D42A27DB-BD31-4B8C-83A1-F6EECF244321}">
                <p14:modId xmlns:p14="http://schemas.microsoft.com/office/powerpoint/2010/main" val="102914348"/>
              </p:ext>
            </p:extLst>
          </p:nvPr>
        </p:nvGraphicFramePr>
        <p:xfrm>
          <a:off x="404726" y="2122200"/>
          <a:ext cx="11451243" cy="3352800"/>
        </p:xfrm>
        <a:graphic>
          <a:graphicData uri="http://schemas.openxmlformats.org/drawingml/2006/table">
            <a:tbl>
              <a:tblPr firstRow="1" bandRow="1">
                <a:tableStyleId>{5C22544A-7EE6-4342-B048-85BDC9FD1C3A}</a:tableStyleId>
              </a:tblPr>
              <a:tblGrid>
                <a:gridCol w="1921031">
                  <a:extLst>
                    <a:ext uri="{9D8B030D-6E8A-4147-A177-3AD203B41FA5}">
                      <a16:colId xmlns:a16="http://schemas.microsoft.com/office/drawing/2014/main" val="3379270745"/>
                    </a:ext>
                  </a:extLst>
                </a:gridCol>
                <a:gridCol w="4554231">
                  <a:extLst>
                    <a:ext uri="{9D8B030D-6E8A-4147-A177-3AD203B41FA5}">
                      <a16:colId xmlns:a16="http://schemas.microsoft.com/office/drawing/2014/main" val="1251185141"/>
                    </a:ext>
                  </a:extLst>
                </a:gridCol>
                <a:gridCol w="4975981">
                  <a:extLst>
                    <a:ext uri="{9D8B030D-6E8A-4147-A177-3AD203B41FA5}">
                      <a16:colId xmlns:a16="http://schemas.microsoft.com/office/drawing/2014/main" val="3395413122"/>
                    </a:ext>
                  </a:extLst>
                </a:gridCol>
              </a:tblGrid>
              <a:tr h="157174">
                <a:tc>
                  <a:txBody>
                    <a:bodyPr/>
                    <a:lstStyle/>
                    <a:p>
                      <a:r>
                        <a:rPr lang="fr-FR" sz="1400" dirty="0">
                          <a:latin typeface="Verdana" panose="020B0604030504040204" pitchFamily="34" charset="0"/>
                          <a:ea typeface="Verdana" panose="020B0604030504040204" pitchFamily="34" charset="0"/>
                        </a:rPr>
                        <a:t>Produit</a:t>
                      </a:r>
                    </a:p>
                  </a:txBody>
                  <a:tcPr/>
                </a:tc>
                <a:tc>
                  <a:txBody>
                    <a:bodyPr/>
                    <a:lstStyle/>
                    <a:p>
                      <a:r>
                        <a:rPr sz="1400" dirty="0" err="1">
                          <a:latin typeface="Verdana" panose="020B0604030504040204" pitchFamily="34" charset="0"/>
                          <a:ea typeface="Verdana" panose="020B0604030504040204" pitchFamily="34" charset="0"/>
                        </a:rPr>
                        <a:t>Rémunération</a:t>
                      </a:r>
                      <a:r>
                        <a:rPr sz="1400" dirty="0">
                          <a:latin typeface="Verdana" panose="020B0604030504040204" pitchFamily="34" charset="0"/>
                          <a:ea typeface="Verdana" panose="020B0604030504040204" pitchFamily="34" charset="0"/>
                        </a:rPr>
                        <a:t> </a:t>
                      </a:r>
                      <a:r>
                        <a:rPr sz="1400" dirty="0" err="1">
                          <a:latin typeface="Verdana" panose="020B0604030504040204" pitchFamily="34" charset="0"/>
                          <a:ea typeface="Verdana" panose="020B0604030504040204" pitchFamily="34" charset="0"/>
                        </a:rPr>
                        <a:t>additionnelle</a:t>
                      </a:r>
                      <a:endParaRPr lang="fr-FR" sz="1400" dirty="0">
                        <a:latin typeface="Verdana" panose="020B0604030504040204" pitchFamily="34" charset="0"/>
                        <a:ea typeface="Verdana" panose="020B0604030504040204" pitchFamily="34" charset="0"/>
                      </a:endParaRPr>
                    </a:p>
                  </a:txBody>
                  <a:tcPr/>
                </a:tc>
                <a:tc>
                  <a:txBody>
                    <a:bodyPr/>
                    <a:lstStyle/>
                    <a:p>
                      <a:r>
                        <a:rPr sz="1400">
                          <a:latin typeface="Verdana" panose="020B0604030504040204" pitchFamily="34" charset="0"/>
                          <a:ea typeface="Verdana" panose="020B0604030504040204" pitchFamily="34" charset="0"/>
                        </a:rPr>
                        <a:t>Rémunération supplémentaire</a:t>
                      </a:r>
                      <a:endParaRPr lang="fr-F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887446690"/>
                  </a:ext>
                </a:extLst>
              </a:tr>
              <a:tr h="370840">
                <a:tc>
                  <a:txBody>
                    <a:bodyPr/>
                    <a:lstStyle/>
                    <a:p>
                      <a:r>
                        <a:rPr lang="fr-FR" sz="1400" b="1" dirty="0">
                          <a:latin typeface="Verdana" panose="020B0604030504040204" pitchFamily="34" charset="0"/>
                          <a:ea typeface="Verdana" panose="020B0604030504040204" pitchFamily="34" charset="0"/>
                        </a:rPr>
                        <a:t>Envois recommandés</a:t>
                      </a:r>
                    </a:p>
                  </a:txBody>
                  <a:tcPr/>
                </a:tc>
                <a:tc>
                  <a:txBody>
                    <a:bodyPr/>
                    <a:lstStyle/>
                    <a:p>
                      <a:r>
                        <a:rPr lang="fr-FR" sz="1400" dirty="0">
                          <a:latin typeface="Verdana" panose="020B0604030504040204" pitchFamily="34" charset="0"/>
                          <a:ea typeface="Verdana" panose="020B0604030504040204" pitchFamily="34" charset="0"/>
                        </a:rPr>
                        <a:t>S'applique à tous les envois recommandés reçus</a:t>
                      </a:r>
                    </a:p>
                    <a:p>
                      <a:endParaRPr lang="fr-FR" sz="1400"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Comptes: CN 55, CN 56, CN 61</a:t>
                      </a:r>
                    </a:p>
                  </a:txBody>
                  <a:tcPr/>
                </a:tc>
                <a:tc>
                  <a:txBody>
                    <a:bodyPr/>
                    <a:lstStyle/>
                    <a:p>
                      <a:r>
                        <a:rPr lang="fr-FR" sz="1400" strike="sngStrike" dirty="0">
                          <a:solidFill>
                            <a:srgbClr val="FF0000"/>
                          </a:solidFill>
                          <a:latin typeface="Verdana" panose="020B0604030504040204" pitchFamily="34" charset="0"/>
                          <a:ea typeface="Verdana" panose="020B0604030504040204" pitchFamily="34" charset="0"/>
                        </a:rPr>
                        <a:t>Uniquement pour les participants au programme </a:t>
                      </a:r>
                      <a:br>
                        <a:rPr lang="fr-FR" sz="1400" strike="sngStrike" dirty="0">
                          <a:solidFill>
                            <a:srgbClr val="FF0000"/>
                          </a:solidFill>
                          <a:latin typeface="Verdana" panose="020B0604030504040204" pitchFamily="34" charset="0"/>
                          <a:ea typeface="Verdana" panose="020B0604030504040204" pitchFamily="34" charset="0"/>
                        </a:rPr>
                      </a:br>
                      <a:r>
                        <a:rPr lang="fr-FR" sz="1400" strike="sngStrike" dirty="0">
                          <a:solidFill>
                            <a:srgbClr val="FF0000"/>
                          </a:solidFill>
                          <a:latin typeface="Verdana" panose="020B0604030504040204" pitchFamily="34" charset="0"/>
                          <a:ea typeface="Verdana" panose="020B0604030504040204" pitchFamily="34" charset="0"/>
                        </a:rPr>
                        <a:t>de rémunération supplémentaire de l’UPU</a:t>
                      </a:r>
                    </a:p>
                    <a:p>
                      <a:r>
                        <a:rPr lang="fr-FR" sz="1400" dirty="0">
                          <a:latin typeface="Verdana" panose="020B0604030504040204" pitchFamily="34" charset="0"/>
                          <a:ea typeface="Verdana" panose="020B0604030504040204" pitchFamily="34" charset="0"/>
                        </a:rPr>
                        <a:t>Sur la base des rapports de l’UPU</a:t>
                      </a:r>
                    </a:p>
                    <a:p>
                      <a:endParaRPr lang="fr-FR" sz="1400"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p>
                  </a:txBody>
                  <a:tcPr/>
                </a:tc>
                <a:extLst>
                  <a:ext uri="{0D108BD9-81ED-4DB2-BD59-A6C34878D82A}">
                    <a16:rowId xmlns:a16="http://schemas.microsoft.com/office/drawing/2014/main" val="4132186888"/>
                  </a:ext>
                </a:extLst>
              </a:tr>
              <a:tr h="370840">
                <a:tc>
                  <a:txBody>
                    <a:bodyPr/>
                    <a:lstStyle/>
                    <a:p>
                      <a:r>
                        <a:rPr lang="fr-FR" sz="1400" b="1" dirty="0">
                          <a:latin typeface="Verdana" panose="020B0604030504040204" pitchFamily="34" charset="0"/>
                          <a:ea typeface="Verdana" panose="020B0604030504040204" pitchFamily="34" charset="0"/>
                        </a:rPr>
                        <a:t>Envois avec valeur déclarée</a:t>
                      </a:r>
                    </a:p>
                  </a:txBody>
                  <a:tcPr/>
                </a:tc>
                <a:tc>
                  <a:txBody>
                    <a:bodyPr/>
                    <a:lstStyle/>
                    <a:p>
                      <a:r>
                        <a:rPr lang="fr-FR" sz="1400" dirty="0">
                          <a:latin typeface="Verdana" panose="020B0604030504040204" pitchFamily="34" charset="0"/>
                          <a:ea typeface="Verdana" panose="020B0604030504040204" pitchFamily="34" charset="0"/>
                        </a:rPr>
                        <a:t>S'applique à tous les envois avec valeur déclarée reçus</a:t>
                      </a:r>
                    </a:p>
                    <a:p>
                      <a:endParaRPr lang="fr-FR" sz="1400"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Comptes: CN 55, CN 56, CN 61</a:t>
                      </a:r>
                    </a:p>
                  </a:txBody>
                  <a:tcPr/>
                </a:tc>
                <a:tc>
                  <a:txBody>
                    <a:bodyPr/>
                    <a:lstStyle/>
                    <a:p>
                      <a:r>
                        <a:rPr lang="fr-FR" sz="1400" strike="sngStrike" dirty="0">
                          <a:solidFill>
                            <a:srgbClr val="FF0000"/>
                          </a:solidFill>
                          <a:latin typeface="Verdana" panose="020B0604030504040204" pitchFamily="34" charset="0"/>
                          <a:ea typeface="Verdana" panose="020B0604030504040204" pitchFamily="34" charset="0"/>
                        </a:rPr>
                        <a:t>Uniquement pour les participants au programme </a:t>
                      </a:r>
                      <a:br>
                        <a:rPr lang="fr-FR" sz="1400" strike="sngStrike" dirty="0">
                          <a:solidFill>
                            <a:srgbClr val="FF0000"/>
                          </a:solidFill>
                          <a:latin typeface="Verdana" panose="020B0604030504040204" pitchFamily="34" charset="0"/>
                          <a:ea typeface="Verdana" panose="020B0604030504040204" pitchFamily="34" charset="0"/>
                        </a:rPr>
                      </a:br>
                      <a:r>
                        <a:rPr lang="fr-FR" sz="1400" strike="sngStrike" dirty="0">
                          <a:solidFill>
                            <a:srgbClr val="FF0000"/>
                          </a:solidFill>
                          <a:latin typeface="Verdana" panose="020B0604030504040204" pitchFamily="34" charset="0"/>
                          <a:ea typeface="Verdana" panose="020B0604030504040204" pitchFamily="34" charset="0"/>
                        </a:rPr>
                        <a:t>de rémunération supplémentaire de l’UPU</a:t>
                      </a:r>
                    </a:p>
                    <a:p>
                      <a:r>
                        <a:rPr lang="fr-FR" sz="1400" dirty="0">
                          <a:latin typeface="Verdana" panose="020B0604030504040204" pitchFamily="34" charset="0"/>
                          <a:ea typeface="Verdana" panose="020B0604030504040204" pitchFamily="34" charset="0"/>
                        </a:rPr>
                        <a:t>Sur la base des rapports de l’UPU</a:t>
                      </a:r>
                    </a:p>
                    <a:p>
                      <a:endParaRPr lang="fr-FR" sz="1400"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endParaRPr lang="fr-F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09514772"/>
                  </a:ext>
                </a:extLst>
              </a:tr>
              <a:tr h="370840">
                <a:tc>
                  <a:txBody>
                    <a:bodyPr/>
                    <a:lstStyle/>
                    <a:p>
                      <a:r>
                        <a:rPr lang="fr-FR" sz="1400" b="1" dirty="0">
                          <a:latin typeface="Verdana" panose="020B0604030504040204" pitchFamily="34" charset="0"/>
                          <a:ea typeface="Verdana" panose="020B0604030504040204" pitchFamily="34" charset="0"/>
                        </a:rPr>
                        <a:t>Envois avec suivi</a:t>
                      </a:r>
                    </a:p>
                  </a:txBody>
                  <a:tcPr/>
                </a:tc>
                <a:tc>
                  <a:txBody>
                    <a:bodyPr/>
                    <a:lstStyle/>
                    <a:p>
                      <a:r>
                        <a:rPr lang="fr-FR" sz="1400" dirty="0">
                          <a:latin typeface="Verdana" panose="020B0604030504040204" pitchFamily="34" charset="0"/>
                          <a:ea typeface="Verdana" panose="020B0604030504040204" pitchFamily="34" charset="0"/>
                        </a:rPr>
                        <a:t>Sur la base des rapports de l’UPU</a:t>
                      </a:r>
                    </a:p>
                    <a:p>
                      <a:endParaRPr lang="fr-FR" sz="1400"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p>
                  </a:txBody>
                  <a:tcPr/>
                </a:tc>
                <a:tc>
                  <a:txBody>
                    <a:bodyPr/>
                    <a:lstStyle/>
                    <a:p>
                      <a:r>
                        <a:rPr lang="fr-FR" sz="1400" dirty="0">
                          <a:latin typeface="Verdana" panose="020B0604030504040204" pitchFamily="34" charset="0"/>
                          <a:ea typeface="Verdana" panose="020B0604030504040204" pitchFamily="34" charset="0"/>
                        </a:rPr>
                        <a:t>Sur la base des rapports de l’UPU</a:t>
                      </a:r>
                    </a:p>
                    <a:p>
                      <a:endParaRPr lang="fr-FR" sz="1400" dirty="0">
                        <a:latin typeface="Verdana" panose="020B0604030504040204" pitchFamily="34" charset="0"/>
                        <a:ea typeface="Verdana" panose="020B0604030504040204" pitchFamily="34" charset="0"/>
                      </a:endParaRPr>
                    </a:p>
                    <a:p>
                      <a:r>
                        <a:rPr lang="fr-FR" sz="1400" dirty="0">
                          <a:latin typeface="Verdana" panose="020B0604030504040204" pitchFamily="34" charset="0"/>
                          <a:ea typeface="Verdana" panose="020B0604030504040204" pitchFamily="34" charset="0"/>
                        </a:rPr>
                        <a:t>Compte: </a:t>
                      </a:r>
                      <a:r>
                        <a:rPr lang="fr-FR" sz="1400" b="1" dirty="0">
                          <a:latin typeface="Verdana" panose="020B0604030504040204" pitchFamily="34" charset="0"/>
                          <a:ea typeface="Verdana" panose="020B0604030504040204" pitchFamily="34" charset="0"/>
                        </a:rPr>
                        <a:t>CN 60</a:t>
                      </a:r>
                    </a:p>
                  </a:txBody>
                  <a:tcPr/>
                </a:tc>
                <a:extLst>
                  <a:ext uri="{0D108BD9-81ED-4DB2-BD59-A6C34878D82A}">
                    <a16:rowId xmlns:a16="http://schemas.microsoft.com/office/drawing/2014/main" val="1725961296"/>
                  </a:ext>
                </a:extLst>
              </a:tr>
            </a:tbl>
          </a:graphicData>
        </a:graphic>
      </p:graphicFrame>
    </p:spTree>
    <p:extLst>
      <p:ext uri="{BB962C8B-B14F-4D97-AF65-F5344CB8AC3E}">
        <p14:creationId xmlns:p14="http://schemas.microsoft.com/office/powerpoint/2010/main" val="406269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286C-4E02-41D2-8647-39A7421D9BCB}"/>
              </a:ext>
            </a:extLst>
          </p:cNvPr>
          <p:cNvSpPr>
            <a:spLocks noGrp="1"/>
          </p:cNvSpPr>
          <p:nvPr>
            <p:ph type="title"/>
          </p:nvPr>
        </p:nvSpPr>
        <p:spPr/>
        <p:txBody>
          <a:bodyPr/>
          <a:lstStyle/>
          <a:p>
            <a:r>
              <a:rPr lang="fr-FR"/>
              <a:t>CN 60</a:t>
            </a:r>
            <a:endParaRPr lang="fr-FR" dirty="0"/>
          </a:p>
        </p:txBody>
      </p:sp>
      <p:pic>
        <p:nvPicPr>
          <p:cNvPr id="4" name="Picture 3">
            <a:extLst>
              <a:ext uri="{FF2B5EF4-FFF2-40B4-BE49-F238E27FC236}">
                <a16:creationId xmlns:a16="http://schemas.microsoft.com/office/drawing/2014/main" id="{EF994709-DF28-43DF-BCAE-53918B53F019}"/>
              </a:ext>
            </a:extLst>
          </p:cNvPr>
          <p:cNvPicPr>
            <a:picLocks noChangeAspect="1"/>
          </p:cNvPicPr>
          <p:nvPr/>
        </p:nvPicPr>
        <p:blipFill>
          <a:blip r:embed="rId2"/>
          <a:stretch>
            <a:fillRect/>
          </a:stretch>
        </p:blipFill>
        <p:spPr>
          <a:xfrm>
            <a:off x="7094889" y="160474"/>
            <a:ext cx="4773260" cy="6537052"/>
          </a:xfrm>
          <a:prstGeom prst="rect">
            <a:avLst/>
          </a:prstGeom>
          <a:ln>
            <a:solidFill>
              <a:schemeClr val="tx1"/>
            </a:solidFill>
          </a:ln>
        </p:spPr>
      </p:pic>
      <p:sp>
        <p:nvSpPr>
          <p:cNvPr id="5" name="Title 1">
            <a:extLst>
              <a:ext uri="{FF2B5EF4-FFF2-40B4-BE49-F238E27FC236}">
                <a16:creationId xmlns:a16="http://schemas.microsoft.com/office/drawing/2014/main" id="{1081AD71-E2FD-4768-A59E-0F89BABC4431}"/>
              </a:ext>
            </a:extLst>
          </p:cNvPr>
          <p:cNvSpPr txBox="1">
            <a:spLocks/>
          </p:cNvSpPr>
          <p:nvPr/>
        </p:nvSpPr>
        <p:spPr>
          <a:xfrm>
            <a:off x="286976" y="1253971"/>
            <a:ext cx="6600841" cy="143842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nSpc>
                <a:spcPct val="100000"/>
              </a:lnSpc>
              <a:spcBef>
                <a:spcPts val="600"/>
              </a:spcBef>
              <a:spcAft>
                <a:spcPts val="600"/>
              </a:spcAft>
              <a:buFont typeface="Arial" panose="020B0604020202020204" pitchFamily="34" charset="0"/>
              <a:buChar char="•"/>
            </a:pPr>
            <a:r>
              <a:rPr lang="fr-FR" sz="2000" b="0" dirty="0"/>
              <a:t>Compte trimestriel</a:t>
            </a:r>
          </a:p>
          <a:p>
            <a:pPr marL="457200" lvl="0" indent="-457200">
              <a:lnSpc>
                <a:spcPct val="100000"/>
              </a:lnSpc>
              <a:spcBef>
                <a:spcPts val="600"/>
              </a:spcBef>
              <a:spcAft>
                <a:spcPts val="600"/>
              </a:spcAft>
              <a:buFont typeface="Arial" panose="020B0604020202020204" pitchFamily="34" charset="0"/>
              <a:buChar char="•"/>
            </a:pPr>
            <a:r>
              <a:rPr lang="fr-FR" sz="2000" b="0" dirty="0"/>
              <a:t>Contenu: provient exclusivement des rapports de l'UPU (sur la base des échanges EMSEVT)</a:t>
            </a:r>
          </a:p>
        </p:txBody>
      </p:sp>
      <p:pic>
        <p:nvPicPr>
          <p:cNvPr id="9" name="Picture 8">
            <a:extLst>
              <a:ext uri="{FF2B5EF4-FFF2-40B4-BE49-F238E27FC236}">
                <a16:creationId xmlns:a16="http://schemas.microsoft.com/office/drawing/2014/main" id="{7C5CAE9B-9B9B-4843-B860-3FDAB93E67E2}"/>
              </a:ext>
            </a:extLst>
          </p:cNvPr>
          <p:cNvPicPr>
            <a:picLocks noChangeAspect="1"/>
          </p:cNvPicPr>
          <p:nvPr/>
        </p:nvPicPr>
        <p:blipFill>
          <a:blip r:embed="rId3"/>
          <a:stretch>
            <a:fillRect/>
          </a:stretch>
        </p:blipFill>
        <p:spPr>
          <a:xfrm>
            <a:off x="323851" y="2973056"/>
            <a:ext cx="5397323" cy="2345265"/>
          </a:xfrm>
          <a:prstGeom prst="rect">
            <a:avLst/>
          </a:prstGeom>
        </p:spPr>
      </p:pic>
      <p:cxnSp>
        <p:nvCxnSpPr>
          <p:cNvPr id="11" name="Straight Arrow Connector 10">
            <a:extLst>
              <a:ext uri="{FF2B5EF4-FFF2-40B4-BE49-F238E27FC236}">
                <a16:creationId xmlns:a16="http://schemas.microsoft.com/office/drawing/2014/main" id="{79CD2046-7F65-4CD7-9D85-DAF139F1F0D2}"/>
              </a:ext>
            </a:extLst>
          </p:cNvPr>
          <p:cNvCxnSpPr>
            <a:cxnSpLocks/>
          </p:cNvCxnSpPr>
          <p:nvPr/>
        </p:nvCxnSpPr>
        <p:spPr>
          <a:xfrm flipV="1">
            <a:off x="5826947" y="2178809"/>
            <a:ext cx="1232259"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416AA5-720D-4897-B61B-9B52FBB9DAA9}"/>
              </a:ext>
            </a:extLst>
          </p:cNvPr>
          <p:cNvCxnSpPr>
            <a:cxnSpLocks/>
          </p:cNvCxnSpPr>
          <p:nvPr/>
        </p:nvCxnSpPr>
        <p:spPr>
          <a:xfrm flipV="1">
            <a:off x="6311348" y="2692400"/>
            <a:ext cx="712175" cy="1132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4DB644-A198-4B02-8DE8-2708FE10AC42}"/>
              </a:ext>
            </a:extLst>
          </p:cNvPr>
          <p:cNvPicPr>
            <a:picLocks noChangeAspect="1"/>
          </p:cNvPicPr>
          <p:nvPr/>
        </p:nvPicPr>
        <p:blipFill>
          <a:blip r:embed="rId4"/>
          <a:stretch>
            <a:fillRect/>
          </a:stretch>
        </p:blipFill>
        <p:spPr>
          <a:xfrm>
            <a:off x="2246315" y="4049768"/>
            <a:ext cx="4777208" cy="2657322"/>
          </a:xfrm>
          <a:prstGeom prst="rect">
            <a:avLst/>
          </a:prstGeom>
        </p:spPr>
      </p:pic>
    </p:spTree>
    <p:extLst>
      <p:ext uri="{BB962C8B-B14F-4D97-AF65-F5344CB8AC3E}">
        <p14:creationId xmlns:p14="http://schemas.microsoft.com/office/powerpoint/2010/main" val="2522252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Comptes centralisés CN 60</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3850" y="1639148"/>
            <a:ext cx="11532119" cy="14833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357188" lvl="0" indent="-357188">
              <a:lnSpc>
                <a:spcPct val="100000"/>
              </a:lnSpc>
              <a:spcBef>
                <a:spcPts val="600"/>
              </a:spcBef>
              <a:spcAft>
                <a:spcPts val="600"/>
              </a:spcAft>
              <a:buFont typeface="Arial" panose="020B0604020202020204" pitchFamily="34" charset="0"/>
              <a:buChar char="•"/>
            </a:pPr>
            <a:r>
              <a:rPr lang="fr-FR" sz="1600" b="0" dirty="0"/>
              <a:t>Contenu de la formule CN 60: «copié-collé» à partir du rapport centralisé du Bureau international</a:t>
            </a:r>
          </a:p>
          <a:p>
            <a:pPr marL="357188" lvl="0" indent="-357188">
              <a:lnSpc>
                <a:spcPct val="100000"/>
              </a:lnSpc>
              <a:spcBef>
                <a:spcPts val="600"/>
              </a:spcBef>
              <a:spcAft>
                <a:spcPts val="600"/>
              </a:spcAft>
              <a:buFont typeface="Arial" panose="020B0604020202020204" pitchFamily="34" charset="0"/>
              <a:buChar char="•"/>
            </a:pPr>
            <a:r>
              <a:rPr lang="fr-FR" sz="1600" b="0" dirty="0"/>
              <a:t>Nouveau service facultatif du Bureau international lancé en 2025: le Bureau international peut générer </a:t>
            </a:r>
            <a:br>
              <a:rPr lang="fr-FR" sz="1600" b="0" dirty="0"/>
            </a:br>
            <a:r>
              <a:rPr lang="fr-FR" sz="1600" b="0" dirty="0"/>
              <a:t>et distribuer des comptes CN 60 au nom des opérateurs désignés intéressés</a:t>
            </a:r>
          </a:p>
        </p:txBody>
      </p:sp>
      <p:pic>
        <p:nvPicPr>
          <p:cNvPr id="4" name="Picture 3">
            <a:extLst>
              <a:ext uri="{FF2B5EF4-FFF2-40B4-BE49-F238E27FC236}">
                <a16:creationId xmlns:a16="http://schemas.microsoft.com/office/drawing/2014/main" id="{A60C140D-DD35-40E6-AA50-5681761AADDF}"/>
              </a:ext>
            </a:extLst>
          </p:cNvPr>
          <p:cNvPicPr>
            <a:picLocks noChangeAspect="1"/>
          </p:cNvPicPr>
          <p:nvPr/>
        </p:nvPicPr>
        <p:blipFill>
          <a:blip r:embed="rId2"/>
          <a:stretch>
            <a:fillRect/>
          </a:stretch>
        </p:blipFill>
        <p:spPr>
          <a:xfrm>
            <a:off x="6167958" y="2787920"/>
            <a:ext cx="5609961" cy="3274925"/>
          </a:xfrm>
          <a:prstGeom prst="rect">
            <a:avLst/>
          </a:prstGeom>
        </p:spPr>
      </p:pic>
      <p:sp>
        <p:nvSpPr>
          <p:cNvPr id="6" name="Title 1">
            <a:extLst>
              <a:ext uri="{FF2B5EF4-FFF2-40B4-BE49-F238E27FC236}">
                <a16:creationId xmlns:a16="http://schemas.microsoft.com/office/drawing/2014/main" id="{FAD79CD5-065C-49A4-A464-F8E8C9EA2C05}"/>
              </a:ext>
            </a:extLst>
          </p:cNvPr>
          <p:cNvSpPr txBox="1">
            <a:spLocks/>
          </p:cNvSpPr>
          <p:nvPr/>
        </p:nvSpPr>
        <p:spPr>
          <a:xfrm>
            <a:off x="678016" y="2758103"/>
            <a:ext cx="5411893" cy="279399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nSpc>
                <a:spcPct val="100000"/>
              </a:lnSpc>
              <a:spcBef>
                <a:spcPts val="600"/>
              </a:spcBef>
              <a:spcAft>
                <a:spcPts val="600"/>
              </a:spcAft>
              <a:buFont typeface="Courier New" panose="02070309020205020404" pitchFamily="49" charset="0"/>
              <a:buChar char="o"/>
            </a:pPr>
            <a:r>
              <a:rPr lang="fr-FR" sz="1600" b="0" dirty="0"/>
              <a:t>Évite le copier-coller manuel</a:t>
            </a:r>
          </a:p>
          <a:p>
            <a:pPr marL="457200" lvl="0" indent="-457200">
              <a:lnSpc>
                <a:spcPct val="100000"/>
              </a:lnSpc>
              <a:spcBef>
                <a:spcPts val="600"/>
              </a:spcBef>
              <a:spcAft>
                <a:spcPts val="600"/>
              </a:spcAft>
              <a:buFont typeface="Courier New" panose="02070309020205020404" pitchFamily="49" charset="0"/>
              <a:buChar char="o"/>
            </a:pPr>
            <a:r>
              <a:rPr lang="fr-FR" sz="1600" b="0" dirty="0"/>
              <a:t>Aucun problème avec les bulletins </a:t>
            </a:r>
            <a:br>
              <a:rPr lang="fr-FR" sz="1600" b="0" dirty="0"/>
            </a:br>
            <a:r>
              <a:rPr lang="fr-FR" sz="1600" b="0" dirty="0"/>
              <a:t>de vérification</a:t>
            </a:r>
          </a:p>
          <a:p>
            <a:pPr marL="457200" lvl="0" indent="-457200">
              <a:lnSpc>
                <a:spcPct val="100000"/>
              </a:lnSpc>
              <a:spcBef>
                <a:spcPts val="600"/>
              </a:spcBef>
              <a:spcAft>
                <a:spcPts val="600"/>
              </a:spcAft>
              <a:buFont typeface="Courier New" panose="02070309020205020404" pitchFamily="49" charset="0"/>
              <a:buChar char="o"/>
            </a:pPr>
            <a:r>
              <a:rPr lang="fr-FR" sz="1600" b="0" dirty="0"/>
              <a:t>Le Bureau international gère les seuils </a:t>
            </a:r>
            <a:br>
              <a:rPr lang="fr-FR" sz="1600" b="0" dirty="0"/>
            </a:br>
            <a:r>
              <a:rPr lang="fr-FR" sz="1600" b="0" dirty="0"/>
              <a:t>de paiement (report du paiement à la période suivante, etc.)</a:t>
            </a:r>
          </a:p>
          <a:p>
            <a:pPr marL="457200" lvl="0" indent="-457200">
              <a:lnSpc>
                <a:spcPct val="100000"/>
              </a:lnSpc>
              <a:spcBef>
                <a:spcPts val="600"/>
              </a:spcBef>
              <a:spcAft>
                <a:spcPts val="600"/>
              </a:spcAft>
              <a:buFont typeface="Courier New" panose="02070309020205020404" pitchFamily="49" charset="0"/>
              <a:buChar char="o"/>
            </a:pPr>
            <a:r>
              <a:rPr lang="fr-FR" sz="1600" b="0" dirty="0"/>
              <a:t>Plus agréable et plus facile pour les débiteurs de recevoir des comptes générés de manière centralisée</a:t>
            </a:r>
          </a:p>
        </p:txBody>
      </p:sp>
    </p:spTree>
    <p:extLst>
      <p:ext uri="{BB962C8B-B14F-4D97-AF65-F5344CB8AC3E}">
        <p14:creationId xmlns:p14="http://schemas.microsoft.com/office/powerpoint/2010/main" val="23140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Comptes centralisés CN 60</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3850" y="2125526"/>
            <a:ext cx="11603107" cy="411259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lvl="0" indent="-457200">
              <a:lnSpc>
                <a:spcPct val="100000"/>
              </a:lnSpc>
              <a:spcBef>
                <a:spcPts val="600"/>
              </a:spcBef>
              <a:spcAft>
                <a:spcPts val="600"/>
              </a:spcAft>
              <a:buFont typeface="Arial" panose="020B0604020202020204" pitchFamily="34" charset="0"/>
              <a:buChar char="•"/>
            </a:pPr>
            <a:r>
              <a:rPr lang="fr-FR" sz="1800" b="0" dirty="0"/>
              <a:t>Comptes centralisés CN 60: solution décrite à l’article 31-106 du Règlement de la Convention: «Établissement et transmission des comptes relatifs à la rémunération supplémentaire et aux paiements additionnels sur la base de rapports centralisés»</a:t>
            </a:r>
          </a:p>
          <a:p>
            <a:pPr marL="457200" lvl="0" indent="-457200">
              <a:lnSpc>
                <a:spcPct val="100000"/>
              </a:lnSpc>
              <a:spcBef>
                <a:spcPts val="600"/>
              </a:spcBef>
              <a:spcAft>
                <a:spcPts val="600"/>
              </a:spcAft>
              <a:buFont typeface="Arial" panose="020B0604020202020204" pitchFamily="34" charset="0"/>
              <a:buChar char="•"/>
            </a:pPr>
            <a:r>
              <a:rPr lang="fr-FR" sz="1800" b="0" dirty="0"/>
              <a:t>Utilisation accrue des comptes CN 60 à partir de 2026</a:t>
            </a:r>
            <a:br>
              <a:rPr sz="1800" dirty="0"/>
            </a:br>
            <a:r>
              <a:rPr lang="fr-FR" sz="1800" b="0" dirty="0"/>
              <a:t>-&gt; l’utilisation des comptes centralisés CN 60 présente des avantages</a:t>
            </a:r>
          </a:p>
          <a:p>
            <a:pPr marL="457200" lvl="0" indent="-457200">
              <a:lnSpc>
                <a:spcPct val="100000"/>
              </a:lnSpc>
              <a:spcBef>
                <a:spcPts val="600"/>
              </a:spcBef>
              <a:spcAft>
                <a:spcPts val="600"/>
              </a:spcAft>
              <a:buFont typeface="Arial" panose="020B0604020202020204" pitchFamily="34" charset="0"/>
              <a:buChar char="•"/>
            </a:pPr>
            <a:r>
              <a:rPr lang="fr-FR" sz="1800" b="0" dirty="0"/>
              <a:t>Remarque: l’approche centralisée couvre les accords bilatéraux/multilatéraux avec une comptabilité en dehors de l'UPU</a:t>
            </a:r>
          </a:p>
        </p:txBody>
      </p:sp>
    </p:spTree>
    <p:extLst>
      <p:ext uri="{BB962C8B-B14F-4D97-AF65-F5344CB8AC3E}">
        <p14:creationId xmlns:p14="http://schemas.microsoft.com/office/powerpoint/2010/main" val="1016423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036389"/>
            <a:ext cx="7180234" cy="1624614"/>
          </a:xfrm>
        </p:spPr>
        <p:txBody>
          <a:bodyPr/>
          <a:lstStyle/>
          <a:p>
            <a:r>
              <a:rPr lang="fr-FR" sz="3600" dirty="0"/>
              <a:t>7. Conformité</a:t>
            </a:r>
          </a:p>
        </p:txBody>
      </p:sp>
    </p:spTree>
    <p:extLst>
      <p:ext uri="{BB962C8B-B14F-4D97-AF65-F5344CB8AC3E}">
        <p14:creationId xmlns:p14="http://schemas.microsoft.com/office/powerpoint/2010/main" val="1485705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Évaluation de la conformité des échanges EDI</a:t>
            </a:r>
          </a:p>
        </p:txBody>
      </p:sp>
      <p:sp>
        <p:nvSpPr>
          <p:cNvPr id="3" name="Title 1">
            <a:extLst>
              <a:ext uri="{FF2B5EF4-FFF2-40B4-BE49-F238E27FC236}">
                <a16:creationId xmlns:a16="http://schemas.microsoft.com/office/drawing/2014/main" id="{C5BC8559-35C5-664C-E58D-7D7539922C74}"/>
              </a:ext>
            </a:extLst>
          </p:cNvPr>
          <p:cNvSpPr txBox="1">
            <a:spLocks/>
          </p:cNvSpPr>
          <p:nvPr/>
        </p:nvSpPr>
        <p:spPr>
          <a:xfrm>
            <a:off x="329940" y="1509299"/>
            <a:ext cx="11532119" cy="469271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357188" lvl="0" indent="-357188">
              <a:lnSpc>
                <a:spcPct val="100000"/>
              </a:lnSpc>
              <a:spcBef>
                <a:spcPts val="600"/>
              </a:spcBef>
              <a:spcAft>
                <a:spcPts val="600"/>
              </a:spcAft>
              <a:buFont typeface="Arial" panose="020B0604020202020204" pitchFamily="34" charset="0"/>
              <a:buChar char="•"/>
            </a:pPr>
            <a:r>
              <a:rPr lang="fr-FR" sz="1400" dirty="0"/>
              <a:t>Les résultats des évaluations de la conformité des échanges EDI sont disponibles sur la plate-forme concernant la conformité et publiés dans le cadre du système de contrôle de la qualité (QCS) </a:t>
            </a:r>
            <a:r>
              <a:rPr lang="fr-FR" sz="1400" b="0" dirty="0"/>
              <a:t>(</a:t>
            </a:r>
            <a:r>
              <a:rPr lang="fr-FR" sz="1400" b="0" dirty="0">
                <a:hlinkClick r:id="rId2"/>
              </a:rPr>
              <a:t>https://qcsmailbd.ptc.post</a:t>
            </a:r>
            <a:r>
              <a:rPr lang="fr-FR" sz="1400" b="0" dirty="0"/>
              <a:t>)</a:t>
            </a:r>
          </a:p>
          <a:p>
            <a:pPr marL="357188" lvl="0" indent="-357188">
              <a:lnSpc>
                <a:spcPct val="100000"/>
              </a:lnSpc>
              <a:spcBef>
                <a:spcPts val="600"/>
              </a:spcBef>
              <a:spcAft>
                <a:spcPts val="600"/>
              </a:spcAft>
              <a:buFont typeface="Arial" panose="020B0604020202020204" pitchFamily="34" charset="0"/>
              <a:buChar char="•"/>
            </a:pPr>
            <a:r>
              <a:rPr lang="fr-FR" sz="1400" b="0" dirty="0"/>
              <a:t>Partie intégrante des évaluations de la qualité des données</a:t>
            </a:r>
          </a:p>
          <a:p>
            <a:pPr marL="357188" lvl="0" indent="-357188">
              <a:lnSpc>
                <a:spcPct val="100000"/>
              </a:lnSpc>
              <a:spcBef>
                <a:spcPts val="600"/>
              </a:spcBef>
              <a:spcAft>
                <a:spcPts val="600"/>
              </a:spcAft>
              <a:buFont typeface="Arial" panose="020B0604020202020204" pitchFamily="34" charset="0"/>
              <a:buChar char="•"/>
            </a:pPr>
            <a:r>
              <a:rPr lang="fr-FR" sz="1400" b="0" dirty="0"/>
              <a:t>Plate-forme conçue pour signaler les problèmes et aider à les résoudre</a:t>
            </a:r>
          </a:p>
          <a:p>
            <a:pPr marL="357188" lvl="0" indent="-357188">
              <a:lnSpc>
                <a:spcPct val="100000"/>
              </a:lnSpc>
              <a:spcBef>
                <a:spcPts val="600"/>
              </a:spcBef>
              <a:spcAft>
                <a:spcPts val="600"/>
              </a:spcAft>
              <a:buFont typeface="Arial" panose="020B0604020202020204" pitchFamily="34" charset="0"/>
              <a:buChar char="•"/>
            </a:pPr>
            <a:r>
              <a:rPr lang="fr-FR" sz="1400" b="0" dirty="0"/>
              <a:t>Les évaluations de la conformité sont actualisées régulièrement en fonction des nouvelles règles et de l’évolution des besoins</a:t>
            </a:r>
          </a:p>
          <a:p>
            <a:pPr marL="357188" lvl="0" indent="-357188">
              <a:lnSpc>
                <a:spcPct val="100000"/>
              </a:lnSpc>
              <a:spcBef>
                <a:spcPts val="600"/>
              </a:spcBef>
              <a:spcAft>
                <a:spcPts val="600"/>
              </a:spcAft>
              <a:buFont typeface="Arial" panose="020B0604020202020204" pitchFamily="34" charset="0"/>
              <a:buChar char="•"/>
            </a:pPr>
            <a:r>
              <a:rPr lang="fr-FR" sz="1400" b="0" dirty="0">
                <a:latin typeface="Verdana" panose="020B0604030504040204" pitchFamily="34" charset="0"/>
              </a:rPr>
              <a:t>Un ajustement est prévu au début de 2026 pour:</a:t>
            </a:r>
          </a:p>
          <a:p>
            <a:pPr marL="715963" lvl="1" indent="-358775">
              <a:spcBef>
                <a:spcPts val="600"/>
              </a:spcBef>
              <a:spcAft>
                <a:spcPts val="600"/>
              </a:spcAft>
              <a:buFont typeface="Courier New" panose="02070309020205020404" pitchFamily="49" charset="0"/>
              <a:buChar char="o"/>
            </a:pPr>
            <a:r>
              <a:rPr lang="fr-FR" sz="1400" dirty="0">
                <a:latin typeface="Verdana" panose="020B0604030504040204" pitchFamily="34" charset="0"/>
              </a:rPr>
              <a:t>prendre en considération l’échange obligatoire des messages EMSEVT pour tous les envois de la poste aux lettres:</a:t>
            </a:r>
            <a:endParaRPr lang="en-US" sz="1400" dirty="0">
              <a:latin typeface="Verdana" panose="020B0604030504040204" pitchFamily="34" charset="0"/>
            </a:endParaRPr>
          </a:p>
          <a:p>
            <a:pPr marL="1073150" lvl="1" indent="-357188">
              <a:spcBef>
                <a:spcPts val="600"/>
              </a:spcBef>
              <a:spcAft>
                <a:spcPts val="600"/>
              </a:spcAft>
            </a:pPr>
            <a:r>
              <a:rPr lang="fr-FR" sz="1400" dirty="0">
                <a:latin typeface="Verdana" panose="020B0604030504040204" pitchFamily="34" charset="0"/>
              </a:rPr>
              <a:t>-&gt;	tous les liens EDI doivent être ouverts pour les adresses EDI xx350</a:t>
            </a:r>
            <a:r>
              <a:rPr lang="en-US" sz="1400" dirty="0">
                <a:latin typeface="Verdana" panose="020B0604030504040204" pitchFamily="34" charset="0"/>
              </a:rPr>
              <a:t>
</a:t>
            </a:r>
            <a:r>
              <a:rPr lang="fr-FR" sz="1400" dirty="0">
                <a:latin typeface="Verdana" panose="020B0604030504040204" pitchFamily="34" charset="0"/>
              </a:rPr>
              <a:t>-&gt;	les messages EMSEVT doivent être échangés avec tous les partenaires</a:t>
            </a:r>
            <a:endParaRPr lang="en-US" sz="1400" dirty="0">
              <a:latin typeface="Verdana" panose="020B0604030504040204" pitchFamily="34" charset="0"/>
            </a:endParaRPr>
          </a:p>
          <a:p>
            <a:pPr marL="715963" lvl="1" indent="-358775">
              <a:spcBef>
                <a:spcPts val="600"/>
              </a:spcBef>
              <a:spcAft>
                <a:spcPts val="600"/>
              </a:spcAft>
              <a:buFont typeface="Courier New" panose="02070309020205020404" pitchFamily="49" charset="0"/>
              <a:buChar char="o"/>
            </a:pPr>
            <a:r>
              <a:rPr lang="fr-FR" sz="1400" b="0" dirty="0">
                <a:latin typeface="Verdana" panose="020B0604030504040204" pitchFamily="34" charset="0"/>
              </a:rPr>
              <a:t>signaler les anomalies telles que la présence de courrier recommandé dans des dépêches contenant uniquement des marchandises (dépêches UA) </a:t>
            </a:r>
            <a:endParaRPr lang="fr-FR" sz="1400" b="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701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Tableau de bord sur la conformité</a:t>
            </a:r>
          </a:p>
        </p:txBody>
      </p:sp>
      <p:pic>
        <p:nvPicPr>
          <p:cNvPr id="4" name="Picture 3">
            <a:extLst>
              <a:ext uri="{FF2B5EF4-FFF2-40B4-BE49-F238E27FC236}">
                <a16:creationId xmlns:a16="http://schemas.microsoft.com/office/drawing/2014/main" id="{D904EEAD-ADF3-4D4A-94BE-DA36F1B716CA}"/>
              </a:ext>
            </a:extLst>
          </p:cNvPr>
          <p:cNvPicPr>
            <a:picLocks noChangeAspect="1"/>
          </p:cNvPicPr>
          <p:nvPr/>
        </p:nvPicPr>
        <p:blipFill>
          <a:blip r:embed="rId2"/>
          <a:stretch>
            <a:fillRect/>
          </a:stretch>
        </p:blipFill>
        <p:spPr>
          <a:xfrm>
            <a:off x="554441" y="1254734"/>
            <a:ext cx="8077654" cy="5446198"/>
          </a:xfrm>
          <a:prstGeom prst="rect">
            <a:avLst/>
          </a:prstGeom>
        </p:spPr>
      </p:pic>
      <p:sp>
        <p:nvSpPr>
          <p:cNvPr id="3" name="Oval 2">
            <a:extLst>
              <a:ext uri="{FF2B5EF4-FFF2-40B4-BE49-F238E27FC236}">
                <a16:creationId xmlns:a16="http://schemas.microsoft.com/office/drawing/2014/main" id="{AB79CAE6-2D46-4F99-A308-A5FB4A354A7D}"/>
              </a:ext>
            </a:extLst>
          </p:cNvPr>
          <p:cNvSpPr/>
          <p:nvPr/>
        </p:nvSpPr>
        <p:spPr>
          <a:xfrm>
            <a:off x="1937801" y="5001950"/>
            <a:ext cx="1538130" cy="89017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DBC86F-3472-4266-8A8A-FF9A1FCA64A7}"/>
              </a:ext>
            </a:extLst>
          </p:cNvPr>
          <p:cNvSpPr/>
          <p:nvPr/>
        </p:nvSpPr>
        <p:spPr>
          <a:xfrm>
            <a:off x="4482175" y="2816878"/>
            <a:ext cx="1538130" cy="89017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C6BCA6-D8BE-46A9-AAD8-EA0B1B85D8B6}"/>
              </a:ext>
            </a:extLst>
          </p:cNvPr>
          <p:cNvSpPr txBox="1"/>
          <p:nvPr/>
        </p:nvSpPr>
        <p:spPr>
          <a:xfrm>
            <a:off x="8823051" y="1653187"/>
            <a:ext cx="2967259" cy="1077218"/>
          </a:xfrm>
          <a:prstGeom prst="rect">
            <a:avLst/>
          </a:prstGeom>
          <a:solidFill>
            <a:schemeClr val="accent5">
              <a:lumMod val="20000"/>
              <a:lumOff val="80000"/>
            </a:schemeClr>
          </a:solidFill>
        </p:spPr>
        <p:txBody>
          <a:bodyPr wrap="square" rtlCol="0">
            <a:spAutoFit/>
          </a:bodyPr>
          <a:lstStyle/>
          <a:p>
            <a:r>
              <a:rPr lang="fr-FR" sz="1600" b="1" dirty="0"/>
              <a:t>Nouveauté en 2026:</a:t>
            </a:r>
            <a:br>
              <a:rPr dirty="0"/>
            </a:br>
            <a:r>
              <a:rPr lang="fr-FR" dirty="0"/>
              <a:t>problème signalé lorsque des envois recommandés sont inclus dans des dépêches contenant uniquement des marchandises</a:t>
            </a:r>
            <a:endParaRPr lang="fr-FR" sz="1600" dirty="0"/>
          </a:p>
        </p:txBody>
      </p:sp>
      <p:cxnSp>
        <p:nvCxnSpPr>
          <p:cNvPr id="7" name="Straight Arrow Connector 6">
            <a:extLst>
              <a:ext uri="{FF2B5EF4-FFF2-40B4-BE49-F238E27FC236}">
                <a16:creationId xmlns:a16="http://schemas.microsoft.com/office/drawing/2014/main" id="{0B8BC6EB-CE95-43E8-BA3D-B4E9ACB99CD3}"/>
              </a:ext>
            </a:extLst>
          </p:cNvPr>
          <p:cNvCxnSpPr>
            <a:cxnSpLocks/>
          </p:cNvCxnSpPr>
          <p:nvPr/>
        </p:nvCxnSpPr>
        <p:spPr>
          <a:xfrm flipV="1">
            <a:off x="5970850" y="2674912"/>
            <a:ext cx="2852201" cy="4195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30DEDB7-E555-4904-9200-C4205B5EB4B5}"/>
              </a:ext>
            </a:extLst>
          </p:cNvPr>
          <p:cNvSpPr txBox="1"/>
          <p:nvPr/>
        </p:nvSpPr>
        <p:spPr>
          <a:xfrm>
            <a:off x="8757391" y="4248732"/>
            <a:ext cx="3032919" cy="1569660"/>
          </a:xfrm>
          <a:prstGeom prst="rect">
            <a:avLst/>
          </a:prstGeom>
          <a:solidFill>
            <a:schemeClr val="accent5">
              <a:lumMod val="20000"/>
              <a:lumOff val="80000"/>
            </a:schemeClr>
          </a:solidFill>
        </p:spPr>
        <p:txBody>
          <a:bodyPr wrap="square" rtlCol="0">
            <a:spAutoFit/>
          </a:bodyPr>
          <a:lstStyle/>
          <a:p>
            <a:r>
              <a:rPr lang="fr-FR" sz="1600" b="1" dirty="0"/>
              <a:t>Nouveauté en 2026:</a:t>
            </a:r>
          </a:p>
          <a:p>
            <a:r>
              <a:rPr lang="fr-FR" dirty="0"/>
              <a:t>liens en attente/refusés pour les adresses xx350 signalés comme des erreurs</a:t>
            </a:r>
            <a:endParaRPr lang="fr-FR" sz="1600" dirty="0"/>
          </a:p>
          <a:p>
            <a:endParaRPr lang="fr-FR" sz="1600" dirty="0"/>
          </a:p>
          <a:p>
            <a:r>
              <a:rPr lang="fr-FR" sz="1600" dirty="0"/>
              <a:t>Échange de messages EMSEVT avec tous les partenaires</a:t>
            </a:r>
          </a:p>
        </p:txBody>
      </p:sp>
      <p:cxnSp>
        <p:nvCxnSpPr>
          <p:cNvPr id="23" name="Straight Arrow Connector 22">
            <a:extLst>
              <a:ext uri="{FF2B5EF4-FFF2-40B4-BE49-F238E27FC236}">
                <a16:creationId xmlns:a16="http://schemas.microsoft.com/office/drawing/2014/main" id="{946C0D1A-B9CB-460A-A85F-39E045D2D292}"/>
              </a:ext>
            </a:extLst>
          </p:cNvPr>
          <p:cNvCxnSpPr>
            <a:cxnSpLocks/>
            <a:endCxn id="18" idx="1"/>
          </p:cNvCxnSpPr>
          <p:nvPr/>
        </p:nvCxnSpPr>
        <p:spPr>
          <a:xfrm flipV="1">
            <a:off x="3475931" y="5033562"/>
            <a:ext cx="5281460" cy="48311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473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0BF39AF-1E89-4AED-BCAE-0D16B945B399}"/>
              </a:ext>
            </a:extLst>
          </p:cNvPr>
          <p:cNvSpPr>
            <a:spLocks noGrp="1"/>
          </p:cNvSpPr>
          <p:nvPr>
            <p:ph type="ctrTitle"/>
          </p:nvPr>
        </p:nvSpPr>
        <p:spPr>
          <a:xfrm>
            <a:off x="2505883" y="2325949"/>
            <a:ext cx="7180234" cy="1624614"/>
          </a:xfrm>
        </p:spPr>
        <p:txBody>
          <a:bodyPr/>
          <a:lstStyle/>
          <a:p>
            <a:r>
              <a:rPr lang="fr-FR" sz="3600" dirty="0"/>
              <a:t>8. Séance de questions-réponses en ligne </a:t>
            </a:r>
          </a:p>
        </p:txBody>
      </p:sp>
    </p:spTree>
    <p:extLst>
      <p:ext uri="{BB962C8B-B14F-4D97-AF65-F5344CB8AC3E}">
        <p14:creationId xmlns:p14="http://schemas.microsoft.com/office/powerpoint/2010/main" val="2018400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07B1EBC-04E9-43C0-A12E-FF86D8539D93}"/>
              </a:ext>
            </a:extLst>
          </p:cNvPr>
          <p:cNvPicPr>
            <a:picLocks noChangeAspect="1"/>
          </p:cNvPicPr>
          <p:nvPr/>
        </p:nvPicPr>
        <p:blipFill>
          <a:blip r:embed="rId2"/>
          <a:stretch>
            <a:fillRect/>
          </a:stretch>
        </p:blipFill>
        <p:spPr>
          <a:xfrm>
            <a:off x="2387266" y="730862"/>
            <a:ext cx="7417468" cy="5666505"/>
          </a:xfrm>
          <a:prstGeom prst="rect">
            <a:avLst/>
          </a:prstGeom>
        </p:spPr>
      </p:pic>
    </p:spTree>
    <p:extLst>
      <p:ext uri="{BB962C8B-B14F-4D97-AF65-F5344CB8AC3E}">
        <p14:creationId xmlns:p14="http://schemas.microsoft.com/office/powerpoint/2010/main" val="3429295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99859" y="2051489"/>
            <a:ext cx="10720251" cy="1809549"/>
          </a:xfrm>
        </p:spPr>
        <p:txBody>
          <a:bodyPr/>
          <a:lstStyle/>
          <a:p>
            <a:br/>
            <a:r>
              <a:rPr lang="fr-FR" sz="3600" dirty="0"/>
              <a:t> 9. Appui et conseils </a:t>
            </a:r>
            <a:r>
              <a:rPr lang="en-US" sz="3600" dirty="0"/>
              <a:t>	</a:t>
            </a:r>
          </a:p>
        </p:txBody>
      </p:sp>
    </p:spTree>
    <p:extLst>
      <p:ext uri="{BB962C8B-B14F-4D97-AF65-F5344CB8AC3E}">
        <p14:creationId xmlns:p14="http://schemas.microsoft.com/office/powerpoint/2010/main" val="27356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89C7E265-B766-435B-B989-F97B4BBA681F}"/>
              </a:ext>
            </a:extLst>
          </p:cNvPr>
          <p:cNvSpPr/>
          <p:nvPr/>
        </p:nvSpPr>
        <p:spPr>
          <a:xfrm>
            <a:off x="3362049" y="1127753"/>
            <a:ext cx="5467901" cy="5427677"/>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62A101D-0F4A-4E9F-A52A-C468465C4436}"/>
              </a:ext>
            </a:extLst>
          </p:cNvPr>
          <p:cNvSpPr/>
          <p:nvPr/>
        </p:nvSpPr>
        <p:spPr>
          <a:xfrm>
            <a:off x="4267199" y="1928912"/>
            <a:ext cx="3876675" cy="3761204"/>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B24AF23C-015E-48A6-979F-6CD45CCDECFE}"/>
              </a:ext>
            </a:extLst>
          </p:cNvPr>
          <p:cNvPicPr>
            <a:picLocks noChangeAspect="1"/>
          </p:cNvPicPr>
          <p:nvPr/>
        </p:nvPicPr>
        <p:blipFill>
          <a:blip r:embed="rId3">
            <a:duotone>
              <a:schemeClr val="accent6">
                <a:shade val="45000"/>
                <a:satMod val="135000"/>
              </a:schemeClr>
              <a:prstClr val="white"/>
            </a:duotone>
          </a:blip>
          <a:stretch>
            <a:fillRect/>
          </a:stretch>
        </p:blipFill>
        <p:spPr>
          <a:xfrm>
            <a:off x="7449117" y="3536897"/>
            <a:ext cx="1038222" cy="978554"/>
          </a:xfrm>
          <a:prstGeom prst="rect">
            <a:avLst/>
          </a:prstGeom>
        </p:spPr>
      </p:pic>
      <p:pic>
        <p:nvPicPr>
          <p:cNvPr id="9" name="Picture 8">
            <a:extLst>
              <a:ext uri="{FF2B5EF4-FFF2-40B4-BE49-F238E27FC236}">
                <a16:creationId xmlns:a16="http://schemas.microsoft.com/office/drawing/2014/main" id="{D0AE1537-5166-4B1D-A977-13C6CB612822}"/>
              </a:ext>
            </a:extLst>
          </p:cNvPr>
          <p:cNvPicPr>
            <a:picLocks noChangeAspect="1"/>
          </p:cNvPicPr>
          <p:nvPr/>
        </p:nvPicPr>
        <p:blipFill>
          <a:blip r:embed="rId4">
            <a:grayscl/>
          </a:blip>
          <a:stretch>
            <a:fillRect/>
          </a:stretch>
        </p:blipFill>
        <p:spPr>
          <a:xfrm>
            <a:off x="3656850" y="4096973"/>
            <a:ext cx="1452255" cy="983417"/>
          </a:xfrm>
          <a:prstGeom prst="rect">
            <a:avLst/>
          </a:prstGeom>
        </p:spPr>
      </p:pic>
      <p:pic>
        <p:nvPicPr>
          <p:cNvPr id="11" name="Picture 10">
            <a:extLst>
              <a:ext uri="{FF2B5EF4-FFF2-40B4-BE49-F238E27FC236}">
                <a16:creationId xmlns:a16="http://schemas.microsoft.com/office/drawing/2014/main" id="{F7357FDC-93CB-4A01-A71A-4A37D43E3199}"/>
              </a:ext>
            </a:extLst>
          </p:cNvPr>
          <p:cNvPicPr>
            <a:picLocks noChangeAspect="1"/>
          </p:cNvPicPr>
          <p:nvPr/>
        </p:nvPicPr>
        <p:blipFill>
          <a:blip r:embed="rId5">
            <a:duotone>
              <a:schemeClr val="accent5">
                <a:shade val="45000"/>
                <a:satMod val="135000"/>
              </a:schemeClr>
              <a:prstClr val="white"/>
            </a:duotone>
          </a:blip>
          <a:stretch>
            <a:fillRect/>
          </a:stretch>
        </p:blipFill>
        <p:spPr>
          <a:xfrm>
            <a:off x="6766071" y="1725325"/>
            <a:ext cx="1028700" cy="752475"/>
          </a:xfrm>
          <a:prstGeom prst="rect">
            <a:avLst/>
          </a:prstGeom>
        </p:spPr>
      </p:pic>
      <p:pic>
        <p:nvPicPr>
          <p:cNvPr id="13" name="Picture 12">
            <a:extLst>
              <a:ext uri="{FF2B5EF4-FFF2-40B4-BE49-F238E27FC236}">
                <a16:creationId xmlns:a16="http://schemas.microsoft.com/office/drawing/2014/main" id="{47ED2F0C-C4DB-4925-A38D-054FA093916D}"/>
              </a:ext>
            </a:extLst>
          </p:cNvPr>
          <p:cNvPicPr>
            <a:picLocks noChangeAspect="1"/>
          </p:cNvPicPr>
          <p:nvPr/>
        </p:nvPicPr>
        <p:blipFill>
          <a:blip r:embed="rId6"/>
          <a:stretch>
            <a:fillRect/>
          </a:stretch>
        </p:blipFill>
        <p:spPr>
          <a:xfrm>
            <a:off x="5830632" y="5131158"/>
            <a:ext cx="858960" cy="924197"/>
          </a:xfrm>
          <a:prstGeom prst="rect">
            <a:avLst/>
          </a:prstGeom>
        </p:spPr>
      </p:pic>
      <p:pic>
        <p:nvPicPr>
          <p:cNvPr id="15" name="Picture 14">
            <a:extLst>
              <a:ext uri="{FF2B5EF4-FFF2-40B4-BE49-F238E27FC236}">
                <a16:creationId xmlns:a16="http://schemas.microsoft.com/office/drawing/2014/main" id="{5595FDF1-4D59-41FB-A5F6-1C4E5ED88015}"/>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5600620" y="3111222"/>
            <a:ext cx="1238250" cy="866775"/>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TextBox 16">
            <a:extLst>
              <a:ext uri="{FF2B5EF4-FFF2-40B4-BE49-F238E27FC236}">
                <a16:creationId xmlns:a16="http://schemas.microsoft.com/office/drawing/2014/main" id="{79E11D43-008F-409C-BA12-4F53A13E0A52}"/>
              </a:ext>
            </a:extLst>
          </p:cNvPr>
          <p:cNvSpPr txBox="1"/>
          <p:nvPr/>
        </p:nvSpPr>
        <p:spPr>
          <a:xfrm>
            <a:off x="5390268" y="3969069"/>
            <a:ext cx="1710940" cy="923330"/>
          </a:xfrm>
          <a:prstGeom prst="rect">
            <a:avLst/>
          </a:prstGeom>
          <a:noFill/>
        </p:spPr>
        <p:txBody>
          <a:bodyPr wrap="square" rtlCol="0">
            <a:spAutoFit/>
          </a:bodyPr>
          <a:lstStyle/>
          <a:p>
            <a:pPr algn="ctr"/>
            <a:r>
              <a:rPr lang="fr-FR" dirty="0">
                <a:latin typeface="Verdana" panose="020B0604030504040204" pitchFamily="34" charset="0"/>
              </a:rPr>
              <a:t>Activités centrées sur la clientèle</a:t>
            </a:r>
            <a:endParaRPr lang="fr-FR" dirty="0"/>
          </a:p>
        </p:txBody>
      </p:sp>
      <p:sp>
        <p:nvSpPr>
          <p:cNvPr id="21" name="TextBox 20">
            <a:extLst>
              <a:ext uri="{FF2B5EF4-FFF2-40B4-BE49-F238E27FC236}">
                <a16:creationId xmlns:a16="http://schemas.microsoft.com/office/drawing/2014/main" id="{CA2D36FC-3B61-4303-9422-A54A4F011B54}"/>
              </a:ext>
            </a:extLst>
          </p:cNvPr>
          <p:cNvSpPr txBox="1"/>
          <p:nvPr/>
        </p:nvSpPr>
        <p:spPr>
          <a:xfrm>
            <a:off x="6556521" y="2377140"/>
            <a:ext cx="1238250" cy="523220"/>
          </a:xfrm>
          <a:prstGeom prst="rect">
            <a:avLst/>
          </a:prstGeom>
          <a:noFill/>
        </p:spPr>
        <p:txBody>
          <a:bodyPr wrap="square" rtlCol="0">
            <a:spAutoFit/>
          </a:bodyPr>
          <a:lstStyle/>
          <a:p>
            <a:r>
              <a:rPr lang="fr-FR" sz="1400" dirty="0">
                <a:latin typeface="Verdana" panose="020B0604030504040204" pitchFamily="34" charset="0"/>
              </a:rPr>
              <a:t>Éléments de service  </a:t>
            </a:r>
          </a:p>
        </p:txBody>
      </p:sp>
      <p:sp>
        <p:nvSpPr>
          <p:cNvPr id="22" name="TextBox 21">
            <a:extLst>
              <a:ext uri="{FF2B5EF4-FFF2-40B4-BE49-F238E27FC236}">
                <a16:creationId xmlns:a16="http://schemas.microsoft.com/office/drawing/2014/main" id="{BC86B66C-C9AA-4C56-B35F-C96D7ACD3CFA}"/>
              </a:ext>
            </a:extLst>
          </p:cNvPr>
          <p:cNvSpPr txBox="1"/>
          <p:nvPr/>
        </p:nvSpPr>
        <p:spPr>
          <a:xfrm>
            <a:off x="3738588" y="4894808"/>
            <a:ext cx="1452255" cy="523220"/>
          </a:xfrm>
          <a:prstGeom prst="rect">
            <a:avLst/>
          </a:prstGeom>
          <a:noFill/>
        </p:spPr>
        <p:txBody>
          <a:bodyPr wrap="square" rtlCol="0">
            <a:spAutoFit/>
          </a:bodyPr>
          <a:lstStyle/>
          <a:p>
            <a:r>
              <a:rPr lang="fr-FR" sz="1400" dirty="0">
                <a:latin typeface="Verdana" panose="020B0604030504040204" pitchFamily="34" charset="0"/>
              </a:rPr>
              <a:t>Cadre réglementaire  </a:t>
            </a:r>
          </a:p>
        </p:txBody>
      </p:sp>
      <p:sp>
        <p:nvSpPr>
          <p:cNvPr id="23" name="Arrow: Pentagon 22">
            <a:extLst>
              <a:ext uri="{FF2B5EF4-FFF2-40B4-BE49-F238E27FC236}">
                <a16:creationId xmlns:a16="http://schemas.microsoft.com/office/drawing/2014/main" id="{82DC69F2-447E-4846-899D-F64DC0F999EE}"/>
              </a:ext>
            </a:extLst>
          </p:cNvPr>
          <p:cNvSpPr/>
          <p:nvPr/>
        </p:nvSpPr>
        <p:spPr>
          <a:xfrm>
            <a:off x="1129553" y="1788919"/>
            <a:ext cx="3286945" cy="847725"/>
          </a:xfrm>
          <a:prstGeom prst="homePlat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fr-FR" altLang="fr-FR" sz="1200" b="1" i="0" u="none" strike="noStrike" kern="1200" cap="none" spc="0" normalizeH="0" baseline="0" noProof="0" dirty="0">
                <a:ln>
                  <a:noFill/>
                </a:ln>
                <a:solidFill>
                  <a:prstClr val="white"/>
                </a:solidFill>
                <a:effectLst/>
                <a:uLnTx/>
                <a:uFillTx/>
                <a:latin typeface="Verdana" panose="020B0604030504040204" pitchFamily="34" charset="0"/>
              </a:rPr>
              <a:t>Examen et création d’éléments de service et de caractéristiques de produits axés sur la clientèle et déterminés par le marché</a:t>
            </a:r>
            <a:endParaRPr lang="fr-FR" sz="1200" b="1" kern="1200" noProof="0" dirty="0"/>
          </a:p>
        </p:txBody>
      </p:sp>
      <p:sp>
        <p:nvSpPr>
          <p:cNvPr id="24" name="Arrow: Pentagon 23">
            <a:extLst>
              <a:ext uri="{FF2B5EF4-FFF2-40B4-BE49-F238E27FC236}">
                <a16:creationId xmlns:a16="http://schemas.microsoft.com/office/drawing/2014/main" id="{E85C3CAA-970F-42F1-B9BB-98BF5A8F658D}"/>
              </a:ext>
            </a:extLst>
          </p:cNvPr>
          <p:cNvSpPr/>
          <p:nvPr/>
        </p:nvSpPr>
        <p:spPr>
          <a:xfrm>
            <a:off x="890057" y="4284569"/>
            <a:ext cx="3224093" cy="73152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r>
              <a:rPr kumimoji="0" lang="fr-FR" altLang="fr-FR" sz="1200" b="1" i="0" u="none" strike="noStrike" kern="1200" cap="none" spc="0" normalizeH="0" baseline="0" noProof="0" dirty="0">
                <a:ln>
                  <a:noFill/>
                </a:ln>
                <a:solidFill>
                  <a:prstClr val="white"/>
                </a:solidFill>
                <a:effectLst/>
                <a:uLnTx/>
                <a:uFillTx/>
                <a:latin typeface="Verdana" panose="020B0604030504040204" pitchFamily="34" charset="0"/>
              </a:rPr>
              <a:t>Harmoniser les règlements pour appuyer et faciliter les services </a:t>
            </a:r>
            <a:endParaRPr lang="fr-FR" sz="1200" kern="1200" noProof="0" dirty="0"/>
          </a:p>
        </p:txBody>
      </p:sp>
      <p:pic>
        <p:nvPicPr>
          <p:cNvPr id="29" name="Picture 28">
            <a:extLst>
              <a:ext uri="{FF2B5EF4-FFF2-40B4-BE49-F238E27FC236}">
                <a16:creationId xmlns:a16="http://schemas.microsoft.com/office/drawing/2014/main" id="{0A3815C1-BF20-4AB8-91AE-53A4AC73A68B}"/>
              </a:ext>
            </a:extLst>
          </p:cNvPr>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Layer>
                </a14:imgProps>
              </a:ext>
            </a:extLst>
          </a:blip>
          <a:stretch>
            <a:fillRect/>
          </a:stretch>
        </p:blipFill>
        <p:spPr>
          <a:xfrm>
            <a:off x="4433681" y="1917403"/>
            <a:ext cx="733425" cy="847725"/>
          </a:xfrm>
          <a:prstGeom prst="rect">
            <a:avLst/>
          </a:prstGeom>
        </p:spPr>
      </p:pic>
      <p:sp>
        <p:nvSpPr>
          <p:cNvPr id="33" name="Arrow: Pentagon 32">
            <a:extLst>
              <a:ext uri="{FF2B5EF4-FFF2-40B4-BE49-F238E27FC236}">
                <a16:creationId xmlns:a16="http://schemas.microsoft.com/office/drawing/2014/main" id="{77F83CD0-3850-40AD-BB3E-5B7BE20522E7}"/>
              </a:ext>
            </a:extLst>
          </p:cNvPr>
          <p:cNvSpPr/>
          <p:nvPr/>
        </p:nvSpPr>
        <p:spPr>
          <a:xfrm rot="10800000">
            <a:off x="8318894" y="3443754"/>
            <a:ext cx="3165525" cy="731520"/>
          </a:xfrm>
          <a:prstGeom prst="homePlat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noProof="0" dirty="0"/>
          </a:p>
        </p:txBody>
      </p:sp>
      <p:sp>
        <p:nvSpPr>
          <p:cNvPr id="36" name="TextBox 35">
            <a:extLst>
              <a:ext uri="{FF2B5EF4-FFF2-40B4-BE49-F238E27FC236}">
                <a16:creationId xmlns:a16="http://schemas.microsoft.com/office/drawing/2014/main" id="{63B247E9-9209-415B-9A74-3219B75AB7CD}"/>
              </a:ext>
            </a:extLst>
          </p:cNvPr>
          <p:cNvSpPr txBox="1"/>
          <p:nvPr/>
        </p:nvSpPr>
        <p:spPr>
          <a:xfrm>
            <a:off x="8500860" y="3503705"/>
            <a:ext cx="3158579" cy="590931"/>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fr-FR" altLang="fr-FR" sz="1200" b="1" dirty="0">
                <a:latin typeface="Verdana" panose="020B0604030504040204" pitchFamily="34" charset="0"/>
              </a:rPr>
              <a:t>Renforcement des capacités, acquisition de connaissances </a:t>
            </a:r>
            <a:br>
              <a:rPr lang="fr-FR" altLang="fr-FR" sz="1200" b="1" dirty="0">
                <a:latin typeface="Verdana" panose="020B0604030504040204" pitchFamily="34" charset="0"/>
              </a:rPr>
            </a:br>
            <a:r>
              <a:rPr lang="fr-FR" altLang="fr-FR" sz="1200" b="1" dirty="0">
                <a:latin typeface="Verdana" panose="020B0604030504040204" pitchFamily="34" charset="0"/>
              </a:rPr>
              <a:t>et coopération au développement</a:t>
            </a:r>
            <a:endParaRPr lang="fr-FR" sz="1200" kern="1200" noProof="0" dirty="0"/>
          </a:p>
        </p:txBody>
      </p:sp>
      <p:sp>
        <p:nvSpPr>
          <p:cNvPr id="37" name="Arrow: Pentagon 36">
            <a:extLst>
              <a:ext uri="{FF2B5EF4-FFF2-40B4-BE49-F238E27FC236}">
                <a16:creationId xmlns:a16="http://schemas.microsoft.com/office/drawing/2014/main" id="{C6114822-C555-411B-8643-19D5528386F6}"/>
              </a:ext>
            </a:extLst>
          </p:cNvPr>
          <p:cNvSpPr/>
          <p:nvPr/>
        </p:nvSpPr>
        <p:spPr>
          <a:xfrm rot="10800000">
            <a:off x="7794770" y="1519739"/>
            <a:ext cx="3107919" cy="752474"/>
          </a:xfrm>
          <a:prstGeom prst="homePlat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noProof="0" dirty="0"/>
          </a:p>
        </p:txBody>
      </p:sp>
      <p:sp>
        <p:nvSpPr>
          <p:cNvPr id="38" name="TextBox 37">
            <a:extLst>
              <a:ext uri="{FF2B5EF4-FFF2-40B4-BE49-F238E27FC236}">
                <a16:creationId xmlns:a16="http://schemas.microsoft.com/office/drawing/2014/main" id="{57225116-B527-4BB5-BE90-68E1A40D1B15}"/>
              </a:ext>
            </a:extLst>
          </p:cNvPr>
          <p:cNvSpPr txBox="1"/>
          <p:nvPr/>
        </p:nvSpPr>
        <p:spPr>
          <a:xfrm>
            <a:off x="7993376" y="1678865"/>
            <a:ext cx="2837683" cy="424732"/>
          </a:xfrm>
          <a:prstGeom prst="rect">
            <a:avLst/>
          </a:prstGeom>
          <a:noFill/>
        </p:spPr>
        <p:txBody>
          <a:bodyPr wrap="square">
            <a:spAutoFit/>
          </a:bodyPr>
          <a:lstStyle/>
          <a:p>
            <a:pPr marL="0" lvl="0" indent="0" algn="ctr" defTabSz="1200150">
              <a:lnSpc>
                <a:spcPct val="90000"/>
              </a:lnSpc>
              <a:spcBef>
                <a:spcPct val="0"/>
              </a:spcBef>
              <a:spcAft>
                <a:spcPct val="35000"/>
              </a:spcAft>
              <a:buClrTx/>
              <a:buSzTx/>
              <a:buFontTx/>
              <a:buNone/>
            </a:pPr>
            <a:r>
              <a:rPr lang="fr-FR" sz="1200" b="1" dirty="0">
                <a:latin typeface="Verdana" panose="020B0604030504040204" pitchFamily="34" charset="0"/>
              </a:rPr>
              <a:t>Simplifier et améliorer </a:t>
            </a:r>
            <a:br>
              <a:rPr lang="fr-FR" sz="1200" b="1" dirty="0">
                <a:latin typeface="Verdana" panose="020B0604030504040204" pitchFamily="34" charset="0"/>
              </a:rPr>
            </a:br>
            <a:r>
              <a:rPr lang="fr-FR" sz="1200" b="1" dirty="0">
                <a:latin typeface="Verdana" panose="020B0604030504040204" pitchFamily="34" charset="0"/>
              </a:rPr>
              <a:t>la gamme de services  </a:t>
            </a:r>
          </a:p>
        </p:txBody>
      </p:sp>
      <p:sp>
        <p:nvSpPr>
          <p:cNvPr id="39" name="Arrow: Pentagon 38">
            <a:extLst>
              <a:ext uri="{FF2B5EF4-FFF2-40B4-BE49-F238E27FC236}">
                <a16:creationId xmlns:a16="http://schemas.microsoft.com/office/drawing/2014/main" id="{36F308DE-CF44-4A37-B2A6-A8417FC9B198}"/>
              </a:ext>
            </a:extLst>
          </p:cNvPr>
          <p:cNvSpPr/>
          <p:nvPr/>
        </p:nvSpPr>
        <p:spPr>
          <a:xfrm rot="10800000">
            <a:off x="6987099" y="5520545"/>
            <a:ext cx="3009731" cy="73152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00150">
              <a:lnSpc>
                <a:spcPct val="90000"/>
              </a:lnSpc>
              <a:spcBef>
                <a:spcPct val="0"/>
              </a:spcBef>
              <a:spcAft>
                <a:spcPct val="35000"/>
              </a:spcAft>
              <a:buClrTx/>
              <a:buSzTx/>
              <a:buFontTx/>
              <a:buNone/>
            </a:pPr>
            <a:endParaRPr lang="en-GB" sz="1200" kern="1200" noProof="0" dirty="0"/>
          </a:p>
        </p:txBody>
      </p:sp>
      <p:sp>
        <p:nvSpPr>
          <p:cNvPr id="40" name="TextBox 39">
            <a:extLst>
              <a:ext uri="{FF2B5EF4-FFF2-40B4-BE49-F238E27FC236}">
                <a16:creationId xmlns:a16="http://schemas.microsoft.com/office/drawing/2014/main" id="{AC0D0300-F084-4572-B469-98D4E2E4A763}"/>
              </a:ext>
            </a:extLst>
          </p:cNvPr>
          <p:cNvSpPr txBox="1"/>
          <p:nvPr/>
        </p:nvSpPr>
        <p:spPr>
          <a:xfrm>
            <a:off x="7412359" y="5646291"/>
            <a:ext cx="2418146" cy="424732"/>
          </a:xfrm>
          <a:prstGeom prst="rect">
            <a:avLst/>
          </a:prstGeom>
          <a:noFill/>
        </p:spPr>
        <p:txBody>
          <a:bodyPr wrap="square">
            <a:spAutoFit/>
          </a:bodyPr>
          <a:lstStyle/>
          <a:p>
            <a:pPr algn="ctr" defTabSz="1200150">
              <a:lnSpc>
                <a:spcPct val="90000"/>
              </a:lnSpc>
              <a:spcBef>
                <a:spcPct val="0"/>
              </a:spcBef>
              <a:spcAft>
                <a:spcPct val="35000"/>
              </a:spcAft>
            </a:pPr>
            <a:r>
              <a:rPr lang="fr-FR" sz="1200" b="1" dirty="0">
                <a:solidFill>
                  <a:prstClr val="white"/>
                </a:solidFill>
                <a:latin typeface="Verdana" panose="020B0604030504040204" pitchFamily="34" charset="0"/>
              </a:rPr>
              <a:t>Élaborer de nouveaux modèles et de nouvelles solutions</a:t>
            </a:r>
          </a:p>
        </p:txBody>
      </p:sp>
      <p:sp>
        <p:nvSpPr>
          <p:cNvPr id="41" name="TextBox 40">
            <a:extLst>
              <a:ext uri="{FF2B5EF4-FFF2-40B4-BE49-F238E27FC236}">
                <a16:creationId xmlns:a16="http://schemas.microsoft.com/office/drawing/2014/main" id="{2BFC6BE7-9667-4B9B-8CAD-8457FDE9375F}"/>
              </a:ext>
            </a:extLst>
          </p:cNvPr>
          <p:cNvSpPr txBox="1"/>
          <p:nvPr/>
        </p:nvSpPr>
        <p:spPr>
          <a:xfrm>
            <a:off x="8037704" y="4335573"/>
            <a:ext cx="1828615" cy="523220"/>
          </a:xfrm>
          <a:prstGeom prst="rect">
            <a:avLst/>
          </a:prstGeom>
          <a:noFill/>
        </p:spPr>
        <p:txBody>
          <a:bodyPr wrap="square" rtlCol="0">
            <a:spAutoFit/>
          </a:bodyPr>
          <a:lstStyle/>
          <a:p>
            <a:r>
              <a:rPr lang="fr-FR" sz="1400" dirty="0">
                <a:latin typeface="Verdana" panose="020B0604030504040204" pitchFamily="34" charset="0"/>
              </a:rPr>
              <a:t>Développement des capacités   </a:t>
            </a:r>
          </a:p>
        </p:txBody>
      </p:sp>
      <p:sp>
        <p:nvSpPr>
          <p:cNvPr id="27" name="Title 1">
            <a:extLst>
              <a:ext uri="{FF2B5EF4-FFF2-40B4-BE49-F238E27FC236}">
                <a16:creationId xmlns:a16="http://schemas.microsoft.com/office/drawing/2014/main" id="{29E49AB1-6D5E-498B-83E0-E7ACF939F149}"/>
              </a:ext>
            </a:extLst>
          </p:cNvPr>
          <p:cNvSpPr txBox="1">
            <a:spLocks/>
          </p:cNvSpPr>
          <p:nvPr/>
        </p:nvSpPr>
        <p:spPr>
          <a:xfrm>
            <a:off x="1688252" y="169681"/>
            <a:ext cx="9986913" cy="81213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fr-FR" sz="2400" dirty="0">
                <a:solidFill>
                  <a:prstClr val="black"/>
                </a:solidFill>
              </a:rPr>
              <a:t>Réponse et cadre d’appui de l’UPU</a:t>
            </a:r>
          </a:p>
          <a:p>
            <a:pPr>
              <a:defRPr/>
            </a:pPr>
            <a:r>
              <a:rPr lang="fr-FR" sz="2400" dirty="0">
                <a:solidFill>
                  <a:schemeClr val="tx1">
                    <a:lumMod val="50000"/>
                    <a:lumOff val="50000"/>
                  </a:schemeClr>
                </a:solidFill>
              </a:rPr>
              <a:t>Adapter les services postaux à l’évolution du marché</a:t>
            </a:r>
            <a:endParaRPr lang="fr-FR" sz="2400" dirty="0">
              <a:solidFill>
                <a:schemeClr val="tx1">
                  <a:lumMod val="50000"/>
                  <a:lumOff val="50000"/>
                </a:schemeClr>
              </a:solidFill>
              <a:cs typeface="Arial" panose="020B0604020202020204" pitchFamily="34" charset="0"/>
            </a:endParaRPr>
          </a:p>
        </p:txBody>
      </p:sp>
      <p:sp>
        <p:nvSpPr>
          <p:cNvPr id="28" name="TextBox 27">
            <a:extLst>
              <a:ext uri="{FF2B5EF4-FFF2-40B4-BE49-F238E27FC236}">
                <a16:creationId xmlns:a16="http://schemas.microsoft.com/office/drawing/2014/main" id="{780A5732-FFCE-4A83-869F-8374F11C4C0D}"/>
              </a:ext>
            </a:extLst>
          </p:cNvPr>
          <p:cNvSpPr txBox="1"/>
          <p:nvPr/>
        </p:nvSpPr>
        <p:spPr>
          <a:xfrm>
            <a:off x="5467053" y="5879338"/>
            <a:ext cx="1476966" cy="307777"/>
          </a:xfrm>
          <a:prstGeom prst="rect">
            <a:avLst/>
          </a:prstGeom>
          <a:noFill/>
        </p:spPr>
        <p:txBody>
          <a:bodyPr wrap="square" rtlCol="0">
            <a:spAutoFit/>
          </a:bodyPr>
          <a:lstStyle/>
          <a:p>
            <a:r>
              <a:rPr lang="fr-FR" sz="1400" dirty="0">
                <a:latin typeface="Verdana" panose="020B0604030504040204" pitchFamily="34" charset="0"/>
              </a:rPr>
              <a:t>Nouveaux modèles</a:t>
            </a:r>
          </a:p>
        </p:txBody>
      </p:sp>
      <p:sp>
        <p:nvSpPr>
          <p:cNvPr id="18" name="TextBox 17">
            <a:extLst>
              <a:ext uri="{FF2B5EF4-FFF2-40B4-BE49-F238E27FC236}">
                <a16:creationId xmlns:a16="http://schemas.microsoft.com/office/drawing/2014/main" id="{73692D89-50FF-471A-BD13-C39608998FDB}"/>
              </a:ext>
            </a:extLst>
          </p:cNvPr>
          <p:cNvSpPr txBox="1"/>
          <p:nvPr/>
        </p:nvSpPr>
        <p:spPr>
          <a:xfrm>
            <a:off x="4740654" y="2598224"/>
            <a:ext cx="926729" cy="307777"/>
          </a:xfrm>
          <a:prstGeom prst="rect">
            <a:avLst/>
          </a:prstGeom>
          <a:noFill/>
        </p:spPr>
        <p:txBody>
          <a:bodyPr wrap="none" rtlCol="0">
            <a:spAutoFit/>
          </a:bodyPr>
          <a:lstStyle/>
          <a:p>
            <a:r>
              <a:rPr lang="fr-FR" sz="1400" dirty="0">
                <a:latin typeface="Verdana" panose="020B0604030504040204" pitchFamily="34" charset="0"/>
              </a:rPr>
              <a:t>Marché  </a:t>
            </a:r>
          </a:p>
        </p:txBody>
      </p:sp>
    </p:spTree>
    <p:extLst>
      <p:ext uri="{BB962C8B-B14F-4D97-AF65-F5344CB8AC3E}">
        <p14:creationId xmlns:p14="http://schemas.microsoft.com/office/powerpoint/2010/main" val="1308549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D409044-B3A3-4E18-BE29-6E2BBD0C406D}"/>
              </a:ext>
            </a:extLst>
          </p:cNvPr>
          <p:cNvSpPr txBox="1"/>
          <p:nvPr/>
        </p:nvSpPr>
        <p:spPr>
          <a:xfrm>
            <a:off x="1621697" y="308357"/>
            <a:ext cx="9753100" cy="757130"/>
          </a:xfrm>
          <a:prstGeom prst="rect">
            <a:avLst/>
          </a:prstGeom>
          <a:noFill/>
        </p:spPr>
        <p:txBody>
          <a:bodyPr wrap="square">
            <a:spAutoFit/>
          </a:bodyPr>
          <a:lstStyle/>
          <a:p>
            <a:pPr>
              <a:lnSpc>
                <a:spcPct val="90000"/>
              </a:lnSpc>
              <a:spcBef>
                <a:spcPct val="0"/>
              </a:spcBef>
            </a:pPr>
            <a:r>
              <a:rPr lang="fr-FR" sz="2400" b="1" dirty="0">
                <a:latin typeface="Verdana" panose="020B0604030504040204" pitchFamily="34" charset="0"/>
              </a:rPr>
              <a:t>Projet de circulaire du Bureau international et mise </a:t>
            </a:r>
            <a:br>
              <a:rPr lang="fr-FR" sz="2400" b="1" dirty="0">
                <a:latin typeface="Verdana" panose="020B0604030504040204" pitchFamily="34" charset="0"/>
              </a:rPr>
            </a:br>
            <a:r>
              <a:rPr lang="fr-FR" sz="2400" b="1" dirty="0">
                <a:latin typeface="Verdana" panose="020B0604030504040204" pitchFamily="34" charset="0"/>
              </a:rPr>
              <a:t>à jour du Recueil de la poste aux lettres en ligne</a:t>
            </a:r>
          </a:p>
        </p:txBody>
      </p:sp>
      <p:pic>
        <p:nvPicPr>
          <p:cNvPr id="11" name="Image 10">
            <a:extLst>
              <a:ext uri="{FF2B5EF4-FFF2-40B4-BE49-F238E27FC236}">
                <a16:creationId xmlns:a16="http://schemas.microsoft.com/office/drawing/2014/main" id="{1552FFDC-FF34-43AF-8280-FB72D46F3A10}"/>
              </a:ext>
            </a:extLst>
          </p:cNvPr>
          <p:cNvPicPr>
            <a:picLocks noChangeAspect="1"/>
          </p:cNvPicPr>
          <p:nvPr/>
        </p:nvPicPr>
        <p:blipFill>
          <a:blip r:embed="rId2"/>
          <a:stretch>
            <a:fillRect/>
          </a:stretch>
        </p:blipFill>
        <p:spPr>
          <a:xfrm>
            <a:off x="3779608" y="1325633"/>
            <a:ext cx="7595189" cy="2377225"/>
          </a:xfrm>
          <a:prstGeom prst="rect">
            <a:avLst/>
          </a:prstGeom>
        </p:spPr>
      </p:pic>
      <p:pic>
        <p:nvPicPr>
          <p:cNvPr id="13" name="Image 12">
            <a:extLst>
              <a:ext uri="{FF2B5EF4-FFF2-40B4-BE49-F238E27FC236}">
                <a16:creationId xmlns:a16="http://schemas.microsoft.com/office/drawing/2014/main" id="{3071EEAD-FE0A-42EE-8FD4-B9AA040B7487}"/>
              </a:ext>
            </a:extLst>
          </p:cNvPr>
          <p:cNvPicPr>
            <a:picLocks noChangeAspect="1"/>
          </p:cNvPicPr>
          <p:nvPr/>
        </p:nvPicPr>
        <p:blipFill>
          <a:blip r:embed="rId3"/>
          <a:stretch>
            <a:fillRect/>
          </a:stretch>
        </p:blipFill>
        <p:spPr>
          <a:xfrm>
            <a:off x="4114438" y="3505020"/>
            <a:ext cx="7789487" cy="3154459"/>
          </a:xfrm>
          <a:prstGeom prst="rect">
            <a:avLst/>
          </a:prstGeom>
        </p:spPr>
      </p:pic>
      <p:grpSp>
        <p:nvGrpSpPr>
          <p:cNvPr id="14" name="Groupe 13">
            <a:extLst>
              <a:ext uri="{FF2B5EF4-FFF2-40B4-BE49-F238E27FC236}">
                <a16:creationId xmlns:a16="http://schemas.microsoft.com/office/drawing/2014/main" id="{F84092F1-256C-480A-AE54-D716BA4EAB7D}"/>
              </a:ext>
            </a:extLst>
          </p:cNvPr>
          <p:cNvGrpSpPr/>
          <p:nvPr/>
        </p:nvGrpSpPr>
        <p:grpSpPr>
          <a:xfrm>
            <a:off x="735751" y="1763559"/>
            <a:ext cx="3384147" cy="4454574"/>
            <a:chOff x="735751" y="1763559"/>
            <a:chExt cx="3384147" cy="4454574"/>
          </a:xfrm>
        </p:grpSpPr>
        <p:pic>
          <p:nvPicPr>
            <p:cNvPr id="3" name="Image 2">
              <a:extLst>
                <a:ext uri="{FF2B5EF4-FFF2-40B4-BE49-F238E27FC236}">
                  <a16:creationId xmlns:a16="http://schemas.microsoft.com/office/drawing/2014/main" id="{98EF946B-7AEB-4BD1-BF5F-65A4B47EF6C0}"/>
                </a:ext>
              </a:extLst>
            </p:cNvPr>
            <p:cNvPicPr>
              <a:picLocks noChangeAspect="1"/>
            </p:cNvPicPr>
            <p:nvPr/>
          </p:nvPicPr>
          <p:blipFill>
            <a:blip r:embed="rId4"/>
            <a:stretch>
              <a:fillRect/>
            </a:stretch>
          </p:blipFill>
          <p:spPr>
            <a:xfrm rot="20657763">
              <a:off x="735751" y="1763559"/>
              <a:ext cx="3384147" cy="4454574"/>
            </a:xfrm>
            <a:prstGeom prst="rect">
              <a:avLst/>
            </a:prstGeom>
          </p:spPr>
        </p:pic>
        <p:sp>
          <p:nvSpPr>
            <p:cNvPr id="7" name="ZoneTexte 6">
              <a:extLst>
                <a:ext uri="{FF2B5EF4-FFF2-40B4-BE49-F238E27FC236}">
                  <a16:creationId xmlns:a16="http://schemas.microsoft.com/office/drawing/2014/main" id="{703105D7-3DCF-4A80-8BFA-D91091AD1989}"/>
                </a:ext>
              </a:extLst>
            </p:cNvPr>
            <p:cNvSpPr txBox="1"/>
            <p:nvPr/>
          </p:nvSpPr>
          <p:spPr>
            <a:xfrm rot="18085889">
              <a:off x="365409" y="3245179"/>
              <a:ext cx="3731235" cy="769441"/>
            </a:xfrm>
            <a:prstGeom prst="rect">
              <a:avLst/>
            </a:prstGeom>
            <a:noFill/>
          </p:spPr>
          <p:txBody>
            <a:bodyPr wrap="square" rtlCol="0">
              <a:spAutoFit/>
            </a:bodyPr>
            <a:lstStyle/>
            <a:p>
              <a:pPr algn="ctr"/>
              <a:r>
                <a:rPr lang="fr-FR" sz="4400" dirty="0">
                  <a:solidFill>
                    <a:srgbClr val="FF0000"/>
                  </a:solidFill>
                  <a:effectLst>
                    <a:outerShdw blurRad="38100" dist="38100" dir="2700000" algn="tl">
                      <a:srgbClr val="000000">
                        <a:alpha val="43137"/>
                      </a:srgbClr>
                    </a:outerShdw>
                  </a:effectLst>
                </a:rPr>
                <a:t>PROJET</a:t>
              </a:r>
            </a:p>
          </p:txBody>
        </p:sp>
      </p:grpSp>
    </p:spTree>
    <p:extLst>
      <p:ext uri="{BB962C8B-B14F-4D97-AF65-F5344CB8AC3E}">
        <p14:creationId xmlns:p14="http://schemas.microsoft.com/office/powerpoint/2010/main" val="2792956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3F543-E7C9-475A-AF76-AA5FF86FE4C1}"/>
              </a:ext>
            </a:extLst>
          </p:cNvPr>
          <p:cNvSpPr>
            <a:spLocks noGrp="1"/>
          </p:cNvSpPr>
          <p:nvPr>
            <p:ph type="title"/>
          </p:nvPr>
        </p:nvSpPr>
        <p:spPr/>
        <p:txBody>
          <a:bodyPr/>
          <a:lstStyle/>
          <a:p>
            <a:r>
              <a:rPr lang="fr-FR" dirty="0"/>
              <a:t>Séminaires en ligne, documents</a:t>
            </a:r>
          </a:p>
        </p:txBody>
      </p:sp>
      <p:grpSp>
        <p:nvGrpSpPr>
          <p:cNvPr id="8" name="Groupe 7">
            <a:extLst>
              <a:ext uri="{FF2B5EF4-FFF2-40B4-BE49-F238E27FC236}">
                <a16:creationId xmlns:a16="http://schemas.microsoft.com/office/drawing/2014/main" id="{0877780F-87AF-43C4-A61E-24D91C927F93}"/>
              </a:ext>
            </a:extLst>
          </p:cNvPr>
          <p:cNvGrpSpPr/>
          <p:nvPr/>
        </p:nvGrpSpPr>
        <p:grpSpPr>
          <a:xfrm>
            <a:off x="4466051" y="1179558"/>
            <a:ext cx="6310412" cy="5293765"/>
            <a:chOff x="4381830" y="1227684"/>
            <a:chExt cx="6310412" cy="5293765"/>
          </a:xfrm>
        </p:grpSpPr>
        <p:pic>
          <p:nvPicPr>
            <p:cNvPr id="4" name="Image 3">
              <a:extLst>
                <a:ext uri="{FF2B5EF4-FFF2-40B4-BE49-F238E27FC236}">
                  <a16:creationId xmlns:a16="http://schemas.microsoft.com/office/drawing/2014/main" id="{D2B3AFE2-9123-4E19-A621-4BF3F1ECC397}"/>
                </a:ext>
              </a:extLst>
            </p:cNvPr>
            <p:cNvPicPr>
              <a:picLocks noChangeAspect="1"/>
            </p:cNvPicPr>
            <p:nvPr/>
          </p:nvPicPr>
          <p:blipFill>
            <a:blip r:embed="rId2"/>
            <a:stretch>
              <a:fillRect/>
            </a:stretch>
          </p:blipFill>
          <p:spPr>
            <a:xfrm>
              <a:off x="4438650" y="1227684"/>
              <a:ext cx="6253592" cy="5293765"/>
            </a:xfrm>
            <a:prstGeom prst="rect">
              <a:avLst/>
            </a:prstGeom>
          </p:spPr>
        </p:pic>
        <p:sp>
          <p:nvSpPr>
            <p:cNvPr id="7" name="ZoneTexte 6">
              <a:extLst>
                <a:ext uri="{FF2B5EF4-FFF2-40B4-BE49-F238E27FC236}">
                  <a16:creationId xmlns:a16="http://schemas.microsoft.com/office/drawing/2014/main" id="{50727C3C-E2B6-4B5B-9CE7-5B8291C524B0}"/>
                </a:ext>
              </a:extLst>
            </p:cNvPr>
            <p:cNvSpPr txBox="1"/>
            <p:nvPr/>
          </p:nvSpPr>
          <p:spPr>
            <a:xfrm>
              <a:off x="4381830" y="3429000"/>
              <a:ext cx="1050874" cy="830997"/>
            </a:xfrm>
            <a:prstGeom prst="rect">
              <a:avLst/>
            </a:prstGeom>
            <a:noFill/>
          </p:spPr>
          <p:txBody>
            <a:bodyPr wrap="square" rtlCol="0">
              <a:spAutoFit/>
            </a:bodyPr>
            <a:lstStyle/>
            <a:p>
              <a:pPr algn="r"/>
              <a:r>
                <a:rPr lang="fr-FR" sz="800" b="1" u="sng" dirty="0">
                  <a:solidFill>
                    <a:schemeClr val="accent5">
                      <a:lumMod val="75000"/>
                    </a:schemeClr>
                  </a:solidFill>
                  <a:highlight>
                    <a:srgbClr val="FFFF00"/>
                  </a:highlight>
                </a:rPr>
                <a:t>Publications sur les services physiques</a:t>
              </a:r>
            </a:p>
            <a:p>
              <a:pPr algn="r"/>
              <a:endParaRPr lang="fr-FR" sz="800" b="1" u="sng" dirty="0">
                <a:solidFill>
                  <a:schemeClr val="accent5">
                    <a:lumMod val="75000"/>
                  </a:schemeClr>
                </a:solidFill>
                <a:highlight>
                  <a:srgbClr val="FFFF00"/>
                </a:highlight>
              </a:endParaRPr>
            </a:p>
            <a:p>
              <a:pPr algn="r"/>
              <a:r>
                <a:rPr lang="fr-FR" sz="800" b="1" u="sng" dirty="0">
                  <a:solidFill>
                    <a:schemeClr val="accent5">
                      <a:lumMod val="75000"/>
                    </a:schemeClr>
                  </a:solidFill>
                  <a:highlight>
                    <a:srgbClr val="FFFF00"/>
                  </a:highlight>
                </a:rPr>
                <a:t>Renforcement des capacités</a:t>
              </a:r>
            </a:p>
            <a:p>
              <a:pPr algn="r"/>
              <a:endParaRPr lang="fr-FR" sz="800" b="1" u="sng" dirty="0">
                <a:solidFill>
                  <a:schemeClr val="accent5">
                    <a:lumMod val="75000"/>
                  </a:schemeClr>
                </a:solidFill>
                <a:highlight>
                  <a:srgbClr val="FFFF00"/>
                </a:highlight>
              </a:endParaRPr>
            </a:p>
            <a:p>
              <a:pPr algn="r"/>
              <a:r>
                <a:rPr lang="fr-FR" sz="800" b="1" u="sng" dirty="0">
                  <a:solidFill>
                    <a:schemeClr val="accent5">
                      <a:lumMod val="75000"/>
                    </a:schemeClr>
                  </a:solidFill>
                </a:rPr>
                <a:t>Formules de l’UPU</a:t>
              </a:r>
            </a:p>
          </p:txBody>
        </p:sp>
      </p:grpSp>
      <p:sp>
        <p:nvSpPr>
          <p:cNvPr id="9" name="ZoneTexte 8">
            <a:extLst>
              <a:ext uri="{FF2B5EF4-FFF2-40B4-BE49-F238E27FC236}">
                <a16:creationId xmlns:a16="http://schemas.microsoft.com/office/drawing/2014/main" id="{7839E34B-CD4B-44F7-8C00-BAA508DC03F2}"/>
              </a:ext>
            </a:extLst>
          </p:cNvPr>
          <p:cNvSpPr txBox="1"/>
          <p:nvPr/>
        </p:nvSpPr>
        <p:spPr>
          <a:xfrm>
            <a:off x="1170571" y="4878223"/>
            <a:ext cx="3295480" cy="954107"/>
          </a:xfrm>
          <a:prstGeom prst="rect">
            <a:avLst/>
          </a:prstGeom>
          <a:solidFill>
            <a:schemeClr val="accent5">
              <a:lumMod val="20000"/>
              <a:lumOff val="80000"/>
            </a:schemeClr>
          </a:solidFill>
        </p:spPr>
        <p:txBody>
          <a:bodyPr wrap="square">
            <a:spAutoFit/>
          </a:bodyPr>
          <a:lstStyle/>
          <a:p>
            <a:r>
              <a:rPr lang="fr-FR" sz="1400" dirty="0">
                <a:solidFill>
                  <a:schemeClr val="accent1"/>
                </a:solidFill>
              </a:rPr>
              <a:t>Séminaires en ligne:</a:t>
            </a:r>
          </a:p>
          <a:p>
            <a:pPr marL="285750" indent="-285750">
              <a:buFont typeface="Arial" panose="020B0604020202020204" pitchFamily="34" charset="0"/>
              <a:buChar char="•"/>
            </a:pPr>
            <a:r>
              <a:rPr lang="fr-FR" sz="1400" dirty="0">
                <a:solidFill>
                  <a:schemeClr val="accent1"/>
                </a:solidFill>
              </a:rPr>
              <a:t>Exposés</a:t>
            </a:r>
          </a:p>
          <a:p>
            <a:pPr marL="285750" indent="-285750">
              <a:buFont typeface="Arial" panose="020B0604020202020204" pitchFamily="34" charset="0"/>
              <a:buChar char="•"/>
            </a:pPr>
            <a:r>
              <a:rPr lang="fr-FR" sz="1400" dirty="0">
                <a:solidFill>
                  <a:schemeClr val="accent1"/>
                </a:solidFill>
              </a:rPr>
              <a:t>Questions et réponses en ligne</a:t>
            </a:r>
          </a:p>
          <a:p>
            <a:pPr marL="285750" indent="-285750">
              <a:buFont typeface="Arial" panose="020B0604020202020204" pitchFamily="34" charset="0"/>
              <a:buChar char="•"/>
            </a:pPr>
            <a:r>
              <a:rPr lang="fr-FR" sz="1400" dirty="0">
                <a:solidFill>
                  <a:schemeClr val="accent1"/>
                </a:solidFill>
              </a:rPr>
              <a:t>Regardez le séminaire en ligne</a:t>
            </a:r>
          </a:p>
        </p:txBody>
      </p:sp>
      <p:cxnSp>
        <p:nvCxnSpPr>
          <p:cNvPr id="12" name="Connecteur : en angle 11">
            <a:extLst>
              <a:ext uri="{FF2B5EF4-FFF2-40B4-BE49-F238E27FC236}">
                <a16:creationId xmlns:a16="http://schemas.microsoft.com/office/drawing/2014/main" id="{8909D5C2-26ED-447E-9613-0C1AD1FE7A48}"/>
              </a:ext>
            </a:extLst>
          </p:cNvPr>
          <p:cNvCxnSpPr>
            <a:cxnSpLocks/>
            <a:endCxn id="9" idx="0"/>
          </p:cNvCxnSpPr>
          <p:nvPr/>
        </p:nvCxnSpPr>
        <p:spPr>
          <a:xfrm rot="10800000" flipV="1">
            <a:off x="2818312" y="3892215"/>
            <a:ext cx="1765727" cy="9860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4AC74CDE-6613-47A6-B14D-16E709FD901A}"/>
              </a:ext>
            </a:extLst>
          </p:cNvPr>
          <p:cNvSpPr txBox="1"/>
          <p:nvPr/>
        </p:nvSpPr>
        <p:spPr>
          <a:xfrm>
            <a:off x="1232453" y="2624848"/>
            <a:ext cx="1569554" cy="738664"/>
          </a:xfrm>
          <a:prstGeom prst="rect">
            <a:avLst/>
          </a:prstGeom>
          <a:solidFill>
            <a:schemeClr val="accent5">
              <a:lumMod val="20000"/>
              <a:lumOff val="80000"/>
            </a:schemeClr>
          </a:solidFill>
        </p:spPr>
        <p:txBody>
          <a:bodyPr wrap="square">
            <a:spAutoFit/>
          </a:bodyPr>
          <a:lstStyle/>
          <a:p>
            <a:r>
              <a:rPr lang="fr-FR" sz="1400" dirty="0">
                <a:solidFill>
                  <a:schemeClr val="accent1"/>
                </a:solidFill>
              </a:rPr>
              <a:t>Guides:</a:t>
            </a:r>
          </a:p>
          <a:p>
            <a:pPr marL="179388" indent="-179388">
              <a:buFont typeface="Arial" panose="020B0604020202020204" pitchFamily="34" charset="0"/>
              <a:buChar char="•"/>
            </a:pPr>
            <a:r>
              <a:rPr lang="fr-FR" sz="1400" dirty="0">
                <a:solidFill>
                  <a:schemeClr val="accent1"/>
                </a:solidFill>
              </a:rPr>
              <a:t>Guide </a:t>
            </a:r>
            <a:br>
              <a:rPr lang="fr-FR" sz="1400" dirty="0">
                <a:solidFill>
                  <a:schemeClr val="accent1"/>
                </a:solidFill>
              </a:rPr>
            </a:br>
            <a:r>
              <a:rPr lang="fr-FR" sz="1400" dirty="0">
                <a:solidFill>
                  <a:schemeClr val="accent1"/>
                </a:solidFill>
              </a:rPr>
              <a:t>de l’utilisateur </a:t>
            </a:r>
          </a:p>
        </p:txBody>
      </p:sp>
      <p:cxnSp>
        <p:nvCxnSpPr>
          <p:cNvPr id="22" name="Connecteur : en angle 21">
            <a:extLst>
              <a:ext uri="{FF2B5EF4-FFF2-40B4-BE49-F238E27FC236}">
                <a16:creationId xmlns:a16="http://schemas.microsoft.com/office/drawing/2014/main" id="{C1CFAE67-D5FE-415A-8EF6-15DAB9599CB0}"/>
              </a:ext>
            </a:extLst>
          </p:cNvPr>
          <p:cNvCxnSpPr>
            <a:cxnSpLocks/>
            <a:endCxn id="13" idx="3"/>
          </p:cNvCxnSpPr>
          <p:nvPr/>
        </p:nvCxnSpPr>
        <p:spPr>
          <a:xfrm rot="10800000">
            <a:off x="2802007" y="2994181"/>
            <a:ext cx="1782030" cy="51905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981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D409044-B3A3-4E18-BE29-6E2BBD0C406D}"/>
              </a:ext>
            </a:extLst>
          </p:cNvPr>
          <p:cNvSpPr txBox="1"/>
          <p:nvPr/>
        </p:nvSpPr>
        <p:spPr>
          <a:xfrm>
            <a:off x="1621697" y="308357"/>
            <a:ext cx="9753100" cy="867930"/>
          </a:xfrm>
          <a:prstGeom prst="rect">
            <a:avLst/>
          </a:prstGeom>
          <a:noFill/>
        </p:spPr>
        <p:txBody>
          <a:bodyPr wrap="square">
            <a:spAutoFit/>
          </a:bodyPr>
          <a:lstStyle/>
          <a:p>
            <a:pPr>
              <a:lnSpc>
                <a:spcPct val="90000"/>
              </a:lnSpc>
              <a:spcBef>
                <a:spcPct val="0"/>
              </a:spcBef>
            </a:pPr>
            <a:r>
              <a:rPr lang="fr-FR" sz="2800" b="1" dirty="0">
                <a:latin typeface="Verdana" panose="020B0604030504040204" pitchFamily="34" charset="0"/>
              </a:rPr>
              <a:t>Dernières informations sur le service </a:t>
            </a:r>
            <a:br>
              <a:rPr lang="fr-FR" sz="2800" b="1" dirty="0">
                <a:latin typeface="Verdana" panose="020B0604030504040204" pitchFamily="34" charset="0"/>
              </a:rPr>
            </a:br>
            <a:r>
              <a:rPr lang="fr-FR" sz="2800" b="1" dirty="0">
                <a:latin typeface="Verdana" panose="020B0604030504040204" pitchFamily="34" charset="0"/>
              </a:rPr>
              <a:t>de distribution avec suivi et les sacs M </a:t>
            </a:r>
          </a:p>
        </p:txBody>
      </p:sp>
      <p:graphicFrame>
        <p:nvGraphicFramePr>
          <p:cNvPr id="13" name="Diagramme 12">
            <a:extLst>
              <a:ext uri="{FF2B5EF4-FFF2-40B4-BE49-F238E27FC236}">
                <a16:creationId xmlns:a16="http://schemas.microsoft.com/office/drawing/2014/main" id="{6729B14A-280F-4ACC-87E1-B658D3D81C59}"/>
              </a:ext>
            </a:extLst>
          </p:cNvPr>
          <p:cNvGraphicFramePr/>
          <p:nvPr>
            <p:extLst>
              <p:ext uri="{D42A27DB-BD31-4B8C-83A1-F6EECF244321}">
                <p14:modId xmlns:p14="http://schemas.microsoft.com/office/powerpoint/2010/main" val="3629986099"/>
              </p:ext>
            </p:extLst>
          </p:nvPr>
        </p:nvGraphicFramePr>
        <p:xfrm>
          <a:off x="1329489" y="951315"/>
          <a:ext cx="10473489" cy="5780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ZoneTexte 14">
            <a:extLst>
              <a:ext uri="{FF2B5EF4-FFF2-40B4-BE49-F238E27FC236}">
                <a16:creationId xmlns:a16="http://schemas.microsoft.com/office/drawing/2014/main" id="{B8EED0F8-B72E-4153-8C2B-6D11489E23F9}"/>
              </a:ext>
            </a:extLst>
          </p:cNvPr>
          <p:cNvSpPr txBox="1"/>
          <p:nvPr/>
        </p:nvSpPr>
        <p:spPr>
          <a:xfrm>
            <a:off x="1678096" y="1702468"/>
            <a:ext cx="1009901" cy="646331"/>
          </a:xfrm>
          <a:prstGeom prst="rect">
            <a:avLst/>
          </a:prstGeom>
          <a:noFill/>
        </p:spPr>
        <p:txBody>
          <a:bodyPr wrap="square">
            <a:spAutoFit/>
          </a:bodyPr>
          <a:lstStyle/>
          <a:p>
            <a:r>
              <a:rPr lang="fr-FR" sz="3600" b="1" dirty="0">
                <a:solidFill>
                  <a:schemeClr val="accent1"/>
                </a:solidFill>
              </a:rPr>
              <a:t>114</a:t>
            </a:r>
          </a:p>
        </p:txBody>
      </p:sp>
      <p:sp>
        <p:nvSpPr>
          <p:cNvPr id="16" name="ZoneTexte 15">
            <a:extLst>
              <a:ext uri="{FF2B5EF4-FFF2-40B4-BE49-F238E27FC236}">
                <a16:creationId xmlns:a16="http://schemas.microsoft.com/office/drawing/2014/main" id="{A1B2C230-FFBB-4483-9030-F3B09E786937}"/>
              </a:ext>
            </a:extLst>
          </p:cNvPr>
          <p:cNvSpPr txBox="1"/>
          <p:nvPr/>
        </p:nvSpPr>
        <p:spPr>
          <a:xfrm>
            <a:off x="2072882" y="3511949"/>
            <a:ext cx="1009901" cy="646331"/>
          </a:xfrm>
          <a:prstGeom prst="rect">
            <a:avLst/>
          </a:prstGeom>
          <a:noFill/>
        </p:spPr>
        <p:txBody>
          <a:bodyPr wrap="square">
            <a:spAutoFit/>
          </a:bodyPr>
          <a:lstStyle/>
          <a:p>
            <a:pPr algn="ctr"/>
            <a:r>
              <a:rPr lang="fr-FR" sz="3600" b="1" dirty="0">
                <a:solidFill>
                  <a:schemeClr val="accent1"/>
                </a:solidFill>
              </a:rPr>
              <a:t>79</a:t>
            </a:r>
          </a:p>
        </p:txBody>
      </p:sp>
      <p:sp>
        <p:nvSpPr>
          <p:cNvPr id="17" name="ZoneTexte 16">
            <a:extLst>
              <a:ext uri="{FF2B5EF4-FFF2-40B4-BE49-F238E27FC236}">
                <a16:creationId xmlns:a16="http://schemas.microsoft.com/office/drawing/2014/main" id="{DB40BC14-424D-4508-AA51-73BBA7375024}"/>
              </a:ext>
            </a:extLst>
          </p:cNvPr>
          <p:cNvSpPr txBox="1"/>
          <p:nvPr/>
        </p:nvSpPr>
        <p:spPr>
          <a:xfrm>
            <a:off x="1627713" y="5315533"/>
            <a:ext cx="1009901" cy="646331"/>
          </a:xfrm>
          <a:prstGeom prst="rect">
            <a:avLst/>
          </a:prstGeom>
          <a:noFill/>
        </p:spPr>
        <p:txBody>
          <a:bodyPr wrap="square">
            <a:spAutoFit/>
          </a:bodyPr>
          <a:lstStyle/>
          <a:p>
            <a:pPr algn="ctr"/>
            <a:r>
              <a:rPr lang="fr-FR" sz="3600" b="1" dirty="0">
                <a:solidFill>
                  <a:schemeClr val="accent1"/>
                </a:solidFill>
              </a:rPr>
              <a:t>77</a:t>
            </a:r>
          </a:p>
        </p:txBody>
      </p:sp>
    </p:spTree>
    <p:extLst>
      <p:ext uri="{BB962C8B-B14F-4D97-AF65-F5344CB8AC3E}">
        <p14:creationId xmlns:p14="http://schemas.microsoft.com/office/powerpoint/2010/main" val="3874759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6F2AF5D1-05EB-4375-BC71-9FAB8A387055}"/>
              </a:ext>
            </a:extLst>
          </p:cNvPr>
          <p:cNvGraphicFramePr/>
          <p:nvPr>
            <p:extLst>
              <p:ext uri="{D42A27DB-BD31-4B8C-83A1-F6EECF244321}">
                <p14:modId xmlns:p14="http://schemas.microsoft.com/office/powerpoint/2010/main" val="3321810566"/>
              </p:ext>
            </p:extLst>
          </p:nvPr>
        </p:nvGraphicFramePr>
        <p:xfrm>
          <a:off x="1737058" y="1491916"/>
          <a:ext cx="9818713" cy="482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CD409044-B3A3-4E18-BE29-6E2BBD0C406D}"/>
              </a:ext>
            </a:extLst>
          </p:cNvPr>
          <p:cNvSpPr txBox="1"/>
          <p:nvPr/>
        </p:nvSpPr>
        <p:spPr>
          <a:xfrm>
            <a:off x="1621697" y="308357"/>
            <a:ext cx="9753100" cy="923330"/>
          </a:xfrm>
          <a:prstGeom prst="rect">
            <a:avLst/>
          </a:prstGeom>
          <a:noFill/>
        </p:spPr>
        <p:txBody>
          <a:bodyPr wrap="square">
            <a:spAutoFit/>
          </a:bodyPr>
          <a:lstStyle/>
          <a:p>
            <a:pPr>
              <a:lnSpc>
                <a:spcPct val="90000"/>
              </a:lnSpc>
              <a:spcBef>
                <a:spcPct val="0"/>
              </a:spcBef>
            </a:pPr>
            <a:r>
              <a:rPr lang="fr-FR" sz="2000" b="1" dirty="0">
                <a:latin typeface="Verdana" panose="020B0604030504040204" pitchFamily="34" charset="0"/>
              </a:rPr>
              <a:t>Si vous avez des questions ou souhaitez obtenir des informations  supplémentaires, n’hésitez pas à nous contacter par courrier électronique!</a:t>
            </a:r>
          </a:p>
        </p:txBody>
      </p:sp>
    </p:spTree>
    <p:extLst>
      <p:ext uri="{BB962C8B-B14F-4D97-AF65-F5344CB8AC3E}">
        <p14:creationId xmlns:p14="http://schemas.microsoft.com/office/powerpoint/2010/main" val="250527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CDC8BD9-6031-4FF8-848F-CAEC1A929B8F}"/>
              </a:ext>
            </a:extLst>
          </p:cNvPr>
          <p:cNvSpPr txBox="1"/>
          <p:nvPr/>
        </p:nvSpPr>
        <p:spPr>
          <a:xfrm>
            <a:off x="2862011" y="2274838"/>
            <a:ext cx="6097002" cy="1754326"/>
          </a:xfrm>
          <a:prstGeom prst="rect">
            <a:avLst/>
          </a:prstGeom>
          <a:noFill/>
        </p:spPr>
        <p:txBody>
          <a:bodyPr wrap="square">
            <a:spAutoFit/>
          </a:bodyPr>
          <a:lstStyle/>
          <a:p>
            <a:pPr algn="ctr"/>
            <a:r>
              <a:rPr lang="fr-FR" sz="3600" b="1" dirty="0"/>
              <a:t>Merci de votre attention!</a:t>
            </a:r>
            <a:br>
              <a:rPr dirty="0"/>
            </a:br>
            <a:br>
              <a:rPr dirty="0"/>
            </a:br>
            <a:br>
              <a:rPr dirty="0"/>
            </a:br>
            <a:endParaRPr lang="fr-FR" sz="3600" b="1" dirty="0"/>
          </a:p>
        </p:txBody>
      </p:sp>
    </p:spTree>
    <p:extLst>
      <p:ext uri="{BB962C8B-B14F-4D97-AF65-F5344CB8AC3E}">
        <p14:creationId xmlns:p14="http://schemas.microsoft.com/office/powerpoint/2010/main" val="291222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BC8559-35C5-664C-E58D-7D7539922C74}"/>
              </a:ext>
            </a:extLst>
          </p:cNvPr>
          <p:cNvSpPr txBox="1">
            <a:spLocks/>
          </p:cNvSpPr>
          <p:nvPr/>
        </p:nvSpPr>
        <p:spPr>
          <a:xfrm>
            <a:off x="531223" y="1575880"/>
            <a:ext cx="11120846" cy="44066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457200" marR="0" lvl="0" indent="-4572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fr-CH" sz="20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sym typeface="Wingdings" panose="05000000000000000000" pitchFamily="2" charset="2"/>
            </a:endParaRPr>
          </a:p>
        </p:txBody>
      </p:sp>
      <p:graphicFrame>
        <p:nvGraphicFramePr>
          <p:cNvPr id="5" name="Diagram 4"/>
          <p:cNvGraphicFramePr/>
          <p:nvPr>
            <p:extLst>
              <p:ext uri="{D42A27DB-BD31-4B8C-83A1-F6EECF244321}">
                <p14:modId xmlns:p14="http://schemas.microsoft.com/office/powerpoint/2010/main" val="689943087"/>
              </p:ext>
            </p:extLst>
          </p:nvPr>
        </p:nvGraphicFramePr>
        <p:xfrm>
          <a:off x="2882155" y="1314826"/>
          <a:ext cx="8566133" cy="474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Notched Right 3">
            <a:extLst>
              <a:ext uri="{FF2B5EF4-FFF2-40B4-BE49-F238E27FC236}">
                <a16:creationId xmlns:a16="http://schemas.microsoft.com/office/drawing/2014/main" id="{7E79FBBE-7BD1-429B-9FAE-9ECAC3F2BD24}"/>
              </a:ext>
            </a:extLst>
          </p:cNvPr>
          <p:cNvSpPr/>
          <p:nvPr/>
        </p:nvSpPr>
        <p:spPr>
          <a:xfrm>
            <a:off x="2181522" y="3146123"/>
            <a:ext cx="993703" cy="954412"/>
          </a:xfrm>
          <a:prstGeom prst="notch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E555A50D-B979-4037-B463-E6C28B432582}"/>
              </a:ext>
            </a:extLst>
          </p:cNvPr>
          <p:cNvSpPr txBox="1">
            <a:spLocks/>
          </p:cNvSpPr>
          <p:nvPr/>
        </p:nvSpPr>
        <p:spPr>
          <a:xfrm>
            <a:off x="1585520" y="226528"/>
            <a:ext cx="10427516" cy="812130"/>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fr-FR" sz="2800" dirty="0">
                <a:solidFill>
                  <a:prstClr val="black"/>
                </a:solidFill>
              </a:rPr>
              <a:t>Priorité aux clients et à leurs besoins</a:t>
            </a:r>
          </a:p>
          <a:p>
            <a:pPr>
              <a:defRPr/>
            </a:pPr>
            <a:r>
              <a:rPr lang="fr-FR" sz="2500" dirty="0">
                <a:solidFill>
                  <a:schemeClr val="tx1">
                    <a:lumMod val="50000"/>
                    <a:lumOff val="50000"/>
                  </a:schemeClr>
                </a:solidFill>
              </a:rPr>
              <a:t>Modifications concernant les produits entrant en vigueur le 1</a:t>
            </a:r>
            <a:r>
              <a:rPr lang="fr-FR" sz="2500" baseline="30000" dirty="0">
                <a:solidFill>
                  <a:schemeClr val="tx1">
                    <a:lumMod val="50000"/>
                    <a:lumOff val="50000"/>
                  </a:schemeClr>
                </a:solidFill>
              </a:rPr>
              <a:t>er</a:t>
            </a:r>
            <a:r>
              <a:rPr lang="fr-FR" sz="2500" dirty="0">
                <a:solidFill>
                  <a:schemeClr val="tx1">
                    <a:lumMod val="50000"/>
                    <a:lumOff val="50000"/>
                  </a:schemeClr>
                </a:solidFill>
              </a:rPr>
              <a:t> janvier 2026</a:t>
            </a:r>
            <a:endParaRPr lang="fr-FR" sz="2500" dirty="0">
              <a:solidFill>
                <a:schemeClr val="tx1">
                  <a:lumMod val="50000"/>
                  <a:lumOff val="50000"/>
                </a:schemeClr>
              </a:solidFill>
              <a:cs typeface="Arial" panose="020B0604020202020204" pitchFamily="34" charset="0"/>
            </a:endParaRPr>
          </a:p>
        </p:txBody>
      </p:sp>
      <p:pic>
        <p:nvPicPr>
          <p:cNvPr id="18" name="Picture 17" descr="image.jpg">
            <a:extLst>
              <a:ext uri="{FF2B5EF4-FFF2-40B4-BE49-F238E27FC236}">
                <a16:creationId xmlns:a16="http://schemas.microsoft.com/office/drawing/2014/main" id="{F2E8DE23-3EDB-413D-ADF3-211E3CD92DB2}"/>
              </a:ext>
            </a:extLst>
          </p:cNvPr>
          <p:cNvPicPr>
            <a:picLocks noChangeAspect="1"/>
          </p:cNvPicPr>
          <p:nvPr/>
        </p:nvPicPr>
        <p:blipFill>
          <a:blip r:embed="rId8"/>
          <a:stretch>
            <a:fillRect/>
          </a:stretch>
        </p:blipFill>
        <p:spPr>
          <a:xfrm>
            <a:off x="296058" y="2708929"/>
            <a:ext cx="1828800" cy="18288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609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35D29-844D-9B39-E66B-3F0C2F5A2FBA}"/>
              </a:ext>
            </a:extLst>
          </p:cNvPr>
          <p:cNvSpPr>
            <a:spLocks noGrp="1"/>
          </p:cNvSpPr>
          <p:nvPr>
            <p:ph type="ctrTitle"/>
          </p:nvPr>
        </p:nvSpPr>
        <p:spPr>
          <a:xfrm>
            <a:off x="1056444" y="2042612"/>
            <a:ext cx="9792070" cy="1809549"/>
          </a:xfrm>
        </p:spPr>
        <p:txBody>
          <a:bodyPr/>
          <a:lstStyle/>
          <a:p>
            <a:br>
              <a:rPr dirty="0"/>
            </a:br>
            <a:r>
              <a:rPr lang="fr-FR" sz="3600" dirty="0"/>
              <a:t> 2. Services physiques </a:t>
            </a:r>
            <a:br>
              <a:rPr lang="fr-FR" sz="3600" dirty="0"/>
            </a:br>
            <a:r>
              <a:rPr lang="fr-FR" sz="3600" dirty="0"/>
              <a:t>et dispositions réglementaires </a:t>
            </a:r>
          </a:p>
        </p:txBody>
      </p:sp>
    </p:spTree>
    <p:extLst>
      <p:ext uri="{BB962C8B-B14F-4D97-AF65-F5344CB8AC3E}">
        <p14:creationId xmlns:p14="http://schemas.microsoft.com/office/powerpoint/2010/main" val="154634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570373-A8F7-4F03-B36E-D216E63C61F8}"/>
              </a:ext>
            </a:extLst>
          </p:cNvPr>
          <p:cNvGrpSpPr/>
          <p:nvPr/>
        </p:nvGrpSpPr>
        <p:grpSpPr>
          <a:xfrm>
            <a:off x="360896" y="1187771"/>
            <a:ext cx="11498872" cy="1305541"/>
            <a:chOff x="0" y="0"/>
            <a:chExt cx="8498311" cy="1163646"/>
          </a:xfrm>
        </p:grpSpPr>
        <p:sp>
          <p:nvSpPr>
            <p:cNvPr id="5" name="Rectangle: Rounded Corners 4">
              <a:extLst>
                <a:ext uri="{FF2B5EF4-FFF2-40B4-BE49-F238E27FC236}">
                  <a16:creationId xmlns:a16="http://schemas.microsoft.com/office/drawing/2014/main" id="{0AB72268-8D0C-4C7C-AE03-AC9F271F1AF8}"/>
                </a:ext>
              </a:extLst>
            </p:cNvPr>
            <p:cNvSpPr/>
            <p:nvPr/>
          </p:nvSpPr>
          <p:spPr>
            <a:xfrm>
              <a:off x="0" y="0"/>
              <a:ext cx="8498311" cy="11636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FD66C5C5-58CA-4C83-866D-4A77A465F100}"/>
                </a:ext>
              </a:extLst>
            </p:cNvPr>
            <p:cNvSpPr txBox="1"/>
            <p:nvPr/>
          </p:nvSpPr>
          <p:spPr>
            <a:xfrm>
              <a:off x="34082" y="34082"/>
              <a:ext cx="8387426" cy="1095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defTabSz="755650">
                <a:lnSpc>
                  <a:spcPct val="90000"/>
                </a:lnSpc>
                <a:spcBef>
                  <a:spcPct val="0"/>
                </a:spcBef>
                <a:spcAft>
                  <a:spcPct val="35000"/>
                </a:spcAft>
              </a:pPr>
              <a:r>
                <a:rPr lang="fr-FR" dirty="0"/>
                <a:t>À l’origine, le service de recommandation était un service supplémentaire obligatoire pour les envois de la poste aux lettres contenant des documents et des marchandises, avec une garantie de responsabilité de bout en bout et une visibilité uniquement au point de distribution, mais sans suivi de bout en bout. L’objectif initial du service </a:t>
              </a:r>
              <a:br>
                <a:rPr lang="fr-FR" dirty="0"/>
              </a:br>
              <a:r>
                <a:rPr lang="fr-FR" dirty="0"/>
                <a:t>de recommandation était de fournir une preuve du dépôt et d’obtenir la signature du destinataire pour des documents essentiellement juridiques (d’un poids maximal de 2 kilogrammes)</a:t>
              </a:r>
              <a:endParaRPr lang="fr-FR" kern="1200" dirty="0"/>
            </a:p>
          </p:txBody>
        </p:sp>
      </p:grpSp>
      <p:grpSp>
        <p:nvGrpSpPr>
          <p:cNvPr id="7" name="Group 6">
            <a:extLst>
              <a:ext uri="{FF2B5EF4-FFF2-40B4-BE49-F238E27FC236}">
                <a16:creationId xmlns:a16="http://schemas.microsoft.com/office/drawing/2014/main" id="{7CF6DA6A-9E83-48B9-A8A4-1A64BAF4D338}"/>
              </a:ext>
            </a:extLst>
          </p:cNvPr>
          <p:cNvGrpSpPr/>
          <p:nvPr/>
        </p:nvGrpSpPr>
        <p:grpSpPr>
          <a:xfrm>
            <a:off x="2080910" y="2709945"/>
            <a:ext cx="9423346" cy="1371600"/>
            <a:chOff x="135358" y="0"/>
            <a:chExt cx="8937878" cy="1481561"/>
          </a:xfrm>
          <a:solidFill>
            <a:schemeClr val="accent5">
              <a:lumMod val="50000"/>
            </a:schemeClr>
          </a:solidFill>
        </p:grpSpPr>
        <p:sp>
          <p:nvSpPr>
            <p:cNvPr id="8" name="Rectangle: Rounded Corners 7">
              <a:extLst>
                <a:ext uri="{FF2B5EF4-FFF2-40B4-BE49-F238E27FC236}">
                  <a16:creationId xmlns:a16="http://schemas.microsoft.com/office/drawing/2014/main" id="{4A117A7F-5958-4695-B2C4-BA59DD5C7CAB}"/>
                </a:ext>
              </a:extLst>
            </p:cNvPr>
            <p:cNvSpPr/>
            <p:nvPr/>
          </p:nvSpPr>
          <p:spPr>
            <a:xfrm>
              <a:off x="135358" y="0"/>
              <a:ext cx="8937878" cy="148156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C83D0892-CC5A-40FD-A606-95F87340767E}"/>
                </a:ext>
              </a:extLst>
            </p:cNvPr>
            <p:cNvSpPr txBox="1"/>
            <p:nvPr/>
          </p:nvSpPr>
          <p:spPr>
            <a:xfrm>
              <a:off x="206920" y="105461"/>
              <a:ext cx="8740932" cy="12211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defTabSz="1022350">
                <a:lnSpc>
                  <a:spcPct val="90000"/>
                </a:lnSpc>
                <a:spcBef>
                  <a:spcPct val="0"/>
                </a:spcBef>
                <a:spcAft>
                  <a:spcPct val="35000"/>
                </a:spcAft>
              </a:pPr>
              <a:r>
                <a:rPr lang="fr-FR" b="1" kern="1200" dirty="0">
                  <a:solidFill>
                    <a:srgbClr val="FFC000"/>
                  </a:solidFill>
                </a:rPr>
                <a:t>Qu’est-ce qui va changer? </a:t>
              </a:r>
              <a:r>
                <a:rPr lang="fr-FR" dirty="0"/>
                <a:t>Le service de recommandation sera limité aux seuls documents </a:t>
              </a:r>
              <a:br>
                <a:rPr lang="fr-FR" dirty="0"/>
              </a:br>
              <a:r>
                <a:rPr lang="fr-FR" dirty="0"/>
                <a:t>à compter du 1</a:t>
              </a:r>
              <a:r>
                <a:rPr lang="fr-FR" baseline="30000" dirty="0"/>
                <a:t>er</a:t>
              </a:r>
              <a:r>
                <a:rPr lang="fr-FR" dirty="0"/>
                <a:t> janvier 2026 et le suivi électronique sera obligatoire pour les envois recommandés et les envois avec valeur déclarée.</a:t>
              </a:r>
              <a:r>
                <a:rPr lang="fr-FR" kern="1200" dirty="0"/>
                <a:t> Cela signifie que le service de recommandation ne s’appliquera plus aux envois postaux contenant des marchandises, y compris les envois contenant des marchandises dangereuses ou des substances infectieuses admissibles</a:t>
              </a:r>
            </a:p>
          </p:txBody>
        </p:sp>
      </p:grpSp>
      <p:pic>
        <p:nvPicPr>
          <p:cNvPr id="10" name="Picture 9">
            <a:extLst>
              <a:ext uri="{FF2B5EF4-FFF2-40B4-BE49-F238E27FC236}">
                <a16:creationId xmlns:a16="http://schemas.microsoft.com/office/drawing/2014/main" id="{E4065DDA-EF15-4ED8-967C-0D5BEB8D8F21}"/>
              </a:ext>
            </a:extLst>
          </p:cNvPr>
          <p:cNvPicPr>
            <a:picLocks noChangeAspect="1"/>
          </p:cNvPicPr>
          <p:nvPr/>
        </p:nvPicPr>
        <p:blipFill>
          <a:blip r:embed="rId2"/>
          <a:stretch>
            <a:fillRect/>
          </a:stretch>
        </p:blipFill>
        <p:spPr>
          <a:xfrm rot="5400000">
            <a:off x="501612" y="2566376"/>
            <a:ext cx="1397179" cy="1586380"/>
          </a:xfrm>
          <a:prstGeom prst="rect">
            <a:avLst/>
          </a:prstGeom>
        </p:spPr>
      </p:pic>
      <p:pic>
        <p:nvPicPr>
          <p:cNvPr id="11" name="Picture 10">
            <a:extLst>
              <a:ext uri="{FF2B5EF4-FFF2-40B4-BE49-F238E27FC236}">
                <a16:creationId xmlns:a16="http://schemas.microsoft.com/office/drawing/2014/main" id="{CFE7F85A-BF94-4B7B-871B-3198F7993F8E}"/>
              </a:ext>
            </a:extLst>
          </p:cNvPr>
          <p:cNvPicPr>
            <a:picLocks noChangeAspect="1"/>
          </p:cNvPicPr>
          <p:nvPr/>
        </p:nvPicPr>
        <p:blipFill>
          <a:blip r:embed="rId3"/>
          <a:stretch>
            <a:fillRect/>
          </a:stretch>
        </p:blipFill>
        <p:spPr>
          <a:xfrm>
            <a:off x="687744" y="3276433"/>
            <a:ext cx="813727" cy="263826"/>
          </a:xfrm>
          <a:prstGeom prst="rect">
            <a:avLst/>
          </a:prstGeom>
        </p:spPr>
      </p:pic>
      <p:grpSp>
        <p:nvGrpSpPr>
          <p:cNvPr id="12" name="Group 11">
            <a:extLst>
              <a:ext uri="{FF2B5EF4-FFF2-40B4-BE49-F238E27FC236}">
                <a16:creationId xmlns:a16="http://schemas.microsoft.com/office/drawing/2014/main" id="{C9A17C48-55EE-4C1D-A4A5-41C19ABCEE1C}"/>
              </a:ext>
            </a:extLst>
          </p:cNvPr>
          <p:cNvGrpSpPr/>
          <p:nvPr/>
        </p:nvGrpSpPr>
        <p:grpSpPr>
          <a:xfrm>
            <a:off x="410091" y="4298178"/>
            <a:ext cx="11345757" cy="2103120"/>
            <a:chOff x="0" y="0"/>
            <a:chExt cx="9029455" cy="2380185"/>
          </a:xfrm>
        </p:grpSpPr>
        <p:sp>
          <p:nvSpPr>
            <p:cNvPr id="13" name="Rectangle: Rounded Corners 12">
              <a:extLst>
                <a:ext uri="{FF2B5EF4-FFF2-40B4-BE49-F238E27FC236}">
                  <a16:creationId xmlns:a16="http://schemas.microsoft.com/office/drawing/2014/main" id="{D5AE1C24-74A2-4422-8D49-A5FBFADD4AAD}"/>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246BBB47-393C-4AF5-AB81-5414F100D747}"/>
                </a:ext>
              </a:extLst>
            </p:cNvPr>
            <p:cNvSpPr txBox="1"/>
            <p:nvPr/>
          </p:nvSpPr>
          <p:spPr>
            <a:xfrm>
              <a:off x="69713" y="69713"/>
              <a:ext cx="8890344"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fr-FR" b="1" kern="1200" dirty="0">
                  <a:solidFill>
                    <a:srgbClr val="FFC000"/>
                  </a:solidFill>
                </a:rPr>
                <a:t>Modifications à la Convention </a:t>
              </a:r>
              <a:r>
                <a:rPr lang="fr-FR" dirty="0"/>
                <a:t> </a:t>
              </a:r>
            </a:p>
            <a:p>
              <a:pPr defTabSz="1155700">
                <a:lnSpc>
                  <a:spcPct val="90000"/>
                </a:lnSpc>
                <a:spcBef>
                  <a:spcPct val="0"/>
                </a:spcBef>
                <a:spcAft>
                  <a:spcPct val="35000"/>
                </a:spcAft>
              </a:pPr>
              <a:r>
                <a:rPr lang="fr-FR" b="1" dirty="0">
                  <a:solidFill>
                    <a:schemeClr val="bg1"/>
                  </a:solidFill>
                </a:rPr>
                <a:t>Article 18 </a:t>
              </a:r>
              <a:r>
                <a:rPr lang="fr-FR" b="1" dirty="0"/>
                <a:t>– Services supplémentaires</a:t>
              </a:r>
            </a:p>
            <a:p>
              <a:pPr defTabSz="1155700">
                <a:lnSpc>
                  <a:spcPct val="90000"/>
                </a:lnSpc>
                <a:spcBef>
                  <a:spcPct val="0"/>
                </a:spcBef>
                <a:tabLst>
                  <a:tab pos="357188" algn="l"/>
                </a:tabLst>
              </a:pPr>
              <a:r>
                <a:rPr lang="fr-FR" dirty="0"/>
                <a:t>1.</a:t>
              </a:r>
              <a:r>
                <a:rPr lang="en-US" dirty="0"/>
                <a:t>	</a:t>
              </a:r>
              <a:r>
                <a:rPr lang="fr-CH" dirty="0"/>
                <a:t>Les Pays-membres assurent la prestation des services supplémentaires obligatoires ci-après</a:t>
              </a:r>
              <a:r>
                <a:rPr lang="fr-FR" dirty="0"/>
                <a:t>:</a:t>
              </a:r>
            </a:p>
            <a:p>
              <a:pPr marL="357188" indent="-357188" algn="just">
                <a:spcBef>
                  <a:spcPts val="600"/>
                </a:spcBef>
                <a:spcAft>
                  <a:spcPts val="0"/>
                </a:spcAft>
              </a:pPr>
              <a:r>
                <a:rPr lang="fr-FR" sz="1800" dirty="0">
                  <a:effectLst/>
                  <a:ea typeface="Times New Roman" panose="02020603050405020304" pitchFamily="18" charset="0"/>
                  <a:cs typeface="Times New Roman" panose="02020603050405020304" pitchFamily="18" charset="0"/>
                </a:rPr>
                <a:t>1.1	service de recommandation pour les envois-avion et les envois prioritaires partants de la poste aux lettres</a:t>
              </a:r>
            </a:p>
            <a:p>
              <a:pPr marL="357188" indent="-357188" algn="just">
                <a:spcBef>
                  <a:spcPts val="600"/>
                </a:spcBef>
                <a:spcAft>
                  <a:spcPts val="0"/>
                </a:spcAft>
              </a:pPr>
              <a:r>
                <a:rPr lang="fr-FR" sz="1800" dirty="0">
                  <a:effectLst/>
                  <a:ea typeface="Times New Roman" panose="02020603050405020304" pitchFamily="18" charset="0"/>
                  <a:cs typeface="Times New Roman" panose="02020603050405020304" pitchFamily="18" charset="0"/>
                </a:rPr>
                <a:t>1.2	service de recommandation pour tous les envois recommandés arrivants de la poste aux lettres</a:t>
              </a:r>
              <a:endParaRPr lang="fr-CH" sz="1800" dirty="0">
                <a:effectLst/>
                <a:ea typeface="Times New Roman" panose="02020603050405020304" pitchFamily="18" charset="0"/>
                <a:cs typeface="Times New Roman" panose="02020603050405020304" pitchFamily="18" charset="0"/>
              </a:endParaRPr>
            </a:p>
          </p:txBody>
        </p:sp>
      </p:grpSp>
      <p:sp>
        <p:nvSpPr>
          <p:cNvPr id="15" name="ZoneTexte 14">
            <a:extLst>
              <a:ext uri="{FF2B5EF4-FFF2-40B4-BE49-F238E27FC236}">
                <a16:creationId xmlns:a16="http://schemas.microsoft.com/office/drawing/2014/main" id="{FF8ED15B-467A-4697-BACE-BC393D91CD57}"/>
              </a:ext>
            </a:extLst>
          </p:cNvPr>
          <p:cNvSpPr txBox="1"/>
          <p:nvPr/>
        </p:nvSpPr>
        <p:spPr>
          <a:xfrm>
            <a:off x="1501471" y="283658"/>
            <a:ext cx="10421824" cy="646331"/>
          </a:xfrm>
          <a:prstGeom prst="rect">
            <a:avLst/>
          </a:prstGeom>
          <a:noFill/>
        </p:spPr>
        <p:txBody>
          <a:bodyPr wrap="square">
            <a:spAutoFit/>
          </a:bodyPr>
          <a:lstStyle/>
          <a:p>
            <a:pPr>
              <a:lnSpc>
                <a:spcPct val="90000"/>
              </a:lnSpc>
              <a:spcBef>
                <a:spcPct val="0"/>
              </a:spcBef>
              <a:defRPr/>
            </a:pPr>
            <a:r>
              <a:rPr lang="fr-FR" sz="2000" b="1" dirty="0">
                <a:solidFill>
                  <a:prstClr val="black"/>
                </a:solidFill>
                <a:latin typeface="Verdana" panose="020B0604030504040204" pitchFamily="34" charset="0"/>
              </a:rPr>
              <a:t>Service de recommandation (RA-RZ) – Modifications </a:t>
            </a:r>
            <a:br>
              <a:rPr lang="fr-FR" sz="2000" b="1" dirty="0">
                <a:solidFill>
                  <a:prstClr val="black"/>
                </a:solidFill>
                <a:latin typeface="Verdana" panose="020B0604030504040204" pitchFamily="34" charset="0"/>
              </a:rPr>
            </a:br>
            <a:r>
              <a:rPr lang="fr-FR" sz="2000" b="1" dirty="0">
                <a:solidFill>
                  <a:prstClr val="black"/>
                </a:solidFill>
                <a:latin typeface="Verdana" panose="020B0604030504040204" pitchFamily="34" charset="0"/>
              </a:rPr>
              <a:t>entrant en vigueur le 1</a:t>
            </a:r>
            <a:r>
              <a:rPr lang="fr-FR" sz="2000" b="1" baseline="30000" dirty="0">
                <a:solidFill>
                  <a:prstClr val="black"/>
                </a:solidFill>
                <a:latin typeface="Verdana" panose="020B0604030504040204" pitchFamily="34" charset="0"/>
              </a:rPr>
              <a:t>er</a:t>
            </a:r>
            <a:r>
              <a:rPr lang="fr-FR" sz="2000" b="1" dirty="0">
                <a:solidFill>
                  <a:prstClr val="black"/>
                </a:solidFill>
                <a:latin typeface="Verdana" panose="020B0604030504040204" pitchFamily="34" charset="0"/>
              </a:rPr>
              <a:t> janvier 2026</a:t>
            </a:r>
          </a:p>
        </p:txBody>
      </p:sp>
    </p:spTree>
    <p:extLst>
      <p:ext uri="{BB962C8B-B14F-4D97-AF65-F5344CB8AC3E}">
        <p14:creationId xmlns:p14="http://schemas.microsoft.com/office/powerpoint/2010/main" val="183053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065DDA-EF15-4ED8-967C-0D5BEB8D8F21}"/>
              </a:ext>
            </a:extLst>
          </p:cNvPr>
          <p:cNvPicPr>
            <a:picLocks noChangeAspect="1"/>
          </p:cNvPicPr>
          <p:nvPr/>
        </p:nvPicPr>
        <p:blipFill>
          <a:blip r:embed="rId2"/>
          <a:stretch>
            <a:fillRect/>
          </a:stretch>
        </p:blipFill>
        <p:spPr>
          <a:xfrm rot="5400000">
            <a:off x="10214311" y="878"/>
            <a:ext cx="1397179" cy="1586380"/>
          </a:xfrm>
          <a:prstGeom prst="rect">
            <a:avLst/>
          </a:prstGeom>
        </p:spPr>
      </p:pic>
      <p:pic>
        <p:nvPicPr>
          <p:cNvPr id="11" name="Picture 10">
            <a:extLst>
              <a:ext uri="{FF2B5EF4-FFF2-40B4-BE49-F238E27FC236}">
                <a16:creationId xmlns:a16="http://schemas.microsoft.com/office/drawing/2014/main" id="{CFE7F85A-BF94-4B7B-871B-3198F7993F8E}"/>
              </a:ext>
            </a:extLst>
          </p:cNvPr>
          <p:cNvPicPr>
            <a:picLocks noChangeAspect="1"/>
          </p:cNvPicPr>
          <p:nvPr/>
        </p:nvPicPr>
        <p:blipFill>
          <a:blip r:embed="rId3"/>
          <a:stretch>
            <a:fillRect/>
          </a:stretch>
        </p:blipFill>
        <p:spPr>
          <a:xfrm>
            <a:off x="10400443" y="710935"/>
            <a:ext cx="813727" cy="263826"/>
          </a:xfrm>
          <a:prstGeom prst="rect">
            <a:avLst/>
          </a:prstGeom>
        </p:spPr>
      </p:pic>
      <p:grpSp>
        <p:nvGrpSpPr>
          <p:cNvPr id="12" name="Group 11">
            <a:extLst>
              <a:ext uri="{FF2B5EF4-FFF2-40B4-BE49-F238E27FC236}">
                <a16:creationId xmlns:a16="http://schemas.microsoft.com/office/drawing/2014/main" id="{C9A17C48-55EE-4C1D-A4A5-41C19ABCEE1C}"/>
              </a:ext>
            </a:extLst>
          </p:cNvPr>
          <p:cNvGrpSpPr/>
          <p:nvPr/>
        </p:nvGrpSpPr>
        <p:grpSpPr>
          <a:xfrm>
            <a:off x="360334" y="1422788"/>
            <a:ext cx="11345757" cy="5196126"/>
            <a:chOff x="0" y="0"/>
            <a:chExt cx="9029455" cy="2380185"/>
          </a:xfrm>
        </p:grpSpPr>
        <p:sp>
          <p:nvSpPr>
            <p:cNvPr id="13" name="Rectangle: Rounded Corners 12">
              <a:extLst>
                <a:ext uri="{FF2B5EF4-FFF2-40B4-BE49-F238E27FC236}">
                  <a16:creationId xmlns:a16="http://schemas.microsoft.com/office/drawing/2014/main" id="{D5AE1C24-74A2-4422-8D49-A5FBFADD4AAD}"/>
                </a:ext>
              </a:extLst>
            </p:cNvPr>
            <p:cNvSpPr/>
            <p:nvPr/>
          </p:nvSpPr>
          <p:spPr>
            <a:xfrm>
              <a:off x="0" y="0"/>
              <a:ext cx="9029455" cy="23801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246BBB47-393C-4AF5-AB81-5414F100D747}"/>
                </a:ext>
              </a:extLst>
            </p:cNvPr>
            <p:cNvSpPr txBox="1"/>
            <p:nvPr/>
          </p:nvSpPr>
          <p:spPr>
            <a:xfrm>
              <a:off x="83065" y="73556"/>
              <a:ext cx="8890344" cy="2240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defTabSz="1155700">
                <a:lnSpc>
                  <a:spcPct val="90000"/>
                </a:lnSpc>
                <a:spcBef>
                  <a:spcPct val="0"/>
                </a:spcBef>
                <a:spcAft>
                  <a:spcPct val="35000"/>
                </a:spcAft>
              </a:pPr>
              <a:r>
                <a:rPr lang="fr-FR" sz="2000" b="1" kern="1200" dirty="0">
                  <a:solidFill>
                    <a:srgbClr val="FFC000"/>
                  </a:solidFill>
                </a:rPr>
                <a:t>Modifications au Règlement de la Convention </a:t>
              </a:r>
              <a:r>
                <a:rPr lang="fr-FR" sz="2000" dirty="0"/>
                <a:t> </a:t>
              </a:r>
            </a:p>
            <a:p>
              <a:pPr defTabSz="1155700">
                <a:lnSpc>
                  <a:spcPct val="90000"/>
                </a:lnSpc>
                <a:spcBef>
                  <a:spcPct val="0"/>
                </a:spcBef>
                <a:spcAft>
                  <a:spcPct val="35000"/>
                </a:spcAft>
              </a:pPr>
              <a:r>
                <a:rPr lang="fr-FR" sz="2000" b="1" i="0" dirty="0"/>
                <a:t>Article 19-003</a:t>
              </a:r>
              <a:r>
                <a:rPr lang="fr-FR" sz="2000" b="1" dirty="0">
                  <a:solidFill>
                    <a:schemeClr val="bg1"/>
                  </a:solidFill>
                </a:rPr>
                <a:t> </a:t>
              </a:r>
              <a:r>
                <a:rPr lang="fr-FR" sz="2000" b="1" dirty="0"/>
                <a:t>– Matières radioactives, substances infectieuses et piles et batteries au lithium admissibles</a:t>
              </a:r>
            </a:p>
            <a:p>
              <a:pPr marL="357188" indent="-357188" defTabSz="1155700">
                <a:lnSpc>
                  <a:spcPct val="90000"/>
                </a:lnSpc>
                <a:spcBef>
                  <a:spcPct val="0"/>
                </a:spcBef>
                <a:spcAft>
                  <a:spcPct val="35000"/>
                </a:spcAft>
              </a:pPr>
              <a:r>
                <a:rPr lang="fr-FR" sz="2000" b="1" dirty="0"/>
                <a:t>1.2</a:t>
              </a:r>
              <a:r>
                <a:rPr lang="fr-FR" sz="2000" dirty="0"/>
                <a:t> Lorsqu’elles sont expédiées dans les envois de la poste aux lettres, elles sont soumises au tarif des envois prioritaires ou au tarif </a:t>
              </a:r>
              <a:r>
                <a:rPr lang="fr-FR" sz="2000" strike="sngStrike" dirty="0"/>
                <a:t>des lettres et à la recommandation</a:t>
              </a:r>
              <a:r>
                <a:rPr lang="fr-FR" sz="2000" dirty="0"/>
                <a:t> </a:t>
              </a:r>
              <a:r>
                <a:rPr lang="fr-FR" sz="2000" b="1" u="sng" dirty="0">
                  <a:solidFill>
                    <a:srgbClr val="FFC000"/>
                  </a:solidFill>
                </a:rPr>
                <a:t>des petits paquets du service de distribution avec suivi</a:t>
              </a:r>
            </a:p>
            <a:p>
              <a:pPr marL="357188" indent="-357188" defTabSz="1155700">
                <a:lnSpc>
                  <a:spcPct val="90000"/>
                </a:lnSpc>
                <a:spcBef>
                  <a:spcPct val="0"/>
                </a:spcBef>
                <a:spcAft>
                  <a:spcPct val="35000"/>
                </a:spcAft>
              </a:pPr>
              <a:r>
                <a:rPr lang="fr-FR" sz="2000" b="1" dirty="0"/>
                <a:t>2.2</a:t>
              </a:r>
              <a:r>
                <a:rPr lang="en-US" sz="2000" dirty="0"/>
                <a:t>	</a:t>
              </a:r>
              <a:r>
                <a:rPr lang="fr-FR" sz="2000" dirty="0"/>
                <a:t>Les matières infectieuses de catégorie B (n</a:t>
              </a:r>
              <a:r>
                <a:rPr lang="fr-FR" sz="2000" baseline="30000" dirty="0"/>
                <a:t>o</a:t>
              </a:r>
              <a:r>
                <a:rPr lang="fr-FR" sz="2000" dirty="0"/>
                <a:t> ONU 3373) doivent être traitées, emballées et étiquetées conformément aux dispositions pertinentes du Règlement. Ces envois sont soumis au tarif des envois prioritaires ou au tarif des </a:t>
              </a:r>
              <a:r>
                <a:rPr lang="fr-FR" sz="2000" strike="sngStrike" dirty="0"/>
                <a:t>lettres recommandées</a:t>
              </a:r>
              <a:r>
                <a:rPr lang="fr-FR" sz="2000" dirty="0"/>
                <a:t> </a:t>
              </a:r>
              <a:r>
                <a:rPr lang="fr-FR" sz="2000" b="1" u="sng" dirty="0">
                  <a:solidFill>
                    <a:srgbClr val="FFC000"/>
                  </a:solidFill>
                </a:rPr>
                <a:t>petits paquets du service de distribution avec suivi</a:t>
              </a:r>
              <a:r>
                <a:rPr lang="fr-FR" sz="2000" dirty="0"/>
                <a:t>. Il est permis de soumettre le traitement postal de ces envois à l’acquittement d’une surtaxe</a:t>
              </a:r>
            </a:p>
            <a:p>
              <a:pPr marL="357188" indent="-357188" defTabSz="1155700">
                <a:lnSpc>
                  <a:spcPct val="90000"/>
                </a:lnSpc>
                <a:spcBef>
                  <a:spcPct val="0"/>
                </a:spcBef>
                <a:spcAft>
                  <a:spcPct val="35000"/>
                </a:spcAft>
              </a:pPr>
              <a:r>
                <a:rPr lang="fr-FR" sz="2000" b="1" dirty="0"/>
                <a:t>2.4</a:t>
              </a:r>
              <a:r>
                <a:rPr lang="en-US" sz="2000" dirty="0"/>
                <a:t>	</a:t>
              </a:r>
              <a:r>
                <a:rPr lang="fr-FR" sz="2000" dirty="0"/>
                <a:t>Les échantillons exemptés prélevés sur des malades (humains ou animaux) doivent être traités, emballés et étiquetés conformément aux dispositions pertinentes du présent Règlement. Ces envois sont soumis au tarif des envois prioritaires ou au tarif des </a:t>
              </a:r>
              <a:r>
                <a:rPr lang="fr-FR" sz="2000" strike="sngStrike" dirty="0"/>
                <a:t>lettres recommandées</a:t>
              </a:r>
              <a:r>
                <a:rPr lang="fr-FR" sz="2000" dirty="0"/>
                <a:t> </a:t>
              </a:r>
              <a:r>
                <a:rPr lang="fr-FR" sz="2000" b="1" u="sng" dirty="0">
                  <a:solidFill>
                    <a:srgbClr val="FFC000"/>
                  </a:solidFill>
                </a:rPr>
                <a:t>petits paquets du service de distribution avec suivi</a:t>
              </a:r>
              <a:r>
                <a:rPr lang="fr-FR" sz="2000" dirty="0"/>
                <a:t>. Il est permis de soumettre le traitement postal de ces envois à l’acquittement d’une surtaxe</a:t>
              </a:r>
            </a:p>
          </p:txBody>
        </p:sp>
      </p:grpSp>
      <p:sp>
        <p:nvSpPr>
          <p:cNvPr id="8" name="ZoneTexte 7">
            <a:extLst>
              <a:ext uri="{FF2B5EF4-FFF2-40B4-BE49-F238E27FC236}">
                <a16:creationId xmlns:a16="http://schemas.microsoft.com/office/drawing/2014/main" id="{4189F93B-C2F5-417F-9623-597EBCB41FCE}"/>
              </a:ext>
            </a:extLst>
          </p:cNvPr>
          <p:cNvSpPr txBox="1"/>
          <p:nvPr/>
        </p:nvSpPr>
        <p:spPr>
          <a:xfrm>
            <a:off x="1501471" y="283658"/>
            <a:ext cx="10421824" cy="646331"/>
          </a:xfrm>
          <a:prstGeom prst="rect">
            <a:avLst/>
          </a:prstGeom>
          <a:noFill/>
        </p:spPr>
        <p:txBody>
          <a:bodyPr wrap="square">
            <a:spAutoFit/>
          </a:bodyPr>
          <a:lstStyle/>
          <a:p>
            <a:pPr>
              <a:lnSpc>
                <a:spcPct val="90000"/>
              </a:lnSpc>
              <a:spcBef>
                <a:spcPct val="0"/>
              </a:spcBef>
              <a:defRPr/>
            </a:pPr>
            <a:r>
              <a:rPr lang="fr-FR" sz="2000" b="1" dirty="0">
                <a:solidFill>
                  <a:prstClr val="black"/>
                </a:solidFill>
                <a:latin typeface="Verdana" panose="020B0604030504040204" pitchFamily="34" charset="0"/>
              </a:rPr>
              <a:t>Service de recommandation (RA-RZ) – Modifications </a:t>
            </a:r>
            <a:br>
              <a:rPr lang="fr-FR" sz="2000" b="1" dirty="0">
                <a:solidFill>
                  <a:prstClr val="black"/>
                </a:solidFill>
                <a:latin typeface="Verdana" panose="020B0604030504040204" pitchFamily="34" charset="0"/>
              </a:rPr>
            </a:br>
            <a:r>
              <a:rPr lang="fr-FR" sz="2000" b="1" dirty="0">
                <a:solidFill>
                  <a:prstClr val="black"/>
                </a:solidFill>
                <a:latin typeface="Verdana" panose="020B0604030504040204" pitchFamily="34" charset="0"/>
              </a:rPr>
              <a:t>entrant en vigueur le 1</a:t>
            </a:r>
            <a:r>
              <a:rPr lang="fr-FR" sz="2000" b="1" baseline="30000" dirty="0">
                <a:solidFill>
                  <a:prstClr val="black"/>
                </a:solidFill>
                <a:latin typeface="Verdana" panose="020B0604030504040204" pitchFamily="34" charset="0"/>
              </a:rPr>
              <a:t>er</a:t>
            </a:r>
            <a:r>
              <a:rPr lang="fr-FR" sz="2000" b="1" dirty="0">
                <a:solidFill>
                  <a:prstClr val="black"/>
                </a:solidFill>
                <a:latin typeface="Verdana" panose="020B0604030504040204" pitchFamily="34" charset="0"/>
              </a:rPr>
              <a:t> janvier 2026</a:t>
            </a:r>
          </a:p>
        </p:txBody>
      </p:sp>
    </p:spTree>
    <p:extLst>
      <p:ext uri="{BB962C8B-B14F-4D97-AF65-F5344CB8AC3E}">
        <p14:creationId xmlns:p14="http://schemas.microsoft.com/office/powerpoint/2010/main" val="1868392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GSBat xmlns="45bc4347-1e49-4f11-a2de-cdc8b1236453">false</PGSBat>
    <PGSWordCount xmlns="45bc4347-1e49-4f11-a2de-cdc8b1236453" xsi:nil="true"/>
    <PGSDirectPublication xmlns="45bc4347-1e49-4f11-a2de-cdc8b1236453">false</PGSDirectPublication>
    <PGSAssociatedRequest xmlns="45bc4347-1e49-4f11-a2de-cdc8b1236453" xsi:nil="true"/>
    <PGSTitle xmlns="45bc4347-1e49-4f11-a2de-cdc8b1236453" xsi:nil="true"/>
    <PGSRequester xmlns="45bc4347-1e49-4f11-a2de-cdc8b1236453" xsi:nil="true"/>
    <PGSFolio xmlns="45bc4347-1e49-4f11-a2de-cdc8b1236453" xsi:nil="true"/>
    <PGSOriginalLanguage xmlns="45bc4347-1e49-4f11-a2de-cdc8b1236453" xsi:nil="true"/>
    <PGSRequestAuthor xmlns="45bc4347-1e49-4f11-a2de-cdc8b1236453" xsi:nil="true"/>
    <PGSDocumentType xmlns="45bc4347-1e49-4f11-a2de-cdc8b1236453">false</PGSDocumentType>
  </documentManagement>
</p:properties>
</file>

<file path=customXml/item2.xml><?xml version="1.0" encoding="utf-8"?>
<ct:contentTypeSchema xmlns:ct="http://schemas.microsoft.com/office/2006/metadata/contentType" xmlns:ma="http://schemas.microsoft.com/office/2006/metadata/properties/metaAttributes" ct:_="" ma:_="" ma:contentTypeName="PGSProductionDocument" ma:contentTypeID="0x010100058EFBD0D35E49E793D404E779D0CFC200A99B90ACDC5B244BA2146F32FB8F9E12" ma:contentTypeVersion="0" ma:contentTypeDescription="Production document" ma:contentTypeScope="" ma:versionID="f4204278b47c5e978e806f0851f4af1a">
  <xsd:schema xmlns:xsd="http://www.w3.org/2001/XMLSchema" xmlns:xs="http://www.w3.org/2001/XMLSchema" xmlns:p="http://schemas.microsoft.com/office/2006/metadata/properties" xmlns:ns2="45bc4347-1e49-4f11-a2de-cdc8b1236453" targetNamespace="http://schemas.microsoft.com/office/2006/metadata/properties" ma:root="true" ma:fieldsID="a4456b6a203e5e68af3c88c9d5b118af" ns2:_="">
    <xsd:import namespace="45bc4347-1e49-4f11-a2de-cdc8b1236453"/>
    <xsd:element name="properties">
      <xsd:complexType>
        <xsd:sequence>
          <xsd:element name="documentManagement">
            <xsd:complexType>
              <xsd:all>
                <xsd:element ref="ns2:PGSOriginalLanguage" minOccurs="0"/>
                <xsd:element ref="ns2:PGSRequester" minOccurs="0"/>
                <xsd:element ref="ns2:PGSRequestAuthor" minOccurs="0"/>
                <xsd:element ref="ns2:PGSDocumentType" minOccurs="0"/>
                <xsd:element ref="ns2:PGSBat" minOccurs="0"/>
                <xsd:element ref="ns2:PGSTitle" minOccurs="0"/>
                <xsd:element ref="ns2:PGSAssociatedRequest" minOccurs="0"/>
                <xsd:element ref="ns2:PGSWordCount" minOccurs="0"/>
                <xsd:element ref="ns2:PGSDirectPublication" minOccurs="0"/>
                <xsd:element ref="ns2:PGS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bc4347-1e49-4f11-a2de-cdc8b1236453" elementFormDefault="qualified">
    <xsd:import namespace="http://schemas.microsoft.com/office/2006/documentManagement/types"/>
    <xsd:import namespace="http://schemas.microsoft.com/office/infopath/2007/PartnerControls"/>
    <xsd:element name="PGSOriginalLanguage" ma:index="8" nillable="true" ma:displayName="Original language" ma:format="Dropdown" ma:internalName="PGSOriginalLanguage">
      <xsd:simpleType>
        <xsd:restriction base="dms:Choice">
          <xsd:enumeration value="French"/>
          <xsd:enumeration value="English"/>
          <xsd:enumeration value="Arabic"/>
          <xsd:enumeration value="Portuguese"/>
          <xsd:enumeration value="Spanish"/>
          <xsd:enumeration value="Russian"/>
          <xsd:enumeration value="Français"/>
          <xsd:enumeration value="Anglais"/>
          <xsd:enumeration value="Arabe"/>
          <xsd:enumeration value="Portugais"/>
          <xsd:enumeration value="Russe"/>
          <xsd:enumeration value="Espagnol"/>
        </xsd:restriction>
      </xsd:simpleType>
    </xsd:element>
    <xsd:element name="PGSRequester" ma:index="9" nillable="true" ma:displayName="Requester" ma:internalName="PGSRequester">
      <xsd:simpleType>
        <xsd:restriction base="dms:Text"/>
      </xsd:simpleType>
    </xsd:element>
    <xsd:element name="PGSRequestAuthor" ma:index="10" nillable="true" ma:displayName="Author" ma:internalName="PGSRequestAuthor">
      <xsd:simpleType>
        <xsd:restriction base="dms:Text"/>
      </xsd:simpleType>
    </xsd:element>
    <xsd:element name="PGSDocumentType" ma:index="11" nillable="true" ma:displayName="To be published" ma:default="0" ma:internalName="PGSDocumentType">
      <xsd:simpleType>
        <xsd:restriction base="dms:Boolean"/>
      </xsd:simpleType>
    </xsd:element>
    <xsd:element name="PGSBat" ma:index="12" nillable="true" ma:displayName="BAT" ma:default="0" ma:internalName="PGSBat">
      <xsd:simpleType>
        <xsd:restriction base="dms:Boolean"/>
      </xsd:simpleType>
    </xsd:element>
    <xsd:element name="PGSTitle" ma:index="13" nillable="true" ma:displayName="Document title" ma:internalName="PGSTitle">
      <xsd:simpleType>
        <xsd:restriction base="dms:Text"/>
      </xsd:simpleType>
    </xsd:element>
    <xsd:element name="PGSAssociatedRequest" ma:index="14" nillable="true" ma:displayName="Associated request" ma:internalName="PGSAssociatedRequest">
      <xsd:simpleType>
        <xsd:restriction base="dms:Text"/>
      </xsd:simpleType>
    </xsd:element>
    <xsd:element name="PGSWordCount" ma:index="15" nillable="true" ma:displayName="Number of words" ma:internalName="PGSWordCount">
      <xsd:simpleType>
        <xsd:restriction base="dms:Number"/>
      </xsd:simpleType>
    </xsd:element>
    <xsd:element name="PGSDirectPublication" ma:index="16" nillable="true" ma:displayName="Direct publication" ma:default="0" ma:internalName="PGSDirectPublication">
      <xsd:simpleType>
        <xsd:restriction base="dms:Boolean"/>
      </xsd:simpleType>
    </xsd:element>
    <xsd:element name="PGSFolio" ma:index="17" nillable="true" ma:displayName="Folio" ma:internalName="PGSFoli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F1B69B-4567-4CF8-9FE6-DDBB4B69BD5E}">
  <ds:schemaRefs>
    <ds:schemaRef ds:uri="http://purl.org/dc/terms/"/>
    <ds:schemaRef ds:uri="http://schemas.microsoft.com/office/infopath/2007/PartnerControls"/>
    <ds:schemaRef ds:uri="45bc4347-1e49-4f11-a2de-cdc8b1236453"/>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2A106A-82EC-4C35-B4DE-61DC33066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bc4347-1e49-4f11-a2de-cdc8b1236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118423-802A-4CC0-9A6C-4821BD2A9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9152</TotalTime>
  <Words>4534</Words>
  <Application>Microsoft Office PowerPoint</Application>
  <PresentationFormat>Grand écran</PresentationFormat>
  <Paragraphs>511</Paragraphs>
  <Slides>54</Slides>
  <Notes>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62" baseType="lpstr">
      <vt:lpstr>Arial</vt:lpstr>
      <vt:lpstr>Calibri</vt:lpstr>
      <vt:lpstr>Courier New</vt:lpstr>
      <vt:lpstr>Lucida Sans</vt:lpstr>
      <vt:lpstr>Verdana</vt:lpstr>
      <vt:lpstr>Wingdings</vt:lpstr>
      <vt:lpstr>1_Office Theme</vt:lpstr>
      <vt:lpstr>think-cell Folie</vt:lpstr>
      <vt:lpstr>Comprendre les nouvelles prescriptions relatives aux envois recommandés  et aux envois avec valeur déclarée qui entreront en vigueur le 1er janvier 2026  Webinaire   </vt:lpstr>
      <vt:lpstr>Ordre du jour </vt:lpstr>
      <vt:lpstr>  1. Introduction</vt:lpstr>
      <vt:lpstr>Introduction – Quels sont les facteurs à l’origine des changements apportés aux produits? Facteurs internes et environnement mondial en évolution rapide</vt:lpstr>
      <vt:lpstr>Présentation PowerPoint</vt:lpstr>
      <vt:lpstr>Présentation PowerPoint</vt:lpstr>
      <vt:lpstr>  2. Services physiques  et dispositions réglementaires </vt:lpstr>
      <vt:lpstr>Présentation PowerPoint</vt:lpstr>
      <vt:lpstr>Présentation PowerPoint</vt:lpstr>
      <vt:lpstr>Présentation PowerPoint</vt:lpstr>
      <vt:lpstr>Présentation PowerPoint</vt:lpstr>
      <vt:lpstr>Matrice de la gamme des services postaux internationaux physiques - au 1er janvier 2026 </vt:lpstr>
      <vt:lpstr>    3. Exigences techniques   </vt:lpstr>
      <vt:lpstr>Indicateurs de service</vt:lpstr>
      <vt:lpstr>Gestion des itinéraires</vt:lpstr>
      <vt:lpstr>Création des dépêches</vt:lpstr>
      <vt:lpstr>Courrier arrivant</vt:lpstr>
      <vt:lpstr>Configuration des messages EDI</vt:lpstr>
      <vt:lpstr>Comptabilité</vt:lpstr>
      <vt:lpstr>Comptabilité</vt:lpstr>
      <vt:lpstr>Comptabilité (suite)</vt:lpstr>
      <vt:lpstr>IPS 2025</vt:lpstr>
      <vt:lpstr> 4. Rémunération </vt:lpstr>
      <vt:lpstr>Présentation PowerPoint</vt:lpstr>
      <vt:lpstr>Présentation PowerPoint</vt:lpstr>
      <vt:lpstr>Présentation PowerPoint</vt:lpstr>
      <vt:lpstr>Présentation PowerPoint</vt:lpstr>
      <vt:lpstr>Présentation PowerPoint</vt:lpstr>
      <vt:lpstr>5. Évaluation de la qualité et rapports</vt:lpstr>
      <vt:lpstr>Présentation PowerPoint</vt:lpstr>
      <vt:lpstr>Présentation PowerPoint</vt:lpstr>
      <vt:lpstr>Présentation PowerPoint</vt:lpstr>
      <vt:lpstr>Présentation PowerPoint</vt:lpstr>
      <vt:lpstr>Calendrier de présentation des rapports    (v. circulaire 51/2025 du Bureau international)</vt:lpstr>
      <vt:lpstr>Exemple de rapport</vt:lpstr>
      <vt:lpstr>Enseignements tirés et rapports opérationnels</vt:lpstr>
      <vt:lpstr>Traitement électronique des réclamations internationales à compter du 1er janvier 2026</vt:lpstr>
      <vt:lpstr>6. Comptabilité</vt:lpstr>
      <vt:lpstr>Comptabilité</vt:lpstr>
      <vt:lpstr>Comptabilité</vt:lpstr>
      <vt:lpstr>CN 60</vt:lpstr>
      <vt:lpstr>Comptes centralisés CN 60</vt:lpstr>
      <vt:lpstr>Comptes centralisés CN 60</vt:lpstr>
      <vt:lpstr>7. Conformité</vt:lpstr>
      <vt:lpstr>Évaluation de la conformité des échanges EDI</vt:lpstr>
      <vt:lpstr>Tableau de bord sur la conformité</vt:lpstr>
      <vt:lpstr>8. Séance de questions-réponses en ligne </vt:lpstr>
      <vt:lpstr>Présentation PowerPoint</vt:lpstr>
      <vt:lpstr>  9. Appui et conseils  </vt:lpstr>
      <vt:lpstr>Présentation PowerPoint</vt:lpstr>
      <vt:lpstr>Séminaires en ligne, documents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Denovski</dc:creator>
  <cp:lastModifiedBy>ELLILI chokri</cp:lastModifiedBy>
  <cp:revision>241</cp:revision>
  <cp:lastPrinted>2025-06-17T11:25:11Z</cp:lastPrinted>
  <dcterms:created xsi:type="dcterms:W3CDTF">2022-07-19T14:14:32Z</dcterms:created>
  <dcterms:modified xsi:type="dcterms:W3CDTF">2025-07-02T18:30:37Z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0x010100058EFBD0D35E49E793D404E779D0CFC200A99B90ACDC5B244BA2146F32FB8F9E12</vt:lpwstr>
  </property>
  <property fmtid="{D5CDD505-2E9C-101B-9397-08002B2CF9AE}" pid="3" name="_dlc_DocIdItemGuid">
    <vt:lpwstr>008a22a8-6d0e-47a7-b873-d3bd9bcbe024</vt:lpwstr>
  </property>
</Properties>
</file>