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vml" ContentType="application/vnd.openxmlformats-officedocument.vmlDrawing"/>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tags/tag1.xml" ContentType="application/vnd.openxmlformats-officedocument.presentationml.tags+xml"/>
  <Override PartName="/ppt/notesSlides/notesSlide5.xml" ContentType="application/vnd.openxmlformats-officedocument.presentationml.notesSlide+xml"/>
  <Override PartName="/ppt/tags/tag2.xml" ContentType="application/vnd.openxmlformats-officedocument.presentationml.tags+xml"/>
  <Override PartName="/ppt/notesSlides/notesSlide6.xml" ContentType="application/vnd.openxmlformats-officedocument.presentationml.notesSlide+xml"/>
  <Override PartName="/ppt/tags/tag3.xml" ContentType="application/vnd.openxmlformats-officedocument.presentationml.tags+xml"/>
  <Override PartName="/ppt/notesSlides/notesSlide7.xml" ContentType="application/vnd.openxmlformats-officedocument.presentationml.notesSlide+xml"/>
  <Override PartName="/ppt/tags/tag4.xml" ContentType="application/vnd.openxmlformats-officedocument.presentationml.tags+xml"/>
  <Override PartName="/ppt/notesSlides/notesSlide8.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1.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2.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3.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4.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92"/>
  </p:notesMasterIdLst>
  <p:sldIdLst>
    <p:sldId id="6082" r:id="rId5"/>
    <p:sldId id="6099" r:id="rId6"/>
    <p:sldId id="6053" r:id="rId7"/>
    <p:sldId id="327" r:id="rId8"/>
    <p:sldId id="2147475666" r:id="rId9"/>
    <p:sldId id="6084" r:id="rId10"/>
    <p:sldId id="612" r:id="rId11"/>
    <p:sldId id="6083" r:id="rId12"/>
    <p:sldId id="6054" r:id="rId13"/>
    <p:sldId id="6076" r:id="rId14"/>
    <p:sldId id="6100" r:id="rId15"/>
    <p:sldId id="6078" r:id="rId16"/>
    <p:sldId id="2147475667" r:id="rId17"/>
    <p:sldId id="2147475668" r:id="rId18"/>
    <p:sldId id="2147475669" r:id="rId19"/>
    <p:sldId id="6038" r:id="rId20"/>
    <p:sldId id="6085" r:id="rId21"/>
    <p:sldId id="6086" r:id="rId22"/>
    <p:sldId id="6087" r:id="rId23"/>
    <p:sldId id="6088" r:id="rId24"/>
    <p:sldId id="6089" r:id="rId25"/>
    <p:sldId id="264" r:id="rId26"/>
    <p:sldId id="6090" r:id="rId27"/>
    <p:sldId id="270" r:id="rId28"/>
    <p:sldId id="2147475670" r:id="rId29"/>
    <p:sldId id="273" r:id="rId30"/>
    <p:sldId id="276" r:id="rId31"/>
    <p:sldId id="278" r:id="rId32"/>
    <p:sldId id="280" r:id="rId33"/>
    <p:sldId id="7673" r:id="rId34"/>
    <p:sldId id="7675" r:id="rId35"/>
    <p:sldId id="7676" r:id="rId36"/>
    <p:sldId id="6349" r:id="rId37"/>
    <p:sldId id="285" r:id="rId38"/>
    <p:sldId id="284" r:id="rId39"/>
    <p:sldId id="288" r:id="rId40"/>
    <p:sldId id="287" r:id="rId41"/>
    <p:sldId id="289" r:id="rId42"/>
    <p:sldId id="290" r:id="rId43"/>
    <p:sldId id="291" r:id="rId44"/>
    <p:sldId id="309" r:id="rId45"/>
    <p:sldId id="6092" r:id="rId46"/>
    <p:sldId id="6093" r:id="rId47"/>
    <p:sldId id="6094" r:id="rId48"/>
    <p:sldId id="6095" r:id="rId49"/>
    <p:sldId id="6096" r:id="rId50"/>
    <p:sldId id="6097" r:id="rId51"/>
    <p:sldId id="300" r:id="rId52"/>
    <p:sldId id="298" r:id="rId53"/>
    <p:sldId id="2147475688" r:id="rId54"/>
    <p:sldId id="2147475689" r:id="rId55"/>
    <p:sldId id="2147475690" r:id="rId56"/>
    <p:sldId id="2147475691" r:id="rId57"/>
    <p:sldId id="2147475692" r:id="rId58"/>
    <p:sldId id="2147475693" r:id="rId59"/>
    <p:sldId id="2147475694" r:id="rId60"/>
    <p:sldId id="2147475695" r:id="rId61"/>
    <p:sldId id="2147475696" r:id="rId62"/>
    <p:sldId id="2147475697" r:id="rId63"/>
    <p:sldId id="2147475698" r:id="rId64"/>
    <p:sldId id="271" r:id="rId65"/>
    <p:sldId id="2147475663" r:id="rId66"/>
    <p:sldId id="329" r:id="rId67"/>
    <p:sldId id="330" r:id="rId68"/>
    <p:sldId id="328" r:id="rId69"/>
    <p:sldId id="331" r:id="rId70"/>
    <p:sldId id="2147475664" r:id="rId71"/>
    <p:sldId id="431" r:id="rId72"/>
    <p:sldId id="2147475659" r:id="rId73"/>
    <p:sldId id="2147475661" r:id="rId74"/>
    <p:sldId id="2147475657" r:id="rId75"/>
    <p:sldId id="2147475660" r:id="rId76"/>
    <p:sldId id="435" r:id="rId77"/>
    <p:sldId id="437" r:id="rId78"/>
    <p:sldId id="2147475665" r:id="rId79"/>
    <p:sldId id="2147475673" r:id="rId80"/>
    <p:sldId id="2147475674" r:id="rId81"/>
    <p:sldId id="2147475675" r:id="rId82"/>
    <p:sldId id="2147475676" r:id="rId83"/>
    <p:sldId id="2147475699" r:id="rId84"/>
    <p:sldId id="2147475672" r:id="rId85"/>
    <p:sldId id="304" r:id="rId86"/>
    <p:sldId id="303" r:id="rId87"/>
    <p:sldId id="307" r:id="rId88"/>
    <p:sldId id="6080" r:id="rId89"/>
    <p:sldId id="2147475671" r:id="rId90"/>
    <p:sldId id="6101" r:id="rId91"/>
  </p:sldIdLst>
  <p:sldSz cx="12192000" cy="6858000"/>
  <p:notesSz cx="6808788" cy="9940925"/>
  <p:defaultTextStyle>
    <a:defPPr>
      <a:defRPr lang="LID4096"/>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BA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04" autoAdjust="0"/>
    <p:restoredTop sz="96323" autoAdjust="0"/>
  </p:normalViewPr>
  <p:slideViewPr>
    <p:cSldViewPr snapToGrid="0" snapToObjects="1">
      <p:cViewPr varScale="1">
        <p:scale>
          <a:sx n="124" d="100"/>
          <a:sy n="124" d="100"/>
        </p:scale>
        <p:origin x="230" y="10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theme" Target="theme/theme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slide" Target="slides/slide81.xml"/><Relationship Id="rId93"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notesMaster" Target="notesMasters/notesMaster1.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528972E-C265-43F7-ADA9-C0D366E72D33}"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US"/>
        </a:p>
      </dgm:t>
    </dgm:pt>
    <dgm:pt modelId="{ECDF1E53-A65E-4B5B-B9D0-317B87C821A9}">
      <dgm:prSet/>
      <dgm:spPr/>
      <dgm:t>
        <a:bodyPr/>
        <a:lstStyle/>
        <a:p>
          <a:pPr rtl="0"/>
          <a:r>
            <a:rPr lang="fr-FR" dirty="0"/>
            <a:t>Service de sac M facultatif à compter du 1</a:t>
          </a:r>
          <a:r>
            <a:rPr lang="fr-FR" baseline="30000" dirty="0"/>
            <a:t>er</a:t>
          </a:r>
          <a:r>
            <a:rPr lang="fr-FR" dirty="0"/>
            <a:t> janvier 2025</a:t>
          </a:r>
        </a:p>
      </dgm:t>
    </dgm:pt>
    <dgm:pt modelId="{3583A695-A9C5-4A51-9FEA-CEA6E55CE3D7}" type="parTrans" cxnId="{A67BE178-A59D-42D9-BA44-B54355ECC28F}">
      <dgm:prSet/>
      <dgm:spPr/>
      <dgm:t>
        <a:bodyPr/>
        <a:lstStyle/>
        <a:p>
          <a:endParaRPr lang="en-US">
            <a:latin typeface="Verdana" panose="020B0604030504040204" pitchFamily="34" charset="0"/>
            <a:ea typeface="Verdana" panose="020B0604030504040204" pitchFamily="34" charset="0"/>
          </a:endParaRPr>
        </a:p>
      </dgm:t>
    </dgm:pt>
    <dgm:pt modelId="{9802D92B-B0D1-458F-AF4A-EFD6E14B8CB1}" type="sibTrans" cxnId="{A67BE178-A59D-42D9-BA44-B54355ECC28F}">
      <dgm:prSet/>
      <dgm:spPr/>
      <dgm:t>
        <a:bodyPr/>
        <a:lstStyle/>
        <a:p>
          <a:endParaRPr lang="en-US">
            <a:latin typeface="Verdana" panose="020B0604030504040204" pitchFamily="34" charset="0"/>
            <a:ea typeface="Verdana" panose="020B0604030504040204" pitchFamily="34" charset="0"/>
          </a:endParaRPr>
        </a:p>
      </dgm:t>
    </dgm:pt>
    <dgm:pt modelId="{4A9C4318-598D-4CE3-8E04-DB8486741AD6}">
      <dgm:prSet/>
      <dgm:spPr/>
      <dgm:t>
        <a:bodyPr/>
        <a:lstStyle/>
        <a:p>
          <a:pPr rtl="0"/>
          <a:r>
            <a:rPr lang="fr-FR" dirty="0">
              <a:solidFill>
                <a:srgbClr val="FFFF00"/>
              </a:solidFill>
              <a:effectLst>
                <a:outerShdw blurRad="38100" dist="38100" dir="2700000" algn="tl">
                  <a:srgbClr val="000000">
                    <a:alpha val="43137"/>
                  </a:srgbClr>
                </a:outerShdw>
              </a:effectLst>
            </a:rPr>
            <a:t>Service d’envois recommandés limité aux envois contenant des documents à compter du 1</a:t>
          </a:r>
          <a:r>
            <a:rPr lang="fr-FR" baseline="30000" dirty="0">
              <a:solidFill>
                <a:srgbClr val="FFFF00"/>
              </a:solidFill>
              <a:effectLst>
                <a:outerShdw blurRad="38100" dist="38100" dir="2700000" algn="tl">
                  <a:srgbClr val="000000">
                    <a:alpha val="43137"/>
                  </a:srgbClr>
                </a:outerShdw>
              </a:effectLst>
            </a:rPr>
            <a:t>er</a:t>
          </a:r>
          <a:r>
            <a:rPr lang="fr-FR" dirty="0">
              <a:solidFill>
                <a:srgbClr val="FFFF00"/>
              </a:solidFill>
              <a:effectLst>
                <a:outerShdw blurRad="38100" dist="38100" dir="2700000" algn="tl">
                  <a:srgbClr val="000000">
                    <a:alpha val="43137"/>
                  </a:srgbClr>
                </a:outerShdw>
              </a:effectLst>
            </a:rPr>
            <a:t> janvier 2026 et suivi obligatoire pour les envois recommandés et les envois avec valeur déclarée</a:t>
          </a:r>
        </a:p>
      </dgm:t>
    </dgm:pt>
    <dgm:pt modelId="{D1F6016F-8034-494C-BAE9-6AB674EFFE40}" type="parTrans" cxnId="{5FAAD08D-98B7-4359-ABCB-EE9436B68F1A}">
      <dgm:prSet/>
      <dgm:spPr/>
      <dgm:t>
        <a:bodyPr/>
        <a:lstStyle/>
        <a:p>
          <a:endParaRPr lang="en-US">
            <a:latin typeface="Verdana" panose="020B0604030504040204" pitchFamily="34" charset="0"/>
            <a:ea typeface="Verdana" panose="020B0604030504040204" pitchFamily="34" charset="0"/>
          </a:endParaRPr>
        </a:p>
      </dgm:t>
    </dgm:pt>
    <dgm:pt modelId="{CD5C439D-F05F-45A5-B2BF-E560C0AEA876}" type="sibTrans" cxnId="{5FAAD08D-98B7-4359-ABCB-EE9436B68F1A}">
      <dgm:prSet/>
      <dgm:spPr/>
      <dgm:t>
        <a:bodyPr/>
        <a:lstStyle/>
        <a:p>
          <a:endParaRPr lang="en-US">
            <a:latin typeface="Verdana" panose="020B0604030504040204" pitchFamily="34" charset="0"/>
            <a:ea typeface="Verdana" panose="020B0604030504040204" pitchFamily="34" charset="0"/>
          </a:endParaRPr>
        </a:p>
      </dgm:t>
    </dgm:pt>
    <dgm:pt modelId="{D010A91B-C8F8-4AD8-BA0A-ABFECEC3A219}">
      <dgm:prSet custT="1"/>
      <dgm:spPr/>
      <dgm:t>
        <a:bodyPr/>
        <a:lstStyle/>
        <a:p>
          <a:pPr marL="0" lvl="0" algn="l" defTabSz="800100" rtl="0">
            <a:lnSpc>
              <a:spcPct val="90000"/>
            </a:lnSpc>
            <a:spcBef>
              <a:spcPct val="0"/>
            </a:spcBef>
            <a:spcAft>
              <a:spcPct val="35000"/>
            </a:spcAft>
            <a:buNone/>
          </a:pPr>
          <a:r>
            <a:rPr lang="fr-FR" sz="1800" dirty="0">
              <a:solidFill>
                <a:srgbClr val="FFFF00"/>
              </a:solidFill>
              <a:effectLst>
                <a:outerShdw blurRad="38100" dist="38100" dir="2700000" algn="tl">
                  <a:srgbClr val="000000">
                    <a:alpha val="43137"/>
                  </a:srgbClr>
                </a:outerShdw>
              </a:effectLst>
              <a:latin typeface="Calibri" panose="020F0502020204030204"/>
              <a:ea typeface="+mn-ea"/>
              <a:cs typeface="+mn-cs"/>
            </a:rPr>
            <a:t>Service de distribution avec suivi obligatoire pour les petits paquets </a:t>
          </a:r>
          <a:br>
            <a:rPr lang="fr-FR" sz="1800" dirty="0">
              <a:solidFill>
                <a:srgbClr val="FFFF00"/>
              </a:solidFill>
              <a:effectLst>
                <a:outerShdw blurRad="38100" dist="38100" dir="2700000" algn="tl">
                  <a:srgbClr val="000000">
                    <a:alpha val="43137"/>
                  </a:srgbClr>
                </a:outerShdw>
              </a:effectLst>
              <a:latin typeface="Calibri" panose="020F0502020204030204"/>
              <a:ea typeface="+mn-ea"/>
              <a:cs typeface="+mn-cs"/>
            </a:rPr>
          </a:br>
          <a:r>
            <a:rPr lang="fr-FR" sz="1800" dirty="0">
              <a:solidFill>
                <a:srgbClr val="FFFF00"/>
              </a:solidFill>
              <a:effectLst>
                <a:outerShdw blurRad="38100" dist="38100" dir="2700000" algn="tl">
                  <a:srgbClr val="000000">
                    <a:alpha val="43137"/>
                  </a:srgbClr>
                </a:outerShdw>
              </a:effectLst>
              <a:latin typeface="Calibri" panose="020F0502020204030204"/>
              <a:ea typeface="+mn-ea"/>
              <a:cs typeface="+mn-cs"/>
            </a:rPr>
            <a:t>à compter du 1</a:t>
          </a:r>
          <a:r>
            <a:rPr lang="fr-FR" sz="1800" baseline="30000" dirty="0">
              <a:solidFill>
                <a:srgbClr val="FFFF00"/>
              </a:solidFill>
              <a:effectLst>
                <a:outerShdw blurRad="38100" dist="38100" dir="2700000" algn="tl">
                  <a:srgbClr val="000000">
                    <a:alpha val="43137"/>
                  </a:srgbClr>
                </a:outerShdw>
              </a:effectLst>
              <a:latin typeface="Calibri" panose="020F0502020204030204"/>
              <a:ea typeface="+mn-ea"/>
              <a:cs typeface="+mn-cs"/>
            </a:rPr>
            <a:t>er</a:t>
          </a:r>
          <a:r>
            <a:rPr lang="fr-FR" sz="1800" dirty="0">
              <a:solidFill>
                <a:srgbClr val="FFFF00"/>
              </a:solidFill>
              <a:effectLst>
                <a:outerShdw blurRad="38100" dist="38100" dir="2700000" algn="tl">
                  <a:srgbClr val="000000">
                    <a:alpha val="43137"/>
                  </a:srgbClr>
                </a:outerShdw>
              </a:effectLst>
              <a:latin typeface="Calibri" panose="020F0502020204030204"/>
              <a:ea typeface="+mn-ea"/>
              <a:cs typeface="+mn-cs"/>
            </a:rPr>
            <a:t> janvier 2025</a:t>
          </a:r>
        </a:p>
      </dgm:t>
    </dgm:pt>
    <dgm:pt modelId="{B8F105D8-0E76-494B-9B63-90CC6BD37A02}" type="parTrans" cxnId="{22CF758F-7EB4-436C-A19B-607F69ABAC2D}">
      <dgm:prSet/>
      <dgm:spPr/>
      <dgm:t>
        <a:bodyPr/>
        <a:lstStyle/>
        <a:p>
          <a:endParaRPr lang="en-US">
            <a:latin typeface="Verdana" panose="020B0604030504040204" pitchFamily="34" charset="0"/>
            <a:ea typeface="Verdana" panose="020B0604030504040204" pitchFamily="34" charset="0"/>
          </a:endParaRPr>
        </a:p>
      </dgm:t>
    </dgm:pt>
    <dgm:pt modelId="{01546154-7158-407B-A7C8-B1DFCD6BADB8}" type="sibTrans" cxnId="{22CF758F-7EB4-436C-A19B-607F69ABAC2D}">
      <dgm:prSet/>
      <dgm:spPr/>
      <dgm:t>
        <a:bodyPr/>
        <a:lstStyle/>
        <a:p>
          <a:endParaRPr lang="en-US">
            <a:latin typeface="Verdana" panose="020B0604030504040204" pitchFamily="34" charset="0"/>
            <a:ea typeface="Verdana" panose="020B0604030504040204" pitchFamily="34" charset="0"/>
          </a:endParaRPr>
        </a:p>
      </dgm:t>
    </dgm:pt>
    <dgm:pt modelId="{E468CCB3-16E6-4C65-9A9F-9671B55F741A}">
      <dgm:prSet/>
      <dgm:spPr/>
      <dgm:t>
        <a:bodyPr/>
        <a:lstStyle/>
        <a:p>
          <a:r>
            <a:rPr lang="fr-FR" dirty="0"/>
            <a:t>Fin de l’application du service des avis de réception aux colis à compter du 1</a:t>
          </a:r>
          <a:r>
            <a:rPr lang="fr-FR" baseline="30000" dirty="0"/>
            <a:t>er</a:t>
          </a:r>
          <a:r>
            <a:rPr lang="fr-FR" dirty="0"/>
            <a:t> janvier 2025</a:t>
          </a:r>
        </a:p>
      </dgm:t>
    </dgm:pt>
    <dgm:pt modelId="{0A8585BB-C419-477F-9424-97316275B5A5}" type="parTrans" cxnId="{190CB07A-D909-4C3F-9378-C1B16113645D}">
      <dgm:prSet/>
      <dgm:spPr/>
      <dgm:t>
        <a:bodyPr/>
        <a:lstStyle/>
        <a:p>
          <a:endParaRPr lang="LID4096"/>
        </a:p>
      </dgm:t>
    </dgm:pt>
    <dgm:pt modelId="{7DECA7EF-0BB2-4929-B20E-877C72FE4749}" type="sibTrans" cxnId="{190CB07A-D909-4C3F-9378-C1B16113645D}">
      <dgm:prSet/>
      <dgm:spPr/>
      <dgm:t>
        <a:bodyPr/>
        <a:lstStyle/>
        <a:p>
          <a:endParaRPr lang="LID4096"/>
        </a:p>
      </dgm:t>
    </dgm:pt>
    <dgm:pt modelId="{106C0882-E9D9-4F7B-A796-58781C1DFFB2}" type="pres">
      <dgm:prSet presAssocID="{E528972E-C265-43F7-ADA9-C0D366E72D33}" presName="Name0" presStyleCnt="0">
        <dgm:presLayoutVars>
          <dgm:chMax val="7"/>
          <dgm:chPref val="7"/>
          <dgm:dir/>
        </dgm:presLayoutVars>
      </dgm:prSet>
      <dgm:spPr/>
    </dgm:pt>
    <dgm:pt modelId="{15331FE7-8AA5-4364-AB7D-DC7029133E66}" type="pres">
      <dgm:prSet presAssocID="{E528972E-C265-43F7-ADA9-C0D366E72D33}" presName="Name1" presStyleCnt="0"/>
      <dgm:spPr/>
    </dgm:pt>
    <dgm:pt modelId="{2F21D9D1-D88A-4D26-A852-3D27A15DC283}" type="pres">
      <dgm:prSet presAssocID="{E528972E-C265-43F7-ADA9-C0D366E72D33}" presName="cycle" presStyleCnt="0"/>
      <dgm:spPr/>
    </dgm:pt>
    <dgm:pt modelId="{660C5441-4E20-4D03-8508-7BB671BA6AE6}" type="pres">
      <dgm:prSet presAssocID="{E528972E-C265-43F7-ADA9-C0D366E72D33}" presName="srcNode" presStyleLbl="node1" presStyleIdx="0" presStyleCnt="4"/>
      <dgm:spPr/>
    </dgm:pt>
    <dgm:pt modelId="{5E3DC349-CEA0-4CCA-8DEB-7F5F1B151E88}" type="pres">
      <dgm:prSet presAssocID="{E528972E-C265-43F7-ADA9-C0D366E72D33}" presName="conn" presStyleLbl="parChTrans1D2" presStyleIdx="0" presStyleCnt="1"/>
      <dgm:spPr/>
    </dgm:pt>
    <dgm:pt modelId="{E12A214F-91A9-455F-A2F7-2E561A4BED84}" type="pres">
      <dgm:prSet presAssocID="{E528972E-C265-43F7-ADA9-C0D366E72D33}" presName="extraNode" presStyleLbl="node1" presStyleIdx="0" presStyleCnt="4"/>
      <dgm:spPr/>
    </dgm:pt>
    <dgm:pt modelId="{CE5D7DE5-7E9E-4388-9B53-41F350D416FD}" type="pres">
      <dgm:prSet presAssocID="{E528972E-C265-43F7-ADA9-C0D366E72D33}" presName="dstNode" presStyleLbl="node1" presStyleIdx="0" presStyleCnt="4"/>
      <dgm:spPr/>
    </dgm:pt>
    <dgm:pt modelId="{D6820EA1-203E-4F49-9D5D-0389CC6F13EA}" type="pres">
      <dgm:prSet presAssocID="{ECDF1E53-A65E-4B5B-B9D0-317B87C821A9}" presName="text_1" presStyleLbl="node1" presStyleIdx="0" presStyleCnt="4">
        <dgm:presLayoutVars>
          <dgm:bulletEnabled val="1"/>
        </dgm:presLayoutVars>
      </dgm:prSet>
      <dgm:spPr/>
    </dgm:pt>
    <dgm:pt modelId="{3514EE31-E779-49B0-BBA9-A4E57E5A9CD6}" type="pres">
      <dgm:prSet presAssocID="{ECDF1E53-A65E-4B5B-B9D0-317B87C821A9}" presName="accent_1" presStyleCnt="0"/>
      <dgm:spPr/>
    </dgm:pt>
    <dgm:pt modelId="{05D39FBB-E830-41E9-90A1-FD578FFF8F7A}" type="pres">
      <dgm:prSet presAssocID="{ECDF1E53-A65E-4B5B-B9D0-317B87C821A9}" presName="accentRepeatNode" presStyleLbl="solidFgAcc1" presStyleIdx="0" presStyleCnt="4"/>
      <dgm:spPr/>
    </dgm:pt>
    <dgm:pt modelId="{CF965183-5E1B-47AD-A5F2-418FEEC762AA}" type="pres">
      <dgm:prSet presAssocID="{4A9C4318-598D-4CE3-8E04-DB8486741AD6}" presName="text_2" presStyleLbl="node1" presStyleIdx="1" presStyleCnt="4">
        <dgm:presLayoutVars>
          <dgm:bulletEnabled val="1"/>
        </dgm:presLayoutVars>
      </dgm:prSet>
      <dgm:spPr/>
    </dgm:pt>
    <dgm:pt modelId="{4C621290-1CCB-475B-A042-58043A706E65}" type="pres">
      <dgm:prSet presAssocID="{4A9C4318-598D-4CE3-8E04-DB8486741AD6}" presName="accent_2" presStyleCnt="0"/>
      <dgm:spPr/>
    </dgm:pt>
    <dgm:pt modelId="{CFAEC986-EA58-4AD6-B0FB-DE4AD083C47C}" type="pres">
      <dgm:prSet presAssocID="{4A9C4318-598D-4CE3-8E04-DB8486741AD6}" presName="accentRepeatNode" presStyleLbl="solidFgAcc1" presStyleIdx="1" presStyleCnt="4"/>
      <dgm:spPr/>
    </dgm:pt>
    <dgm:pt modelId="{C464DF29-1BF8-4268-86D0-9FFDC7CD2943}" type="pres">
      <dgm:prSet presAssocID="{D010A91B-C8F8-4AD8-BA0A-ABFECEC3A219}" presName="text_3" presStyleLbl="node1" presStyleIdx="2" presStyleCnt="4">
        <dgm:presLayoutVars>
          <dgm:bulletEnabled val="1"/>
        </dgm:presLayoutVars>
      </dgm:prSet>
      <dgm:spPr/>
    </dgm:pt>
    <dgm:pt modelId="{10E02E8A-5802-41AE-AD79-0D1325959768}" type="pres">
      <dgm:prSet presAssocID="{D010A91B-C8F8-4AD8-BA0A-ABFECEC3A219}" presName="accent_3" presStyleCnt="0"/>
      <dgm:spPr/>
    </dgm:pt>
    <dgm:pt modelId="{0BD90D2E-1FD4-44F4-A5DC-B052C23B45F4}" type="pres">
      <dgm:prSet presAssocID="{D010A91B-C8F8-4AD8-BA0A-ABFECEC3A219}" presName="accentRepeatNode" presStyleLbl="solidFgAcc1" presStyleIdx="2" presStyleCnt="4"/>
      <dgm:spPr/>
    </dgm:pt>
    <dgm:pt modelId="{2E3D30D4-69D4-4F28-8EEE-9C1A9119F85C}" type="pres">
      <dgm:prSet presAssocID="{E468CCB3-16E6-4C65-9A9F-9671B55F741A}" presName="text_4" presStyleLbl="node1" presStyleIdx="3" presStyleCnt="4">
        <dgm:presLayoutVars>
          <dgm:bulletEnabled val="1"/>
        </dgm:presLayoutVars>
      </dgm:prSet>
      <dgm:spPr/>
    </dgm:pt>
    <dgm:pt modelId="{F93A2928-D58D-4EF4-9E16-4A63E42DDA40}" type="pres">
      <dgm:prSet presAssocID="{E468CCB3-16E6-4C65-9A9F-9671B55F741A}" presName="accent_4" presStyleCnt="0"/>
      <dgm:spPr/>
    </dgm:pt>
    <dgm:pt modelId="{F25F0CE3-03B4-4D83-A341-2E1FDFBBCD9C}" type="pres">
      <dgm:prSet presAssocID="{E468CCB3-16E6-4C65-9A9F-9671B55F741A}" presName="accentRepeatNode" presStyleLbl="solidFgAcc1" presStyleIdx="3" presStyleCnt="4"/>
      <dgm:spPr/>
    </dgm:pt>
  </dgm:ptLst>
  <dgm:cxnLst>
    <dgm:cxn modelId="{EA70604D-CD4B-406E-B009-CE45E7BBEAE3}" type="presOf" srcId="{E468CCB3-16E6-4C65-9A9F-9671B55F741A}" destId="{2E3D30D4-69D4-4F28-8EEE-9C1A9119F85C}" srcOrd="0" destOrd="0" presId="urn:microsoft.com/office/officeart/2008/layout/VerticalCurvedList"/>
    <dgm:cxn modelId="{4748D852-BD62-458A-A83A-8AE9BD9621C0}" type="presOf" srcId="{4A9C4318-598D-4CE3-8E04-DB8486741AD6}" destId="{CF965183-5E1B-47AD-A5F2-418FEEC762AA}" srcOrd="0" destOrd="0" presId="urn:microsoft.com/office/officeart/2008/layout/VerticalCurvedList"/>
    <dgm:cxn modelId="{1113D655-DF4B-40DD-A53D-7E8F79B43788}" type="presOf" srcId="{ECDF1E53-A65E-4B5B-B9D0-317B87C821A9}" destId="{D6820EA1-203E-4F49-9D5D-0389CC6F13EA}" srcOrd="0" destOrd="0" presId="urn:microsoft.com/office/officeart/2008/layout/VerticalCurvedList"/>
    <dgm:cxn modelId="{A67BE178-A59D-42D9-BA44-B54355ECC28F}" srcId="{E528972E-C265-43F7-ADA9-C0D366E72D33}" destId="{ECDF1E53-A65E-4B5B-B9D0-317B87C821A9}" srcOrd="0" destOrd="0" parTransId="{3583A695-A9C5-4A51-9FEA-CEA6E55CE3D7}" sibTransId="{9802D92B-B0D1-458F-AF4A-EFD6E14B8CB1}"/>
    <dgm:cxn modelId="{190CB07A-D909-4C3F-9378-C1B16113645D}" srcId="{E528972E-C265-43F7-ADA9-C0D366E72D33}" destId="{E468CCB3-16E6-4C65-9A9F-9671B55F741A}" srcOrd="3" destOrd="0" parTransId="{0A8585BB-C419-477F-9424-97316275B5A5}" sibTransId="{7DECA7EF-0BB2-4929-B20E-877C72FE4749}"/>
    <dgm:cxn modelId="{DFF12581-4783-44EE-B36D-9687167EE338}" type="presOf" srcId="{E528972E-C265-43F7-ADA9-C0D366E72D33}" destId="{106C0882-E9D9-4F7B-A796-58781C1DFFB2}" srcOrd="0" destOrd="0" presId="urn:microsoft.com/office/officeart/2008/layout/VerticalCurvedList"/>
    <dgm:cxn modelId="{4D70B08C-14EA-4586-A5C0-59CB02397DFE}" type="presOf" srcId="{9802D92B-B0D1-458F-AF4A-EFD6E14B8CB1}" destId="{5E3DC349-CEA0-4CCA-8DEB-7F5F1B151E88}" srcOrd="0" destOrd="0" presId="urn:microsoft.com/office/officeart/2008/layout/VerticalCurvedList"/>
    <dgm:cxn modelId="{5FAAD08D-98B7-4359-ABCB-EE9436B68F1A}" srcId="{E528972E-C265-43F7-ADA9-C0D366E72D33}" destId="{4A9C4318-598D-4CE3-8E04-DB8486741AD6}" srcOrd="1" destOrd="0" parTransId="{D1F6016F-8034-494C-BAE9-6AB674EFFE40}" sibTransId="{CD5C439D-F05F-45A5-B2BF-E560C0AEA876}"/>
    <dgm:cxn modelId="{22CF758F-7EB4-436C-A19B-607F69ABAC2D}" srcId="{E528972E-C265-43F7-ADA9-C0D366E72D33}" destId="{D010A91B-C8F8-4AD8-BA0A-ABFECEC3A219}" srcOrd="2" destOrd="0" parTransId="{B8F105D8-0E76-494B-9B63-90CC6BD37A02}" sibTransId="{01546154-7158-407B-A7C8-B1DFCD6BADB8}"/>
    <dgm:cxn modelId="{FD5A48A0-C85C-4477-BAD5-1581F1024DBB}" type="presOf" srcId="{D010A91B-C8F8-4AD8-BA0A-ABFECEC3A219}" destId="{C464DF29-1BF8-4268-86D0-9FFDC7CD2943}" srcOrd="0" destOrd="0" presId="urn:microsoft.com/office/officeart/2008/layout/VerticalCurvedList"/>
    <dgm:cxn modelId="{A1D477ED-4A76-4E50-BB75-2D827814F2D8}" type="presParOf" srcId="{106C0882-E9D9-4F7B-A796-58781C1DFFB2}" destId="{15331FE7-8AA5-4364-AB7D-DC7029133E66}" srcOrd="0" destOrd="0" presId="urn:microsoft.com/office/officeart/2008/layout/VerticalCurvedList"/>
    <dgm:cxn modelId="{FB2CC867-1BA6-42EE-922B-CA52DFFCA596}" type="presParOf" srcId="{15331FE7-8AA5-4364-AB7D-DC7029133E66}" destId="{2F21D9D1-D88A-4D26-A852-3D27A15DC283}" srcOrd="0" destOrd="0" presId="urn:microsoft.com/office/officeart/2008/layout/VerticalCurvedList"/>
    <dgm:cxn modelId="{C40A6777-670D-4734-AC7A-A19CC31A623E}" type="presParOf" srcId="{2F21D9D1-D88A-4D26-A852-3D27A15DC283}" destId="{660C5441-4E20-4D03-8508-7BB671BA6AE6}" srcOrd="0" destOrd="0" presId="urn:microsoft.com/office/officeart/2008/layout/VerticalCurvedList"/>
    <dgm:cxn modelId="{1B637257-CFF4-4B99-B6EF-895FFE49C38F}" type="presParOf" srcId="{2F21D9D1-D88A-4D26-A852-3D27A15DC283}" destId="{5E3DC349-CEA0-4CCA-8DEB-7F5F1B151E88}" srcOrd="1" destOrd="0" presId="urn:microsoft.com/office/officeart/2008/layout/VerticalCurvedList"/>
    <dgm:cxn modelId="{09FAA2C3-76CD-4623-9E85-FE0F2251C0B0}" type="presParOf" srcId="{2F21D9D1-D88A-4D26-A852-3D27A15DC283}" destId="{E12A214F-91A9-455F-A2F7-2E561A4BED84}" srcOrd="2" destOrd="0" presId="urn:microsoft.com/office/officeart/2008/layout/VerticalCurvedList"/>
    <dgm:cxn modelId="{EFB1FE92-4B61-46D4-BD3B-3948CE527954}" type="presParOf" srcId="{2F21D9D1-D88A-4D26-A852-3D27A15DC283}" destId="{CE5D7DE5-7E9E-4388-9B53-41F350D416FD}" srcOrd="3" destOrd="0" presId="urn:microsoft.com/office/officeart/2008/layout/VerticalCurvedList"/>
    <dgm:cxn modelId="{56920AEB-3827-46E4-AF01-B7A8EDBBB5F8}" type="presParOf" srcId="{15331FE7-8AA5-4364-AB7D-DC7029133E66}" destId="{D6820EA1-203E-4F49-9D5D-0389CC6F13EA}" srcOrd="1" destOrd="0" presId="urn:microsoft.com/office/officeart/2008/layout/VerticalCurvedList"/>
    <dgm:cxn modelId="{7EAA2338-AFC9-433A-A591-337490434703}" type="presParOf" srcId="{15331FE7-8AA5-4364-AB7D-DC7029133E66}" destId="{3514EE31-E779-49B0-BBA9-A4E57E5A9CD6}" srcOrd="2" destOrd="0" presId="urn:microsoft.com/office/officeart/2008/layout/VerticalCurvedList"/>
    <dgm:cxn modelId="{3F24FBC9-2203-483F-967D-72BE8424BE96}" type="presParOf" srcId="{3514EE31-E779-49B0-BBA9-A4E57E5A9CD6}" destId="{05D39FBB-E830-41E9-90A1-FD578FFF8F7A}" srcOrd="0" destOrd="0" presId="urn:microsoft.com/office/officeart/2008/layout/VerticalCurvedList"/>
    <dgm:cxn modelId="{6CDE792A-452E-4158-9BFA-1BFCB2D840EB}" type="presParOf" srcId="{15331FE7-8AA5-4364-AB7D-DC7029133E66}" destId="{CF965183-5E1B-47AD-A5F2-418FEEC762AA}" srcOrd="3" destOrd="0" presId="urn:microsoft.com/office/officeart/2008/layout/VerticalCurvedList"/>
    <dgm:cxn modelId="{B5F29C8B-FF1D-440B-94F9-D8A0E60F2701}" type="presParOf" srcId="{15331FE7-8AA5-4364-AB7D-DC7029133E66}" destId="{4C621290-1CCB-475B-A042-58043A706E65}" srcOrd="4" destOrd="0" presId="urn:microsoft.com/office/officeart/2008/layout/VerticalCurvedList"/>
    <dgm:cxn modelId="{D6D608EE-1DF3-4250-80BD-410346C814BC}" type="presParOf" srcId="{4C621290-1CCB-475B-A042-58043A706E65}" destId="{CFAEC986-EA58-4AD6-B0FB-DE4AD083C47C}" srcOrd="0" destOrd="0" presId="urn:microsoft.com/office/officeart/2008/layout/VerticalCurvedList"/>
    <dgm:cxn modelId="{F15AA2E3-9B04-4449-A242-FFD7DB427031}" type="presParOf" srcId="{15331FE7-8AA5-4364-AB7D-DC7029133E66}" destId="{C464DF29-1BF8-4268-86D0-9FFDC7CD2943}" srcOrd="5" destOrd="0" presId="urn:microsoft.com/office/officeart/2008/layout/VerticalCurvedList"/>
    <dgm:cxn modelId="{B8463FEF-830B-4452-936D-B851E22B3DAD}" type="presParOf" srcId="{15331FE7-8AA5-4364-AB7D-DC7029133E66}" destId="{10E02E8A-5802-41AE-AD79-0D1325959768}" srcOrd="6" destOrd="0" presId="urn:microsoft.com/office/officeart/2008/layout/VerticalCurvedList"/>
    <dgm:cxn modelId="{9BF8F08A-1665-46BD-B073-23EAE423675F}" type="presParOf" srcId="{10E02E8A-5802-41AE-AD79-0D1325959768}" destId="{0BD90D2E-1FD4-44F4-A5DC-B052C23B45F4}" srcOrd="0" destOrd="0" presId="urn:microsoft.com/office/officeart/2008/layout/VerticalCurvedList"/>
    <dgm:cxn modelId="{02FF4CFC-E87D-413D-B983-931B219E807E}" type="presParOf" srcId="{15331FE7-8AA5-4364-AB7D-DC7029133E66}" destId="{2E3D30D4-69D4-4F28-8EEE-9C1A9119F85C}" srcOrd="7" destOrd="0" presId="urn:microsoft.com/office/officeart/2008/layout/VerticalCurvedList"/>
    <dgm:cxn modelId="{E5336F33-7194-4B61-81B1-8DFB47F7D942}" type="presParOf" srcId="{15331FE7-8AA5-4364-AB7D-DC7029133E66}" destId="{F93A2928-D58D-4EF4-9E16-4A63E42DDA40}" srcOrd="8" destOrd="0" presId="urn:microsoft.com/office/officeart/2008/layout/VerticalCurvedList"/>
    <dgm:cxn modelId="{72102C5C-7C88-4F3A-8BC3-1B6FE801E986}" type="presParOf" srcId="{F93A2928-D58D-4EF4-9E16-4A63E42DDA40}" destId="{F25F0CE3-03B4-4D83-A341-2E1FDFBBCD9C}"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EC14606-167D-4355-B6A7-F00043BBFAEF}"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4CA0CC16-D9D3-4363-8408-04AF5E59E271}">
      <dgm:prSet custT="1"/>
      <dgm:spPr/>
      <dgm:t>
        <a:bodyPr/>
        <a:lstStyle/>
        <a:p>
          <a:r>
            <a:rPr lang="fr-FR" sz="1800" dirty="0"/>
            <a:t>Lors de sa session S6, le CEP a approuvé le guide de l’utilisateur pour le service de distribution avec suivi pour les envois de la poste aux lettres (CEP C 2 2024.2–Doc 2c.Annexe 1)</a:t>
          </a:r>
        </a:p>
      </dgm:t>
    </dgm:pt>
    <dgm:pt modelId="{898AE66A-855E-42A3-826C-3B58D7F6FB22}" type="sibTrans" cxnId="{17228459-857C-425E-9D27-BFBEEB696AAD}">
      <dgm:prSet/>
      <dgm:spPr/>
      <dgm:t>
        <a:bodyPr/>
        <a:lstStyle/>
        <a:p>
          <a:endParaRPr lang="en-US"/>
        </a:p>
      </dgm:t>
    </dgm:pt>
    <dgm:pt modelId="{31387D79-2608-4343-A5F1-32CA6C0EF9A6}" type="parTrans" cxnId="{17228459-857C-425E-9D27-BFBEEB696AAD}">
      <dgm:prSet/>
      <dgm:spPr/>
      <dgm:t>
        <a:bodyPr/>
        <a:lstStyle/>
        <a:p>
          <a:endParaRPr lang="en-US"/>
        </a:p>
      </dgm:t>
    </dgm:pt>
    <dgm:pt modelId="{7F10A10F-4580-447A-933B-70385B80D444}" type="pres">
      <dgm:prSet presAssocID="{EEC14606-167D-4355-B6A7-F00043BBFAEF}" presName="linear" presStyleCnt="0">
        <dgm:presLayoutVars>
          <dgm:animLvl val="lvl"/>
          <dgm:resizeHandles val="exact"/>
        </dgm:presLayoutVars>
      </dgm:prSet>
      <dgm:spPr/>
    </dgm:pt>
    <dgm:pt modelId="{7FAF29E8-8CFB-4D63-815F-7A5C01065A28}" type="pres">
      <dgm:prSet presAssocID="{4CA0CC16-D9D3-4363-8408-04AF5E59E271}" presName="parentText" presStyleLbl="node1" presStyleIdx="0" presStyleCnt="1" custScaleX="87514" custScaleY="105791" custLinFactNeighborX="-1893" custLinFactNeighborY="-1901">
        <dgm:presLayoutVars>
          <dgm:chMax val="0"/>
          <dgm:bulletEnabled val="1"/>
        </dgm:presLayoutVars>
      </dgm:prSet>
      <dgm:spPr/>
    </dgm:pt>
  </dgm:ptLst>
  <dgm:cxnLst>
    <dgm:cxn modelId="{7D98F524-62F3-4BA8-8DAF-58ECF14EC393}" type="presOf" srcId="{EEC14606-167D-4355-B6A7-F00043BBFAEF}" destId="{7F10A10F-4580-447A-933B-70385B80D444}" srcOrd="0" destOrd="0" presId="urn:microsoft.com/office/officeart/2005/8/layout/vList2"/>
    <dgm:cxn modelId="{17228459-857C-425E-9D27-BFBEEB696AAD}" srcId="{EEC14606-167D-4355-B6A7-F00043BBFAEF}" destId="{4CA0CC16-D9D3-4363-8408-04AF5E59E271}" srcOrd="0" destOrd="0" parTransId="{31387D79-2608-4343-A5F1-32CA6C0EF9A6}" sibTransId="{898AE66A-855E-42A3-826C-3B58D7F6FB22}"/>
    <dgm:cxn modelId="{247DFCFF-3CB4-49FA-B2F7-4CB54BDD0BED}" type="presOf" srcId="{4CA0CC16-D9D3-4363-8408-04AF5E59E271}" destId="{7FAF29E8-8CFB-4D63-815F-7A5C01065A28}" srcOrd="0" destOrd="0" presId="urn:microsoft.com/office/officeart/2005/8/layout/vList2"/>
    <dgm:cxn modelId="{F70060A6-3D2E-41CB-9601-EFD62083C6BA}" type="presParOf" srcId="{7F10A10F-4580-447A-933B-70385B80D444}" destId="{7FAF29E8-8CFB-4D63-815F-7A5C01065A28}"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34EE45C-BC37-4649-958E-09FD23281E48}"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FA00419E-C50A-41C9-9AAC-B7F38C8B81D5}">
      <dgm:prSet custT="1"/>
      <dgm:spPr/>
      <dgm:t>
        <a:bodyPr/>
        <a:lstStyle/>
        <a:p>
          <a:r>
            <a:rPr lang="fr-FR" sz="1600" dirty="0"/>
            <a:t>Les envois avec suivi utilisent la fourchette spécifique d’indicateurs de service LA–LZ; l’utilisation de l’indicateur LZ nécessite un accord bilatéral. Ces indicateurs de service représentent les deux premiers caractères de l’identifiant à code à barres tel que défini dans la norme technique S10 de l’UPU (Identification des envois postaux – Identifiants à 13 caractères) </a:t>
          </a:r>
        </a:p>
      </dgm:t>
    </dgm:pt>
    <dgm:pt modelId="{602EAD39-22E4-4C1E-B09A-C5D6C60AE1B7}" type="parTrans" cxnId="{319C251D-EFD4-40C2-93DE-4ED990466700}">
      <dgm:prSet/>
      <dgm:spPr/>
      <dgm:t>
        <a:bodyPr/>
        <a:lstStyle/>
        <a:p>
          <a:endParaRPr lang="en-US" sz="1800"/>
        </a:p>
      </dgm:t>
    </dgm:pt>
    <dgm:pt modelId="{176C11D9-B5C5-4506-93BC-5F6576D1567C}" type="sibTrans" cxnId="{319C251D-EFD4-40C2-93DE-4ED990466700}">
      <dgm:prSet/>
      <dgm:spPr/>
      <dgm:t>
        <a:bodyPr/>
        <a:lstStyle/>
        <a:p>
          <a:endParaRPr lang="en-US" sz="1800"/>
        </a:p>
      </dgm:t>
    </dgm:pt>
    <dgm:pt modelId="{E3DF9F63-0390-40B9-B7B7-462158E22A28}">
      <dgm:prSet custT="1"/>
      <dgm:spPr/>
      <dgm:t>
        <a:bodyPr/>
        <a:lstStyle/>
        <a:p>
          <a:r>
            <a:rPr lang="fr-FR" sz="1800" dirty="0"/>
            <a:t>Les opérateurs désignés apposent sur les petits paquets contenant des marchandises un identifiant unique muni d’un code à barres conforme à la norme technique S10 de l’UPU afin de permettre la fourniture d’EAD conformes à la norme de messagerie EDI M33 (ITMATT V1) de l’UPU </a:t>
          </a:r>
        </a:p>
      </dgm:t>
    </dgm:pt>
    <dgm:pt modelId="{159E4636-67D9-4F6C-98BA-10691BDA22EA}" type="parTrans" cxnId="{34C505A9-FE3B-424B-B810-E882EE3C9C5F}">
      <dgm:prSet/>
      <dgm:spPr/>
      <dgm:t>
        <a:bodyPr/>
        <a:lstStyle/>
        <a:p>
          <a:endParaRPr lang="en-US" sz="1800"/>
        </a:p>
      </dgm:t>
    </dgm:pt>
    <dgm:pt modelId="{246ACEF6-3914-4777-BB3A-D0220C102284}" type="sibTrans" cxnId="{34C505A9-FE3B-424B-B810-E882EE3C9C5F}">
      <dgm:prSet/>
      <dgm:spPr/>
      <dgm:t>
        <a:bodyPr/>
        <a:lstStyle/>
        <a:p>
          <a:endParaRPr lang="en-US" sz="1800"/>
        </a:p>
      </dgm:t>
    </dgm:pt>
    <dgm:pt modelId="{68BC714B-F5CC-4DA8-BD72-FB3E8806358D}">
      <dgm:prSet custT="1"/>
      <dgm:spPr/>
      <dgm:t>
        <a:bodyPr/>
        <a:lstStyle/>
        <a:p>
          <a:r>
            <a:rPr lang="fr-FR" sz="1800" dirty="0"/>
            <a:t>La présence d’un tel identifiant n’implique pas la fourniture d’un service </a:t>
          </a:r>
          <a:br>
            <a:rPr lang="fr-FR" sz="1800" dirty="0"/>
          </a:br>
          <a:r>
            <a:rPr lang="fr-FR" sz="1800" dirty="0"/>
            <a:t>de confirmation de la distribution</a:t>
          </a:r>
        </a:p>
      </dgm:t>
    </dgm:pt>
    <dgm:pt modelId="{45653264-EA60-4550-B0AA-F14032C0579A}" type="parTrans" cxnId="{A6C5D026-C0C1-47D7-9586-B9D5B73F0418}">
      <dgm:prSet/>
      <dgm:spPr/>
      <dgm:t>
        <a:bodyPr/>
        <a:lstStyle/>
        <a:p>
          <a:endParaRPr lang="en-US" sz="1800"/>
        </a:p>
      </dgm:t>
    </dgm:pt>
    <dgm:pt modelId="{DACF4FE5-7AA0-4909-A946-8225E54BE78E}" type="sibTrans" cxnId="{A6C5D026-C0C1-47D7-9586-B9D5B73F0418}">
      <dgm:prSet/>
      <dgm:spPr/>
      <dgm:t>
        <a:bodyPr/>
        <a:lstStyle/>
        <a:p>
          <a:endParaRPr lang="en-US" sz="1800"/>
        </a:p>
      </dgm:t>
    </dgm:pt>
    <dgm:pt modelId="{A16AD6BE-773D-44E7-9A83-6D0F4C817994}">
      <dgm:prSet custT="1"/>
      <dgm:spPr/>
      <dgm:t>
        <a:bodyPr/>
        <a:lstStyle/>
        <a:p>
          <a:r>
            <a:rPr lang="fr-FR" sz="1800" dirty="0"/>
            <a:t>L’identifiant devrait figurer sur le dessus de l’envoi et ne devrait pas masquer les autres marques permettant d’identifier le service, les empreintes d’affranchissement ou les informations relatives à l’adresse</a:t>
          </a:r>
        </a:p>
      </dgm:t>
    </dgm:pt>
    <dgm:pt modelId="{46F57DA3-863B-4732-827D-F17D27E3BA09}" type="parTrans" cxnId="{00B08D7F-F07D-4B92-92E1-34FFB564BBF7}">
      <dgm:prSet/>
      <dgm:spPr/>
      <dgm:t>
        <a:bodyPr/>
        <a:lstStyle/>
        <a:p>
          <a:endParaRPr lang="en-US" sz="1800"/>
        </a:p>
      </dgm:t>
    </dgm:pt>
    <dgm:pt modelId="{28CE59DF-F1BF-4F23-89F4-C953E81FB264}" type="sibTrans" cxnId="{00B08D7F-F07D-4B92-92E1-34FFB564BBF7}">
      <dgm:prSet/>
      <dgm:spPr/>
      <dgm:t>
        <a:bodyPr/>
        <a:lstStyle/>
        <a:p>
          <a:endParaRPr lang="en-US" sz="1800"/>
        </a:p>
      </dgm:t>
    </dgm:pt>
    <dgm:pt modelId="{919076E7-627E-4FE9-ABB3-4DFEF8F52E5B}">
      <dgm:prSet custT="1"/>
      <dgm:spPr/>
      <dgm:t>
        <a:bodyPr/>
        <a:lstStyle/>
        <a:p>
          <a:r>
            <a:rPr lang="fr-FR" sz="1800" dirty="0"/>
            <a:t>(Art. 17-107.6.4 du Règlement)</a:t>
          </a:r>
        </a:p>
      </dgm:t>
    </dgm:pt>
    <dgm:pt modelId="{7ED244C7-1ABD-4283-9DF0-3B3A80700537}" type="parTrans" cxnId="{5C3664CD-27B6-4C31-AD5B-531F2C87E404}">
      <dgm:prSet/>
      <dgm:spPr/>
      <dgm:t>
        <a:bodyPr/>
        <a:lstStyle/>
        <a:p>
          <a:endParaRPr lang="en-US" sz="1800"/>
        </a:p>
      </dgm:t>
    </dgm:pt>
    <dgm:pt modelId="{4E12ABAA-4BE1-4245-A641-5BAFD8CFCE36}" type="sibTrans" cxnId="{5C3664CD-27B6-4C31-AD5B-531F2C87E404}">
      <dgm:prSet/>
      <dgm:spPr/>
      <dgm:t>
        <a:bodyPr/>
        <a:lstStyle/>
        <a:p>
          <a:endParaRPr lang="en-US" sz="1800"/>
        </a:p>
      </dgm:t>
    </dgm:pt>
    <dgm:pt modelId="{A2678954-C7A2-4B06-BB48-7BF2E3B2DB0A}" type="pres">
      <dgm:prSet presAssocID="{234EE45C-BC37-4649-958E-09FD23281E48}" presName="vert0" presStyleCnt="0">
        <dgm:presLayoutVars>
          <dgm:dir/>
          <dgm:animOne val="branch"/>
          <dgm:animLvl val="lvl"/>
        </dgm:presLayoutVars>
      </dgm:prSet>
      <dgm:spPr/>
    </dgm:pt>
    <dgm:pt modelId="{8B4AF934-9B78-4FBF-86CE-74422CB8665D}" type="pres">
      <dgm:prSet presAssocID="{FA00419E-C50A-41C9-9AAC-B7F38C8B81D5}" presName="thickLine" presStyleLbl="alignNode1" presStyleIdx="0" presStyleCnt="5"/>
      <dgm:spPr/>
    </dgm:pt>
    <dgm:pt modelId="{CF3E5212-2D97-4589-AD82-889D7057521A}" type="pres">
      <dgm:prSet presAssocID="{FA00419E-C50A-41C9-9AAC-B7F38C8B81D5}" presName="horz1" presStyleCnt="0"/>
      <dgm:spPr/>
    </dgm:pt>
    <dgm:pt modelId="{38C9481C-AC45-4D17-AB4B-B5FC352B0F40}" type="pres">
      <dgm:prSet presAssocID="{FA00419E-C50A-41C9-9AAC-B7F38C8B81D5}" presName="tx1" presStyleLbl="revTx" presStyleIdx="0" presStyleCnt="5" custLinFactNeighborY="-61"/>
      <dgm:spPr/>
    </dgm:pt>
    <dgm:pt modelId="{6FDDCFD0-0B21-40CB-9780-59CD6CB44EDC}" type="pres">
      <dgm:prSet presAssocID="{FA00419E-C50A-41C9-9AAC-B7F38C8B81D5}" presName="vert1" presStyleCnt="0"/>
      <dgm:spPr/>
    </dgm:pt>
    <dgm:pt modelId="{3E3FFE67-19D1-4278-97A8-D0C25DBC11C2}" type="pres">
      <dgm:prSet presAssocID="{E3DF9F63-0390-40B9-B7B7-462158E22A28}" presName="thickLine" presStyleLbl="alignNode1" presStyleIdx="1" presStyleCnt="5"/>
      <dgm:spPr/>
    </dgm:pt>
    <dgm:pt modelId="{9F009C65-108D-4271-8035-76FAD5561071}" type="pres">
      <dgm:prSet presAssocID="{E3DF9F63-0390-40B9-B7B7-462158E22A28}" presName="horz1" presStyleCnt="0"/>
      <dgm:spPr/>
    </dgm:pt>
    <dgm:pt modelId="{B337F648-0D0F-4A01-8945-0263978E3F07}" type="pres">
      <dgm:prSet presAssocID="{E3DF9F63-0390-40B9-B7B7-462158E22A28}" presName="tx1" presStyleLbl="revTx" presStyleIdx="1" presStyleCnt="5"/>
      <dgm:spPr/>
    </dgm:pt>
    <dgm:pt modelId="{3787A1D2-ADB2-4574-A231-392FAA3A170A}" type="pres">
      <dgm:prSet presAssocID="{E3DF9F63-0390-40B9-B7B7-462158E22A28}" presName="vert1" presStyleCnt="0"/>
      <dgm:spPr/>
    </dgm:pt>
    <dgm:pt modelId="{4AE6C682-53BE-4E47-B4CD-1D6CBC47A489}" type="pres">
      <dgm:prSet presAssocID="{68BC714B-F5CC-4DA8-BD72-FB3E8806358D}" presName="thickLine" presStyleLbl="alignNode1" presStyleIdx="2" presStyleCnt="5"/>
      <dgm:spPr/>
    </dgm:pt>
    <dgm:pt modelId="{D388F615-7BEE-4E4A-9A8A-05F62567F314}" type="pres">
      <dgm:prSet presAssocID="{68BC714B-F5CC-4DA8-BD72-FB3E8806358D}" presName="horz1" presStyleCnt="0"/>
      <dgm:spPr/>
    </dgm:pt>
    <dgm:pt modelId="{BD88873E-0D42-45A0-9F5B-D287B7323C8A}" type="pres">
      <dgm:prSet presAssocID="{68BC714B-F5CC-4DA8-BD72-FB3E8806358D}" presName="tx1" presStyleLbl="revTx" presStyleIdx="2" presStyleCnt="5"/>
      <dgm:spPr/>
    </dgm:pt>
    <dgm:pt modelId="{874521E9-4069-4FD3-873F-6C2AA904E53B}" type="pres">
      <dgm:prSet presAssocID="{68BC714B-F5CC-4DA8-BD72-FB3E8806358D}" presName="vert1" presStyleCnt="0"/>
      <dgm:spPr/>
    </dgm:pt>
    <dgm:pt modelId="{159E792A-ACCA-48D3-9937-EFE4D6F780DE}" type="pres">
      <dgm:prSet presAssocID="{A16AD6BE-773D-44E7-9A83-6D0F4C817994}" presName="thickLine" presStyleLbl="alignNode1" presStyleIdx="3" presStyleCnt="5"/>
      <dgm:spPr/>
    </dgm:pt>
    <dgm:pt modelId="{57A47334-EF59-49D7-A875-670D80EC32CE}" type="pres">
      <dgm:prSet presAssocID="{A16AD6BE-773D-44E7-9A83-6D0F4C817994}" presName="horz1" presStyleCnt="0"/>
      <dgm:spPr/>
    </dgm:pt>
    <dgm:pt modelId="{67D07EA1-8A48-402C-BF94-8DDAB41B0E4C}" type="pres">
      <dgm:prSet presAssocID="{A16AD6BE-773D-44E7-9A83-6D0F4C817994}" presName="tx1" presStyleLbl="revTx" presStyleIdx="3" presStyleCnt="5"/>
      <dgm:spPr/>
    </dgm:pt>
    <dgm:pt modelId="{38B3E254-BED7-4BF4-AE10-F9F3B9BE8B13}" type="pres">
      <dgm:prSet presAssocID="{A16AD6BE-773D-44E7-9A83-6D0F4C817994}" presName="vert1" presStyleCnt="0"/>
      <dgm:spPr/>
    </dgm:pt>
    <dgm:pt modelId="{2F411B25-8011-465E-9917-41E002B9D856}" type="pres">
      <dgm:prSet presAssocID="{919076E7-627E-4FE9-ABB3-4DFEF8F52E5B}" presName="thickLine" presStyleLbl="alignNode1" presStyleIdx="4" presStyleCnt="5"/>
      <dgm:spPr/>
    </dgm:pt>
    <dgm:pt modelId="{BE9A44A3-2481-454A-A9F1-02BFD05EF686}" type="pres">
      <dgm:prSet presAssocID="{919076E7-627E-4FE9-ABB3-4DFEF8F52E5B}" presName="horz1" presStyleCnt="0"/>
      <dgm:spPr/>
    </dgm:pt>
    <dgm:pt modelId="{153EE0C4-2AE0-45E4-BBFD-171A67BE2A3E}" type="pres">
      <dgm:prSet presAssocID="{919076E7-627E-4FE9-ABB3-4DFEF8F52E5B}" presName="tx1" presStyleLbl="revTx" presStyleIdx="4" presStyleCnt="5"/>
      <dgm:spPr/>
    </dgm:pt>
    <dgm:pt modelId="{A764253A-53FD-4441-86BD-01346FFB1994}" type="pres">
      <dgm:prSet presAssocID="{919076E7-627E-4FE9-ABB3-4DFEF8F52E5B}" presName="vert1" presStyleCnt="0"/>
      <dgm:spPr/>
    </dgm:pt>
  </dgm:ptLst>
  <dgm:cxnLst>
    <dgm:cxn modelId="{319C251D-EFD4-40C2-93DE-4ED990466700}" srcId="{234EE45C-BC37-4649-958E-09FD23281E48}" destId="{FA00419E-C50A-41C9-9AAC-B7F38C8B81D5}" srcOrd="0" destOrd="0" parTransId="{602EAD39-22E4-4C1E-B09A-C5D6C60AE1B7}" sibTransId="{176C11D9-B5C5-4506-93BC-5F6576D1567C}"/>
    <dgm:cxn modelId="{A6C5D026-C0C1-47D7-9586-B9D5B73F0418}" srcId="{234EE45C-BC37-4649-958E-09FD23281E48}" destId="{68BC714B-F5CC-4DA8-BD72-FB3E8806358D}" srcOrd="2" destOrd="0" parTransId="{45653264-EA60-4550-B0AA-F14032C0579A}" sibTransId="{DACF4FE5-7AA0-4909-A946-8225E54BE78E}"/>
    <dgm:cxn modelId="{46F0746C-0011-44BB-8DF2-0E074D030816}" type="presOf" srcId="{919076E7-627E-4FE9-ABB3-4DFEF8F52E5B}" destId="{153EE0C4-2AE0-45E4-BBFD-171A67BE2A3E}" srcOrd="0" destOrd="0" presId="urn:microsoft.com/office/officeart/2008/layout/LinedList"/>
    <dgm:cxn modelId="{CABC2D57-E3E9-43A6-9E7A-7F1C83BA4419}" type="presOf" srcId="{234EE45C-BC37-4649-958E-09FD23281E48}" destId="{A2678954-C7A2-4B06-BB48-7BF2E3B2DB0A}" srcOrd="0" destOrd="0" presId="urn:microsoft.com/office/officeart/2008/layout/LinedList"/>
    <dgm:cxn modelId="{96D4F87E-0767-4DF8-A7AC-718EAE25A0D4}" type="presOf" srcId="{68BC714B-F5CC-4DA8-BD72-FB3E8806358D}" destId="{BD88873E-0D42-45A0-9F5B-D287B7323C8A}" srcOrd="0" destOrd="0" presId="urn:microsoft.com/office/officeart/2008/layout/LinedList"/>
    <dgm:cxn modelId="{00B08D7F-F07D-4B92-92E1-34FFB564BBF7}" srcId="{234EE45C-BC37-4649-958E-09FD23281E48}" destId="{A16AD6BE-773D-44E7-9A83-6D0F4C817994}" srcOrd="3" destOrd="0" parTransId="{46F57DA3-863B-4732-827D-F17D27E3BA09}" sibTransId="{28CE59DF-F1BF-4F23-89F4-C953E81FB264}"/>
    <dgm:cxn modelId="{34C505A9-FE3B-424B-B810-E882EE3C9C5F}" srcId="{234EE45C-BC37-4649-958E-09FD23281E48}" destId="{E3DF9F63-0390-40B9-B7B7-462158E22A28}" srcOrd="1" destOrd="0" parTransId="{159E4636-67D9-4F6C-98BA-10691BDA22EA}" sibTransId="{246ACEF6-3914-4777-BB3A-D0220C102284}"/>
    <dgm:cxn modelId="{5C3664CD-27B6-4C31-AD5B-531F2C87E404}" srcId="{234EE45C-BC37-4649-958E-09FD23281E48}" destId="{919076E7-627E-4FE9-ABB3-4DFEF8F52E5B}" srcOrd="4" destOrd="0" parTransId="{7ED244C7-1ABD-4283-9DF0-3B3A80700537}" sibTransId="{4E12ABAA-4BE1-4245-A641-5BAFD8CFCE36}"/>
    <dgm:cxn modelId="{A95F6DE4-1BBB-413F-823E-4E931779F77F}" type="presOf" srcId="{A16AD6BE-773D-44E7-9A83-6D0F4C817994}" destId="{67D07EA1-8A48-402C-BF94-8DDAB41B0E4C}" srcOrd="0" destOrd="0" presId="urn:microsoft.com/office/officeart/2008/layout/LinedList"/>
    <dgm:cxn modelId="{CC3177FF-8344-4775-8449-D62ED53938DA}" type="presOf" srcId="{E3DF9F63-0390-40B9-B7B7-462158E22A28}" destId="{B337F648-0D0F-4A01-8945-0263978E3F07}" srcOrd="0" destOrd="0" presId="urn:microsoft.com/office/officeart/2008/layout/LinedList"/>
    <dgm:cxn modelId="{B666F2FF-A6C8-495A-9D0C-C7A995840E5A}" type="presOf" srcId="{FA00419E-C50A-41C9-9AAC-B7F38C8B81D5}" destId="{38C9481C-AC45-4D17-AB4B-B5FC352B0F40}" srcOrd="0" destOrd="0" presId="urn:microsoft.com/office/officeart/2008/layout/LinedList"/>
    <dgm:cxn modelId="{30B30B3F-3523-4AA7-B0AB-F7BFAAA8E3A2}" type="presParOf" srcId="{A2678954-C7A2-4B06-BB48-7BF2E3B2DB0A}" destId="{8B4AF934-9B78-4FBF-86CE-74422CB8665D}" srcOrd="0" destOrd="0" presId="urn:microsoft.com/office/officeart/2008/layout/LinedList"/>
    <dgm:cxn modelId="{6CE0B789-42BD-4C67-BDAA-19B9BEC95D32}" type="presParOf" srcId="{A2678954-C7A2-4B06-BB48-7BF2E3B2DB0A}" destId="{CF3E5212-2D97-4589-AD82-889D7057521A}" srcOrd="1" destOrd="0" presId="urn:microsoft.com/office/officeart/2008/layout/LinedList"/>
    <dgm:cxn modelId="{EA6CA28A-CF22-46AE-BEBC-35D73E4705A9}" type="presParOf" srcId="{CF3E5212-2D97-4589-AD82-889D7057521A}" destId="{38C9481C-AC45-4D17-AB4B-B5FC352B0F40}" srcOrd="0" destOrd="0" presId="urn:microsoft.com/office/officeart/2008/layout/LinedList"/>
    <dgm:cxn modelId="{6500982F-DAA4-4329-887D-C6826A7795D0}" type="presParOf" srcId="{CF3E5212-2D97-4589-AD82-889D7057521A}" destId="{6FDDCFD0-0B21-40CB-9780-59CD6CB44EDC}" srcOrd="1" destOrd="0" presId="urn:microsoft.com/office/officeart/2008/layout/LinedList"/>
    <dgm:cxn modelId="{CF0FFCE5-2C8E-49A9-B90A-88EDB73C3F5C}" type="presParOf" srcId="{A2678954-C7A2-4B06-BB48-7BF2E3B2DB0A}" destId="{3E3FFE67-19D1-4278-97A8-D0C25DBC11C2}" srcOrd="2" destOrd="0" presId="urn:microsoft.com/office/officeart/2008/layout/LinedList"/>
    <dgm:cxn modelId="{50866E05-2E19-4179-A5F2-0C289730443E}" type="presParOf" srcId="{A2678954-C7A2-4B06-BB48-7BF2E3B2DB0A}" destId="{9F009C65-108D-4271-8035-76FAD5561071}" srcOrd="3" destOrd="0" presId="urn:microsoft.com/office/officeart/2008/layout/LinedList"/>
    <dgm:cxn modelId="{DB8A58C5-05BD-4868-9513-CC9E8832B1DC}" type="presParOf" srcId="{9F009C65-108D-4271-8035-76FAD5561071}" destId="{B337F648-0D0F-4A01-8945-0263978E3F07}" srcOrd="0" destOrd="0" presId="urn:microsoft.com/office/officeart/2008/layout/LinedList"/>
    <dgm:cxn modelId="{33C54CA9-4695-4F54-8D27-74F815F821D0}" type="presParOf" srcId="{9F009C65-108D-4271-8035-76FAD5561071}" destId="{3787A1D2-ADB2-4574-A231-392FAA3A170A}" srcOrd="1" destOrd="0" presId="urn:microsoft.com/office/officeart/2008/layout/LinedList"/>
    <dgm:cxn modelId="{F362906B-E844-4016-ABFA-C97CC355D1FB}" type="presParOf" srcId="{A2678954-C7A2-4B06-BB48-7BF2E3B2DB0A}" destId="{4AE6C682-53BE-4E47-B4CD-1D6CBC47A489}" srcOrd="4" destOrd="0" presId="urn:microsoft.com/office/officeart/2008/layout/LinedList"/>
    <dgm:cxn modelId="{16063906-951C-4DAB-8109-91341981471B}" type="presParOf" srcId="{A2678954-C7A2-4B06-BB48-7BF2E3B2DB0A}" destId="{D388F615-7BEE-4E4A-9A8A-05F62567F314}" srcOrd="5" destOrd="0" presId="urn:microsoft.com/office/officeart/2008/layout/LinedList"/>
    <dgm:cxn modelId="{94838817-F834-4DCE-B32A-C17713576609}" type="presParOf" srcId="{D388F615-7BEE-4E4A-9A8A-05F62567F314}" destId="{BD88873E-0D42-45A0-9F5B-D287B7323C8A}" srcOrd="0" destOrd="0" presId="urn:microsoft.com/office/officeart/2008/layout/LinedList"/>
    <dgm:cxn modelId="{D042213A-16FF-4707-94FE-C520C446F89E}" type="presParOf" srcId="{D388F615-7BEE-4E4A-9A8A-05F62567F314}" destId="{874521E9-4069-4FD3-873F-6C2AA904E53B}" srcOrd="1" destOrd="0" presId="urn:microsoft.com/office/officeart/2008/layout/LinedList"/>
    <dgm:cxn modelId="{5CB8BAF7-452B-4998-A711-231BE45E03CD}" type="presParOf" srcId="{A2678954-C7A2-4B06-BB48-7BF2E3B2DB0A}" destId="{159E792A-ACCA-48D3-9937-EFE4D6F780DE}" srcOrd="6" destOrd="0" presId="urn:microsoft.com/office/officeart/2008/layout/LinedList"/>
    <dgm:cxn modelId="{21407513-3096-480E-9E4C-9A5F209DA21E}" type="presParOf" srcId="{A2678954-C7A2-4B06-BB48-7BF2E3B2DB0A}" destId="{57A47334-EF59-49D7-A875-670D80EC32CE}" srcOrd="7" destOrd="0" presId="urn:microsoft.com/office/officeart/2008/layout/LinedList"/>
    <dgm:cxn modelId="{3CDCF77F-53E2-49FA-A2B2-3B0A3BE9CAE4}" type="presParOf" srcId="{57A47334-EF59-49D7-A875-670D80EC32CE}" destId="{67D07EA1-8A48-402C-BF94-8DDAB41B0E4C}" srcOrd="0" destOrd="0" presId="urn:microsoft.com/office/officeart/2008/layout/LinedList"/>
    <dgm:cxn modelId="{33884F94-A95C-43E7-8363-5197190BDFCA}" type="presParOf" srcId="{57A47334-EF59-49D7-A875-670D80EC32CE}" destId="{38B3E254-BED7-4BF4-AE10-F9F3B9BE8B13}" srcOrd="1" destOrd="0" presId="urn:microsoft.com/office/officeart/2008/layout/LinedList"/>
    <dgm:cxn modelId="{09B2BCB0-6FC1-4D1B-9550-493538B42A91}" type="presParOf" srcId="{A2678954-C7A2-4B06-BB48-7BF2E3B2DB0A}" destId="{2F411B25-8011-465E-9917-41E002B9D856}" srcOrd="8" destOrd="0" presId="urn:microsoft.com/office/officeart/2008/layout/LinedList"/>
    <dgm:cxn modelId="{CC70F1C0-0010-49CE-A786-F7FB454F6174}" type="presParOf" srcId="{A2678954-C7A2-4B06-BB48-7BF2E3B2DB0A}" destId="{BE9A44A3-2481-454A-A9F1-02BFD05EF686}" srcOrd="9" destOrd="0" presId="urn:microsoft.com/office/officeart/2008/layout/LinedList"/>
    <dgm:cxn modelId="{DAAF7866-1B47-4C29-944B-E3DE73473317}" type="presParOf" srcId="{BE9A44A3-2481-454A-A9F1-02BFD05EF686}" destId="{153EE0C4-2AE0-45E4-BBFD-171A67BE2A3E}" srcOrd="0" destOrd="0" presId="urn:microsoft.com/office/officeart/2008/layout/LinedList"/>
    <dgm:cxn modelId="{DB59A0A3-5CA9-4241-AC84-A7C08E4BB03E}" type="presParOf" srcId="{BE9A44A3-2481-454A-A9F1-02BFD05EF686}" destId="{A764253A-53FD-4441-86BD-01346FFB1994}" srcOrd="1" destOrd="0" presId="urn:microsoft.com/office/officeart/2008/layout/LinedList"/>
  </dgm:cxnLst>
  <dgm:bg>
    <a:solidFill>
      <a:schemeClr val="bg1"/>
    </a:solid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F810F12-497B-4BE7-897E-86C7092F143E}" type="doc">
      <dgm:prSet loTypeId="urn:microsoft.com/office/officeart/2005/8/layout/vList2" loCatId="list" qsTypeId="urn:microsoft.com/office/officeart/2005/8/quickstyle/simple1" qsCatId="simple" csTypeId="urn:microsoft.com/office/officeart/2005/8/colors/accent1_5" csCatId="accent1" phldr="1"/>
      <dgm:spPr/>
      <dgm:t>
        <a:bodyPr/>
        <a:lstStyle/>
        <a:p>
          <a:endParaRPr lang="en-US"/>
        </a:p>
      </dgm:t>
    </dgm:pt>
    <dgm:pt modelId="{C604DF1F-CB45-4E17-916A-9AC3098947CA}">
      <dgm:prSet/>
      <dgm:spPr/>
      <dgm:t>
        <a:bodyPr/>
        <a:lstStyle/>
        <a:p>
          <a:r>
            <a:rPr lang="fr-FR" dirty="0"/>
            <a:t>Les envois relevant du service de distribution avec suivi </a:t>
          </a:r>
          <a:r>
            <a:rPr lang="fr-FR" dirty="0">
              <a:solidFill>
                <a:srgbClr val="FF0000"/>
              </a:solidFill>
            </a:rPr>
            <a:t>pourront</a:t>
          </a:r>
          <a:r>
            <a:rPr lang="fr-FR" dirty="0"/>
            <a:t> être pourvus d’un logo qui devrait, si possible, être rouge vif et correspondre, dans sa forme, au modèle reproduit ci-dessous. Une version en noir </a:t>
          </a:r>
          <a:br>
            <a:rPr lang="fr-FR" dirty="0"/>
          </a:br>
          <a:r>
            <a:rPr lang="fr-FR" dirty="0"/>
            <a:t>et blanc pourra toutefois être utilisée pour les étiquettes générées par </a:t>
          </a:r>
          <a:br>
            <a:rPr lang="fr-FR" dirty="0"/>
          </a:br>
          <a:r>
            <a:rPr lang="fr-FR" dirty="0"/>
            <a:t>le système. Le logo «Avec suivi» doit être placé du côté de la suscription, autant que possible dans l’angle supérieur gauche, le cas échéant sous </a:t>
          </a:r>
          <a:br>
            <a:rPr lang="fr-FR" dirty="0"/>
          </a:br>
          <a:r>
            <a:rPr lang="fr-FR" dirty="0"/>
            <a:t>le nom et l’adresse de l’expéditeur (art. 18-102.2.1.1 du Règlement)</a:t>
          </a:r>
        </a:p>
        <a:p>
          <a:r>
            <a:rPr lang="fr-FR" b="0" i="0" dirty="0"/>
            <a:t>Le logo «Avec suivi» </a:t>
          </a:r>
          <a:r>
            <a:rPr lang="fr-FR" b="0" i="0" dirty="0">
              <a:solidFill>
                <a:srgbClr val="FF0000"/>
              </a:solidFill>
            </a:rPr>
            <a:t>pourra</a:t>
          </a:r>
          <a:r>
            <a:rPr lang="fr-FR" b="0" i="0" dirty="0"/>
            <a:t> figurer sur l’étiquette CN 05bis </a:t>
          </a:r>
        </a:p>
      </dgm:t>
    </dgm:pt>
    <dgm:pt modelId="{6880CDD4-7254-4966-9687-721C630DF31D}" type="parTrans" cxnId="{94F7EEAA-F9B0-45A5-B558-6F81A9C79DEA}">
      <dgm:prSet/>
      <dgm:spPr/>
      <dgm:t>
        <a:bodyPr/>
        <a:lstStyle/>
        <a:p>
          <a:endParaRPr lang="en-US"/>
        </a:p>
      </dgm:t>
    </dgm:pt>
    <dgm:pt modelId="{AAF28910-651B-4A21-9852-E2CB7A969EF2}" type="sibTrans" cxnId="{94F7EEAA-F9B0-45A5-B558-6F81A9C79DEA}">
      <dgm:prSet/>
      <dgm:spPr/>
      <dgm:t>
        <a:bodyPr/>
        <a:lstStyle/>
        <a:p>
          <a:endParaRPr lang="en-US"/>
        </a:p>
      </dgm:t>
    </dgm:pt>
    <dgm:pt modelId="{73855F5C-4FAC-48E8-AA9C-82AC143C62F9}">
      <dgm:prSet/>
      <dgm:spPr/>
      <dgm:t>
        <a:bodyPr/>
        <a:lstStyle/>
        <a:p>
          <a:r>
            <a:rPr lang="fr-FR" dirty="0"/>
            <a:t>Les envois avec suivi sont revêtus d’une étiquette CN 05bis munie d’un code à barres conforme à la norme technique S10 de l’UPU. L’étiquette </a:t>
          </a:r>
          <a:br>
            <a:rPr lang="fr-FR" dirty="0"/>
          </a:br>
          <a:r>
            <a:rPr lang="fr-FR" dirty="0"/>
            <a:t>CN 05bis a un identifiant unique conforme aux dispositions </a:t>
          </a:r>
          <a:br>
            <a:rPr lang="fr-FR" dirty="0"/>
          </a:br>
          <a:r>
            <a:rPr lang="fr-FR" dirty="0"/>
            <a:t>de l’article 17-130 (art. 18-102.2.1.2 du Règlement). </a:t>
          </a:r>
          <a:r>
            <a:rPr lang="fr-FR" dirty="0">
              <a:solidFill>
                <a:srgbClr val="FF0000"/>
              </a:solidFill>
            </a:rPr>
            <a:t>Une autre solution, par exemple en cas d’étiquette générée par un système, consiste à intégrer dans celle-ci un équivalent de l’étiquette CN 05bis (y compris son code </a:t>
          </a:r>
          <a:br>
            <a:rPr lang="fr-FR" dirty="0">
              <a:solidFill>
                <a:srgbClr val="FF0000"/>
              </a:solidFill>
            </a:rPr>
          </a:br>
          <a:r>
            <a:rPr lang="fr-FR" dirty="0">
              <a:solidFill>
                <a:srgbClr val="FF0000"/>
              </a:solidFill>
            </a:rPr>
            <a:t>à barres), à condition que l’information soit clairement reconnaissable</a:t>
          </a:r>
        </a:p>
      </dgm:t>
    </dgm:pt>
    <dgm:pt modelId="{1FA5DA11-1EBB-444B-87BF-2388A8469657}" type="parTrans" cxnId="{3D9C5FAD-E30F-4749-84FA-9E1D7D800E53}">
      <dgm:prSet/>
      <dgm:spPr/>
      <dgm:t>
        <a:bodyPr/>
        <a:lstStyle/>
        <a:p>
          <a:endParaRPr lang="en-US"/>
        </a:p>
      </dgm:t>
    </dgm:pt>
    <dgm:pt modelId="{DCD603E9-0738-4189-9E5E-5F39DBE531A8}" type="sibTrans" cxnId="{3D9C5FAD-E30F-4749-84FA-9E1D7D800E53}">
      <dgm:prSet/>
      <dgm:spPr/>
      <dgm:t>
        <a:bodyPr/>
        <a:lstStyle/>
        <a:p>
          <a:endParaRPr lang="en-US"/>
        </a:p>
      </dgm:t>
    </dgm:pt>
    <dgm:pt modelId="{6D0CF9BF-2CE9-4C4F-8EFF-BC7972582F55}" type="pres">
      <dgm:prSet presAssocID="{DF810F12-497B-4BE7-897E-86C7092F143E}" presName="linear" presStyleCnt="0">
        <dgm:presLayoutVars>
          <dgm:animLvl val="lvl"/>
          <dgm:resizeHandles val="exact"/>
        </dgm:presLayoutVars>
      </dgm:prSet>
      <dgm:spPr/>
    </dgm:pt>
    <dgm:pt modelId="{13EC7DAE-F70E-49EB-BE34-589E8B42E242}" type="pres">
      <dgm:prSet presAssocID="{C604DF1F-CB45-4E17-916A-9AC3098947CA}" presName="parentText" presStyleLbl="node1" presStyleIdx="0" presStyleCnt="2">
        <dgm:presLayoutVars>
          <dgm:chMax val="0"/>
          <dgm:bulletEnabled val="1"/>
        </dgm:presLayoutVars>
      </dgm:prSet>
      <dgm:spPr/>
    </dgm:pt>
    <dgm:pt modelId="{9A51EB6B-20BD-4CAF-B862-762694E10D1E}" type="pres">
      <dgm:prSet presAssocID="{AAF28910-651B-4A21-9852-E2CB7A969EF2}" presName="spacer" presStyleCnt="0"/>
      <dgm:spPr/>
    </dgm:pt>
    <dgm:pt modelId="{3C3E5B5C-2364-40C2-BEFC-880247559AAE}" type="pres">
      <dgm:prSet presAssocID="{73855F5C-4FAC-48E8-AA9C-82AC143C62F9}" presName="parentText" presStyleLbl="node1" presStyleIdx="1" presStyleCnt="2">
        <dgm:presLayoutVars>
          <dgm:chMax val="0"/>
          <dgm:bulletEnabled val="1"/>
        </dgm:presLayoutVars>
      </dgm:prSet>
      <dgm:spPr/>
    </dgm:pt>
  </dgm:ptLst>
  <dgm:cxnLst>
    <dgm:cxn modelId="{50AE7C25-B0C0-4582-8094-C0E57F61932C}" type="presOf" srcId="{DF810F12-497B-4BE7-897E-86C7092F143E}" destId="{6D0CF9BF-2CE9-4C4F-8EFF-BC7972582F55}" srcOrd="0" destOrd="0" presId="urn:microsoft.com/office/officeart/2005/8/layout/vList2"/>
    <dgm:cxn modelId="{E09FE093-3052-477A-82C9-5F03062BC90C}" type="presOf" srcId="{C604DF1F-CB45-4E17-916A-9AC3098947CA}" destId="{13EC7DAE-F70E-49EB-BE34-589E8B42E242}" srcOrd="0" destOrd="0" presId="urn:microsoft.com/office/officeart/2005/8/layout/vList2"/>
    <dgm:cxn modelId="{94F7EEAA-F9B0-45A5-B558-6F81A9C79DEA}" srcId="{DF810F12-497B-4BE7-897E-86C7092F143E}" destId="{C604DF1F-CB45-4E17-916A-9AC3098947CA}" srcOrd="0" destOrd="0" parTransId="{6880CDD4-7254-4966-9687-721C630DF31D}" sibTransId="{AAF28910-651B-4A21-9852-E2CB7A969EF2}"/>
    <dgm:cxn modelId="{3D9C5FAD-E30F-4749-84FA-9E1D7D800E53}" srcId="{DF810F12-497B-4BE7-897E-86C7092F143E}" destId="{73855F5C-4FAC-48E8-AA9C-82AC143C62F9}" srcOrd="1" destOrd="0" parTransId="{1FA5DA11-1EBB-444B-87BF-2388A8469657}" sibTransId="{DCD603E9-0738-4189-9E5E-5F39DBE531A8}"/>
    <dgm:cxn modelId="{9BE8B8F9-B7CF-4AFA-8B48-AE02352F9D57}" type="presOf" srcId="{73855F5C-4FAC-48E8-AA9C-82AC143C62F9}" destId="{3C3E5B5C-2364-40C2-BEFC-880247559AAE}" srcOrd="0" destOrd="0" presId="urn:microsoft.com/office/officeart/2005/8/layout/vList2"/>
    <dgm:cxn modelId="{A67BFC55-7329-48A5-9F32-372F24FA441B}" type="presParOf" srcId="{6D0CF9BF-2CE9-4C4F-8EFF-BC7972582F55}" destId="{13EC7DAE-F70E-49EB-BE34-589E8B42E242}" srcOrd="0" destOrd="0" presId="urn:microsoft.com/office/officeart/2005/8/layout/vList2"/>
    <dgm:cxn modelId="{F0C1CBC8-70E7-4528-B0B8-1D04CCE7ACF2}" type="presParOf" srcId="{6D0CF9BF-2CE9-4C4F-8EFF-BC7972582F55}" destId="{9A51EB6B-20BD-4CAF-B862-762694E10D1E}" srcOrd="1" destOrd="0" presId="urn:microsoft.com/office/officeart/2005/8/layout/vList2"/>
    <dgm:cxn modelId="{047E09C4-316B-4307-8C0F-573D621CCD77}" type="presParOf" srcId="{6D0CF9BF-2CE9-4C4F-8EFF-BC7972582F55}" destId="{3C3E5B5C-2364-40C2-BEFC-880247559AAE}"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528972E-C265-43F7-ADA9-C0D366E72D33}"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US"/>
        </a:p>
      </dgm:t>
    </dgm:pt>
    <dgm:pt modelId="{ECDF1E53-A65E-4B5B-B9D0-317B87C821A9}">
      <dgm:prSet custT="1"/>
      <dgm:spPr/>
      <dgm:t>
        <a:bodyPr/>
        <a:lstStyle/>
        <a:p>
          <a:pPr algn="l" rtl="0">
            <a:spcAft>
              <a:spcPts val="0"/>
            </a:spcAft>
          </a:pPr>
          <a:r>
            <a:rPr lang="fr-FR" sz="2000">
              <a:latin typeface="Verdana" panose="020B0604030504040204" pitchFamily="34" charset="0"/>
              <a:ea typeface="Verdana" panose="020B0604030504040204" pitchFamily="34" charset="0"/>
            </a:rPr>
            <a:t>Limitation du service de recommandation aux envois contenant des documents uniquement </a:t>
          </a:r>
          <a:r>
            <a:rPr lang="fr-FR" sz="2000" b="0">
              <a:solidFill>
                <a:schemeClr val="bg1"/>
              </a:solidFill>
              <a:latin typeface="Verdana" panose="020B0604030504040204" pitchFamily="34" charset="0"/>
              <a:ea typeface="Verdana" panose="020B0604030504040204" pitchFamily="34" charset="0"/>
            </a:rPr>
            <a:t>–</a:t>
          </a:r>
          <a:r>
            <a:rPr lang="fr-FR" sz="2000" b="1">
              <a:solidFill>
                <a:srgbClr val="FFC000"/>
              </a:solidFill>
              <a:latin typeface="Verdana" panose="020B0604030504040204" pitchFamily="34" charset="0"/>
              <a:ea typeface="Verdana" panose="020B0604030504040204" pitchFamily="34" charset="0"/>
            </a:rPr>
            <a:t> article 18.1.1 de la Convention</a:t>
          </a:r>
        </a:p>
      </dgm:t>
    </dgm:pt>
    <dgm:pt modelId="{3583A695-A9C5-4A51-9FEA-CEA6E55CE3D7}" type="parTrans" cxnId="{A67BE178-A59D-42D9-BA44-B54355ECC28F}">
      <dgm:prSet/>
      <dgm:spPr/>
      <dgm:t>
        <a:bodyPr/>
        <a:lstStyle/>
        <a:p>
          <a:endParaRPr lang="en-US">
            <a:latin typeface="Verdana" panose="020B0604030504040204" pitchFamily="34" charset="0"/>
            <a:ea typeface="Verdana" panose="020B0604030504040204" pitchFamily="34" charset="0"/>
          </a:endParaRPr>
        </a:p>
      </dgm:t>
    </dgm:pt>
    <dgm:pt modelId="{9802D92B-B0D1-458F-AF4A-EFD6E14B8CB1}" type="sibTrans" cxnId="{A67BE178-A59D-42D9-BA44-B54355ECC28F}">
      <dgm:prSet/>
      <dgm:spPr/>
      <dgm:t>
        <a:bodyPr/>
        <a:lstStyle/>
        <a:p>
          <a:endParaRPr lang="en-US">
            <a:latin typeface="Verdana" panose="020B0604030504040204" pitchFamily="34" charset="0"/>
            <a:ea typeface="Verdana" panose="020B0604030504040204" pitchFamily="34" charset="0"/>
          </a:endParaRPr>
        </a:p>
      </dgm:t>
    </dgm:pt>
    <dgm:pt modelId="{D010A91B-C8F8-4AD8-BA0A-ABFECEC3A219}">
      <dgm:prSet custT="1"/>
      <dgm:spPr/>
      <dgm:t>
        <a:bodyPr/>
        <a:lstStyle/>
        <a:p>
          <a:pPr rtl="0"/>
          <a:r>
            <a:rPr lang="fr-FR" sz="2000">
              <a:latin typeface="Verdana" panose="020B0604030504040204" pitchFamily="34" charset="0"/>
              <a:ea typeface="Verdana" panose="020B0604030504040204" pitchFamily="34" charset="0"/>
              <a:cs typeface="+mn-cs"/>
            </a:rPr>
            <a:t>Échange de messages EMSEVT obligatoire pour les envois recommandés, avec valeur déclarée et avec suivi</a:t>
          </a:r>
          <a:r>
            <a:rPr lang="fr-FR" sz="2000">
              <a:solidFill>
                <a:prstClr val="white"/>
              </a:solidFill>
              <a:latin typeface="Verdana" panose="020B0604030504040204" pitchFamily="34" charset="0"/>
              <a:ea typeface="Verdana" panose="020B0604030504040204" pitchFamily="34" charset="0"/>
              <a:cs typeface="+mn-cs"/>
            </a:rPr>
            <a:t> – </a:t>
          </a:r>
          <a:r>
            <a:rPr lang="fr-FR" sz="2000" b="1">
              <a:solidFill>
                <a:srgbClr val="FFC000"/>
              </a:solidFill>
              <a:latin typeface="Verdana" panose="020B0604030504040204" pitchFamily="34" charset="0"/>
              <a:ea typeface="Verdana" panose="020B0604030504040204" pitchFamily="34" charset="0"/>
              <a:cs typeface="+mn-cs"/>
            </a:rPr>
            <a:t>articles 17-130 et 17-131 du Règlement</a:t>
          </a:r>
        </a:p>
      </dgm:t>
    </dgm:pt>
    <dgm:pt modelId="{B8F105D8-0E76-494B-9B63-90CC6BD37A02}" type="parTrans" cxnId="{22CF758F-7EB4-436C-A19B-607F69ABAC2D}">
      <dgm:prSet/>
      <dgm:spPr/>
      <dgm:t>
        <a:bodyPr/>
        <a:lstStyle/>
        <a:p>
          <a:endParaRPr lang="en-US">
            <a:latin typeface="Verdana" panose="020B0604030504040204" pitchFamily="34" charset="0"/>
            <a:ea typeface="Verdana" panose="020B0604030504040204" pitchFamily="34" charset="0"/>
          </a:endParaRPr>
        </a:p>
      </dgm:t>
    </dgm:pt>
    <dgm:pt modelId="{01546154-7158-407B-A7C8-B1DFCD6BADB8}" type="sibTrans" cxnId="{22CF758F-7EB4-436C-A19B-607F69ABAC2D}">
      <dgm:prSet/>
      <dgm:spPr/>
      <dgm:t>
        <a:bodyPr/>
        <a:lstStyle/>
        <a:p>
          <a:endParaRPr lang="en-US">
            <a:latin typeface="Verdana" panose="020B0604030504040204" pitchFamily="34" charset="0"/>
            <a:ea typeface="Verdana" panose="020B0604030504040204" pitchFamily="34" charset="0"/>
          </a:endParaRPr>
        </a:p>
      </dgm:t>
    </dgm:pt>
    <dgm:pt modelId="{106C0882-E9D9-4F7B-A796-58781C1DFFB2}" type="pres">
      <dgm:prSet presAssocID="{E528972E-C265-43F7-ADA9-C0D366E72D33}" presName="Name0" presStyleCnt="0">
        <dgm:presLayoutVars>
          <dgm:chMax val="7"/>
          <dgm:chPref val="7"/>
          <dgm:dir/>
        </dgm:presLayoutVars>
      </dgm:prSet>
      <dgm:spPr/>
    </dgm:pt>
    <dgm:pt modelId="{15331FE7-8AA5-4364-AB7D-DC7029133E66}" type="pres">
      <dgm:prSet presAssocID="{E528972E-C265-43F7-ADA9-C0D366E72D33}" presName="Name1" presStyleCnt="0"/>
      <dgm:spPr/>
    </dgm:pt>
    <dgm:pt modelId="{2F21D9D1-D88A-4D26-A852-3D27A15DC283}" type="pres">
      <dgm:prSet presAssocID="{E528972E-C265-43F7-ADA9-C0D366E72D33}" presName="cycle" presStyleCnt="0"/>
      <dgm:spPr/>
    </dgm:pt>
    <dgm:pt modelId="{660C5441-4E20-4D03-8508-7BB671BA6AE6}" type="pres">
      <dgm:prSet presAssocID="{E528972E-C265-43F7-ADA9-C0D366E72D33}" presName="srcNode" presStyleLbl="node1" presStyleIdx="0" presStyleCnt="2"/>
      <dgm:spPr/>
    </dgm:pt>
    <dgm:pt modelId="{5E3DC349-CEA0-4CCA-8DEB-7F5F1B151E88}" type="pres">
      <dgm:prSet presAssocID="{E528972E-C265-43F7-ADA9-C0D366E72D33}" presName="conn" presStyleLbl="parChTrans1D2" presStyleIdx="0" presStyleCnt="1"/>
      <dgm:spPr/>
    </dgm:pt>
    <dgm:pt modelId="{E12A214F-91A9-455F-A2F7-2E561A4BED84}" type="pres">
      <dgm:prSet presAssocID="{E528972E-C265-43F7-ADA9-C0D366E72D33}" presName="extraNode" presStyleLbl="node1" presStyleIdx="0" presStyleCnt="2"/>
      <dgm:spPr/>
    </dgm:pt>
    <dgm:pt modelId="{CE5D7DE5-7E9E-4388-9B53-41F350D416FD}" type="pres">
      <dgm:prSet presAssocID="{E528972E-C265-43F7-ADA9-C0D366E72D33}" presName="dstNode" presStyleLbl="node1" presStyleIdx="0" presStyleCnt="2"/>
      <dgm:spPr/>
    </dgm:pt>
    <dgm:pt modelId="{D6820EA1-203E-4F49-9D5D-0389CC6F13EA}" type="pres">
      <dgm:prSet presAssocID="{ECDF1E53-A65E-4B5B-B9D0-317B87C821A9}" presName="text_1" presStyleLbl="node1" presStyleIdx="0" presStyleCnt="2" custScaleX="103295" custLinFactNeighborX="1443">
        <dgm:presLayoutVars>
          <dgm:bulletEnabled val="1"/>
        </dgm:presLayoutVars>
      </dgm:prSet>
      <dgm:spPr/>
    </dgm:pt>
    <dgm:pt modelId="{3514EE31-E779-49B0-BBA9-A4E57E5A9CD6}" type="pres">
      <dgm:prSet presAssocID="{ECDF1E53-A65E-4B5B-B9D0-317B87C821A9}" presName="accent_1" presStyleCnt="0"/>
      <dgm:spPr/>
    </dgm:pt>
    <dgm:pt modelId="{05D39FBB-E830-41E9-90A1-FD578FFF8F7A}" type="pres">
      <dgm:prSet presAssocID="{ECDF1E53-A65E-4B5B-B9D0-317B87C821A9}" presName="accentRepeatNode" presStyleLbl="solidFgAcc1" presStyleIdx="0" presStyleCnt="2"/>
      <dgm:spPr/>
    </dgm:pt>
    <dgm:pt modelId="{6D9CF2C0-2CBF-4622-910D-8F6301B42691}" type="pres">
      <dgm:prSet presAssocID="{D010A91B-C8F8-4AD8-BA0A-ABFECEC3A219}" presName="text_2" presStyleLbl="node1" presStyleIdx="1" presStyleCnt="2">
        <dgm:presLayoutVars>
          <dgm:bulletEnabled val="1"/>
        </dgm:presLayoutVars>
      </dgm:prSet>
      <dgm:spPr/>
    </dgm:pt>
    <dgm:pt modelId="{C8794EB4-68D2-4252-AE22-AA390DC3E453}" type="pres">
      <dgm:prSet presAssocID="{D010A91B-C8F8-4AD8-BA0A-ABFECEC3A219}" presName="accent_2" presStyleCnt="0"/>
      <dgm:spPr/>
    </dgm:pt>
    <dgm:pt modelId="{0BD90D2E-1FD4-44F4-A5DC-B052C23B45F4}" type="pres">
      <dgm:prSet presAssocID="{D010A91B-C8F8-4AD8-BA0A-ABFECEC3A219}" presName="accentRepeatNode" presStyleLbl="solidFgAcc1" presStyleIdx="1" presStyleCnt="2"/>
      <dgm:spPr/>
    </dgm:pt>
  </dgm:ptLst>
  <dgm:cxnLst>
    <dgm:cxn modelId="{15B2812C-0039-4B0C-93D4-C04F9A81648A}" type="presOf" srcId="{D010A91B-C8F8-4AD8-BA0A-ABFECEC3A219}" destId="{6D9CF2C0-2CBF-4622-910D-8F6301B42691}" srcOrd="0" destOrd="0" presId="urn:microsoft.com/office/officeart/2008/layout/VerticalCurvedList"/>
    <dgm:cxn modelId="{1113D655-DF4B-40DD-A53D-7E8F79B43788}" type="presOf" srcId="{ECDF1E53-A65E-4B5B-B9D0-317B87C821A9}" destId="{D6820EA1-203E-4F49-9D5D-0389CC6F13EA}" srcOrd="0" destOrd="0" presId="urn:microsoft.com/office/officeart/2008/layout/VerticalCurvedList"/>
    <dgm:cxn modelId="{A67BE178-A59D-42D9-BA44-B54355ECC28F}" srcId="{E528972E-C265-43F7-ADA9-C0D366E72D33}" destId="{ECDF1E53-A65E-4B5B-B9D0-317B87C821A9}" srcOrd="0" destOrd="0" parTransId="{3583A695-A9C5-4A51-9FEA-CEA6E55CE3D7}" sibTransId="{9802D92B-B0D1-458F-AF4A-EFD6E14B8CB1}"/>
    <dgm:cxn modelId="{DFF12581-4783-44EE-B36D-9687167EE338}" type="presOf" srcId="{E528972E-C265-43F7-ADA9-C0D366E72D33}" destId="{106C0882-E9D9-4F7B-A796-58781C1DFFB2}" srcOrd="0" destOrd="0" presId="urn:microsoft.com/office/officeart/2008/layout/VerticalCurvedList"/>
    <dgm:cxn modelId="{4D70B08C-14EA-4586-A5C0-59CB02397DFE}" type="presOf" srcId="{9802D92B-B0D1-458F-AF4A-EFD6E14B8CB1}" destId="{5E3DC349-CEA0-4CCA-8DEB-7F5F1B151E88}" srcOrd="0" destOrd="0" presId="urn:microsoft.com/office/officeart/2008/layout/VerticalCurvedList"/>
    <dgm:cxn modelId="{22CF758F-7EB4-436C-A19B-607F69ABAC2D}" srcId="{E528972E-C265-43F7-ADA9-C0D366E72D33}" destId="{D010A91B-C8F8-4AD8-BA0A-ABFECEC3A219}" srcOrd="1" destOrd="0" parTransId="{B8F105D8-0E76-494B-9B63-90CC6BD37A02}" sibTransId="{01546154-7158-407B-A7C8-B1DFCD6BADB8}"/>
    <dgm:cxn modelId="{A1D477ED-4A76-4E50-BB75-2D827814F2D8}" type="presParOf" srcId="{106C0882-E9D9-4F7B-A796-58781C1DFFB2}" destId="{15331FE7-8AA5-4364-AB7D-DC7029133E66}" srcOrd="0" destOrd="0" presId="urn:microsoft.com/office/officeart/2008/layout/VerticalCurvedList"/>
    <dgm:cxn modelId="{FB2CC867-1BA6-42EE-922B-CA52DFFCA596}" type="presParOf" srcId="{15331FE7-8AA5-4364-AB7D-DC7029133E66}" destId="{2F21D9D1-D88A-4D26-A852-3D27A15DC283}" srcOrd="0" destOrd="0" presId="urn:microsoft.com/office/officeart/2008/layout/VerticalCurvedList"/>
    <dgm:cxn modelId="{C40A6777-670D-4734-AC7A-A19CC31A623E}" type="presParOf" srcId="{2F21D9D1-D88A-4D26-A852-3D27A15DC283}" destId="{660C5441-4E20-4D03-8508-7BB671BA6AE6}" srcOrd="0" destOrd="0" presId="urn:microsoft.com/office/officeart/2008/layout/VerticalCurvedList"/>
    <dgm:cxn modelId="{1B637257-CFF4-4B99-B6EF-895FFE49C38F}" type="presParOf" srcId="{2F21D9D1-D88A-4D26-A852-3D27A15DC283}" destId="{5E3DC349-CEA0-4CCA-8DEB-7F5F1B151E88}" srcOrd="1" destOrd="0" presId="urn:microsoft.com/office/officeart/2008/layout/VerticalCurvedList"/>
    <dgm:cxn modelId="{09FAA2C3-76CD-4623-9E85-FE0F2251C0B0}" type="presParOf" srcId="{2F21D9D1-D88A-4D26-A852-3D27A15DC283}" destId="{E12A214F-91A9-455F-A2F7-2E561A4BED84}" srcOrd="2" destOrd="0" presId="urn:microsoft.com/office/officeart/2008/layout/VerticalCurvedList"/>
    <dgm:cxn modelId="{EFB1FE92-4B61-46D4-BD3B-3948CE527954}" type="presParOf" srcId="{2F21D9D1-D88A-4D26-A852-3D27A15DC283}" destId="{CE5D7DE5-7E9E-4388-9B53-41F350D416FD}" srcOrd="3" destOrd="0" presId="urn:microsoft.com/office/officeart/2008/layout/VerticalCurvedList"/>
    <dgm:cxn modelId="{56920AEB-3827-46E4-AF01-B7A8EDBBB5F8}" type="presParOf" srcId="{15331FE7-8AA5-4364-AB7D-DC7029133E66}" destId="{D6820EA1-203E-4F49-9D5D-0389CC6F13EA}" srcOrd="1" destOrd="0" presId="urn:microsoft.com/office/officeart/2008/layout/VerticalCurvedList"/>
    <dgm:cxn modelId="{7EAA2338-AFC9-433A-A591-337490434703}" type="presParOf" srcId="{15331FE7-8AA5-4364-AB7D-DC7029133E66}" destId="{3514EE31-E779-49B0-BBA9-A4E57E5A9CD6}" srcOrd="2" destOrd="0" presId="urn:microsoft.com/office/officeart/2008/layout/VerticalCurvedList"/>
    <dgm:cxn modelId="{3F24FBC9-2203-483F-967D-72BE8424BE96}" type="presParOf" srcId="{3514EE31-E779-49B0-BBA9-A4E57E5A9CD6}" destId="{05D39FBB-E830-41E9-90A1-FD578FFF8F7A}" srcOrd="0" destOrd="0" presId="urn:microsoft.com/office/officeart/2008/layout/VerticalCurvedList"/>
    <dgm:cxn modelId="{9CE5849D-1044-446D-B53C-86181F4E748C}" type="presParOf" srcId="{15331FE7-8AA5-4364-AB7D-DC7029133E66}" destId="{6D9CF2C0-2CBF-4622-910D-8F6301B42691}" srcOrd="3" destOrd="0" presId="urn:microsoft.com/office/officeart/2008/layout/VerticalCurvedList"/>
    <dgm:cxn modelId="{B49E10DC-22C8-49C5-A518-0CEE97BBB8E3}" type="presParOf" srcId="{15331FE7-8AA5-4364-AB7D-DC7029133E66}" destId="{C8794EB4-68D2-4252-AE22-AA390DC3E453}" srcOrd="4" destOrd="0" presId="urn:microsoft.com/office/officeart/2008/layout/VerticalCurvedList"/>
    <dgm:cxn modelId="{520298F8-0720-439F-BAC1-2F878124836D}" type="presParOf" srcId="{C8794EB4-68D2-4252-AE22-AA390DC3E453}" destId="{0BD90D2E-1FD4-44F4-A5DC-B052C23B45F4}"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F5A9E09-41F4-4FEC-AE0A-EC88BF16FB7D}"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921E79BD-5D5D-46D1-A23B-452064AB9015}">
      <dgm:prSet custT="1"/>
      <dgm:spPr/>
      <dgm:t>
        <a:bodyPr lIns="180000" tIns="180000" rIns="180000" bIns="180000"/>
        <a:lstStyle/>
        <a:p>
          <a:pPr algn="l"/>
          <a:r>
            <a:rPr lang="fr-FR" sz="1900" dirty="0">
              <a:latin typeface="Verdana" panose="020B0604030504040204" pitchFamily="34" charset="0"/>
              <a:ea typeface="Verdana" panose="020B0604030504040204" pitchFamily="34" charset="0"/>
            </a:rPr>
            <a:t>Des modifications peuvent être apportées à IPS 2025 afin de faciliter le traitement des envois de la poste aux lettres avec suivi, recommandés et avec valeur déclarée</a:t>
          </a:r>
        </a:p>
      </dgm:t>
    </dgm:pt>
    <dgm:pt modelId="{2D8F08E9-C960-454F-A113-03A5458AF6CB}" type="parTrans" cxnId="{4CEE1AF3-2B0B-49FF-80FE-4BB49212B63C}">
      <dgm:prSet/>
      <dgm:spPr/>
      <dgm:t>
        <a:bodyPr/>
        <a:lstStyle/>
        <a:p>
          <a:endParaRPr lang="en-US" sz="1800"/>
        </a:p>
      </dgm:t>
    </dgm:pt>
    <dgm:pt modelId="{27B5D7DF-180F-4DB1-A022-D5375C5CF19E}" type="sibTrans" cxnId="{4CEE1AF3-2B0B-49FF-80FE-4BB49212B63C}">
      <dgm:prSet/>
      <dgm:spPr/>
      <dgm:t>
        <a:bodyPr/>
        <a:lstStyle/>
        <a:p>
          <a:endParaRPr lang="en-US" sz="1800"/>
        </a:p>
      </dgm:t>
    </dgm:pt>
    <dgm:pt modelId="{8452F99E-1BB6-4AD3-BEAC-27B48F5DB5DE}">
      <dgm:prSet custT="1"/>
      <dgm:spPr/>
      <dgm:t>
        <a:bodyPr lIns="180000" tIns="180000" rIns="180000" bIns="180000"/>
        <a:lstStyle/>
        <a:p>
          <a:r>
            <a:rPr lang="fr-FR" sz="2000" dirty="0">
              <a:latin typeface="Verdana" panose="020B0604030504040204" pitchFamily="34" charset="0"/>
              <a:ea typeface="Verdana" panose="020B0604030504040204" pitchFamily="34" charset="0"/>
            </a:rPr>
            <a:t>Une exigence a déjà été identifiée:</a:t>
          </a:r>
        </a:p>
      </dgm:t>
    </dgm:pt>
    <dgm:pt modelId="{E8E5CCFA-B430-4636-8F98-4C9D000DB6BA}" type="parTrans" cxnId="{7117030B-3747-40CE-9DC6-A29B380A393F}">
      <dgm:prSet/>
      <dgm:spPr/>
      <dgm:t>
        <a:bodyPr/>
        <a:lstStyle/>
        <a:p>
          <a:endParaRPr lang="en-US" sz="1800"/>
        </a:p>
      </dgm:t>
    </dgm:pt>
    <dgm:pt modelId="{7851E988-8356-4350-B702-AC356ADBA42E}" type="sibTrans" cxnId="{7117030B-3747-40CE-9DC6-A29B380A393F}">
      <dgm:prSet/>
      <dgm:spPr/>
      <dgm:t>
        <a:bodyPr/>
        <a:lstStyle/>
        <a:p>
          <a:endParaRPr lang="en-US" sz="1800"/>
        </a:p>
      </dgm:t>
    </dgm:pt>
    <dgm:pt modelId="{D189A277-320C-4B20-92A7-8B2004D643B7}">
      <dgm:prSet custT="1"/>
      <dgm:spPr/>
      <dgm:t>
        <a:bodyPr/>
        <a:lstStyle/>
        <a:p>
          <a:pPr marL="360000" indent="-360000">
            <a:spcAft>
              <a:spcPts val="0"/>
            </a:spcAft>
          </a:pPr>
          <a:r>
            <a:rPr lang="fr-FR" sz="2000" dirty="0">
              <a:latin typeface="Verdana" panose="020B0604030504040204" pitchFamily="34" charset="0"/>
              <a:ea typeface="Verdana" panose="020B0604030504040204" pitchFamily="34" charset="0"/>
            </a:rPr>
            <a:t>Les envois recommandés ne sont pas autorisés dans les récipients UA</a:t>
          </a:r>
        </a:p>
      </dgm:t>
    </dgm:pt>
    <dgm:pt modelId="{3693E875-EB0A-4953-8996-B12385D6510D}" type="parTrans" cxnId="{DAD393CF-55C0-4BC3-8030-AD5E6BEDC00F}">
      <dgm:prSet/>
      <dgm:spPr/>
      <dgm:t>
        <a:bodyPr/>
        <a:lstStyle/>
        <a:p>
          <a:endParaRPr lang="en-US" sz="1800"/>
        </a:p>
      </dgm:t>
    </dgm:pt>
    <dgm:pt modelId="{76C01183-EB89-47B5-95D7-6A42A3684440}" type="sibTrans" cxnId="{DAD393CF-55C0-4BC3-8030-AD5E6BEDC00F}">
      <dgm:prSet/>
      <dgm:spPr/>
      <dgm:t>
        <a:bodyPr/>
        <a:lstStyle/>
        <a:p>
          <a:endParaRPr lang="en-US" sz="1800"/>
        </a:p>
      </dgm:t>
    </dgm:pt>
    <dgm:pt modelId="{F487301C-FD9D-475A-BFF6-304B48AEF679}" type="pres">
      <dgm:prSet presAssocID="{EF5A9E09-41F4-4FEC-AE0A-EC88BF16FB7D}" presName="linear" presStyleCnt="0">
        <dgm:presLayoutVars>
          <dgm:dir/>
          <dgm:animLvl val="lvl"/>
          <dgm:resizeHandles val="exact"/>
        </dgm:presLayoutVars>
      </dgm:prSet>
      <dgm:spPr/>
    </dgm:pt>
    <dgm:pt modelId="{973C4C6C-15A7-4F58-B543-079985E6AF45}" type="pres">
      <dgm:prSet presAssocID="{921E79BD-5D5D-46D1-A23B-452064AB9015}" presName="parentLin" presStyleCnt="0"/>
      <dgm:spPr/>
    </dgm:pt>
    <dgm:pt modelId="{6261EEBB-369A-4BBE-B633-449D2DA52A0D}" type="pres">
      <dgm:prSet presAssocID="{921E79BD-5D5D-46D1-A23B-452064AB9015}" presName="parentLeftMargin" presStyleLbl="node1" presStyleIdx="0" presStyleCnt="2"/>
      <dgm:spPr/>
    </dgm:pt>
    <dgm:pt modelId="{7B743C76-36F9-4D03-AD7D-62CB6D78BE2A}" type="pres">
      <dgm:prSet presAssocID="{921E79BD-5D5D-46D1-A23B-452064AB9015}" presName="parentText" presStyleLbl="node1" presStyleIdx="0" presStyleCnt="2" custScaleX="142857">
        <dgm:presLayoutVars>
          <dgm:chMax val="0"/>
          <dgm:bulletEnabled val="1"/>
        </dgm:presLayoutVars>
      </dgm:prSet>
      <dgm:spPr/>
    </dgm:pt>
    <dgm:pt modelId="{DF26B5E7-B86B-4D0D-8A9F-76A9C9CAE76A}" type="pres">
      <dgm:prSet presAssocID="{921E79BD-5D5D-46D1-A23B-452064AB9015}" presName="negativeSpace" presStyleCnt="0"/>
      <dgm:spPr/>
    </dgm:pt>
    <dgm:pt modelId="{4AE08E47-F1A9-4F7E-B125-B2607EBEF045}" type="pres">
      <dgm:prSet presAssocID="{921E79BD-5D5D-46D1-A23B-452064AB9015}" presName="childText" presStyleLbl="conFgAcc1" presStyleIdx="0" presStyleCnt="2">
        <dgm:presLayoutVars>
          <dgm:bulletEnabled val="1"/>
        </dgm:presLayoutVars>
      </dgm:prSet>
      <dgm:spPr/>
    </dgm:pt>
    <dgm:pt modelId="{71CF1008-00EC-4102-B4F2-E31ECDB48B26}" type="pres">
      <dgm:prSet presAssocID="{27B5D7DF-180F-4DB1-A022-D5375C5CF19E}" presName="spaceBetweenRectangles" presStyleCnt="0"/>
      <dgm:spPr/>
    </dgm:pt>
    <dgm:pt modelId="{CC31F7F5-5F4C-4822-93B9-CE27B1518849}" type="pres">
      <dgm:prSet presAssocID="{8452F99E-1BB6-4AD3-BEAC-27B48F5DB5DE}" presName="parentLin" presStyleCnt="0"/>
      <dgm:spPr/>
    </dgm:pt>
    <dgm:pt modelId="{D1874D7C-0B53-41B8-BE0C-B6B425476879}" type="pres">
      <dgm:prSet presAssocID="{8452F99E-1BB6-4AD3-BEAC-27B48F5DB5DE}" presName="parentLeftMargin" presStyleLbl="node1" presStyleIdx="0" presStyleCnt="2"/>
      <dgm:spPr/>
    </dgm:pt>
    <dgm:pt modelId="{A2A665DD-CC6D-4E4D-9608-BB1993D2C856}" type="pres">
      <dgm:prSet presAssocID="{8452F99E-1BB6-4AD3-BEAC-27B48F5DB5DE}" presName="parentText" presStyleLbl="node1" presStyleIdx="1" presStyleCnt="2" custScaleX="142857">
        <dgm:presLayoutVars>
          <dgm:chMax val="0"/>
          <dgm:bulletEnabled val="1"/>
        </dgm:presLayoutVars>
      </dgm:prSet>
      <dgm:spPr/>
    </dgm:pt>
    <dgm:pt modelId="{4982A54E-F2AE-4E0E-BA4B-2BF0A2946493}" type="pres">
      <dgm:prSet presAssocID="{8452F99E-1BB6-4AD3-BEAC-27B48F5DB5DE}" presName="negativeSpace" presStyleCnt="0"/>
      <dgm:spPr/>
    </dgm:pt>
    <dgm:pt modelId="{AC539260-3A5F-473B-8057-FDCF850B4FAE}" type="pres">
      <dgm:prSet presAssocID="{8452F99E-1BB6-4AD3-BEAC-27B48F5DB5DE}" presName="childText" presStyleLbl="conFgAcc1" presStyleIdx="1" presStyleCnt="2" custLinFactNeighborY="10442">
        <dgm:presLayoutVars>
          <dgm:bulletEnabled val="1"/>
        </dgm:presLayoutVars>
      </dgm:prSet>
      <dgm:spPr/>
    </dgm:pt>
  </dgm:ptLst>
  <dgm:cxnLst>
    <dgm:cxn modelId="{3CC94708-9116-41A7-8EA1-E461B650125D}" type="presOf" srcId="{D189A277-320C-4B20-92A7-8B2004D643B7}" destId="{AC539260-3A5F-473B-8057-FDCF850B4FAE}" srcOrd="0" destOrd="0" presId="urn:microsoft.com/office/officeart/2005/8/layout/list1"/>
    <dgm:cxn modelId="{7117030B-3747-40CE-9DC6-A29B380A393F}" srcId="{EF5A9E09-41F4-4FEC-AE0A-EC88BF16FB7D}" destId="{8452F99E-1BB6-4AD3-BEAC-27B48F5DB5DE}" srcOrd="1" destOrd="0" parTransId="{E8E5CCFA-B430-4636-8F98-4C9D000DB6BA}" sibTransId="{7851E988-8356-4350-B702-AC356ADBA42E}"/>
    <dgm:cxn modelId="{D82F5F1E-3441-4A5F-8951-B1642665F321}" type="presOf" srcId="{8452F99E-1BB6-4AD3-BEAC-27B48F5DB5DE}" destId="{D1874D7C-0B53-41B8-BE0C-B6B425476879}" srcOrd="0" destOrd="0" presId="urn:microsoft.com/office/officeart/2005/8/layout/list1"/>
    <dgm:cxn modelId="{4ADE5C7F-8829-41ED-8D14-52870A6E3C55}" type="presOf" srcId="{921E79BD-5D5D-46D1-A23B-452064AB9015}" destId="{6261EEBB-369A-4BBE-B633-449D2DA52A0D}" srcOrd="0" destOrd="0" presId="urn:microsoft.com/office/officeart/2005/8/layout/list1"/>
    <dgm:cxn modelId="{EE50138A-7D4A-48B7-B7AB-1BFDFE2F18A6}" type="presOf" srcId="{921E79BD-5D5D-46D1-A23B-452064AB9015}" destId="{7B743C76-36F9-4D03-AD7D-62CB6D78BE2A}" srcOrd="1" destOrd="0" presId="urn:microsoft.com/office/officeart/2005/8/layout/list1"/>
    <dgm:cxn modelId="{DAD393CF-55C0-4BC3-8030-AD5E6BEDC00F}" srcId="{8452F99E-1BB6-4AD3-BEAC-27B48F5DB5DE}" destId="{D189A277-320C-4B20-92A7-8B2004D643B7}" srcOrd="0" destOrd="0" parTransId="{3693E875-EB0A-4953-8996-B12385D6510D}" sibTransId="{76C01183-EB89-47B5-95D7-6A42A3684440}"/>
    <dgm:cxn modelId="{97BCE3E0-A306-43D5-94F3-3D73C88F999E}" type="presOf" srcId="{8452F99E-1BB6-4AD3-BEAC-27B48F5DB5DE}" destId="{A2A665DD-CC6D-4E4D-9608-BB1993D2C856}" srcOrd="1" destOrd="0" presId="urn:microsoft.com/office/officeart/2005/8/layout/list1"/>
    <dgm:cxn modelId="{2EE259EE-4F2E-49E7-8A74-8DABFC80E0D9}" type="presOf" srcId="{EF5A9E09-41F4-4FEC-AE0A-EC88BF16FB7D}" destId="{F487301C-FD9D-475A-BFF6-304B48AEF679}" srcOrd="0" destOrd="0" presId="urn:microsoft.com/office/officeart/2005/8/layout/list1"/>
    <dgm:cxn modelId="{4CEE1AF3-2B0B-49FF-80FE-4BB49212B63C}" srcId="{EF5A9E09-41F4-4FEC-AE0A-EC88BF16FB7D}" destId="{921E79BD-5D5D-46D1-A23B-452064AB9015}" srcOrd="0" destOrd="0" parTransId="{2D8F08E9-C960-454F-A113-03A5458AF6CB}" sibTransId="{27B5D7DF-180F-4DB1-A022-D5375C5CF19E}"/>
    <dgm:cxn modelId="{CD05322E-DD66-417E-ABB2-5FD7778AD6E0}" type="presParOf" srcId="{F487301C-FD9D-475A-BFF6-304B48AEF679}" destId="{973C4C6C-15A7-4F58-B543-079985E6AF45}" srcOrd="0" destOrd="0" presId="urn:microsoft.com/office/officeart/2005/8/layout/list1"/>
    <dgm:cxn modelId="{E33DC613-F089-4990-8068-0D8498E053F5}" type="presParOf" srcId="{973C4C6C-15A7-4F58-B543-079985E6AF45}" destId="{6261EEBB-369A-4BBE-B633-449D2DA52A0D}" srcOrd="0" destOrd="0" presId="urn:microsoft.com/office/officeart/2005/8/layout/list1"/>
    <dgm:cxn modelId="{95199DCF-FBC8-4969-B42E-C3A5F701CA28}" type="presParOf" srcId="{973C4C6C-15A7-4F58-B543-079985E6AF45}" destId="{7B743C76-36F9-4D03-AD7D-62CB6D78BE2A}" srcOrd="1" destOrd="0" presId="urn:microsoft.com/office/officeart/2005/8/layout/list1"/>
    <dgm:cxn modelId="{A4F435AD-5AF8-444E-A8DB-70D1AF6F17F9}" type="presParOf" srcId="{F487301C-FD9D-475A-BFF6-304B48AEF679}" destId="{DF26B5E7-B86B-4D0D-8A9F-76A9C9CAE76A}" srcOrd="1" destOrd="0" presId="urn:microsoft.com/office/officeart/2005/8/layout/list1"/>
    <dgm:cxn modelId="{9834A780-B23E-4887-8FF3-F2321A4A0E20}" type="presParOf" srcId="{F487301C-FD9D-475A-BFF6-304B48AEF679}" destId="{4AE08E47-F1A9-4F7E-B125-B2607EBEF045}" srcOrd="2" destOrd="0" presId="urn:microsoft.com/office/officeart/2005/8/layout/list1"/>
    <dgm:cxn modelId="{DE4D95B8-89BD-4372-B3F7-93DED5EFE97D}" type="presParOf" srcId="{F487301C-FD9D-475A-BFF6-304B48AEF679}" destId="{71CF1008-00EC-4102-B4F2-E31ECDB48B26}" srcOrd="3" destOrd="0" presId="urn:microsoft.com/office/officeart/2005/8/layout/list1"/>
    <dgm:cxn modelId="{DFDAC505-C233-4CDF-A3C0-D0444E202435}" type="presParOf" srcId="{F487301C-FD9D-475A-BFF6-304B48AEF679}" destId="{CC31F7F5-5F4C-4822-93B9-CE27B1518849}" srcOrd="4" destOrd="0" presId="urn:microsoft.com/office/officeart/2005/8/layout/list1"/>
    <dgm:cxn modelId="{27C55634-3406-47AF-8016-031E013F42DB}" type="presParOf" srcId="{CC31F7F5-5F4C-4822-93B9-CE27B1518849}" destId="{D1874D7C-0B53-41B8-BE0C-B6B425476879}" srcOrd="0" destOrd="0" presId="urn:microsoft.com/office/officeart/2005/8/layout/list1"/>
    <dgm:cxn modelId="{5623DC35-60DA-4F80-A802-EC1BF7013889}" type="presParOf" srcId="{CC31F7F5-5F4C-4822-93B9-CE27B1518849}" destId="{A2A665DD-CC6D-4E4D-9608-BB1993D2C856}" srcOrd="1" destOrd="0" presId="urn:microsoft.com/office/officeart/2005/8/layout/list1"/>
    <dgm:cxn modelId="{13956F42-2178-46CD-88DD-F207BEC9EC84}" type="presParOf" srcId="{F487301C-FD9D-475A-BFF6-304B48AEF679}" destId="{4982A54E-F2AE-4E0E-BA4B-2BF0A2946493}" srcOrd="5" destOrd="0" presId="urn:microsoft.com/office/officeart/2005/8/layout/list1"/>
    <dgm:cxn modelId="{58BC88EB-7E32-4D80-80CE-83DF7BFE51BC}" type="presParOf" srcId="{F487301C-FD9D-475A-BFF6-304B48AEF679}" destId="{AC539260-3A5F-473B-8057-FDCF850B4FAE}"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90AD3F8-C03F-487E-A540-7F805CE09A88}"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78E57436-87AB-4AC6-9486-DE82DCCB7B5F}">
      <dgm:prSet/>
      <dgm:spPr/>
      <dgm:t>
        <a:bodyPr/>
        <a:lstStyle/>
        <a:p>
          <a:r>
            <a:rPr lang="fr-FR" b="1" dirty="0"/>
            <a:t>Article 21-003 du Règlement </a:t>
          </a:r>
          <a:br>
            <a:rPr lang="fr-FR" b="1" dirty="0"/>
          </a:br>
          <a:r>
            <a:rPr lang="fr-FR" b="1" dirty="0"/>
            <a:t>de la Convention (Réclamations formulées au moyen d’IBIS) </a:t>
          </a:r>
        </a:p>
      </dgm:t>
    </dgm:pt>
    <dgm:pt modelId="{28B8596C-85E5-4A1F-AFF8-86A87BBB232C}" type="parTrans" cxnId="{8932CDAA-3602-43EF-9CDE-8560F0D7793B}">
      <dgm:prSet/>
      <dgm:spPr/>
      <dgm:t>
        <a:bodyPr/>
        <a:lstStyle/>
        <a:p>
          <a:endParaRPr lang="en-US"/>
        </a:p>
      </dgm:t>
    </dgm:pt>
    <dgm:pt modelId="{30FF0E53-BC43-492D-9325-11395E3A29C2}" type="sibTrans" cxnId="{8932CDAA-3602-43EF-9CDE-8560F0D7793B}">
      <dgm:prSet/>
      <dgm:spPr/>
      <dgm:t>
        <a:bodyPr/>
        <a:lstStyle/>
        <a:p>
          <a:endParaRPr lang="en-US"/>
        </a:p>
      </dgm:t>
    </dgm:pt>
    <dgm:pt modelId="{C96CA27F-475B-4C7E-9CCF-CBC7BB8F5FBB}">
      <dgm:prSet/>
      <dgm:spPr/>
      <dgm:t>
        <a:bodyPr/>
        <a:lstStyle/>
        <a:p>
          <a:r>
            <a:rPr lang="fr-FR" dirty="0"/>
            <a:t>Pour les opérateurs désignés utilisant IBIS, la préparation des demandes est obligatoire pour les colis et </a:t>
          </a:r>
          <a:r>
            <a:rPr lang="fr-FR" u="sng" dirty="0"/>
            <a:t>facultative pour les envois de la poste aux lettres</a:t>
          </a:r>
          <a:endParaRPr lang="en-US" dirty="0"/>
        </a:p>
      </dgm:t>
    </dgm:pt>
    <dgm:pt modelId="{6D2B79B1-DC7B-4620-9263-4A8F0AC77A67}" type="parTrans" cxnId="{9D0D9F7F-A75A-452C-A998-A634C9BB1E6A}">
      <dgm:prSet/>
      <dgm:spPr/>
      <dgm:t>
        <a:bodyPr/>
        <a:lstStyle/>
        <a:p>
          <a:endParaRPr lang="en-US"/>
        </a:p>
      </dgm:t>
    </dgm:pt>
    <dgm:pt modelId="{454B1300-71C6-49D8-8778-881F8B726F53}" type="sibTrans" cxnId="{9D0D9F7F-A75A-452C-A998-A634C9BB1E6A}">
      <dgm:prSet/>
      <dgm:spPr/>
      <dgm:t>
        <a:bodyPr/>
        <a:lstStyle/>
        <a:p>
          <a:endParaRPr lang="en-US"/>
        </a:p>
      </dgm:t>
    </dgm:pt>
    <dgm:pt modelId="{129FDF5A-359A-4D9B-94AC-C5C024846D04}">
      <dgm:prSet/>
      <dgm:spPr/>
      <dgm:t>
        <a:bodyPr/>
        <a:lstStyle/>
        <a:p>
          <a:r>
            <a:rPr lang="fr-FR" dirty="0"/>
            <a:t>Toutes les procédures opérationnelles et techniques d’IBIS applicables aux colis doivent également être appliquées lorsque IBIS est utilisé pour les envois de la poste aux lettres</a:t>
          </a:r>
          <a:endParaRPr lang="en-US" dirty="0"/>
        </a:p>
      </dgm:t>
    </dgm:pt>
    <dgm:pt modelId="{B1DD1F60-CC11-4984-A00D-454038B32F88}" type="parTrans" cxnId="{748B09D2-A28F-4CC3-B8E0-26386B64D917}">
      <dgm:prSet/>
      <dgm:spPr/>
      <dgm:t>
        <a:bodyPr/>
        <a:lstStyle/>
        <a:p>
          <a:endParaRPr lang="en-US"/>
        </a:p>
      </dgm:t>
    </dgm:pt>
    <dgm:pt modelId="{F41783EA-DF21-4C27-9DDF-0151F7F0B21C}" type="sibTrans" cxnId="{748B09D2-A28F-4CC3-B8E0-26386B64D917}">
      <dgm:prSet/>
      <dgm:spPr/>
      <dgm:t>
        <a:bodyPr/>
        <a:lstStyle/>
        <a:p>
          <a:endParaRPr lang="en-US"/>
        </a:p>
      </dgm:t>
    </dgm:pt>
    <dgm:pt modelId="{94FC2DE0-B782-4AD5-B20F-B2392058B209}" type="pres">
      <dgm:prSet presAssocID="{A90AD3F8-C03F-487E-A540-7F805CE09A88}" presName="Name0" presStyleCnt="0">
        <dgm:presLayoutVars>
          <dgm:dir/>
          <dgm:animLvl val="lvl"/>
          <dgm:resizeHandles val="exact"/>
        </dgm:presLayoutVars>
      </dgm:prSet>
      <dgm:spPr/>
    </dgm:pt>
    <dgm:pt modelId="{09EF9930-BFBF-48FE-9B7E-8049DCFC69A6}" type="pres">
      <dgm:prSet presAssocID="{78E57436-87AB-4AC6-9486-DE82DCCB7B5F}" presName="composite" presStyleCnt="0"/>
      <dgm:spPr/>
    </dgm:pt>
    <dgm:pt modelId="{17D726C1-5B57-4FBD-80D1-09FADBEAD509}" type="pres">
      <dgm:prSet presAssocID="{78E57436-87AB-4AC6-9486-DE82DCCB7B5F}" presName="parTx" presStyleLbl="alignNode1" presStyleIdx="0" presStyleCnt="1">
        <dgm:presLayoutVars>
          <dgm:chMax val="0"/>
          <dgm:chPref val="0"/>
          <dgm:bulletEnabled val="1"/>
        </dgm:presLayoutVars>
      </dgm:prSet>
      <dgm:spPr/>
    </dgm:pt>
    <dgm:pt modelId="{5A7D8CCA-3320-48DB-B9C1-F5A13299FEAC}" type="pres">
      <dgm:prSet presAssocID="{78E57436-87AB-4AC6-9486-DE82DCCB7B5F}" presName="desTx" presStyleLbl="alignAccFollowNode1" presStyleIdx="0" presStyleCnt="1">
        <dgm:presLayoutVars>
          <dgm:bulletEnabled val="1"/>
        </dgm:presLayoutVars>
      </dgm:prSet>
      <dgm:spPr/>
    </dgm:pt>
  </dgm:ptLst>
  <dgm:cxnLst>
    <dgm:cxn modelId="{393B1500-F31C-4EC9-B492-81C4D4F03130}" type="presOf" srcId="{C96CA27F-475B-4C7E-9CCF-CBC7BB8F5FBB}" destId="{5A7D8CCA-3320-48DB-B9C1-F5A13299FEAC}" srcOrd="0" destOrd="0" presId="urn:microsoft.com/office/officeart/2005/8/layout/hList1"/>
    <dgm:cxn modelId="{F96FB947-8450-4E5A-9E2B-BD53A8E2EB9E}" type="presOf" srcId="{129FDF5A-359A-4D9B-94AC-C5C024846D04}" destId="{5A7D8CCA-3320-48DB-B9C1-F5A13299FEAC}" srcOrd="0" destOrd="1" presId="urn:microsoft.com/office/officeart/2005/8/layout/hList1"/>
    <dgm:cxn modelId="{9D0D9F7F-A75A-452C-A998-A634C9BB1E6A}" srcId="{78E57436-87AB-4AC6-9486-DE82DCCB7B5F}" destId="{C96CA27F-475B-4C7E-9CCF-CBC7BB8F5FBB}" srcOrd="0" destOrd="0" parTransId="{6D2B79B1-DC7B-4620-9263-4A8F0AC77A67}" sibTransId="{454B1300-71C6-49D8-8778-881F8B726F53}"/>
    <dgm:cxn modelId="{136C119F-921D-4A27-8AFF-DD87C64E987F}" type="presOf" srcId="{A90AD3F8-C03F-487E-A540-7F805CE09A88}" destId="{94FC2DE0-B782-4AD5-B20F-B2392058B209}" srcOrd="0" destOrd="0" presId="urn:microsoft.com/office/officeart/2005/8/layout/hList1"/>
    <dgm:cxn modelId="{8932CDAA-3602-43EF-9CDE-8560F0D7793B}" srcId="{A90AD3F8-C03F-487E-A540-7F805CE09A88}" destId="{78E57436-87AB-4AC6-9486-DE82DCCB7B5F}" srcOrd="0" destOrd="0" parTransId="{28B8596C-85E5-4A1F-AFF8-86A87BBB232C}" sibTransId="{30FF0E53-BC43-492D-9325-11395E3A29C2}"/>
    <dgm:cxn modelId="{748B09D2-A28F-4CC3-B8E0-26386B64D917}" srcId="{78E57436-87AB-4AC6-9486-DE82DCCB7B5F}" destId="{129FDF5A-359A-4D9B-94AC-C5C024846D04}" srcOrd="1" destOrd="0" parTransId="{B1DD1F60-CC11-4984-A00D-454038B32F88}" sibTransId="{F41783EA-DF21-4C27-9DDF-0151F7F0B21C}"/>
    <dgm:cxn modelId="{3D8D0BD8-9122-4076-9F09-2EF332DC1612}" type="presOf" srcId="{78E57436-87AB-4AC6-9486-DE82DCCB7B5F}" destId="{17D726C1-5B57-4FBD-80D1-09FADBEAD509}" srcOrd="0" destOrd="0" presId="urn:microsoft.com/office/officeart/2005/8/layout/hList1"/>
    <dgm:cxn modelId="{BDF06F7B-3F42-40EB-B91C-474DDC172D5F}" type="presParOf" srcId="{94FC2DE0-B782-4AD5-B20F-B2392058B209}" destId="{09EF9930-BFBF-48FE-9B7E-8049DCFC69A6}" srcOrd="0" destOrd="0" presId="urn:microsoft.com/office/officeart/2005/8/layout/hList1"/>
    <dgm:cxn modelId="{5DE951F9-E2FA-471E-AD80-67EE13A0470C}" type="presParOf" srcId="{09EF9930-BFBF-48FE-9B7E-8049DCFC69A6}" destId="{17D726C1-5B57-4FBD-80D1-09FADBEAD509}" srcOrd="0" destOrd="0" presId="urn:microsoft.com/office/officeart/2005/8/layout/hList1"/>
    <dgm:cxn modelId="{0CBCFF38-3B66-4285-A6FD-C512495AD7D4}" type="presParOf" srcId="{09EF9930-BFBF-48FE-9B7E-8049DCFC69A6}" destId="{5A7D8CCA-3320-48DB-B9C1-F5A13299FEAC}"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5DDD4925-EFA4-4C2B-B691-4AF615E79D4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5C6DF37B-D0E3-484F-9423-A2915FC06251}">
      <dgm:prSet/>
      <dgm:spPr/>
      <dgm:t>
        <a:bodyPr/>
        <a:lstStyle/>
        <a:p>
          <a:r>
            <a:rPr lang="fr-FR" b="1" dirty="0"/>
            <a:t>Portée </a:t>
          </a:r>
        </a:p>
      </dgm:t>
    </dgm:pt>
    <dgm:pt modelId="{669B5BA8-9ED2-4052-A7A6-4901F9D3BFB9}" type="parTrans" cxnId="{873C28AA-BBED-400C-9158-8E40E2549CC3}">
      <dgm:prSet/>
      <dgm:spPr/>
      <dgm:t>
        <a:bodyPr/>
        <a:lstStyle/>
        <a:p>
          <a:endParaRPr lang="en-US"/>
        </a:p>
      </dgm:t>
    </dgm:pt>
    <dgm:pt modelId="{ADF98CA6-7D6F-4635-AE0A-33F656B98C15}" type="sibTrans" cxnId="{873C28AA-BBED-400C-9158-8E40E2549CC3}">
      <dgm:prSet/>
      <dgm:spPr/>
      <dgm:t>
        <a:bodyPr/>
        <a:lstStyle/>
        <a:p>
          <a:endParaRPr lang="en-US"/>
        </a:p>
      </dgm:t>
    </dgm:pt>
    <dgm:pt modelId="{F73BD51E-5FB5-4E49-9D39-F72964ACC0EF}">
      <dgm:prSet/>
      <dgm:spPr/>
      <dgm:t>
        <a:bodyPr/>
        <a:lstStyle/>
        <a:p>
          <a:r>
            <a:rPr lang="fr-FR" dirty="0"/>
            <a:t>Les réclamations internationales concernant les envois recommandés/</a:t>
          </a:r>
          <a:br>
            <a:rPr lang="fr-FR" dirty="0"/>
          </a:br>
          <a:r>
            <a:rPr lang="fr-FR" dirty="0"/>
            <a:t>avec suivi/avec valeur déclarée seront traités au moyen du système </a:t>
          </a:r>
          <a:br>
            <a:rPr lang="fr-FR" dirty="0"/>
          </a:br>
          <a:r>
            <a:rPr lang="fr-FR" dirty="0"/>
            <a:t>de réclamations par Internet (IBIS) déjà utilisé pour les colis</a:t>
          </a:r>
        </a:p>
      </dgm:t>
    </dgm:pt>
    <dgm:pt modelId="{34233FB7-A1FD-4448-8AFA-B345A7628BFA}" type="parTrans" cxnId="{485C7825-3F6F-4158-A89A-0E452DEB9964}">
      <dgm:prSet/>
      <dgm:spPr/>
      <dgm:t>
        <a:bodyPr/>
        <a:lstStyle/>
        <a:p>
          <a:endParaRPr lang="en-US"/>
        </a:p>
      </dgm:t>
    </dgm:pt>
    <dgm:pt modelId="{4A9A75F3-99C0-45BA-9524-1C227046C8E5}" type="sibTrans" cxnId="{485C7825-3F6F-4158-A89A-0E452DEB9964}">
      <dgm:prSet/>
      <dgm:spPr/>
      <dgm:t>
        <a:bodyPr/>
        <a:lstStyle/>
        <a:p>
          <a:endParaRPr lang="en-US"/>
        </a:p>
      </dgm:t>
    </dgm:pt>
    <dgm:pt modelId="{8C666970-13B8-4896-B855-892AE589947D}">
      <dgm:prSet/>
      <dgm:spPr/>
      <dgm:t>
        <a:bodyPr/>
        <a:lstStyle/>
        <a:p>
          <a:r>
            <a:rPr lang="fr-FR" b="1" dirty="0"/>
            <a:t>Principaux changements</a:t>
          </a:r>
        </a:p>
      </dgm:t>
    </dgm:pt>
    <dgm:pt modelId="{8993DDDB-586C-427D-A744-73AAD651225B}" type="parTrans" cxnId="{E76B5F2B-8008-4BD5-B2DE-79D77A124290}">
      <dgm:prSet/>
      <dgm:spPr/>
      <dgm:t>
        <a:bodyPr/>
        <a:lstStyle/>
        <a:p>
          <a:endParaRPr lang="en-US"/>
        </a:p>
      </dgm:t>
    </dgm:pt>
    <dgm:pt modelId="{28381BB2-D628-4C08-A3AC-462201E7DE93}" type="sibTrans" cxnId="{E76B5F2B-8008-4BD5-B2DE-79D77A124290}">
      <dgm:prSet/>
      <dgm:spPr/>
      <dgm:t>
        <a:bodyPr/>
        <a:lstStyle/>
        <a:p>
          <a:endParaRPr lang="en-US"/>
        </a:p>
      </dgm:t>
    </dgm:pt>
    <dgm:pt modelId="{44425CE7-3E00-4BC0-938F-6E0D0207E146}">
      <dgm:prSet/>
      <dgm:spPr/>
      <dgm:t>
        <a:bodyPr/>
        <a:lstStyle/>
        <a:p>
          <a:r>
            <a:rPr lang="fr-FR" dirty="0"/>
            <a:t>Un système unifié utilisant IBIS–GCSS pour garantir la cohérence </a:t>
          </a:r>
          <a:br>
            <a:rPr lang="fr-FR" dirty="0"/>
          </a:br>
          <a:r>
            <a:rPr lang="fr-FR" dirty="0"/>
            <a:t>du traitement de l’ensemble des réclamations</a:t>
          </a:r>
        </a:p>
      </dgm:t>
    </dgm:pt>
    <dgm:pt modelId="{251D2002-CDBB-4209-89B6-B7B74E2856D1}" type="parTrans" cxnId="{0FFA845B-4BA0-4BFD-80BC-9711C0976B17}">
      <dgm:prSet/>
      <dgm:spPr/>
      <dgm:t>
        <a:bodyPr/>
        <a:lstStyle/>
        <a:p>
          <a:endParaRPr lang="en-US"/>
        </a:p>
      </dgm:t>
    </dgm:pt>
    <dgm:pt modelId="{5515CE35-CFAB-4CD5-9C59-0AF7E43CE1A3}" type="sibTrans" cxnId="{0FFA845B-4BA0-4BFD-80BC-9711C0976B17}">
      <dgm:prSet/>
      <dgm:spPr/>
      <dgm:t>
        <a:bodyPr/>
        <a:lstStyle/>
        <a:p>
          <a:endParaRPr lang="en-US"/>
        </a:p>
      </dgm:t>
    </dgm:pt>
    <dgm:pt modelId="{E256BC62-80B4-42D1-B3EE-CF8AB3AEEED3}">
      <dgm:prSet/>
      <dgm:spPr/>
      <dgm:t>
        <a:bodyPr/>
        <a:lstStyle/>
        <a:p>
          <a:r>
            <a:rPr lang="fr-FR" dirty="0"/>
            <a:t>Le fournisseur GCSS travaille actuellement sur une mise à jour </a:t>
          </a:r>
          <a:br>
            <a:rPr lang="fr-FR" dirty="0"/>
          </a:br>
          <a:r>
            <a:rPr lang="fr-FR" dirty="0"/>
            <a:t>du module concerné afin de le rendre accessible aux centres d’appel/</a:t>
          </a:r>
          <a:br>
            <a:rPr lang="fr-FR" dirty="0"/>
          </a:br>
          <a:r>
            <a:rPr lang="fr-FR" dirty="0"/>
            <a:t>utilisateurs existants et nouveaux</a:t>
          </a:r>
        </a:p>
      </dgm:t>
    </dgm:pt>
    <dgm:pt modelId="{B3291914-705B-4D32-AA4D-257A5791CDA2}" type="parTrans" cxnId="{1721BCE8-6837-48CF-B9A2-2335F203A464}">
      <dgm:prSet/>
      <dgm:spPr/>
      <dgm:t>
        <a:bodyPr/>
        <a:lstStyle/>
        <a:p>
          <a:endParaRPr lang="en-US"/>
        </a:p>
      </dgm:t>
    </dgm:pt>
    <dgm:pt modelId="{13D71215-DDBA-4ED0-8E08-B520A73E97A0}" type="sibTrans" cxnId="{1721BCE8-6837-48CF-B9A2-2335F203A464}">
      <dgm:prSet/>
      <dgm:spPr/>
      <dgm:t>
        <a:bodyPr/>
        <a:lstStyle/>
        <a:p>
          <a:endParaRPr lang="en-US"/>
        </a:p>
      </dgm:t>
    </dgm:pt>
    <dgm:pt modelId="{B44815F0-72D7-4377-9E99-2E78F50D13C3}">
      <dgm:prSet/>
      <dgm:spPr/>
      <dgm:t>
        <a:bodyPr/>
        <a:lstStyle/>
        <a:p>
          <a:r>
            <a:rPr lang="fr-FR" dirty="0"/>
            <a:t>Les centres d’appels et les utilisateurs qui savent déjà comment traiter les réclamations par Internet joueront un rôle de premier plan dans </a:t>
          </a:r>
          <a:br>
            <a:rPr lang="fr-FR" dirty="0"/>
          </a:br>
          <a:r>
            <a:rPr lang="fr-FR" dirty="0"/>
            <a:t>le déploiement de ce module; des formations pourront également être organisées selon les besoins</a:t>
          </a:r>
        </a:p>
      </dgm:t>
    </dgm:pt>
    <dgm:pt modelId="{2B82DFB3-7857-4E99-AEEE-C27B74815612}" type="parTrans" cxnId="{A112C309-8D62-4A8E-8624-C28C92B638AE}">
      <dgm:prSet/>
      <dgm:spPr/>
      <dgm:t>
        <a:bodyPr/>
        <a:lstStyle/>
        <a:p>
          <a:endParaRPr lang="en-US"/>
        </a:p>
      </dgm:t>
    </dgm:pt>
    <dgm:pt modelId="{01C906E2-9933-4F34-B2B6-7521161BF51B}" type="sibTrans" cxnId="{A112C309-8D62-4A8E-8624-C28C92B638AE}">
      <dgm:prSet/>
      <dgm:spPr/>
      <dgm:t>
        <a:bodyPr/>
        <a:lstStyle/>
        <a:p>
          <a:endParaRPr lang="en-US"/>
        </a:p>
      </dgm:t>
    </dgm:pt>
    <dgm:pt modelId="{CA49517A-2D44-4D5B-B969-F7A116598681}">
      <dgm:prSet/>
      <dgm:spPr/>
      <dgm:t>
        <a:bodyPr/>
        <a:lstStyle/>
        <a:p>
          <a:r>
            <a:rPr lang="fr-FR" b="1"/>
            <a:t>Prochaines étapes</a:t>
          </a:r>
        </a:p>
      </dgm:t>
    </dgm:pt>
    <dgm:pt modelId="{D3260569-A719-46E4-A544-0140E2ECC037}" type="parTrans" cxnId="{5F516A02-41B4-4001-8487-10CF48B8C2DE}">
      <dgm:prSet/>
      <dgm:spPr/>
      <dgm:t>
        <a:bodyPr/>
        <a:lstStyle/>
        <a:p>
          <a:endParaRPr lang="en-US"/>
        </a:p>
      </dgm:t>
    </dgm:pt>
    <dgm:pt modelId="{9D33DF67-0E57-4D4F-8F1D-2A14B07C89BE}" type="sibTrans" cxnId="{5F516A02-41B4-4001-8487-10CF48B8C2DE}">
      <dgm:prSet/>
      <dgm:spPr/>
      <dgm:t>
        <a:bodyPr/>
        <a:lstStyle/>
        <a:p>
          <a:endParaRPr lang="en-US"/>
        </a:p>
      </dgm:t>
    </dgm:pt>
    <dgm:pt modelId="{F4028D18-470A-487B-ABEB-AE29A3E6B56F}">
      <dgm:prSet/>
      <dgm:spPr/>
      <dgm:t>
        <a:bodyPr/>
        <a:lstStyle/>
        <a:p>
          <a:r>
            <a:rPr lang="fr-FR" dirty="0"/>
            <a:t>Des directives détaillées seront communiquées prochainement à tous les membres, accompagnées d’un appui à la mise en œuvre</a:t>
          </a:r>
        </a:p>
      </dgm:t>
    </dgm:pt>
    <dgm:pt modelId="{DF056BBE-84D4-4240-B948-4C771D14E58D}" type="parTrans" cxnId="{C32DDE92-89CB-4AC5-9A40-033AB83F44A0}">
      <dgm:prSet/>
      <dgm:spPr/>
      <dgm:t>
        <a:bodyPr/>
        <a:lstStyle/>
        <a:p>
          <a:endParaRPr lang="en-US"/>
        </a:p>
      </dgm:t>
    </dgm:pt>
    <dgm:pt modelId="{0DBF89E3-05ED-4C15-8149-88DEEDAAAAA5}" type="sibTrans" cxnId="{C32DDE92-89CB-4AC5-9A40-033AB83F44A0}">
      <dgm:prSet/>
      <dgm:spPr/>
      <dgm:t>
        <a:bodyPr/>
        <a:lstStyle/>
        <a:p>
          <a:endParaRPr lang="en-US"/>
        </a:p>
      </dgm:t>
    </dgm:pt>
    <dgm:pt modelId="{76CA7203-68C6-4AE7-B731-B9521081425D}" type="pres">
      <dgm:prSet presAssocID="{5DDD4925-EFA4-4C2B-B691-4AF615E79D4D}" presName="linear" presStyleCnt="0">
        <dgm:presLayoutVars>
          <dgm:animLvl val="lvl"/>
          <dgm:resizeHandles val="exact"/>
        </dgm:presLayoutVars>
      </dgm:prSet>
      <dgm:spPr/>
    </dgm:pt>
    <dgm:pt modelId="{917C9426-FE7F-405C-A890-9DA9115CAA39}" type="pres">
      <dgm:prSet presAssocID="{5C6DF37B-D0E3-484F-9423-A2915FC06251}" presName="parentText" presStyleLbl="node1" presStyleIdx="0" presStyleCnt="3">
        <dgm:presLayoutVars>
          <dgm:chMax val="0"/>
          <dgm:bulletEnabled val="1"/>
        </dgm:presLayoutVars>
      </dgm:prSet>
      <dgm:spPr/>
    </dgm:pt>
    <dgm:pt modelId="{80939617-8426-45F9-BB85-FDD3A8889BF3}" type="pres">
      <dgm:prSet presAssocID="{5C6DF37B-D0E3-484F-9423-A2915FC06251}" presName="childText" presStyleLbl="revTx" presStyleIdx="0" presStyleCnt="3">
        <dgm:presLayoutVars>
          <dgm:bulletEnabled val="1"/>
        </dgm:presLayoutVars>
      </dgm:prSet>
      <dgm:spPr/>
    </dgm:pt>
    <dgm:pt modelId="{591C51D5-25D1-446E-8924-8308D962FD3B}" type="pres">
      <dgm:prSet presAssocID="{8C666970-13B8-4896-B855-892AE589947D}" presName="parentText" presStyleLbl="node1" presStyleIdx="1" presStyleCnt="3">
        <dgm:presLayoutVars>
          <dgm:chMax val="0"/>
          <dgm:bulletEnabled val="1"/>
        </dgm:presLayoutVars>
      </dgm:prSet>
      <dgm:spPr/>
    </dgm:pt>
    <dgm:pt modelId="{FA6E7831-BE71-4F40-A878-66CCDAD692CB}" type="pres">
      <dgm:prSet presAssocID="{8C666970-13B8-4896-B855-892AE589947D}" presName="childText" presStyleLbl="revTx" presStyleIdx="1" presStyleCnt="3">
        <dgm:presLayoutVars>
          <dgm:bulletEnabled val="1"/>
        </dgm:presLayoutVars>
      </dgm:prSet>
      <dgm:spPr/>
    </dgm:pt>
    <dgm:pt modelId="{D961103F-6878-41C8-BD7C-813053BDBB2E}" type="pres">
      <dgm:prSet presAssocID="{CA49517A-2D44-4D5B-B969-F7A116598681}" presName="parentText" presStyleLbl="node1" presStyleIdx="2" presStyleCnt="3">
        <dgm:presLayoutVars>
          <dgm:chMax val="0"/>
          <dgm:bulletEnabled val="1"/>
        </dgm:presLayoutVars>
      </dgm:prSet>
      <dgm:spPr/>
    </dgm:pt>
    <dgm:pt modelId="{FE5FA4DE-8DBF-4986-9837-7EC8A21DCD80}" type="pres">
      <dgm:prSet presAssocID="{CA49517A-2D44-4D5B-B969-F7A116598681}" presName="childText" presStyleLbl="revTx" presStyleIdx="2" presStyleCnt="3">
        <dgm:presLayoutVars>
          <dgm:bulletEnabled val="1"/>
        </dgm:presLayoutVars>
      </dgm:prSet>
      <dgm:spPr/>
    </dgm:pt>
  </dgm:ptLst>
  <dgm:cxnLst>
    <dgm:cxn modelId="{5F516A02-41B4-4001-8487-10CF48B8C2DE}" srcId="{5DDD4925-EFA4-4C2B-B691-4AF615E79D4D}" destId="{CA49517A-2D44-4D5B-B969-F7A116598681}" srcOrd="2" destOrd="0" parTransId="{D3260569-A719-46E4-A544-0140E2ECC037}" sibTransId="{9D33DF67-0E57-4D4F-8F1D-2A14B07C89BE}"/>
    <dgm:cxn modelId="{A112C309-8D62-4A8E-8624-C28C92B638AE}" srcId="{8C666970-13B8-4896-B855-892AE589947D}" destId="{B44815F0-72D7-4377-9E99-2E78F50D13C3}" srcOrd="2" destOrd="0" parTransId="{2B82DFB3-7857-4E99-AEEE-C27B74815612}" sibTransId="{01C906E2-9933-4F34-B2B6-7521161BF51B}"/>
    <dgm:cxn modelId="{0A0A580C-A5B8-460B-A55F-58FD83976368}" type="presOf" srcId="{F4028D18-470A-487B-ABEB-AE29A3E6B56F}" destId="{FE5FA4DE-8DBF-4986-9837-7EC8A21DCD80}" srcOrd="0" destOrd="0" presId="urn:microsoft.com/office/officeart/2005/8/layout/vList2"/>
    <dgm:cxn modelId="{F782091A-1F4E-4538-B9CE-A02D8115AC05}" type="presOf" srcId="{44425CE7-3E00-4BC0-938F-6E0D0207E146}" destId="{FA6E7831-BE71-4F40-A878-66CCDAD692CB}" srcOrd="0" destOrd="0" presId="urn:microsoft.com/office/officeart/2005/8/layout/vList2"/>
    <dgm:cxn modelId="{14916020-03B6-4264-A497-A43D2CA8BB54}" type="presOf" srcId="{CA49517A-2D44-4D5B-B969-F7A116598681}" destId="{D961103F-6878-41C8-BD7C-813053BDBB2E}" srcOrd="0" destOrd="0" presId="urn:microsoft.com/office/officeart/2005/8/layout/vList2"/>
    <dgm:cxn modelId="{485C7825-3F6F-4158-A89A-0E452DEB9964}" srcId="{5C6DF37B-D0E3-484F-9423-A2915FC06251}" destId="{F73BD51E-5FB5-4E49-9D39-F72964ACC0EF}" srcOrd="0" destOrd="0" parTransId="{34233FB7-A1FD-4448-8AFA-B345A7628BFA}" sibTransId="{4A9A75F3-99C0-45BA-9524-1C227046C8E5}"/>
    <dgm:cxn modelId="{74904C26-6CB4-44A8-9347-B31BECD60E3A}" type="presOf" srcId="{B44815F0-72D7-4377-9E99-2E78F50D13C3}" destId="{FA6E7831-BE71-4F40-A878-66CCDAD692CB}" srcOrd="0" destOrd="2" presId="urn:microsoft.com/office/officeart/2005/8/layout/vList2"/>
    <dgm:cxn modelId="{E76B5F2B-8008-4BD5-B2DE-79D77A124290}" srcId="{5DDD4925-EFA4-4C2B-B691-4AF615E79D4D}" destId="{8C666970-13B8-4896-B855-892AE589947D}" srcOrd="1" destOrd="0" parTransId="{8993DDDB-586C-427D-A744-73AAD651225B}" sibTransId="{28381BB2-D628-4C08-A3AC-462201E7DE93}"/>
    <dgm:cxn modelId="{283D6A34-FCCB-42FC-8F18-60EB7C8C1FBC}" type="presOf" srcId="{5C6DF37B-D0E3-484F-9423-A2915FC06251}" destId="{917C9426-FE7F-405C-A890-9DA9115CAA39}" srcOrd="0" destOrd="0" presId="urn:microsoft.com/office/officeart/2005/8/layout/vList2"/>
    <dgm:cxn modelId="{0FFA845B-4BA0-4BFD-80BC-9711C0976B17}" srcId="{8C666970-13B8-4896-B855-892AE589947D}" destId="{44425CE7-3E00-4BC0-938F-6E0D0207E146}" srcOrd="0" destOrd="0" parTransId="{251D2002-CDBB-4209-89B6-B7B74E2856D1}" sibTransId="{5515CE35-CFAB-4CD5-9C59-0AF7E43CE1A3}"/>
    <dgm:cxn modelId="{F0D6C047-4A87-450D-A117-F02109EDF82A}" type="presOf" srcId="{5DDD4925-EFA4-4C2B-B691-4AF615E79D4D}" destId="{76CA7203-68C6-4AE7-B731-B9521081425D}" srcOrd="0" destOrd="0" presId="urn:microsoft.com/office/officeart/2005/8/layout/vList2"/>
    <dgm:cxn modelId="{48F2D552-9508-4ED2-84B1-D225E506B8C4}" type="presOf" srcId="{E256BC62-80B4-42D1-B3EE-CF8AB3AEEED3}" destId="{FA6E7831-BE71-4F40-A878-66CCDAD692CB}" srcOrd="0" destOrd="1" presId="urn:microsoft.com/office/officeart/2005/8/layout/vList2"/>
    <dgm:cxn modelId="{C32DDE92-89CB-4AC5-9A40-033AB83F44A0}" srcId="{CA49517A-2D44-4D5B-B969-F7A116598681}" destId="{F4028D18-470A-487B-ABEB-AE29A3E6B56F}" srcOrd="0" destOrd="0" parTransId="{DF056BBE-84D4-4240-B948-4C771D14E58D}" sibTransId="{0DBF89E3-05ED-4C15-8149-88DEEDAAAAA5}"/>
    <dgm:cxn modelId="{20238B9A-D62E-40BE-82EC-4EB6A173ECF6}" type="presOf" srcId="{8C666970-13B8-4896-B855-892AE589947D}" destId="{591C51D5-25D1-446E-8924-8308D962FD3B}" srcOrd="0" destOrd="0" presId="urn:microsoft.com/office/officeart/2005/8/layout/vList2"/>
    <dgm:cxn modelId="{873C28AA-BBED-400C-9158-8E40E2549CC3}" srcId="{5DDD4925-EFA4-4C2B-B691-4AF615E79D4D}" destId="{5C6DF37B-D0E3-484F-9423-A2915FC06251}" srcOrd="0" destOrd="0" parTransId="{669B5BA8-9ED2-4052-A7A6-4901F9D3BFB9}" sibTransId="{ADF98CA6-7D6F-4635-AE0A-33F656B98C15}"/>
    <dgm:cxn modelId="{422823D7-07C2-45F9-8AB5-DE909AEE0E6D}" type="presOf" srcId="{F73BD51E-5FB5-4E49-9D39-F72964ACC0EF}" destId="{80939617-8426-45F9-BB85-FDD3A8889BF3}" srcOrd="0" destOrd="0" presId="urn:microsoft.com/office/officeart/2005/8/layout/vList2"/>
    <dgm:cxn modelId="{1721BCE8-6837-48CF-B9A2-2335F203A464}" srcId="{8C666970-13B8-4896-B855-892AE589947D}" destId="{E256BC62-80B4-42D1-B3EE-CF8AB3AEEED3}" srcOrd="1" destOrd="0" parTransId="{B3291914-705B-4D32-AA4D-257A5791CDA2}" sibTransId="{13D71215-DDBA-4ED0-8E08-B520A73E97A0}"/>
    <dgm:cxn modelId="{4CBA8C60-EFA2-4E88-ABEA-548CDDE3C26B}" type="presParOf" srcId="{76CA7203-68C6-4AE7-B731-B9521081425D}" destId="{917C9426-FE7F-405C-A890-9DA9115CAA39}" srcOrd="0" destOrd="0" presId="urn:microsoft.com/office/officeart/2005/8/layout/vList2"/>
    <dgm:cxn modelId="{93BA2D08-81D9-4EC1-B3C0-1342162FE1BD}" type="presParOf" srcId="{76CA7203-68C6-4AE7-B731-B9521081425D}" destId="{80939617-8426-45F9-BB85-FDD3A8889BF3}" srcOrd="1" destOrd="0" presId="urn:microsoft.com/office/officeart/2005/8/layout/vList2"/>
    <dgm:cxn modelId="{B36F9EA2-5F07-42E0-B7CA-FDC9BB24D748}" type="presParOf" srcId="{76CA7203-68C6-4AE7-B731-B9521081425D}" destId="{591C51D5-25D1-446E-8924-8308D962FD3B}" srcOrd="2" destOrd="0" presId="urn:microsoft.com/office/officeart/2005/8/layout/vList2"/>
    <dgm:cxn modelId="{65E74B52-9F4D-4A06-8604-84D610F637BC}" type="presParOf" srcId="{76CA7203-68C6-4AE7-B731-B9521081425D}" destId="{FA6E7831-BE71-4F40-A878-66CCDAD692CB}" srcOrd="3" destOrd="0" presId="urn:microsoft.com/office/officeart/2005/8/layout/vList2"/>
    <dgm:cxn modelId="{17975617-F202-4288-AD71-8F58B5547758}" type="presParOf" srcId="{76CA7203-68C6-4AE7-B731-B9521081425D}" destId="{D961103F-6878-41C8-BD7C-813053BDBB2E}" srcOrd="4" destOrd="0" presId="urn:microsoft.com/office/officeart/2005/8/layout/vList2"/>
    <dgm:cxn modelId="{EFBAB2D4-4678-418E-B70F-96A85DCFE841}" type="presParOf" srcId="{76CA7203-68C6-4AE7-B731-B9521081425D}" destId="{FE5FA4DE-8DBF-4986-9837-7EC8A21DCD80}" srcOrd="5"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FB244B67-D8DE-4157-99EB-47BB265A98B9}"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US"/>
        </a:p>
      </dgm:t>
    </dgm:pt>
    <dgm:pt modelId="{266F1390-8EE0-4FB7-9838-6F9A2EAC38E6}">
      <dgm:prSet/>
      <dgm:spPr/>
      <dgm:t>
        <a:bodyPr/>
        <a:lstStyle/>
        <a:p>
          <a:r>
            <a:rPr lang="fr-FR"/>
            <a:t>Introduire les échanges de données électroniques (PREDES/RESDES, EMSEVT) pour les envois recommandés/avec suivi/avec valeur déclarée</a:t>
          </a:r>
        </a:p>
      </dgm:t>
    </dgm:pt>
    <dgm:pt modelId="{D0E3D383-DD65-4850-8AF2-CE70D696C529}" type="parTrans" cxnId="{5D6FA2EB-8036-4ADC-BB1A-9F904A4B8FD3}">
      <dgm:prSet/>
      <dgm:spPr/>
      <dgm:t>
        <a:bodyPr/>
        <a:lstStyle/>
        <a:p>
          <a:endParaRPr lang="en-US"/>
        </a:p>
      </dgm:t>
    </dgm:pt>
    <dgm:pt modelId="{F9E35DC9-16F7-45F5-B0AA-26B619BDDCE1}" type="sibTrans" cxnId="{5D6FA2EB-8036-4ADC-BB1A-9F904A4B8FD3}">
      <dgm:prSet/>
      <dgm:spPr/>
      <dgm:t>
        <a:bodyPr/>
        <a:lstStyle/>
        <a:p>
          <a:endParaRPr lang="en-US"/>
        </a:p>
      </dgm:t>
    </dgm:pt>
    <dgm:pt modelId="{A2E9D16B-2824-4AD3-873A-39F3A02E1F6E}">
      <dgm:prSet/>
      <dgm:spPr/>
      <dgm:t>
        <a:bodyPr/>
        <a:lstStyle/>
        <a:p>
          <a:r>
            <a:rPr lang="fr-FR"/>
            <a:t>Définir les principes généraux régissant IBIS et les réclamations</a:t>
          </a:r>
        </a:p>
      </dgm:t>
    </dgm:pt>
    <dgm:pt modelId="{F475D5E7-C63F-4534-A312-09046B125C61}" type="parTrans" cxnId="{C0A53A2B-12DE-45A6-A13E-04B78A9D38AC}">
      <dgm:prSet/>
      <dgm:spPr/>
      <dgm:t>
        <a:bodyPr/>
        <a:lstStyle/>
        <a:p>
          <a:endParaRPr lang="en-US"/>
        </a:p>
      </dgm:t>
    </dgm:pt>
    <dgm:pt modelId="{C809FDB6-532B-465E-A051-C05401214898}" type="sibTrans" cxnId="{C0A53A2B-12DE-45A6-A13E-04B78A9D38AC}">
      <dgm:prSet/>
      <dgm:spPr/>
      <dgm:t>
        <a:bodyPr/>
        <a:lstStyle/>
        <a:p>
          <a:endParaRPr lang="en-US"/>
        </a:p>
      </dgm:t>
    </dgm:pt>
    <dgm:pt modelId="{F2A118D9-6E79-4E55-A0FA-AF38467877A5}">
      <dgm:prSet/>
      <dgm:spPr/>
      <dgm:t>
        <a:bodyPr/>
        <a:lstStyle/>
        <a:p>
          <a:r>
            <a:rPr lang="fr-FR"/>
            <a:t>Expliquer le flux de travail IBIS à deux niveaux et les messages</a:t>
          </a:r>
        </a:p>
      </dgm:t>
    </dgm:pt>
    <dgm:pt modelId="{23794E59-D8D8-4AA0-A1BE-55257BE4985D}" type="parTrans" cxnId="{985A4CD9-5A1A-44AF-8E93-29628FF941ED}">
      <dgm:prSet/>
      <dgm:spPr/>
      <dgm:t>
        <a:bodyPr/>
        <a:lstStyle/>
        <a:p>
          <a:endParaRPr lang="en-US"/>
        </a:p>
      </dgm:t>
    </dgm:pt>
    <dgm:pt modelId="{5DE87B27-24ED-44E9-A1FB-81CED0E31247}" type="sibTrans" cxnId="{985A4CD9-5A1A-44AF-8E93-29628FF941ED}">
      <dgm:prSet/>
      <dgm:spPr/>
      <dgm:t>
        <a:bodyPr/>
        <a:lstStyle/>
        <a:p>
          <a:endParaRPr lang="en-US"/>
        </a:p>
      </dgm:t>
    </dgm:pt>
    <dgm:pt modelId="{6B62B2A4-BD39-4E1E-A418-273491DC4016}">
      <dgm:prSet/>
      <dgm:spPr/>
      <dgm:t>
        <a:bodyPr/>
        <a:lstStyle/>
        <a:p>
          <a:r>
            <a:rPr lang="fr-FR"/>
            <a:t>Clarifier les délais de réponse et les indicateurs de performance</a:t>
          </a:r>
        </a:p>
      </dgm:t>
    </dgm:pt>
    <dgm:pt modelId="{94C155D2-99A4-4AAE-8DC9-6057D1C96981}" type="parTrans" cxnId="{BCFAB2BC-1444-47BB-BD7B-854002BCB5A2}">
      <dgm:prSet/>
      <dgm:spPr/>
      <dgm:t>
        <a:bodyPr/>
        <a:lstStyle/>
        <a:p>
          <a:endParaRPr lang="en-US"/>
        </a:p>
      </dgm:t>
    </dgm:pt>
    <dgm:pt modelId="{C59AF1D3-6D9F-40EE-B943-7E9CF00DA809}" type="sibTrans" cxnId="{BCFAB2BC-1444-47BB-BD7B-854002BCB5A2}">
      <dgm:prSet/>
      <dgm:spPr/>
      <dgm:t>
        <a:bodyPr/>
        <a:lstStyle/>
        <a:p>
          <a:endParaRPr lang="en-US"/>
        </a:p>
      </dgm:t>
    </dgm:pt>
    <dgm:pt modelId="{F4DC7372-DDB3-4C16-8739-FE47DD8AE108}">
      <dgm:prSet/>
      <dgm:spPr/>
      <dgm:t>
        <a:bodyPr/>
        <a:lstStyle/>
        <a:p>
          <a:r>
            <a:rPr lang="fr-FR" dirty="0"/>
            <a:t>Garantir le traitement standardisé et le suivi transparent des réclamations par le biais d’IBIS </a:t>
          </a:r>
          <a:br>
            <a:rPr lang="fr-FR" dirty="0"/>
          </a:br>
          <a:r>
            <a:rPr lang="fr-FR" dirty="0"/>
            <a:t>et d’EMSEVT </a:t>
          </a:r>
        </a:p>
      </dgm:t>
    </dgm:pt>
    <dgm:pt modelId="{BAA0E2B5-5F68-4E92-B5BB-B393CA6A55A6}" type="parTrans" cxnId="{EBAE9033-E48D-4C60-84CC-46CCC2C5A539}">
      <dgm:prSet/>
      <dgm:spPr/>
      <dgm:t>
        <a:bodyPr/>
        <a:lstStyle/>
        <a:p>
          <a:endParaRPr lang="en-US"/>
        </a:p>
      </dgm:t>
    </dgm:pt>
    <dgm:pt modelId="{60068F32-4786-4E04-9B4C-F3A27FE7991E}" type="sibTrans" cxnId="{EBAE9033-E48D-4C60-84CC-46CCC2C5A539}">
      <dgm:prSet/>
      <dgm:spPr/>
      <dgm:t>
        <a:bodyPr/>
        <a:lstStyle/>
        <a:p>
          <a:endParaRPr lang="en-US"/>
        </a:p>
      </dgm:t>
    </dgm:pt>
    <dgm:pt modelId="{0E36C379-A14B-43B9-8204-531133E9F870}" type="pres">
      <dgm:prSet presAssocID="{FB244B67-D8DE-4157-99EB-47BB265A98B9}" presName="Name0" presStyleCnt="0">
        <dgm:presLayoutVars>
          <dgm:chMax val="7"/>
          <dgm:chPref val="7"/>
          <dgm:dir/>
        </dgm:presLayoutVars>
      </dgm:prSet>
      <dgm:spPr/>
    </dgm:pt>
    <dgm:pt modelId="{ADFA9CF6-55BD-4A3C-9BD6-2108899ACE9F}" type="pres">
      <dgm:prSet presAssocID="{FB244B67-D8DE-4157-99EB-47BB265A98B9}" presName="Name1" presStyleCnt="0"/>
      <dgm:spPr/>
    </dgm:pt>
    <dgm:pt modelId="{E7556396-5DED-4490-AFEA-8E446E78ED7B}" type="pres">
      <dgm:prSet presAssocID="{FB244B67-D8DE-4157-99EB-47BB265A98B9}" presName="cycle" presStyleCnt="0"/>
      <dgm:spPr/>
    </dgm:pt>
    <dgm:pt modelId="{6053C778-4B19-486B-9C7F-3F250150A487}" type="pres">
      <dgm:prSet presAssocID="{FB244B67-D8DE-4157-99EB-47BB265A98B9}" presName="srcNode" presStyleLbl="node1" presStyleIdx="0" presStyleCnt="5"/>
      <dgm:spPr/>
    </dgm:pt>
    <dgm:pt modelId="{4A7D1F9C-D61E-4276-B580-485CB7AAF0DD}" type="pres">
      <dgm:prSet presAssocID="{FB244B67-D8DE-4157-99EB-47BB265A98B9}" presName="conn" presStyleLbl="parChTrans1D2" presStyleIdx="0" presStyleCnt="1"/>
      <dgm:spPr/>
    </dgm:pt>
    <dgm:pt modelId="{7E938B87-0FE4-463C-BDED-9F9099FDBE51}" type="pres">
      <dgm:prSet presAssocID="{FB244B67-D8DE-4157-99EB-47BB265A98B9}" presName="extraNode" presStyleLbl="node1" presStyleIdx="0" presStyleCnt="5"/>
      <dgm:spPr/>
    </dgm:pt>
    <dgm:pt modelId="{4684B336-64DC-4D58-AB08-AB634ECEC8B6}" type="pres">
      <dgm:prSet presAssocID="{FB244B67-D8DE-4157-99EB-47BB265A98B9}" presName="dstNode" presStyleLbl="node1" presStyleIdx="0" presStyleCnt="5"/>
      <dgm:spPr/>
    </dgm:pt>
    <dgm:pt modelId="{8B7F2C77-0B35-454C-97B8-9FFED9ACB3DC}" type="pres">
      <dgm:prSet presAssocID="{266F1390-8EE0-4FB7-9838-6F9A2EAC38E6}" presName="text_1" presStyleLbl="node1" presStyleIdx="0" presStyleCnt="5">
        <dgm:presLayoutVars>
          <dgm:bulletEnabled val="1"/>
        </dgm:presLayoutVars>
      </dgm:prSet>
      <dgm:spPr/>
    </dgm:pt>
    <dgm:pt modelId="{32E0C2E0-1990-4D95-8518-FE6EFFA32D88}" type="pres">
      <dgm:prSet presAssocID="{266F1390-8EE0-4FB7-9838-6F9A2EAC38E6}" presName="accent_1" presStyleCnt="0"/>
      <dgm:spPr/>
    </dgm:pt>
    <dgm:pt modelId="{5CBD1FC9-9DF8-496F-8430-18E892D354B2}" type="pres">
      <dgm:prSet presAssocID="{266F1390-8EE0-4FB7-9838-6F9A2EAC38E6}" presName="accentRepeatNode" presStyleLbl="solidFgAcc1" presStyleIdx="0" presStyleCnt="5"/>
      <dgm:spPr/>
    </dgm:pt>
    <dgm:pt modelId="{A6FC7119-2277-4A65-A884-773334D00C23}" type="pres">
      <dgm:prSet presAssocID="{A2E9D16B-2824-4AD3-873A-39F3A02E1F6E}" presName="text_2" presStyleLbl="node1" presStyleIdx="1" presStyleCnt="5">
        <dgm:presLayoutVars>
          <dgm:bulletEnabled val="1"/>
        </dgm:presLayoutVars>
      </dgm:prSet>
      <dgm:spPr/>
    </dgm:pt>
    <dgm:pt modelId="{A17E5CF7-EE1C-49F0-B7B2-FD3B42E3F9A8}" type="pres">
      <dgm:prSet presAssocID="{A2E9D16B-2824-4AD3-873A-39F3A02E1F6E}" presName="accent_2" presStyleCnt="0"/>
      <dgm:spPr/>
    </dgm:pt>
    <dgm:pt modelId="{A6F6C743-B09B-463B-9B5B-B657E45EAE91}" type="pres">
      <dgm:prSet presAssocID="{A2E9D16B-2824-4AD3-873A-39F3A02E1F6E}" presName="accentRepeatNode" presStyleLbl="solidFgAcc1" presStyleIdx="1" presStyleCnt="5"/>
      <dgm:spPr/>
    </dgm:pt>
    <dgm:pt modelId="{26836B2C-7888-4F0F-802A-EDD22D14280E}" type="pres">
      <dgm:prSet presAssocID="{F2A118D9-6E79-4E55-A0FA-AF38467877A5}" presName="text_3" presStyleLbl="node1" presStyleIdx="2" presStyleCnt="5">
        <dgm:presLayoutVars>
          <dgm:bulletEnabled val="1"/>
        </dgm:presLayoutVars>
      </dgm:prSet>
      <dgm:spPr/>
    </dgm:pt>
    <dgm:pt modelId="{C7FDD6CB-2E11-41B7-B3BC-A25F65BF8B2C}" type="pres">
      <dgm:prSet presAssocID="{F2A118D9-6E79-4E55-A0FA-AF38467877A5}" presName="accent_3" presStyleCnt="0"/>
      <dgm:spPr/>
    </dgm:pt>
    <dgm:pt modelId="{FF9D9E7D-6B1D-4542-A007-0FA742DD3EA3}" type="pres">
      <dgm:prSet presAssocID="{F2A118D9-6E79-4E55-A0FA-AF38467877A5}" presName="accentRepeatNode" presStyleLbl="solidFgAcc1" presStyleIdx="2" presStyleCnt="5"/>
      <dgm:spPr/>
    </dgm:pt>
    <dgm:pt modelId="{BD047153-CDD3-4B56-83A5-4F8EB7F409D0}" type="pres">
      <dgm:prSet presAssocID="{6B62B2A4-BD39-4E1E-A418-273491DC4016}" presName="text_4" presStyleLbl="node1" presStyleIdx="3" presStyleCnt="5">
        <dgm:presLayoutVars>
          <dgm:bulletEnabled val="1"/>
        </dgm:presLayoutVars>
      </dgm:prSet>
      <dgm:spPr/>
    </dgm:pt>
    <dgm:pt modelId="{9C21C3ED-FE5E-4E37-B778-8CEF7283D58A}" type="pres">
      <dgm:prSet presAssocID="{6B62B2A4-BD39-4E1E-A418-273491DC4016}" presName="accent_4" presStyleCnt="0"/>
      <dgm:spPr/>
    </dgm:pt>
    <dgm:pt modelId="{60A60403-4C96-4007-B1F0-64A2BA66F152}" type="pres">
      <dgm:prSet presAssocID="{6B62B2A4-BD39-4E1E-A418-273491DC4016}" presName="accentRepeatNode" presStyleLbl="solidFgAcc1" presStyleIdx="3" presStyleCnt="5"/>
      <dgm:spPr/>
    </dgm:pt>
    <dgm:pt modelId="{84C44A2A-06BA-4C57-84A3-80A00FFBEC1E}" type="pres">
      <dgm:prSet presAssocID="{F4DC7372-DDB3-4C16-8739-FE47DD8AE108}" presName="text_5" presStyleLbl="node1" presStyleIdx="4" presStyleCnt="5">
        <dgm:presLayoutVars>
          <dgm:bulletEnabled val="1"/>
        </dgm:presLayoutVars>
      </dgm:prSet>
      <dgm:spPr/>
    </dgm:pt>
    <dgm:pt modelId="{2A34258C-45E6-4EA8-9FAF-BD99839FC6B5}" type="pres">
      <dgm:prSet presAssocID="{F4DC7372-DDB3-4C16-8739-FE47DD8AE108}" presName="accent_5" presStyleCnt="0"/>
      <dgm:spPr/>
    </dgm:pt>
    <dgm:pt modelId="{4F2FA253-27C9-484F-8A94-0522FA3659DC}" type="pres">
      <dgm:prSet presAssocID="{F4DC7372-DDB3-4C16-8739-FE47DD8AE108}" presName="accentRepeatNode" presStyleLbl="solidFgAcc1" presStyleIdx="4" presStyleCnt="5"/>
      <dgm:spPr/>
    </dgm:pt>
  </dgm:ptLst>
  <dgm:cxnLst>
    <dgm:cxn modelId="{2EEB6624-6254-41F2-A646-592FBA0337BA}" type="presOf" srcId="{A2E9D16B-2824-4AD3-873A-39F3A02E1F6E}" destId="{A6FC7119-2277-4A65-A884-773334D00C23}" srcOrd="0" destOrd="0" presId="urn:microsoft.com/office/officeart/2008/layout/VerticalCurvedList"/>
    <dgm:cxn modelId="{8600E326-DC36-42F7-8E54-55AF43EE1ADD}" type="presOf" srcId="{6B62B2A4-BD39-4E1E-A418-273491DC4016}" destId="{BD047153-CDD3-4B56-83A5-4F8EB7F409D0}" srcOrd="0" destOrd="0" presId="urn:microsoft.com/office/officeart/2008/layout/VerticalCurvedList"/>
    <dgm:cxn modelId="{C0A53A2B-12DE-45A6-A13E-04B78A9D38AC}" srcId="{FB244B67-D8DE-4157-99EB-47BB265A98B9}" destId="{A2E9D16B-2824-4AD3-873A-39F3A02E1F6E}" srcOrd="1" destOrd="0" parTransId="{F475D5E7-C63F-4534-A312-09046B125C61}" sibTransId="{C809FDB6-532B-465E-A051-C05401214898}"/>
    <dgm:cxn modelId="{EC24C02F-41A1-484B-85BC-B71199837085}" type="presOf" srcId="{FB244B67-D8DE-4157-99EB-47BB265A98B9}" destId="{0E36C379-A14B-43B9-8204-531133E9F870}" srcOrd="0" destOrd="0" presId="urn:microsoft.com/office/officeart/2008/layout/VerticalCurvedList"/>
    <dgm:cxn modelId="{EBAE9033-E48D-4C60-84CC-46CCC2C5A539}" srcId="{FB244B67-D8DE-4157-99EB-47BB265A98B9}" destId="{F4DC7372-DDB3-4C16-8739-FE47DD8AE108}" srcOrd="4" destOrd="0" parTransId="{BAA0E2B5-5F68-4E92-B5BB-B393CA6A55A6}" sibTransId="{60068F32-4786-4E04-9B4C-F3A27FE7991E}"/>
    <dgm:cxn modelId="{0EEE517A-541D-4102-8862-91B0D7F301B8}" type="presOf" srcId="{F2A118D9-6E79-4E55-A0FA-AF38467877A5}" destId="{26836B2C-7888-4F0F-802A-EDD22D14280E}" srcOrd="0" destOrd="0" presId="urn:microsoft.com/office/officeart/2008/layout/VerticalCurvedList"/>
    <dgm:cxn modelId="{F3939F93-81CD-4EAE-A86C-699D0699A70A}" type="presOf" srcId="{F9E35DC9-16F7-45F5-B0AA-26B619BDDCE1}" destId="{4A7D1F9C-D61E-4276-B580-485CB7AAF0DD}" srcOrd="0" destOrd="0" presId="urn:microsoft.com/office/officeart/2008/layout/VerticalCurvedList"/>
    <dgm:cxn modelId="{BCFAB2BC-1444-47BB-BD7B-854002BCB5A2}" srcId="{FB244B67-D8DE-4157-99EB-47BB265A98B9}" destId="{6B62B2A4-BD39-4E1E-A418-273491DC4016}" srcOrd="3" destOrd="0" parTransId="{94C155D2-99A4-4AAE-8DC9-6057D1C96981}" sibTransId="{C59AF1D3-6D9F-40EE-B943-7E9CF00DA809}"/>
    <dgm:cxn modelId="{985A4CD9-5A1A-44AF-8E93-29628FF941ED}" srcId="{FB244B67-D8DE-4157-99EB-47BB265A98B9}" destId="{F2A118D9-6E79-4E55-A0FA-AF38467877A5}" srcOrd="2" destOrd="0" parTransId="{23794E59-D8D8-4AA0-A1BE-55257BE4985D}" sibTransId="{5DE87B27-24ED-44E9-A1FB-81CED0E31247}"/>
    <dgm:cxn modelId="{5D6FA2EB-8036-4ADC-BB1A-9F904A4B8FD3}" srcId="{FB244B67-D8DE-4157-99EB-47BB265A98B9}" destId="{266F1390-8EE0-4FB7-9838-6F9A2EAC38E6}" srcOrd="0" destOrd="0" parTransId="{D0E3D383-DD65-4850-8AF2-CE70D696C529}" sibTransId="{F9E35DC9-16F7-45F5-B0AA-26B619BDDCE1}"/>
    <dgm:cxn modelId="{F9FEF1EE-669A-424F-AF28-B591A51A21B7}" type="presOf" srcId="{F4DC7372-DDB3-4C16-8739-FE47DD8AE108}" destId="{84C44A2A-06BA-4C57-84A3-80A00FFBEC1E}" srcOrd="0" destOrd="0" presId="urn:microsoft.com/office/officeart/2008/layout/VerticalCurvedList"/>
    <dgm:cxn modelId="{6A1935F3-A660-4EDF-BB9D-3D5DD46DABB9}" type="presOf" srcId="{266F1390-8EE0-4FB7-9838-6F9A2EAC38E6}" destId="{8B7F2C77-0B35-454C-97B8-9FFED9ACB3DC}" srcOrd="0" destOrd="0" presId="urn:microsoft.com/office/officeart/2008/layout/VerticalCurvedList"/>
    <dgm:cxn modelId="{519B166E-0451-40BB-B912-457C9358CAD1}" type="presParOf" srcId="{0E36C379-A14B-43B9-8204-531133E9F870}" destId="{ADFA9CF6-55BD-4A3C-9BD6-2108899ACE9F}" srcOrd="0" destOrd="0" presId="urn:microsoft.com/office/officeart/2008/layout/VerticalCurvedList"/>
    <dgm:cxn modelId="{A5618DF5-1D79-4380-8481-C7933D8C15AC}" type="presParOf" srcId="{ADFA9CF6-55BD-4A3C-9BD6-2108899ACE9F}" destId="{E7556396-5DED-4490-AFEA-8E446E78ED7B}" srcOrd="0" destOrd="0" presId="urn:microsoft.com/office/officeart/2008/layout/VerticalCurvedList"/>
    <dgm:cxn modelId="{0D79E118-EBE2-4C4D-AFAA-3583BA7BFA41}" type="presParOf" srcId="{E7556396-5DED-4490-AFEA-8E446E78ED7B}" destId="{6053C778-4B19-486B-9C7F-3F250150A487}" srcOrd="0" destOrd="0" presId="urn:microsoft.com/office/officeart/2008/layout/VerticalCurvedList"/>
    <dgm:cxn modelId="{3083787E-A8BC-47CB-82C4-271D7A7BCE16}" type="presParOf" srcId="{E7556396-5DED-4490-AFEA-8E446E78ED7B}" destId="{4A7D1F9C-D61E-4276-B580-485CB7AAF0DD}" srcOrd="1" destOrd="0" presId="urn:microsoft.com/office/officeart/2008/layout/VerticalCurvedList"/>
    <dgm:cxn modelId="{F7F38AE1-E1EF-4CA2-A8C1-CA52556C6888}" type="presParOf" srcId="{E7556396-5DED-4490-AFEA-8E446E78ED7B}" destId="{7E938B87-0FE4-463C-BDED-9F9099FDBE51}" srcOrd="2" destOrd="0" presId="urn:microsoft.com/office/officeart/2008/layout/VerticalCurvedList"/>
    <dgm:cxn modelId="{6B3CECD7-B15F-4312-9E0D-D9A1F9182DCF}" type="presParOf" srcId="{E7556396-5DED-4490-AFEA-8E446E78ED7B}" destId="{4684B336-64DC-4D58-AB08-AB634ECEC8B6}" srcOrd="3" destOrd="0" presId="urn:microsoft.com/office/officeart/2008/layout/VerticalCurvedList"/>
    <dgm:cxn modelId="{57419D61-1F86-4B26-B25D-E87E2745AD89}" type="presParOf" srcId="{ADFA9CF6-55BD-4A3C-9BD6-2108899ACE9F}" destId="{8B7F2C77-0B35-454C-97B8-9FFED9ACB3DC}" srcOrd="1" destOrd="0" presId="urn:microsoft.com/office/officeart/2008/layout/VerticalCurvedList"/>
    <dgm:cxn modelId="{ABAF0AA0-4DBC-4EC6-BB72-F906D387BB21}" type="presParOf" srcId="{ADFA9CF6-55BD-4A3C-9BD6-2108899ACE9F}" destId="{32E0C2E0-1990-4D95-8518-FE6EFFA32D88}" srcOrd="2" destOrd="0" presId="urn:microsoft.com/office/officeart/2008/layout/VerticalCurvedList"/>
    <dgm:cxn modelId="{80EAD41D-B245-435A-87B5-A6AF82F67E2A}" type="presParOf" srcId="{32E0C2E0-1990-4D95-8518-FE6EFFA32D88}" destId="{5CBD1FC9-9DF8-496F-8430-18E892D354B2}" srcOrd="0" destOrd="0" presId="urn:microsoft.com/office/officeart/2008/layout/VerticalCurvedList"/>
    <dgm:cxn modelId="{9D542046-6C83-4911-9CD7-3A2977EAF599}" type="presParOf" srcId="{ADFA9CF6-55BD-4A3C-9BD6-2108899ACE9F}" destId="{A6FC7119-2277-4A65-A884-773334D00C23}" srcOrd="3" destOrd="0" presId="urn:microsoft.com/office/officeart/2008/layout/VerticalCurvedList"/>
    <dgm:cxn modelId="{B1D9F7C8-C9EA-418E-9F89-C42892AE8C64}" type="presParOf" srcId="{ADFA9CF6-55BD-4A3C-9BD6-2108899ACE9F}" destId="{A17E5CF7-EE1C-49F0-B7B2-FD3B42E3F9A8}" srcOrd="4" destOrd="0" presId="urn:microsoft.com/office/officeart/2008/layout/VerticalCurvedList"/>
    <dgm:cxn modelId="{959F5B43-B728-4DE4-957F-1826FDBE00B6}" type="presParOf" srcId="{A17E5CF7-EE1C-49F0-B7B2-FD3B42E3F9A8}" destId="{A6F6C743-B09B-463B-9B5B-B657E45EAE91}" srcOrd="0" destOrd="0" presId="urn:microsoft.com/office/officeart/2008/layout/VerticalCurvedList"/>
    <dgm:cxn modelId="{3AC0B30F-9770-4CDA-AB20-0F3A76832FDB}" type="presParOf" srcId="{ADFA9CF6-55BD-4A3C-9BD6-2108899ACE9F}" destId="{26836B2C-7888-4F0F-802A-EDD22D14280E}" srcOrd="5" destOrd="0" presId="urn:microsoft.com/office/officeart/2008/layout/VerticalCurvedList"/>
    <dgm:cxn modelId="{B4A70148-4F3F-42DA-B388-A26CA59F1A51}" type="presParOf" srcId="{ADFA9CF6-55BD-4A3C-9BD6-2108899ACE9F}" destId="{C7FDD6CB-2E11-41B7-B3BC-A25F65BF8B2C}" srcOrd="6" destOrd="0" presId="urn:microsoft.com/office/officeart/2008/layout/VerticalCurvedList"/>
    <dgm:cxn modelId="{C859AD7D-3C28-46DF-942F-E29567672BF0}" type="presParOf" srcId="{C7FDD6CB-2E11-41B7-B3BC-A25F65BF8B2C}" destId="{FF9D9E7D-6B1D-4542-A007-0FA742DD3EA3}" srcOrd="0" destOrd="0" presId="urn:microsoft.com/office/officeart/2008/layout/VerticalCurvedList"/>
    <dgm:cxn modelId="{52847499-641F-4F04-8B02-CD6CFC360B43}" type="presParOf" srcId="{ADFA9CF6-55BD-4A3C-9BD6-2108899ACE9F}" destId="{BD047153-CDD3-4B56-83A5-4F8EB7F409D0}" srcOrd="7" destOrd="0" presId="urn:microsoft.com/office/officeart/2008/layout/VerticalCurvedList"/>
    <dgm:cxn modelId="{CD8F0834-CC64-4F1B-93CE-077F488FB7B8}" type="presParOf" srcId="{ADFA9CF6-55BD-4A3C-9BD6-2108899ACE9F}" destId="{9C21C3ED-FE5E-4E37-B778-8CEF7283D58A}" srcOrd="8" destOrd="0" presId="urn:microsoft.com/office/officeart/2008/layout/VerticalCurvedList"/>
    <dgm:cxn modelId="{A07B16C1-D2B6-4992-AACF-2E43E4215B47}" type="presParOf" srcId="{9C21C3ED-FE5E-4E37-B778-8CEF7283D58A}" destId="{60A60403-4C96-4007-B1F0-64A2BA66F152}" srcOrd="0" destOrd="0" presId="urn:microsoft.com/office/officeart/2008/layout/VerticalCurvedList"/>
    <dgm:cxn modelId="{1EB96D44-0633-4D95-89E9-B284E940556A}" type="presParOf" srcId="{ADFA9CF6-55BD-4A3C-9BD6-2108899ACE9F}" destId="{84C44A2A-06BA-4C57-84A3-80A00FFBEC1E}" srcOrd="9" destOrd="0" presId="urn:microsoft.com/office/officeart/2008/layout/VerticalCurvedList"/>
    <dgm:cxn modelId="{E7DF0EA2-EFB3-4C9E-9A7E-C11096630F97}" type="presParOf" srcId="{ADFA9CF6-55BD-4A3C-9BD6-2108899ACE9F}" destId="{2A34258C-45E6-4EA8-9FAF-BD99839FC6B5}" srcOrd="10" destOrd="0" presId="urn:microsoft.com/office/officeart/2008/layout/VerticalCurvedList"/>
    <dgm:cxn modelId="{8048E308-00CB-48D3-89E0-E1F27A959496}" type="presParOf" srcId="{2A34258C-45E6-4EA8-9FAF-BD99839FC6B5}" destId="{4F2FA253-27C9-484F-8A94-0522FA3659DC}"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FB244B67-D8DE-4157-99EB-47BB265A98B9}"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D056B6A6-E754-4942-9FE1-68C83DC86C73}">
      <dgm:prSet/>
      <dgm:spPr/>
      <dgm:t>
        <a:bodyPr/>
        <a:lstStyle/>
        <a:p>
          <a:r>
            <a:rPr lang="fr-FR"/>
            <a:t>Envois avec suivi, recommandés et avec valeur déclarée: échange de messages EMSEVT obligatoire avec tous les partenaires</a:t>
          </a:r>
        </a:p>
      </dgm:t>
    </dgm:pt>
    <dgm:pt modelId="{8E5BFA8C-5B6B-426B-9D17-568F54990A99}" type="parTrans" cxnId="{A3940F4C-1CFE-46BE-A68F-2C69931EE69F}">
      <dgm:prSet/>
      <dgm:spPr/>
      <dgm:t>
        <a:bodyPr/>
        <a:lstStyle/>
        <a:p>
          <a:endParaRPr lang="en-US"/>
        </a:p>
      </dgm:t>
    </dgm:pt>
    <dgm:pt modelId="{04055733-7E3D-43F8-BF97-112BC30805A0}" type="sibTrans" cxnId="{A3940F4C-1CFE-46BE-A68F-2C69931EE69F}">
      <dgm:prSet/>
      <dgm:spPr/>
      <dgm:t>
        <a:bodyPr/>
        <a:lstStyle/>
        <a:p>
          <a:endParaRPr lang="en-US"/>
        </a:p>
      </dgm:t>
    </dgm:pt>
    <dgm:pt modelId="{2E3CB612-0FAE-4E7D-9624-2FEFC28E6168}">
      <dgm:prSet/>
      <dgm:spPr/>
      <dgm:t>
        <a:bodyPr/>
        <a:lstStyle/>
        <a:p>
          <a:r>
            <a:rPr lang="fr-FR" dirty="0"/>
            <a:t>Permet un suivi des envois partants </a:t>
          </a:r>
          <a:br>
            <a:rPr lang="fr-FR" dirty="0"/>
          </a:br>
          <a:r>
            <a:rPr lang="fr-FR" dirty="0"/>
            <a:t>et arrivants sur le territoire national</a:t>
          </a:r>
        </a:p>
      </dgm:t>
    </dgm:pt>
    <dgm:pt modelId="{21299202-03B3-4A20-BF1B-547E0DC771A8}" type="parTrans" cxnId="{27BB225E-0C64-4579-8B59-5ABDAB3846A5}">
      <dgm:prSet/>
      <dgm:spPr/>
      <dgm:t>
        <a:bodyPr/>
        <a:lstStyle/>
        <a:p>
          <a:endParaRPr lang="en-US"/>
        </a:p>
      </dgm:t>
    </dgm:pt>
    <dgm:pt modelId="{9F22B65B-A606-4A2C-8FB1-5749FBB7B205}" type="sibTrans" cxnId="{27BB225E-0C64-4579-8B59-5ABDAB3846A5}">
      <dgm:prSet/>
      <dgm:spPr/>
      <dgm:t>
        <a:bodyPr/>
        <a:lstStyle/>
        <a:p>
          <a:endParaRPr lang="en-US"/>
        </a:p>
      </dgm:t>
    </dgm:pt>
    <dgm:pt modelId="{7C5AF699-6A01-44DA-8480-0AF6EC92639D}">
      <dgm:prSet/>
      <dgm:spPr/>
      <dgm:t>
        <a:bodyPr/>
        <a:lstStyle/>
        <a:p>
          <a:r>
            <a:rPr lang="fr-FR" dirty="0"/>
            <a:t>PREDES: données relatives aux envois lorsque des envois ont été identifiés; format </a:t>
          </a:r>
          <a:br>
            <a:rPr lang="fr-FR" dirty="0"/>
          </a:br>
          <a:r>
            <a:rPr lang="fr-FR" dirty="0"/>
            <a:t>du contenu, le cas échéant</a:t>
          </a:r>
        </a:p>
      </dgm:t>
    </dgm:pt>
    <dgm:pt modelId="{120182C1-4D4E-43F5-957B-4C091AABDE00}" type="parTrans" cxnId="{6C9F28EA-619F-4B01-90CC-27767FF45375}">
      <dgm:prSet/>
      <dgm:spPr/>
      <dgm:t>
        <a:bodyPr/>
        <a:lstStyle/>
        <a:p>
          <a:endParaRPr lang="en-US"/>
        </a:p>
      </dgm:t>
    </dgm:pt>
    <dgm:pt modelId="{480705C7-A98D-4522-87ED-7E25663784CA}" type="sibTrans" cxnId="{6C9F28EA-619F-4B01-90CC-27767FF45375}">
      <dgm:prSet/>
      <dgm:spPr/>
      <dgm:t>
        <a:bodyPr/>
        <a:lstStyle/>
        <a:p>
          <a:endParaRPr lang="en-US"/>
        </a:p>
      </dgm:t>
    </dgm:pt>
    <dgm:pt modelId="{10D60916-774F-4021-BDD3-89170BF9C28F}">
      <dgm:prSet/>
      <dgm:spPr/>
      <dgm:t>
        <a:bodyPr/>
        <a:lstStyle/>
        <a:p>
          <a:r>
            <a:rPr lang="fr-FR" dirty="0"/>
            <a:t>RESDES: type de récipient et format </a:t>
          </a:r>
          <a:br>
            <a:rPr lang="fr-FR" dirty="0"/>
          </a:br>
          <a:r>
            <a:rPr lang="fr-FR" dirty="0"/>
            <a:t>du contenu, le cas échéant</a:t>
          </a:r>
        </a:p>
      </dgm:t>
    </dgm:pt>
    <dgm:pt modelId="{1E5D2019-74E5-4684-8E55-8CD6F48C410C}" type="parTrans" cxnId="{A5B82852-EC19-400B-B19E-63F6660A515E}">
      <dgm:prSet/>
      <dgm:spPr/>
      <dgm:t>
        <a:bodyPr/>
        <a:lstStyle/>
        <a:p>
          <a:endParaRPr lang="en-US"/>
        </a:p>
      </dgm:t>
    </dgm:pt>
    <dgm:pt modelId="{69740F58-F3D2-428F-BE2C-3AC93023821B}" type="sibTrans" cxnId="{A5B82852-EC19-400B-B19E-63F6660A515E}">
      <dgm:prSet/>
      <dgm:spPr/>
      <dgm:t>
        <a:bodyPr/>
        <a:lstStyle/>
        <a:p>
          <a:endParaRPr lang="en-US"/>
        </a:p>
      </dgm:t>
    </dgm:pt>
    <dgm:pt modelId="{4D9ECD1E-23AA-4459-92F4-59ED860A9175}">
      <dgm:prSet/>
      <dgm:spPr/>
      <dgm:t>
        <a:bodyPr/>
        <a:lstStyle/>
        <a:p>
          <a:r>
            <a:rPr lang="fr-FR" dirty="0"/>
            <a:t>Identifiants S10 inclus pour tous les envois contenant des marchandises (norme </a:t>
          </a:r>
          <a:br>
            <a:rPr lang="fr-FR" dirty="0"/>
          </a:br>
          <a:r>
            <a:rPr lang="fr-FR" dirty="0"/>
            <a:t>de messagerie EDI M41 de l’UPU)</a:t>
          </a:r>
        </a:p>
      </dgm:t>
    </dgm:pt>
    <dgm:pt modelId="{696FCB22-97A1-4B49-8067-A44F9199A3E1}" type="parTrans" cxnId="{90513AC7-A5C4-481D-88CE-543DF3EFBDA0}">
      <dgm:prSet/>
      <dgm:spPr/>
      <dgm:t>
        <a:bodyPr/>
        <a:lstStyle/>
        <a:p>
          <a:endParaRPr lang="en-US"/>
        </a:p>
      </dgm:t>
    </dgm:pt>
    <dgm:pt modelId="{022115D9-729F-49FC-BB81-39BF35DA63F3}" type="sibTrans" cxnId="{90513AC7-A5C4-481D-88CE-543DF3EFBDA0}">
      <dgm:prSet/>
      <dgm:spPr/>
      <dgm:t>
        <a:bodyPr/>
        <a:lstStyle/>
        <a:p>
          <a:endParaRPr lang="en-US"/>
        </a:p>
      </dgm:t>
    </dgm:pt>
    <dgm:pt modelId="{3F114E4B-84BE-47FE-A870-2CEDB971DF8A}" type="pres">
      <dgm:prSet presAssocID="{FB244B67-D8DE-4157-99EB-47BB265A98B9}" presName="vert0" presStyleCnt="0">
        <dgm:presLayoutVars>
          <dgm:dir/>
          <dgm:animOne val="branch"/>
          <dgm:animLvl val="lvl"/>
        </dgm:presLayoutVars>
      </dgm:prSet>
      <dgm:spPr/>
    </dgm:pt>
    <dgm:pt modelId="{3EAD539F-A53F-44CB-A9FF-F9D1E790F7DE}" type="pres">
      <dgm:prSet presAssocID="{7C5AF699-6A01-44DA-8480-0AF6EC92639D}" presName="thickLine" presStyleLbl="alignNode1" presStyleIdx="0" presStyleCnt="5"/>
      <dgm:spPr/>
    </dgm:pt>
    <dgm:pt modelId="{B020D925-2254-4271-BCF2-D94B421D61C5}" type="pres">
      <dgm:prSet presAssocID="{7C5AF699-6A01-44DA-8480-0AF6EC92639D}" presName="horz1" presStyleCnt="0"/>
      <dgm:spPr/>
    </dgm:pt>
    <dgm:pt modelId="{563DB5B0-D969-47AD-81B3-CE5773F1DBB3}" type="pres">
      <dgm:prSet presAssocID="{7C5AF699-6A01-44DA-8480-0AF6EC92639D}" presName="tx1" presStyleLbl="revTx" presStyleIdx="0" presStyleCnt="5"/>
      <dgm:spPr/>
    </dgm:pt>
    <dgm:pt modelId="{B05B4C16-DA02-459F-A8D4-BBF1B00F42FE}" type="pres">
      <dgm:prSet presAssocID="{7C5AF699-6A01-44DA-8480-0AF6EC92639D}" presName="vert1" presStyleCnt="0"/>
      <dgm:spPr/>
    </dgm:pt>
    <dgm:pt modelId="{DBB08FE6-3194-4E38-87A5-7B225A39F5FC}" type="pres">
      <dgm:prSet presAssocID="{10D60916-774F-4021-BDD3-89170BF9C28F}" presName="thickLine" presStyleLbl="alignNode1" presStyleIdx="1" presStyleCnt="5"/>
      <dgm:spPr/>
    </dgm:pt>
    <dgm:pt modelId="{D64A260C-C66F-431B-BC81-744061354476}" type="pres">
      <dgm:prSet presAssocID="{10D60916-774F-4021-BDD3-89170BF9C28F}" presName="horz1" presStyleCnt="0"/>
      <dgm:spPr/>
    </dgm:pt>
    <dgm:pt modelId="{8D43D46A-A716-470C-A8B6-3AAFF48BE291}" type="pres">
      <dgm:prSet presAssocID="{10D60916-774F-4021-BDD3-89170BF9C28F}" presName="tx1" presStyleLbl="revTx" presStyleIdx="1" presStyleCnt="5"/>
      <dgm:spPr/>
    </dgm:pt>
    <dgm:pt modelId="{63167B03-8A42-4166-B795-9F965E677FF9}" type="pres">
      <dgm:prSet presAssocID="{10D60916-774F-4021-BDD3-89170BF9C28F}" presName="vert1" presStyleCnt="0"/>
      <dgm:spPr/>
    </dgm:pt>
    <dgm:pt modelId="{7438DE16-7C1D-478C-9917-B2362405CE42}" type="pres">
      <dgm:prSet presAssocID="{4D9ECD1E-23AA-4459-92F4-59ED860A9175}" presName="thickLine" presStyleLbl="alignNode1" presStyleIdx="2" presStyleCnt="5"/>
      <dgm:spPr/>
    </dgm:pt>
    <dgm:pt modelId="{8D9691CF-E791-4E8F-9EAB-ECBA26CA3735}" type="pres">
      <dgm:prSet presAssocID="{4D9ECD1E-23AA-4459-92F4-59ED860A9175}" presName="horz1" presStyleCnt="0"/>
      <dgm:spPr/>
    </dgm:pt>
    <dgm:pt modelId="{6D643347-8745-45C4-9731-287B7CCFE1DF}" type="pres">
      <dgm:prSet presAssocID="{4D9ECD1E-23AA-4459-92F4-59ED860A9175}" presName="tx1" presStyleLbl="revTx" presStyleIdx="2" presStyleCnt="5"/>
      <dgm:spPr/>
    </dgm:pt>
    <dgm:pt modelId="{AEA81A77-D541-4139-B10C-5D108704820D}" type="pres">
      <dgm:prSet presAssocID="{4D9ECD1E-23AA-4459-92F4-59ED860A9175}" presName="vert1" presStyleCnt="0"/>
      <dgm:spPr/>
    </dgm:pt>
    <dgm:pt modelId="{5B881085-1843-4115-A238-1D5662A48B39}" type="pres">
      <dgm:prSet presAssocID="{D056B6A6-E754-4942-9FE1-68C83DC86C73}" presName="thickLine" presStyleLbl="alignNode1" presStyleIdx="3" presStyleCnt="5"/>
      <dgm:spPr/>
    </dgm:pt>
    <dgm:pt modelId="{4E356962-CC26-4B36-B4C3-77487162412C}" type="pres">
      <dgm:prSet presAssocID="{D056B6A6-E754-4942-9FE1-68C83DC86C73}" presName="horz1" presStyleCnt="0"/>
      <dgm:spPr/>
    </dgm:pt>
    <dgm:pt modelId="{9F6C9CE3-7337-4A06-A396-415239FE63A8}" type="pres">
      <dgm:prSet presAssocID="{D056B6A6-E754-4942-9FE1-68C83DC86C73}" presName="tx1" presStyleLbl="revTx" presStyleIdx="3" presStyleCnt="5"/>
      <dgm:spPr/>
    </dgm:pt>
    <dgm:pt modelId="{E983BA26-2ACA-4547-AAC1-D3A3DF5F3779}" type="pres">
      <dgm:prSet presAssocID="{D056B6A6-E754-4942-9FE1-68C83DC86C73}" presName="vert1" presStyleCnt="0"/>
      <dgm:spPr/>
    </dgm:pt>
    <dgm:pt modelId="{2B430E05-A853-49DA-B84F-6E1BA1F10888}" type="pres">
      <dgm:prSet presAssocID="{2E3CB612-0FAE-4E7D-9624-2FEFC28E6168}" presName="thickLine" presStyleLbl="alignNode1" presStyleIdx="4" presStyleCnt="5"/>
      <dgm:spPr/>
    </dgm:pt>
    <dgm:pt modelId="{2D5536D2-C214-48F7-9B4B-413DBC10E6FC}" type="pres">
      <dgm:prSet presAssocID="{2E3CB612-0FAE-4E7D-9624-2FEFC28E6168}" presName="horz1" presStyleCnt="0"/>
      <dgm:spPr/>
    </dgm:pt>
    <dgm:pt modelId="{39E2FDBF-9795-4A29-BA36-33286AA065E2}" type="pres">
      <dgm:prSet presAssocID="{2E3CB612-0FAE-4E7D-9624-2FEFC28E6168}" presName="tx1" presStyleLbl="revTx" presStyleIdx="4" presStyleCnt="5"/>
      <dgm:spPr/>
    </dgm:pt>
    <dgm:pt modelId="{159A49FE-2061-4CBB-AAD6-93A61EEFB2AE}" type="pres">
      <dgm:prSet presAssocID="{2E3CB612-0FAE-4E7D-9624-2FEFC28E6168}" presName="vert1" presStyleCnt="0"/>
      <dgm:spPr/>
    </dgm:pt>
  </dgm:ptLst>
  <dgm:cxnLst>
    <dgm:cxn modelId="{6AD36D0F-AFC8-4BE6-8DCE-FBF507B00AF8}" type="presOf" srcId="{D056B6A6-E754-4942-9FE1-68C83DC86C73}" destId="{9F6C9CE3-7337-4A06-A396-415239FE63A8}" srcOrd="0" destOrd="0" presId="urn:microsoft.com/office/officeart/2008/layout/LinedList"/>
    <dgm:cxn modelId="{BFAD7F30-2421-4B7E-97EC-3E04FE9B1AFA}" type="presOf" srcId="{7C5AF699-6A01-44DA-8480-0AF6EC92639D}" destId="{563DB5B0-D969-47AD-81B3-CE5773F1DBB3}" srcOrd="0" destOrd="0" presId="urn:microsoft.com/office/officeart/2008/layout/LinedList"/>
    <dgm:cxn modelId="{27BB225E-0C64-4579-8B59-5ABDAB3846A5}" srcId="{FB244B67-D8DE-4157-99EB-47BB265A98B9}" destId="{2E3CB612-0FAE-4E7D-9624-2FEFC28E6168}" srcOrd="4" destOrd="0" parTransId="{21299202-03B3-4A20-BF1B-547E0DC771A8}" sibTransId="{9F22B65B-A606-4A2C-8FB1-5749FBB7B205}"/>
    <dgm:cxn modelId="{A3940F4C-1CFE-46BE-A68F-2C69931EE69F}" srcId="{FB244B67-D8DE-4157-99EB-47BB265A98B9}" destId="{D056B6A6-E754-4942-9FE1-68C83DC86C73}" srcOrd="3" destOrd="0" parTransId="{8E5BFA8C-5B6B-426B-9D17-568F54990A99}" sibTransId="{04055733-7E3D-43F8-BF97-112BC30805A0}"/>
    <dgm:cxn modelId="{A5B82852-EC19-400B-B19E-63F6660A515E}" srcId="{FB244B67-D8DE-4157-99EB-47BB265A98B9}" destId="{10D60916-774F-4021-BDD3-89170BF9C28F}" srcOrd="1" destOrd="0" parTransId="{1E5D2019-74E5-4684-8E55-8CD6F48C410C}" sibTransId="{69740F58-F3D2-428F-BE2C-3AC93023821B}"/>
    <dgm:cxn modelId="{E10FD054-5399-45A9-BC4C-1AA38D4A7C5E}" type="presOf" srcId="{FB244B67-D8DE-4157-99EB-47BB265A98B9}" destId="{3F114E4B-84BE-47FE-A870-2CEDB971DF8A}" srcOrd="0" destOrd="0" presId="urn:microsoft.com/office/officeart/2008/layout/LinedList"/>
    <dgm:cxn modelId="{86F2A096-C6C3-434A-8C9C-7D34FCEFA392}" type="presOf" srcId="{2E3CB612-0FAE-4E7D-9624-2FEFC28E6168}" destId="{39E2FDBF-9795-4A29-BA36-33286AA065E2}" srcOrd="0" destOrd="0" presId="urn:microsoft.com/office/officeart/2008/layout/LinedList"/>
    <dgm:cxn modelId="{90513AC7-A5C4-481D-88CE-543DF3EFBDA0}" srcId="{FB244B67-D8DE-4157-99EB-47BB265A98B9}" destId="{4D9ECD1E-23AA-4459-92F4-59ED860A9175}" srcOrd="2" destOrd="0" parTransId="{696FCB22-97A1-4B49-8067-A44F9199A3E1}" sibTransId="{022115D9-729F-49FC-BB81-39BF35DA63F3}"/>
    <dgm:cxn modelId="{B546C9D5-B98A-47D1-8016-876701B6D0AF}" type="presOf" srcId="{10D60916-774F-4021-BDD3-89170BF9C28F}" destId="{8D43D46A-A716-470C-A8B6-3AAFF48BE291}" srcOrd="0" destOrd="0" presId="urn:microsoft.com/office/officeart/2008/layout/LinedList"/>
    <dgm:cxn modelId="{B9E4B1E9-5067-41AD-A28F-CD5635155BC2}" type="presOf" srcId="{4D9ECD1E-23AA-4459-92F4-59ED860A9175}" destId="{6D643347-8745-45C4-9731-287B7CCFE1DF}" srcOrd="0" destOrd="0" presId="urn:microsoft.com/office/officeart/2008/layout/LinedList"/>
    <dgm:cxn modelId="{6C9F28EA-619F-4B01-90CC-27767FF45375}" srcId="{FB244B67-D8DE-4157-99EB-47BB265A98B9}" destId="{7C5AF699-6A01-44DA-8480-0AF6EC92639D}" srcOrd="0" destOrd="0" parTransId="{120182C1-4D4E-43F5-957B-4C091AABDE00}" sibTransId="{480705C7-A98D-4522-87ED-7E25663784CA}"/>
    <dgm:cxn modelId="{A21747FB-6288-4378-8037-8EAB1DF59F6A}" type="presParOf" srcId="{3F114E4B-84BE-47FE-A870-2CEDB971DF8A}" destId="{3EAD539F-A53F-44CB-A9FF-F9D1E790F7DE}" srcOrd="0" destOrd="0" presId="urn:microsoft.com/office/officeart/2008/layout/LinedList"/>
    <dgm:cxn modelId="{18F01122-E16B-4AB3-A95F-A6DE12D9BE50}" type="presParOf" srcId="{3F114E4B-84BE-47FE-A870-2CEDB971DF8A}" destId="{B020D925-2254-4271-BCF2-D94B421D61C5}" srcOrd="1" destOrd="0" presId="urn:microsoft.com/office/officeart/2008/layout/LinedList"/>
    <dgm:cxn modelId="{723A1BC6-77E8-4A64-B31F-711FF3D3B449}" type="presParOf" srcId="{B020D925-2254-4271-BCF2-D94B421D61C5}" destId="{563DB5B0-D969-47AD-81B3-CE5773F1DBB3}" srcOrd="0" destOrd="0" presId="urn:microsoft.com/office/officeart/2008/layout/LinedList"/>
    <dgm:cxn modelId="{7BBD585B-26C6-4635-9297-F268F6EDB772}" type="presParOf" srcId="{B020D925-2254-4271-BCF2-D94B421D61C5}" destId="{B05B4C16-DA02-459F-A8D4-BBF1B00F42FE}" srcOrd="1" destOrd="0" presId="urn:microsoft.com/office/officeart/2008/layout/LinedList"/>
    <dgm:cxn modelId="{AA7925CA-776B-461E-AEC8-CE7E9D42A0BD}" type="presParOf" srcId="{3F114E4B-84BE-47FE-A870-2CEDB971DF8A}" destId="{DBB08FE6-3194-4E38-87A5-7B225A39F5FC}" srcOrd="2" destOrd="0" presId="urn:microsoft.com/office/officeart/2008/layout/LinedList"/>
    <dgm:cxn modelId="{A59F6B0C-EC65-4E24-BAD1-40E44D206511}" type="presParOf" srcId="{3F114E4B-84BE-47FE-A870-2CEDB971DF8A}" destId="{D64A260C-C66F-431B-BC81-744061354476}" srcOrd="3" destOrd="0" presId="urn:microsoft.com/office/officeart/2008/layout/LinedList"/>
    <dgm:cxn modelId="{50A20F96-D9D4-4364-9736-C97CD2D8744C}" type="presParOf" srcId="{D64A260C-C66F-431B-BC81-744061354476}" destId="{8D43D46A-A716-470C-A8B6-3AAFF48BE291}" srcOrd="0" destOrd="0" presId="urn:microsoft.com/office/officeart/2008/layout/LinedList"/>
    <dgm:cxn modelId="{4C313456-533B-4398-B0FD-878576C6AF60}" type="presParOf" srcId="{D64A260C-C66F-431B-BC81-744061354476}" destId="{63167B03-8A42-4166-B795-9F965E677FF9}" srcOrd="1" destOrd="0" presId="urn:microsoft.com/office/officeart/2008/layout/LinedList"/>
    <dgm:cxn modelId="{678DE80E-6637-4827-B999-92004D3EAED1}" type="presParOf" srcId="{3F114E4B-84BE-47FE-A870-2CEDB971DF8A}" destId="{7438DE16-7C1D-478C-9917-B2362405CE42}" srcOrd="4" destOrd="0" presId="urn:microsoft.com/office/officeart/2008/layout/LinedList"/>
    <dgm:cxn modelId="{A7FEE0EC-3380-4097-A3C0-1073EBFADCCA}" type="presParOf" srcId="{3F114E4B-84BE-47FE-A870-2CEDB971DF8A}" destId="{8D9691CF-E791-4E8F-9EAB-ECBA26CA3735}" srcOrd="5" destOrd="0" presId="urn:microsoft.com/office/officeart/2008/layout/LinedList"/>
    <dgm:cxn modelId="{2489E01E-8679-4F41-A982-C741C9EDD6FD}" type="presParOf" srcId="{8D9691CF-E791-4E8F-9EAB-ECBA26CA3735}" destId="{6D643347-8745-45C4-9731-287B7CCFE1DF}" srcOrd="0" destOrd="0" presId="urn:microsoft.com/office/officeart/2008/layout/LinedList"/>
    <dgm:cxn modelId="{8F416AE3-0301-448C-BAED-9CE28044665F}" type="presParOf" srcId="{8D9691CF-E791-4E8F-9EAB-ECBA26CA3735}" destId="{AEA81A77-D541-4139-B10C-5D108704820D}" srcOrd="1" destOrd="0" presId="urn:microsoft.com/office/officeart/2008/layout/LinedList"/>
    <dgm:cxn modelId="{5A5C57F2-CDA2-4BAF-8254-EADE32217784}" type="presParOf" srcId="{3F114E4B-84BE-47FE-A870-2CEDB971DF8A}" destId="{5B881085-1843-4115-A238-1D5662A48B39}" srcOrd="6" destOrd="0" presId="urn:microsoft.com/office/officeart/2008/layout/LinedList"/>
    <dgm:cxn modelId="{5A3B31CD-9A9D-4CD8-866F-B3ED9953A525}" type="presParOf" srcId="{3F114E4B-84BE-47FE-A870-2CEDB971DF8A}" destId="{4E356962-CC26-4B36-B4C3-77487162412C}" srcOrd="7" destOrd="0" presId="urn:microsoft.com/office/officeart/2008/layout/LinedList"/>
    <dgm:cxn modelId="{F31C3B9B-25B0-4A5F-BB76-BD259CD77693}" type="presParOf" srcId="{4E356962-CC26-4B36-B4C3-77487162412C}" destId="{9F6C9CE3-7337-4A06-A396-415239FE63A8}" srcOrd="0" destOrd="0" presId="urn:microsoft.com/office/officeart/2008/layout/LinedList"/>
    <dgm:cxn modelId="{8808CE23-5CE4-4728-B471-6F1EAD34D3E9}" type="presParOf" srcId="{4E356962-CC26-4B36-B4C3-77487162412C}" destId="{E983BA26-2ACA-4547-AAC1-D3A3DF5F3779}" srcOrd="1" destOrd="0" presId="urn:microsoft.com/office/officeart/2008/layout/LinedList"/>
    <dgm:cxn modelId="{6D98436F-33FE-40BC-BB4C-8F36002A4870}" type="presParOf" srcId="{3F114E4B-84BE-47FE-A870-2CEDB971DF8A}" destId="{2B430E05-A853-49DA-B84F-6E1BA1F10888}" srcOrd="8" destOrd="0" presId="urn:microsoft.com/office/officeart/2008/layout/LinedList"/>
    <dgm:cxn modelId="{DD0DBA06-5A43-485A-B3F5-F1EEE63A9719}" type="presParOf" srcId="{3F114E4B-84BE-47FE-A870-2CEDB971DF8A}" destId="{2D5536D2-C214-48F7-9B4B-413DBC10E6FC}" srcOrd="9" destOrd="0" presId="urn:microsoft.com/office/officeart/2008/layout/LinedList"/>
    <dgm:cxn modelId="{4086D896-D886-44DF-8657-580208B93D05}" type="presParOf" srcId="{2D5536D2-C214-48F7-9B4B-413DBC10E6FC}" destId="{39E2FDBF-9795-4A29-BA36-33286AA065E2}" srcOrd="0" destOrd="0" presId="urn:microsoft.com/office/officeart/2008/layout/LinedList"/>
    <dgm:cxn modelId="{7D310F01-1280-4477-AD1B-826CA9CFD5B1}" type="presParOf" srcId="{2D5536D2-C214-48F7-9B4B-413DBC10E6FC}" destId="{159A49FE-2061-4CBB-AAD6-93A61EEFB2AE}"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B918F57F-0D89-4101-87EC-E40168A75C70}" type="doc">
      <dgm:prSet loTypeId="urn:microsoft.com/office/officeart/2005/8/layout/target2" loCatId="relationship" qsTypeId="urn:microsoft.com/office/officeart/2005/8/quickstyle/simple1" qsCatId="simple" csTypeId="urn:microsoft.com/office/officeart/2005/8/colors/accent1_4" csCatId="accent1" phldr="1"/>
      <dgm:spPr/>
      <dgm:t>
        <a:bodyPr/>
        <a:lstStyle/>
        <a:p>
          <a:endParaRPr lang="en-US"/>
        </a:p>
      </dgm:t>
    </dgm:pt>
    <dgm:pt modelId="{4D0A93EE-09B2-46C8-AEFF-A38A8F3C0F4D}">
      <dgm:prSet/>
      <dgm:spPr/>
      <dgm:t>
        <a:bodyPr/>
        <a:lstStyle/>
        <a:p>
          <a:r>
            <a:rPr lang="fr-FR" b="1" dirty="0"/>
            <a:t>Système IBIS certifié par l’UPU</a:t>
          </a:r>
        </a:p>
      </dgm:t>
    </dgm:pt>
    <dgm:pt modelId="{79290205-FE69-4ABB-98F3-BFFAEE378F4C}" type="parTrans" cxnId="{4BFAB984-BBA2-42D1-8C90-0F8C62DEC005}">
      <dgm:prSet/>
      <dgm:spPr/>
      <dgm:t>
        <a:bodyPr/>
        <a:lstStyle/>
        <a:p>
          <a:endParaRPr lang="en-US"/>
        </a:p>
      </dgm:t>
    </dgm:pt>
    <dgm:pt modelId="{3D4EE3A8-303E-4EE6-8076-13D3743DA2CB}" type="sibTrans" cxnId="{4BFAB984-BBA2-42D1-8C90-0F8C62DEC005}">
      <dgm:prSet/>
      <dgm:spPr/>
      <dgm:t>
        <a:bodyPr/>
        <a:lstStyle/>
        <a:p>
          <a:endParaRPr lang="en-US"/>
        </a:p>
      </dgm:t>
    </dgm:pt>
    <dgm:pt modelId="{3F4F2DA2-ADAF-41F0-BAB4-711A9C0CFE4C}">
      <dgm:prSet/>
      <dgm:spPr/>
      <dgm:t>
        <a:bodyPr/>
        <a:lstStyle/>
        <a:p>
          <a:r>
            <a:rPr lang="fr-FR" b="1" dirty="0"/>
            <a:t>Obligatoire pour les colis; facultatif mais recommandé pour les envois de la poste aux lettres</a:t>
          </a:r>
        </a:p>
      </dgm:t>
    </dgm:pt>
    <dgm:pt modelId="{4867A749-42F7-4915-B13A-2BB83D3B835A}" type="parTrans" cxnId="{6AB0311C-D05A-47F7-9592-16CCD7248994}">
      <dgm:prSet/>
      <dgm:spPr/>
      <dgm:t>
        <a:bodyPr/>
        <a:lstStyle/>
        <a:p>
          <a:endParaRPr lang="en-US"/>
        </a:p>
      </dgm:t>
    </dgm:pt>
    <dgm:pt modelId="{FB803ECA-2B49-4ED1-B2CC-B9892C1EFA05}" type="sibTrans" cxnId="{6AB0311C-D05A-47F7-9592-16CCD7248994}">
      <dgm:prSet/>
      <dgm:spPr/>
      <dgm:t>
        <a:bodyPr/>
        <a:lstStyle/>
        <a:p>
          <a:endParaRPr lang="en-US"/>
        </a:p>
      </dgm:t>
    </dgm:pt>
    <dgm:pt modelId="{D4D895BF-609E-4B63-8996-BE0D790E4826}">
      <dgm:prSet/>
      <dgm:spPr>
        <a:solidFill>
          <a:schemeClr val="accent5">
            <a:lumMod val="60000"/>
            <a:lumOff val="40000"/>
          </a:schemeClr>
        </a:solidFill>
      </dgm:spPr>
      <dgm:t>
        <a:bodyPr/>
        <a:lstStyle/>
        <a:p>
          <a:r>
            <a:rPr lang="fr-FR" b="1" dirty="0"/>
            <a:t>Utilisé pour la préparation, la soumission, la transmission, la réception et le traitement des réclamations</a:t>
          </a:r>
        </a:p>
      </dgm:t>
    </dgm:pt>
    <dgm:pt modelId="{584DFF8B-F855-4C91-975E-9E31C62F89FD}" type="parTrans" cxnId="{E59C37DB-C495-46B2-B4CA-70DF09380231}">
      <dgm:prSet/>
      <dgm:spPr/>
      <dgm:t>
        <a:bodyPr/>
        <a:lstStyle/>
        <a:p>
          <a:endParaRPr lang="en-US"/>
        </a:p>
      </dgm:t>
    </dgm:pt>
    <dgm:pt modelId="{5AF2FF29-2C8D-4C43-AE8F-DBB6E055CB2D}" type="sibTrans" cxnId="{E59C37DB-C495-46B2-B4CA-70DF09380231}">
      <dgm:prSet/>
      <dgm:spPr/>
      <dgm:t>
        <a:bodyPr/>
        <a:lstStyle/>
        <a:p>
          <a:endParaRPr lang="en-US"/>
        </a:p>
      </dgm:t>
    </dgm:pt>
    <dgm:pt modelId="{7EFCD69F-B920-4441-AEA7-B34377EE6B4E}" type="pres">
      <dgm:prSet presAssocID="{B918F57F-0D89-4101-87EC-E40168A75C70}" presName="Name0" presStyleCnt="0">
        <dgm:presLayoutVars>
          <dgm:chMax val="3"/>
          <dgm:chPref val="1"/>
          <dgm:dir/>
          <dgm:animLvl val="lvl"/>
          <dgm:resizeHandles/>
        </dgm:presLayoutVars>
      </dgm:prSet>
      <dgm:spPr/>
    </dgm:pt>
    <dgm:pt modelId="{A14D651C-25E2-465D-92D9-E19FF4BB7FBF}" type="pres">
      <dgm:prSet presAssocID="{B918F57F-0D89-4101-87EC-E40168A75C70}" presName="outerBox" presStyleCnt="0"/>
      <dgm:spPr/>
    </dgm:pt>
    <dgm:pt modelId="{7B0E1BA1-F09F-471C-B71F-8F28F8D37845}" type="pres">
      <dgm:prSet presAssocID="{B918F57F-0D89-4101-87EC-E40168A75C70}" presName="outerBoxParent" presStyleLbl="node1" presStyleIdx="0" presStyleCnt="3"/>
      <dgm:spPr/>
    </dgm:pt>
    <dgm:pt modelId="{7A7DEF7A-3CEC-401B-875F-D743F036BC60}" type="pres">
      <dgm:prSet presAssocID="{B918F57F-0D89-4101-87EC-E40168A75C70}" presName="outerBoxChildren" presStyleCnt="0"/>
      <dgm:spPr/>
    </dgm:pt>
    <dgm:pt modelId="{838CC55D-1C71-4280-9E1B-A2ED12E908D4}" type="pres">
      <dgm:prSet presAssocID="{B918F57F-0D89-4101-87EC-E40168A75C70}" presName="middleBox" presStyleCnt="0"/>
      <dgm:spPr/>
    </dgm:pt>
    <dgm:pt modelId="{8AA5D0DE-CD8E-423C-9943-3198ABCF282C}" type="pres">
      <dgm:prSet presAssocID="{B918F57F-0D89-4101-87EC-E40168A75C70}" presName="middleBoxParent" presStyleLbl="node1" presStyleIdx="1" presStyleCnt="3"/>
      <dgm:spPr/>
    </dgm:pt>
    <dgm:pt modelId="{8B69B445-D5DF-48D3-BCDC-6675EFBA1776}" type="pres">
      <dgm:prSet presAssocID="{B918F57F-0D89-4101-87EC-E40168A75C70}" presName="middleBoxChildren" presStyleCnt="0"/>
      <dgm:spPr/>
    </dgm:pt>
    <dgm:pt modelId="{BDEDEB3C-BC64-4A5A-8D24-F3E5EDBAE90C}" type="pres">
      <dgm:prSet presAssocID="{B918F57F-0D89-4101-87EC-E40168A75C70}" presName="centerBox" presStyleCnt="0"/>
      <dgm:spPr/>
    </dgm:pt>
    <dgm:pt modelId="{FE28BD08-37AA-487A-927B-43D4723A5414}" type="pres">
      <dgm:prSet presAssocID="{B918F57F-0D89-4101-87EC-E40168A75C70}" presName="centerBoxParent" presStyleLbl="node1" presStyleIdx="2" presStyleCnt="3"/>
      <dgm:spPr/>
    </dgm:pt>
  </dgm:ptLst>
  <dgm:cxnLst>
    <dgm:cxn modelId="{6AB0311C-D05A-47F7-9592-16CCD7248994}" srcId="{B918F57F-0D89-4101-87EC-E40168A75C70}" destId="{3F4F2DA2-ADAF-41F0-BAB4-711A9C0CFE4C}" srcOrd="1" destOrd="0" parTransId="{4867A749-42F7-4915-B13A-2BB83D3B835A}" sibTransId="{FB803ECA-2B49-4ED1-B2CC-B9892C1EFA05}"/>
    <dgm:cxn modelId="{F453C23E-B433-4E25-948E-2C94D710A04D}" type="presOf" srcId="{D4D895BF-609E-4B63-8996-BE0D790E4826}" destId="{FE28BD08-37AA-487A-927B-43D4723A5414}" srcOrd="0" destOrd="0" presId="urn:microsoft.com/office/officeart/2005/8/layout/target2"/>
    <dgm:cxn modelId="{37F58B63-557D-4132-8A21-D6149AADB239}" type="presOf" srcId="{3F4F2DA2-ADAF-41F0-BAB4-711A9C0CFE4C}" destId="{8AA5D0DE-CD8E-423C-9943-3198ABCF282C}" srcOrd="0" destOrd="0" presId="urn:microsoft.com/office/officeart/2005/8/layout/target2"/>
    <dgm:cxn modelId="{4BFAB984-BBA2-42D1-8C90-0F8C62DEC005}" srcId="{B918F57F-0D89-4101-87EC-E40168A75C70}" destId="{4D0A93EE-09B2-46C8-AEFF-A38A8F3C0F4D}" srcOrd="0" destOrd="0" parTransId="{79290205-FE69-4ABB-98F3-BFFAEE378F4C}" sibTransId="{3D4EE3A8-303E-4EE6-8076-13D3743DA2CB}"/>
    <dgm:cxn modelId="{4985AAB3-D6A8-429B-A723-65EF8242205B}" type="presOf" srcId="{4D0A93EE-09B2-46C8-AEFF-A38A8F3C0F4D}" destId="{7B0E1BA1-F09F-471C-B71F-8F28F8D37845}" srcOrd="0" destOrd="0" presId="urn:microsoft.com/office/officeart/2005/8/layout/target2"/>
    <dgm:cxn modelId="{5BEEBBC8-A91F-495A-A51B-85F083CE803C}" type="presOf" srcId="{B918F57F-0D89-4101-87EC-E40168A75C70}" destId="{7EFCD69F-B920-4441-AEA7-B34377EE6B4E}" srcOrd="0" destOrd="0" presId="urn:microsoft.com/office/officeart/2005/8/layout/target2"/>
    <dgm:cxn modelId="{E59C37DB-C495-46B2-B4CA-70DF09380231}" srcId="{B918F57F-0D89-4101-87EC-E40168A75C70}" destId="{D4D895BF-609E-4B63-8996-BE0D790E4826}" srcOrd="2" destOrd="0" parTransId="{584DFF8B-F855-4C91-975E-9E31C62F89FD}" sibTransId="{5AF2FF29-2C8D-4C43-AE8F-DBB6E055CB2D}"/>
    <dgm:cxn modelId="{61C880A4-4403-4949-BB6F-ECCDD6B0ED01}" type="presParOf" srcId="{7EFCD69F-B920-4441-AEA7-B34377EE6B4E}" destId="{A14D651C-25E2-465D-92D9-E19FF4BB7FBF}" srcOrd="0" destOrd="0" presId="urn:microsoft.com/office/officeart/2005/8/layout/target2"/>
    <dgm:cxn modelId="{163B8066-4F49-4D0E-9549-FA7433E70AA1}" type="presParOf" srcId="{A14D651C-25E2-465D-92D9-E19FF4BB7FBF}" destId="{7B0E1BA1-F09F-471C-B71F-8F28F8D37845}" srcOrd="0" destOrd="0" presId="urn:microsoft.com/office/officeart/2005/8/layout/target2"/>
    <dgm:cxn modelId="{E6D0B1A7-A59E-4347-B163-F5100C36A774}" type="presParOf" srcId="{A14D651C-25E2-465D-92D9-E19FF4BB7FBF}" destId="{7A7DEF7A-3CEC-401B-875F-D743F036BC60}" srcOrd="1" destOrd="0" presId="urn:microsoft.com/office/officeart/2005/8/layout/target2"/>
    <dgm:cxn modelId="{E99AE759-2447-4E13-A928-C35329C8A30F}" type="presParOf" srcId="{7EFCD69F-B920-4441-AEA7-B34377EE6B4E}" destId="{838CC55D-1C71-4280-9E1B-A2ED12E908D4}" srcOrd="1" destOrd="0" presId="urn:microsoft.com/office/officeart/2005/8/layout/target2"/>
    <dgm:cxn modelId="{EFCB434A-2122-4E9E-86F2-C34549B98127}" type="presParOf" srcId="{838CC55D-1C71-4280-9E1B-A2ED12E908D4}" destId="{8AA5D0DE-CD8E-423C-9943-3198ABCF282C}" srcOrd="0" destOrd="0" presId="urn:microsoft.com/office/officeart/2005/8/layout/target2"/>
    <dgm:cxn modelId="{5254E091-1E46-4B60-A8BA-ABE9AF848341}" type="presParOf" srcId="{838CC55D-1C71-4280-9E1B-A2ED12E908D4}" destId="{8B69B445-D5DF-48D3-BCDC-6675EFBA1776}" srcOrd="1" destOrd="0" presId="urn:microsoft.com/office/officeart/2005/8/layout/target2"/>
    <dgm:cxn modelId="{8A9057B1-E847-4405-8B16-AD0F1C2AD379}" type="presParOf" srcId="{7EFCD69F-B920-4441-AEA7-B34377EE6B4E}" destId="{BDEDEB3C-BC64-4A5A-8D24-F3E5EDBAE90C}" srcOrd="2" destOrd="0" presId="urn:microsoft.com/office/officeart/2005/8/layout/target2"/>
    <dgm:cxn modelId="{F19BE170-A3B0-4927-8E42-FC9CED7D8F9B}" type="presParOf" srcId="{BDEDEB3C-BC64-4A5A-8D24-F3E5EDBAE90C}" destId="{FE28BD08-37AA-487A-927B-43D4723A5414}" srcOrd="0" destOrd="0" presId="urn:microsoft.com/office/officeart/2005/8/layout/targe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1EE2FAB4-975F-42C2-815D-84E3E3CBAC1C}"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A1356020-B68A-4D5E-BF30-14FA7088478D}">
      <dgm:prSet custT="1"/>
      <dgm:spPr>
        <a:solidFill>
          <a:schemeClr val="accent5">
            <a:lumMod val="60000"/>
            <a:lumOff val="40000"/>
          </a:schemeClr>
        </a:solidFill>
      </dgm:spPr>
      <dgm:t>
        <a:bodyPr/>
        <a:lstStyle/>
        <a:p>
          <a:r>
            <a:rPr lang="fr-FR" sz="2800" b="1" dirty="0"/>
            <a:t>Principes généraux: </a:t>
          </a:r>
          <a:br>
            <a:rPr lang="fr-FR" sz="2800" b="1" dirty="0"/>
          </a:br>
          <a:r>
            <a:rPr lang="fr-FR" sz="2800" b="1" dirty="0"/>
            <a:t>art. 21-001 </a:t>
          </a:r>
          <a:br>
            <a:rPr lang="fr-FR" sz="2800" b="1" dirty="0"/>
          </a:br>
          <a:r>
            <a:rPr lang="fr-FR" sz="2800" b="1" dirty="0"/>
            <a:t>du Règlement </a:t>
          </a:r>
          <a:br>
            <a:rPr lang="fr-FR" sz="2800" b="1" dirty="0"/>
          </a:br>
          <a:r>
            <a:rPr lang="fr-FR" sz="2800" b="1" dirty="0"/>
            <a:t>de la Convention</a:t>
          </a:r>
        </a:p>
      </dgm:t>
    </dgm:pt>
    <dgm:pt modelId="{E07FA387-8B8B-424F-A6C3-A9C5918C5C9F}" type="parTrans" cxnId="{296FF84E-9EC9-4617-AE9C-0CA0DDADB8B0}">
      <dgm:prSet/>
      <dgm:spPr/>
      <dgm:t>
        <a:bodyPr/>
        <a:lstStyle/>
        <a:p>
          <a:endParaRPr lang="en-US" sz="4400"/>
        </a:p>
      </dgm:t>
    </dgm:pt>
    <dgm:pt modelId="{19D2B504-FAC1-4FC3-AB89-107D2DA79A1A}" type="sibTrans" cxnId="{296FF84E-9EC9-4617-AE9C-0CA0DDADB8B0}">
      <dgm:prSet custT="1"/>
      <dgm:spPr/>
      <dgm:t>
        <a:bodyPr/>
        <a:lstStyle/>
        <a:p>
          <a:endParaRPr lang="en-US" sz="1800"/>
        </a:p>
      </dgm:t>
    </dgm:pt>
    <dgm:pt modelId="{DBE225F3-EAFC-47B8-A083-520D59E0F444}">
      <dgm:prSet custT="1"/>
      <dgm:spPr/>
      <dgm:t>
        <a:bodyPr/>
        <a:lstStyle/>
        <a:p>
          <a:r>
            <a:rPr lang="fr-FR" sz="2800" dirty="0"/>
            <a:t>CN 08: pour informer du délai de transmission anticipé</a:t>
          </a:r>
        </a:p>
      </dgm:t>
    </dgm:pt>
    <dgm:pt modelId="{28876E0A-C21D-4B66-8E04-557205029ADF}" type="parTrans" cxnId="{984AB17B-A178-4098-9960-274CD23ADC63}">
      <dgm:prSet/>
      <dgm:spPr/>
      <dgm:t>
        <a:bodyPr/>
        <a:lstStyle/>
        <a:p>
          <a:endParaRPr lang="en-US" sz="4400"/>
        </a:p>
      </dgm:t>
    </dgm:pt>
    <dgm:pt modelId="{AEBF1E51-8977-4AED-9C08-40DE1571FFD1}" type="sibTrans" cxnId="{984AB17B-A178-4098-9960-274CD23ADC63}">
      <dgm:prSet custT="1"/>
      <dgm:spPr/>
      <dgm:t>
        <a:bodyPr/>
        <a:lstStyle/>
        <a:p>
          <a:endParaRPr lang="en-US" sz="1800"/>
        </a:p>
      </dgm:t>
    </dgm:pt>
    <dgm:pt modelId="{A357B579-E0FC-4824-A0E8-0C61B2F4E6B1}">
      <dgm:prSet custT="1"/>
      <dgm:spPr/>
      <dgm:t>
        <a:bodyPr/>
        <a:lstStyle/>
        <a:p>
          <a:r>
            <a:rPr lang="fr-FR" sz="2800" dirty="0"/>
            <a:t>Réclamation IBIS soumise après expiration de délai </a:t>
          </a:r>
          <a:br>
            <a:rPr lang="fr-FR" sz="2800" dirty="0"/>
          </a:br>
          <a:r>
            <a:rPr lang="fr-FR" sz="2800" dirty="0"/>
            <a:t>de transmission, sauf message RESDES/EMSEVT arrivant</a:t>
          </a:r>
        </a:p>
      </dgm:t>
    </dgm:pt>
    <dgm:pt modelId="{BDC9890E-48CE-4572-B983-3AABAE09AAAC}" type="parTrans" cxnId="{33882772-7131-49D8-AC84-A6891E42853F}">
      <dgm:prSet/>
      <dgm:spPr/>
      <dgm:t>
        <a:bodyPr/>
        <a:lstStyle/>
        <a:p>
          <a:endParaRPr lang="en-US" sz="4400"/>
        </a:p>
      </dgm:t>
    </dgm:pt>
    <dgm:pt modelId="{F271A6B7-FF92-404D-9251-945904BF6165}" type="sibTrans" cxnId="{33882772-7131-49D8-AC84-A6891E42853F}">
      <dgm:prSet custT="1"/>
      <dgm:spPr/>
      <dgm:t>
        <a:bodyPr/>
        <a:lstStyle/>
        <a:p>
          <a:endParaRPr lang="en-US" sz="1800"/>
        </a:p>
      </dgm:t>
    </dgm:pt>
    <dgm:pt modelId="{AE893038-39FB-4538-8FE5-1FA2F6C8407D}">
      <dgm:prSet custT="1"/>
      <dgm:spPr/>
      <dgm:t>
        <a:bodyPr/>
        <a:lstStyle/>
        <a:p>
          <a:r>
            <a:rPr lang="fr-FR" sz="2800" dirty="0"/>
            <a:t>Réserves sur les périodes de traitement uniquement possibles par le biais d’accords bilatéraux</a:t>
          </a:r>
        </a:p>
      </dgm:t>
    </dgm:pt>
    <dgm:pt modelId="{2BC035F0-CFCD-42E7-AF97-4E2EC7DC2899}" type="parTrans" cxnId="{C3171E75-D3AB-4397-86A4-03162080723E}">
      <dgm:prSet/>
      <dgm:spPr/>
      <dgm:t>
        <a:bodyPr/>
        <a:lstStyle/>
        <a:p>
          <a:endParaRPr lang="en-US" sz="4400"/>
        </a:p>
      </dgm:t>
    </dgm:pt>
    <dgm:pt modelId="{54ABE38A-F14A-4482-A87B-3A1AF8F60956}" type="sibTrans" cxnId="{C3171E75-D3AB-4397-86A4-03162080723E}">
      <dgm:prSet custT="1"/>
      <dgm:spPr/>
      <dgm:t>
        <a:bodyPr/>
        <a:lstStyle/>
        <a:p>
          <a:endParaRPr lang="en-US" sz="1800"/>
        </a:p>
      </dgm:t>
    </dgm:pt>
    <dgm:pt modelId="{7D8AD780-A1EF-410D-80D1-F52856110FAA}">
      <dgm:prSet custT="1"/>
      <dgm:spPr/>
      <dgm:t>
        <a:bodyPr/>
        <a:lstStyle/>
        <a:p>
          <a:r>
            <a:rPr lang="fr-FR" sz="2800" dirty="0"/>
            <a:t>Réclamations acceptées une fois le problème signalé par l’expéditeur ou le destinataire</a:t>
          </a:r>
        </a:p>
      </dgm:t>
    </dgm:pt>
    <dgm:pt modelId="{0DD9F197-0C95-4810-993F-22A0A05942F1}" type="parTrans" cxnId="{A389F9F0-A778-4BDA-AF9C-30B9A35C100F}">
      <dgm:prSet/>
      <dgm:spPr/>
      <dgm:t>
        <a:bodyPr/>
        <a:lstStyle/>
        <a:p>
          <a:endParaRPr lang="en-US" sz="3600"/>
        </a:p>
      </dgm:t>
    </dgm:pt>
    <dgm:pt modelId="{D07A9893-794D-41D7-870A-A1FD9D95EFD2}" type="sibTrans" cxnId="{A389F9F0-A778-4BDA-AF9C-30B9A35C100F}">
      <dgm:prSet/>
      <dgm:spPr/>
      <dgm:t>
        <a:bodyPr/>
        <a:lstStyle/>
        <a:p>
          <a:endParaRPr lang="en-US" sz="3600"/>
        </a:p>
      </dgm:t>
    </dgm:pt>
    <dgm:pt modelId="{6E1498D4-F2AD-4201-842A-2A126F8E7766}" type="pres">
      <dgm:prSet presAssocID="{1EE2FAB4-975F-42C2-815D-84E3E3CBAC1C}" presName="vert0" presStyleCnt="0">
        <dgm:presLayoutVars>
          <dgm:dir/>
          <dgm:animOne val="branch"/>
          <dgm:animLvl val="lvl"/>
        </dgm:presLayoutVars>
      </dgm:prSet>
      <dgm:spPr/>
    </dgm:pt>
    <dgm:pt modelId="{26100B1D-1101-4BFB-A152-C23755BED150}" type="pres">
      <dgm:prSet presAssocID="{A1356020-B68A-4D5E-BF30-14FA7088478D}" presName="thickLine" presStyleLbl="alignNode1" presStyleIdx="0" presStyleCnt="1"/>
      <dgm:spPr/>
    </dgm:pt>
    <dgm:pt modelId="{C778AF1B-CDF6-4C3F-85DA-99AB93A16616}" type="pres">
      <dgm:prSet presAssocID="{A1356020-B68A-4D5E-BF30-14FA7088478D}" presName="horz1" presStyleCnt="0"/>
      <dgm:spPr/>
    </dgm:pt>
    <dgm:pt modelId="{8B81F619-864C-433F-9008-C5CA4B7421A2}" type="pres">
      <dgm:prSet presAssocID="{A1356020-B68A-4D5E-BF30-14FA7088478D}" presName="tx1" presStyleLbl="revTx" presStyleIdx="0" presStyleCnt="5" custScaleX="125798"/>
      <dgm:spPr/>
    </dgm:pt>
    <dgm:pt modelId="{88A50A2C-A07C-4345-BE2D-E46310CBB06D}" type="pres">
      <dgm:prSet presAssocID="{A1356020-B68A-4D5E-BF30-14FA7088478D}" presName="vert1" presStyleCnt="0"/>
      <dgm:spPr/>
    </dgm:pt>
    <dgm:pt modelId="{BD3FDB19-59F0-4CE0-9605-7E1E23D2F86E}" type="pres">
      <dgm:prSet presAssocID="{7D8AD780-A1EF-410D-80D1-F52856110FAA}" presName="vertSpace2a" presStyleCnt="0"/>
      <dgm:spPr/>
    </dgm:pt>
    <dgm:pt modelId="{A9D961FB-6E5D-4981-95C5-D69A067FE235}" type="pres">
      <dgm:prSet presAssocID="{7D8AD780-A1EF-410D-80D1-F52856110FAA}" presName="horz2" presStyleCnt="0"/>
      <dgm:spPr/>
    </dgm:pt>
    <dgm:pt modelId="{7872A379-D3FC-486C-A08B-1F3CAEC87643}" type="pres">
      <dgm:prSet presAssocID="{7D8AD780-A1EF-410D-80D1-F52856110FAA}" presName="horzSpace2" presStyleCnt="0"/>
      <dgm:spPr/>
    </dgm:pt>
    <dgm:pt modelId="{C65B4734-4189-4C45-8FB4-52A7873EE11F}" type="pres">
      <dgm:prSet presAssocID="{7D8AD780-A1EF-410D-80D1-F52856110FAA}" presName="tx2" presStyleLbl="revTx" presStyleIdx="1" presStyleCnt="5"/>
      <dgm:spPr/>
    </dgm:pt>
    <dgm:pt modelId="{023E3087-EEC7-434D-9B80-042A417CB499}" type="pres">
      <dgm:prSet presAssocID="{7D8AD780-A1EF-410D-80D1-F52856110FAA}" presName="vert2" presStyleCnt="0"/>
      <dgm:spPr/>
    </dgm:pt>
    <dgm:pt modelId="{AF9C1CFD-C9A1-4C42-8836-7299CA171789}" type="pres">
      <dgm:prSet presAssocID="{7D8AD780-A1EF-410D-80D1-F52856110FAA}" presName="thinLine2b" presStyleLbl="callout" presStyleIdx="0" presStyleCnt="4"/>
      <dgm:spPr/>
    </dgm:pt>
    <dgm:pt modelId="{F44C215E-50B2-47B5-8CD6-6351EA0A6441}" type="pres">
      <dgm:prSet presAssocID="{7D8AD780-A1EF-410D-80D1-F52856110FAA}" presName="vertSpace2b" presStyleCnt="0"/>
      <dgm:spPr/>
    </dgm:pt>
    <dgm:pt modelId="{BC1F5CD6-123B-4BC6-B634-E2BE7649BAF1}" type="pres">
      <dgm:prSet presAssocID="{DBE225F3-EAFC-47B8-A083-520D59E0F444}" presName="horz2" presStyleCnt="0"/>
      <dgm:spPr/>
    </dgm:pt>
    <dgm:pt modelId="{9327422D-5472-4F6C-B3C7-B1D24C8A8DCE}" type="pres">
      <dgm:prSet presAssocID="{DBE225F3-EAFC-47B8-A083-520D59E0F444}" presName="horzSpace2" presStyleCnt="0"/>
      <dgm:spPr/>
    </dgm:pt>
    <dgm:pt modelId="{70E306B9-DB55-4C88-98A4-B75461CFA947}" type="pres">
      <dgm:prSet presAssocID="{DBE225F3-EAFC-47B8-A083-520D59E0F444}" presName="tx2" presStyleLbl="revTx" presStyleIdx="2" presStyleCnt="5"/>
      <dgm:spPr/>
    </dgm:pt>
    <dgm:pt modelId="{50FDE627-8AD2-4DA7-A1B1-B362F792F106}" type="pres">
      <dgm:prSet presAssocID="{DBE225F3-EAFC-47B8-A083-520D59E0F444}" presName="vert2" presStyleCnt="0"/>
      <dgm:spPr/>
    </dgm:pt>
    <dgm:pt modelId="{E31B90DD-7358-4383-868D-C02223AA93D1}" type="pres">
      <dgm:prSet presAssocID="{DBE225F3-EAFC-47B8-A083-520D59E0F444}" presName="thinLine2b" presStyleLbl="callout" presStyleIdx="1" presStyleCnt="4"/>
      <dgm:spPr/>
    </dgm:pt>
    <dgm:pt modelId="{C1B1CAEB-0327-492A-9A6C-73AB0B9A9970}" type="pres">
      <dgm:prSet presAssocID="{DBE225F3-EAFC-47B8-A083-520D59E0F444}" presName="vertSpace2b" presStyleCnt="0"/>
      <dgm:spPr/>
    </dgm:pt>
    <dgm:pt modelId="{C08751CB-4B3D-4A39-8326-A869E1C23322}" type="pres">
      <dgm:prSet presAssocID="{A357B579-E0FC-4824-A0E8-0C61B2F4E6B1}" presName="horz2" presStyleCnt="0"/>
      <dgm:spPr/>
    </dgm:pt>
    <dgm:pt modelId="{5AF18A01-0A92-4E4F-8848-C1E1DF9C2B78}" type="pres">
      <dgm:prSet presAssocID="{A357B579-E0FC-4824-A0E8-0C61B2F4E6B1}" presName="horzSpace2" presStyleCnt="0"/>
      <dgm:spPr/>
    </dgm:pt>
    <dgm:pt modelId="{0A24C864-4156-4314-AD83-F3492028D5CF}" type="pres">
      <dgm:prSet presAssocID="{A357B579-E0FC-4824-A0E8-0C61B2F4E6B1}" presName="tx2" presStyleLbl="revTx" presStyleIdx="3" presStyleCnt="5"/>
      <dgm:spPr/>
    </dgm:pt>
    <dgm:pt modelId="{708357B8-F8EB-437F-A245-724BD3183F48}" type="pres">
      <dgm:prSet presAssocID="{A357B579-E0FC-4824-A0E8-0C61B2F4E6B1}" presName="vert2" presStyleCnt="0"/>
      <dgm:spPr/>
    </dgm:pt>
    <dgm:pt modelId="{68B1DA1E-7C22-4AE8-B1C5-200B9077C30D}" type="pres">
      <dgm:prSet presAssocID="{A357B579-E0FC-4824-A0E8-0C61B2F4E6B1}" presName="thinLine2b" presStyleLbl="callout" presStyleIdx="2" presStyleCnt="4"/>
      <dgm:spPr/>
    </dgm:pt>
    <dgm:pt modelId="{57D97450-9204-4D51-BFE2-C31C3B94F6C2}" type="pres">
      <dgm:prSet presAssocID="{A357B579-E0FC-4824-A0E8-0C61B2F4E6B1}" presName="vertSpace2b" presStyleCnt="0"/>
      <dgm:spPr/>
    </dgm:pt>
    <dgm:pt modelId="{ABFADDD3-AD07-4D62-8FED-6CCBE9914F34}" type="pres">
      <dgm:prSet presAssocID="{AE893038-39FB-4538-8FE5-1FA2F6C8407D}" presName="horz2" presStyleCnt="0"/>
      <dgm:spPr/>
    </dgm:pt>
    <dgm:pt modelId="{4EB1B215-3ED8-4D78-94B8-D4EBE3A80D0E}" type="pres">
      <dgm:prSet presAssocID="{AE893038-39FB-4538-8FE5-1FA2F6C8407D}" presName="horzSpace2" presStyleCnt="0"/>
      <dgm:spPr/>
    </dgm:pt>
    <dgm:pt modelId="{33C87F16-8D73-46C6-A351-641BF3C229A6}" type="pres">
      <dgm:prSet presAssocID="{AE893038-39FB-4538-8FE5-1FA2F6C8407D}" presName="tx2" presStyleLbl="revTx" presStyleIdx="4" presStyleCnt="5"/>
      <dgm:spPr/>
    </dgm:pt>
    <dgm:pt modelId="{868B4EE9-9AD3-4321-BA76-CAFA4D1334EA}" type="pres">
      <dgm:prSet presAssocID="{AE893038-39FB-4538-8FE5-1FA2F6C8407D}" presName="vert2" presStyleCnt="0"/>
      <dgm:spPr/>
    </dgm:pt>
    <dgm:pt modelId="{FFDAA9C0-8354-4BFC-999A-38CAB657D3B9}" type="pres">
      <dgm:prSet presAssocID="{AE893038-39FB-4538-8FE5-1FA2F6C8407D}" presName="thinLine2b" presStyleLbl="callout" presStyleIdx="3" presStyleCnt="4"/>
      <dgm:spPr/>
    </dgm:pt>
    <dgm:pt modelId="{C553BCC7-44A3-48A5-B166-43691A51F1E6}" type="pres">
      <dgm:prSet presAssocID="{AE893038-39FB-4538-8FE5-1FA2F6C8407D}" presName="vertSpace2b" presStyleCnt="0"/>
      <dgm:spPr/>
    </dgm:pt>
  </dgm:ptLst>
  <dgm:cxnLst>
    <dgm:cxn modelId="{878FA840-C8BB-42F6-97E3-11535A6C8DE4}" type="presOf" srcId="{1EE2FAB4-975F-42C2-815D-84E3E3CBAC1C}" destId="{6E1498D4-F2AD-4201-842A-2A126F8E7766}" srcOrd="0" destOrd="0" presId="urn:microsoft.com/office/officeart/2008/layout/LinedList"/>
    <dgm:cxn modelId="{296FF84E-9EC9-4617-AE9C-0CA0DDADB8B0}" srcId="{1EE2FAB4-975F-42C2-815D-84E3E3CBAC1C}" destId="{A1356020-B68A-4D5E-BF30-14FA7088478D}" srcOrd="0" destOrd="0" parTransId="{E07FA387-8B8B-424F-A6C3-A9C5918C5C9F}" sibTransId="{19D2B504-FAC1-4FC3-AB89-107D2DA79A1A}"/>
    <dgm:cxn modelId="{33882772-7131-49D8-AC84-A6891E42853F}" srcId="{A1356020-B68A-4D5E-BF30-14FA7088478D}" destId="{A357B579-E0FC-4824-A0E8-0C61B2F4E6B1}" srcOrd="2" destOrd="0" parTransId="{BDC9890E-48CE-4572-B983-3AABAE09AAAC}" sibTransId="{F271A6B7-FF92-404D-9251-945904BF6165}"/>
    <dgm:cxn modelId="{C3171E75-D3AB-4397-86A4-03162080723E}" srcId="{A1356020-B68A-4D5E-BF30-14FA7088478D}" destId="{AE893038-39FB-4538-8FE5-1FA2F6C8407D}" srcOrd="3" destOrd="0" parTransId="{2BC035F0-CFCD-42E7-AF97-4E2EC7DC2899}" sibTransId="{54ABE38A-F14A-4482-A87B-3A1AF8F60956}"/>
    <dgm:cxn modelId="{B0226279-47C2-498F-A3CB-60AFD739C155}" type="presOf" srcId="{DBE225F3-EAFC-47B8-A083-520D59E0F444}" destId="{70E306B9-DB55-4C88-98A4-B75461CFA947}" srcOrd="0" destOrd="0" presId="urn:microsoft.com/office/officeart/2008/layout/LinedList"/>
    <dgm:cxn modelId="{B1C7617A-C81D-4AD2-BD25-5F4EDA60080B}" type="presOf" srcId="{7D8AD780-A1EF-410D-80D1-F52856110FAA}" destId="{C65B4734-4189-4C45-8FB4-52A7873EE11F}" srcOrd="0" destOrd="0" presId="urn:microsoft.com/office/officeart/2008/layout/LinedList"/>
    <dgm:cxn modelId="{984AB17B-A178-4098-9960-274CD23ADC63}" srcId="{A1356020-B68A-4D5E-BF30-14FA7088478D}" destId="{DBE225F3-EAFC-47B8-A083-520D59E0F444}" srcOrd="1" destOrd="0" parTransId="{28876E0A-C21D-4B66-8E04-557205029ADF}" sibTransId="{AEBF1E51-8977-4AED-9C08-40DE1571FFD1}"/>
    <dgm:cxn modelId="{444CDB9E-5E20-4AD6-940C-80FF8F0AD348}" type="presOf" srcId="{A1356020-B68A-4D5E-BF30-14FA7088478D}" destId="{8B81F619-864C-433F-9008-C5CA4B7421A2}" srcOrd="0" destOrd="0" presId="urn:microsoft.com/office/officeart/2008/layout/LinedList"/>
    <dgm:cxn modelId="{5A8472A6-26CE-4E43-AE80-BC2277A2BC92}" type="presOf" srcId="{A357B579-E0FC-4824-A0E8-0C61B2F4E6B1}" destId="{0A24C864-4156-4314-AD83-F3492028D5CF}" srcOrd="0" destOrd="0" presId="urn:microsoft.com/office/officeart/2008/layout/LinedList"/>
    <dgm:cxn modelId="{A389F9F0-A778-4BDA-AF9C-30B9A35C100F}" srcId="{A1356020-B68A-4D5E-BF30-14FA7088478D}" destId="{7D8AD780-A1EF-410D-80D1-F52856110FAA}" srcOrd="0" destOrd="0" parTransId="{0DD9F197-0C95-4810-993F-22A0A05942F1}" sibTransId="{D07A9893-794D-41D7-870A-A1FD9D95EFD2}"/>
    <dgm:cxn modelId="{2214A7F9-F824-4EF9-B8B0-94A64132F31B}" type="presOf" srcId="{AE893038-39FB-4538-8FE5-1FA2F6C8407D}" destId="{33C87F16-8D73-46C6-A351-641BF3C229A6}" srcOrd="0" destOrd="0" presId="urn:microsoft.com/office/officeart/2008/layout/LinedList"/>
    <dgm:cxn modelId="{938788D7-530C-432A-AE57-91551FE92CD9}" type="presParOf" srcId="{6E1498D4-F2AD-4201-842A-2A126F8E7766}" destId="{26100B1D-1101-4BFB-A152-C23755BED150}" srcOrd="0" destOrd="0" presId="urn:microsoft.com/office/officeart/2008/layout/LinedList"/>
    <dgm:cxn modelId="{1753F8AF-BE7D-4036-AC56-74370A69FF7E}" type="presParOf" srcId="{6E1498D4-F2AD-4201-842A-2A126F8E7766}" destId="{C778AF1B-CDF6-4C3F-85DA-99AB93A16616}" srcOrd="1" destOrd="0" presId="urn:microsoft.com/office/officeart/2008/layout/LinedList"/>
    <dgm:cxn modelId="{F0567AC3-01B4-4C48-A3B1-E9E84E4A89D9}" type="presParOf" srcId="{C778AF1B-CDF6-4C3F-85DA-99AB93A16616}" destId="{8B81F619-864C-433F-9008-C5CA4B7421A2}" srcOrd="0" destOrd="0" presId="urn:microsoft.com/office/officeart/2008/layout/LinedList"/>
    <dgm:cxn modelId="{ACF654F7-6230-4434-B312-A01EB2358A67}" type="presParOf" srcId="{C778AF1B-CDF6-4C3F-85DA-99AB93A16616}" destId="{88A50A2C-A07C-4345-BE2D-E46310CBB06D}" srcOrd="1" destOrd="0" presId="urn:microsoft.com/office/officeart/2008/layout/LinedList"/>
    <dgm:cxn modelId="{E82C1518-1FBA-4F5D-A7B1-69BA8BC36E40}" type="presParOf" srcId="{88A50A2C-A07C-4345-BE2D-E46310CBB06D}" destId="{BD3FDB19-59F0-4CE0-9605-7E1E23D2F86E}" srcOrd="0" destOrd="0" presId="urn:microsoft.com/office/officeart/2008/layout/LinedList"/>
    <dgm:cxn modelId="{1863F64E-2D0E-4316-AE20-CDA61E5C070D}" type="presParOf" srcId="{88A50A2C-A07C-4345-BE2D-E46310CBB06D}" destId="{A9D961FB-6E5D-4981-95C5-D69A067FE235}" srcOrd="1" destOrd="0" presId="urn:microsoft.com/office/officeart/2008/layout/LinedList"/>
    <dgm:cxn modelId="{26172B33-9875-46FA-8195-255D335C76BA}" type="presParOf" srcId="{A9D961FB-6E5D-4981-95C5-D69A067FE235}" destId="{7872A379-D3FC-486C-A08B-1F3CAEC87643}" srcOrd="0" destOrd="0" presId="urn:microsoft.com/office/officeart/2008/layout/LinedList"/>
    <dgm:cxn modelId="{F65B734D-4DB8-4D6D-8231-CECF4E1FFBAD}" type="presParOf" srcId="{A9D961FB-6E5D-4981-95C5-D69A067FE235}" destId="{C65B4734-4189-4C45-8FB4-52A7873EE11F}" srcOrd="1" destOrd="0" presId="urn:microsoft.com/office/officeart/2008/layout/LinedList"/>
    <dgm:cxn modelId="{6E0C61DD-5CD2-4C65-BEA7-FC44940B0212}" type="presParOf" srcId="{A9D961FB-6E5D-4981-95C5-D69A067FE235}" destId="{023E3087-EEC7-434D-9B80-042A417CB499}" srcOrd="2" destOrd="0" presId="urn:microsoft.com/office/officeart/2008/layout/LinedList"/>
    <dgm:cxn modelId="{A833F6DF-05E2-4D8A-A867-343973989872}" type="presParOf" srcId="{88A50A2C-A07C-4345-BE2D-E46310CBB06D}" destId="{AF9C1CFD-C9A1-4C42-8836-7299CA171789}" srcOrd="2" destOrd="0" presId="urn:microsoft.com/office/officeart/2008/layout/LinedList"/>
    <dgm:cxn modelId="{7F3DC195-9A26-4B7A-B401-53AD99BAC1D3}" type="presParOf" srcId="{88A50A2C-A07C-4345-BE2D-E46310CBB06D}" destId="{F44C215E-50B2-47B5-8CD6-6351EA0A6441}" srcOrd="3" destOrd="0" presId="urn:microsoft.com/office/officeart/2008/layout/LinedList"/>
    <dgm:cxn modelId="{FA4DDBA0-B78D-47F1-9740-433847F9E0EE}" type="presParOf" srcId="{88A50A2C-A07C-4345-BE2D-E46310CBB06D}" destId="{BC1F5CD6-123B-4BC6-B634-E2BE7649BAF1}" srcOrd="4" destOrd="0" presId="urn:microsoft.com/office/officeart/2008/layout/LinedList"/>
    <dgm:cxn modelId="{2945894D-E64F-44CE-B8F4-C91D1AFD35B8}" type="presParOf" srcId="{BC1F5CD6-123B-4BC6-B634-E2BE7649BAF1}" destId="{9327422D-5472-4F6C-B3C7-B1D24C8A8DCE}" srcOrd="0" destOrd="0" presId="urn:microsoft.com/office/officeart/2008/layout/LinedList"/>
    <dgm:cxn modelId="{0E1C7FE5-0C91-4822-8734-3908BC370740}" type="presParOf" srcId="{BC1F5CD6-123B-4BC6-B634-E2BE7649BAF1}" destId="{70E306B9-DB55-4C88-98A4-B75461CFA947}" srcOrd="1" destOrd="0" presId="urn:microsoft.com/office/officeart/2008/layout/LinedList"/>
    <dgm:cxn modelId="{95442F9C-C001-4246-9957-5A9F61F58ECB}" type="presParOf" srcId="{BC1F5CD6-123B-4BC6-B634-E2BE7649BAF1}" destId="{50FDE627-8AD2-4DA7-A1B1-B362F792F106}" srcOrd="2" destOrd="0" presId="urn:microsoft.com/office/officeart/2008/layout/LinedList"/>
    <dgm:cxn modelId="{A50F4158-215F-4B81-9F69-2BA302682FA0}" type="presParOf" srcId="{88A50A2C-A07C-4345-BE2D-E46310CBB06D}" destId="{E31B90DD-7358-4383-868D-C02223AA93D1}" srcOrd="5" destOrd="0" presId="urn:microsoft.com/office/officeart/2008/layout/LinedList"/>
    <dgm:cxn modelId="{07ECBC7A-92B4-4371-9FC8-2F81992A6C04}" type="presParOf" srcId="{88A50A2C-A07C-4345-BE2D-E46310CBB06D}" destId="{C1B1CAEB-0327-492A-9A6C-73AB0B9A9970}" srcOrd="6" destOrd="0" presId="urn:microsoft.com/office/officeart/2008/layout/LinedList"/>
    <dgm:cxn modelId="{A022C863-4A88-4423-96FB-6DEA208C89A5}" type="presParOf" srcId="{88A50A2C-A07C-4345-BE2D-E46310CBB06D}" destId="{C08751CB-4B3D-4A39-8326-A869E1C23322}" srcOrd="7" destOrd="0" presId="urn:microsoft.com/office/officeart/2008/layout/LinedList"/>
    <dgm:cxn modelId="{898B0FC3-5B1D-4746-8DBE-33FFED5C65FA}" type="presParOf" srcId="{C08751CB-4B3D-4A39-8326-A869E1C23322}" destId="{5AF18A01-0A92-4E4F-8848-C1E1DF9C2B78}" srcOrd="0" destOrd="0" presId="urn:microsoft.com/office/officeart/2008/layout/LinedList"/>
    <dgm:cxn modelId="{C388DA2C-BFBA-4CA6-BCC2-A261CDED79E2}" type="presParOf" srcId="{C08751CB-4B3D-4A39-8326-A869E1C23322}" destId="{0A24C864-4156-4314-AD83-F3492028D5CF}" srcOrd="1" destOrd="0" presId="urn:microsoft.com/office/officeart/2008/layout/LinedList"/>
    <dgm:cxn modelId="{FC53EC31-815A-42BC-9D30-8720017D351C}" type="presParOf" srcId="{C08751CB-4B3D-4A39-8326-A869E1C23322}" destId="{708357B8-F8EB-437F-A245-724BD3183F48}" srcOrd="2" destOrd="0" presId="urn:microsoft.com/office/officeart/2008/layout/LinedList"/>
    <dgm:cxn modelId="{2F56EC07-46F3-4A02-9201-B2C28677BD53}" type="presParOf" srcId="{88A50A2C-A07C-4345-BE2D-E46310CBB06D}" destId="{68B1DA1E-7C22-4AE8-B1C5-200B9077C30D}" srcOrd="8" destOrd="0" presId="urn:microsoft.com/office/officeart/2008/layout/LinedList"/>
    <dgm:cxn modelId="{FDC71729-AE98-4A06-8E8C-FCE9E1F9B604}" type="presParOf" srcId="{88A50A2C-A07C-4345-BE2D-E46310CBB06D}" destId="{57D97450-9204-4D51-BFE2-C31C3B94F6C2}" srcOrd="9" destOrd="0" presId="urn:microsoft.com/office/officeart/2008/layout/LinedList"/>
    <dgm:cxn modelId="{040AB016-2ECC-4D44-8AFB-B8B6CE0E2299}" type="presParOf" srcId="{88A50A2C-A07C-4345-BE2D-E46310CBB06D}" destId="{ABFADDD3-AD07-4D62-8FED-6CCBE9914F34}" srcOrd="10" destOrd="0" presId="urn:microsoft.com/office/officeart/2008/layout/LinedList"/>
    <dgm:cxn modelId="{3AF6B1BE-75D8-4B77-BE04-B5F5B382A4DA}" type="presParOf" srcId="{ABFADDD3-AD07-4D62-8FED-6CCBE9914F34}" destId="{4EB1B215-3ED8-4D78-94B8-D4EBE3A80D0E}" srcOrd="0" destOrd="0" presId="urn:microsoft.com/office/officeart/2008/layout/LinedList"/>
    <dgm:cxn modelId="{F5F59E47-8BF2-4ED2-AD97-5CE9FED8386F}" type="presParOf" srcId="{ABFADDD3-AD07-4D62-8FED-6CCBE9914F34}" destId="{33C87F16-8D73-46C6-A351-641BF3C229A6}" srcOrd="1" destOrd="0" presId="urn:microsoft.com/office/officeart/2008/layout/LinedList"/>
    <dgm:cxn modelId="{43AE77A8-5354-4E67-8D6C-3D28670A05CE}" type="presParOf" srcId="{ABFADDD3-AD07-4D62-8FED-6CCBE9914F34}" destId="{868B4EE9-9AD3-4321-BA76-CAFA4D1334EA}" srcOrd="2" destOrd="0" presId="urn:microsoft.com/office/officeart/2008/layout/LinedList"/>
    <dgm:cxn modelId="{90C27971-FD73-4A9A-A293-98B7D238D691}" type="presParOf" srcId="{88A50A2C-A07C-4345-BE2D-E46310CBB06D}" destId="{FFDAA9C0-8354-4BFC-999A-38CAB657D3B9}" srcOrd="11" destOrd="0" presId="urn:microsoft.com/office/officeart/2008/layout/LinedList"/>
    <dgm:cxn modelId="{FE76CB2A-9973-4FE1-899B-86F35BAA4639}" type="presParOf" srcId="{88A50A2C-A07C-4345-BE2D-E46310CBB06D}" destId="{C553BCC7-44A3-48A5-B166-43691A51F1E6}" srcOrd="12" destOrd="0" presId="urn:microsoft.com/office/officeart/2008/layout/LinedList"/>
  </dgm:cxnLst>
  <dgm:bg>
    <a:effectLst>
      <a:outerShdw blurRad="50800" dist="38100" dir="2700000" algn="tl" rotWithShape="0">
        <a:prstClr val="black">
          <a:alpha val="40000"/>
        </a:prstClr>
      </a:outerShdw>
    </a:effect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6E8C00F9-E9A3-45B2-885C-BF384E1178AC}"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AB4CBC72-F24A-4C51-9134-0AECE3875BF1}">
      <dgm:prSet/>
      <dgm:spPr/>
      <dgm:t>
        <a:bodyPr/>
        <a:lstStyle/>
        <a:p>
          <a:r>
            <a:rPr lang="fr-FR" b="0" i="0" baseline="0" dirty="0"/>
            <a:t>Preuve de distribution</a:t>
          </a:r>
        </a:p>
      </dgm:t>
    </dgm:pt>
    <dgm:pt modelId="{C5FAA3DA-865B-4856-8F55-C00DB3763534}" type="parTrans" cxnId="{AA6375A6-E77C-401F-9823-94CA96E9DC0F}">
      <dgm:prSet/>
      <dgm:spPr/>
      <dgm:t>
        <a:bodyPr/>
        <a:lstStyle/>
        <a:p>
          <a:endParaRPr lang="en-US"/>
        </a:p>
      </dgm:t>
    </dgm:pt>
    <dgm:pt modelId="{C1408BFC-EAF6-49A2-9CB6-445A4E66D318}" type="sibTrans" cxnId="{AA6375A6-E77C-401F-9823-94CA96E9DC0F}">
      <dgm:prSet/>
      <dgm:spPr/>
      <dgm:t>
        <a:bodyPr/>
        <a:lstStyle/>
        <a:p>
          <a:endParaRPr lang="en-US"/>
        </a:p>
      </dgm:t>
    </dgm:pt>
    <dgm:pt modelId="{BE44A61F-7720-4BC0-A590-949322C69A8E}">
      <dgm:prSet custT="1"/>
      <dgm:spPr>
        <a:solidFill>
          <a:schemeClr val="accent5">
            <a:lumMod val="20000"/>
            <a:lumOff val="80000"/>
          </a:schemeClr>
        </a:solidFill>
      </dgm:spPr>
      <dgm:t>
        <a:bodyPr/>
        <a:lstStyle/>
        <a:p>
          <a:r>
            <a:rPr lang="fr-FR" sz="2000" b="0" i="0" baseline="0" dirty="0"/>
            <a:t>Fourniture d’une preuve écrite </a:t>
          </a:r>
          <a:br>
            <a:rPr lang="fr-FR" sz="2000" b="0" i="0" baseline="0" dirty="0"/>
          </a:br>
          <a:r>
            <a:rPr lang="fr-FR" sz="2000" b="0" i="0" baseline="0" dirty="0"/>
            <a:t>en cas </a:t>
          </a:r>
          <a:br>
            <a:rPr lang="fr-FR" sz="2000" b="0" i="0" baseline="0" dirty="0"/>
          </a:br>
          <a:r>
            <a:rPr lang="fr-FR" sz="2000" b="0" i="0" baseline="0" dirty="0"/>
            <a:t>de livraison contestée: avis </a:t>
          </a:r>
          <a:br>
            <a:rPr lang="fr-FR" sz="2000" b="0" i="0" baseline="0" dirty="0"/>
          </a:br>
          <a:r>
            <a:rPr lang="fr-FR" sz="2000" b="0" i="0" baseline="0" dirty="0"/>
            <a:t>de réception </a:t>
          </a:r>
          <a:br>
            <a:rPr lang="fr-FR" sz="2000" b="0" i="0" baseline="0" dirty="0"/>
          </a:br>
          <a:r>
            <a:rPr lang="fr-FR" sz="2000" b="0" i="0" baseline="0" dirty="0"/>
            <a:t>CN 07, copie </a:t>
          </a:r>
          <a:br>
            <a:rPr lang="fr-FR" sz="2000" b="0" i="0" baseline="0" dirty="0"/>
          </a:br>
          <a:r>
            <a:rPr lang="fr-FR" sz="2000" b="0" i="0" baseline="0" dirty="0"/>
            <a:t>de la signature </a:t>
          </a:r>
          <a:br>
            <a:rPr lang="fr-FR" sz="2000" b="0" i="0" baseline="0" dirty="0"/>
          </a:br>
          <a:r>
            <a:rPr lang="fr-FR" sz="2000" b="0" i="0" baseline="0" dirty="0"/>
            <a:t>ou autre preuve</a:t>
          </a:r>
        </a:p>
      </dgm:t>
    </dgm:pt>
    <dgm:pt modelId="{1070C04E-5EDE-450F-9200-AE0D97DD6401}" type="parTrans" cxnId="{CB83FC11-95BE-41CE-97A6-19620BAC2027}">
      <dgm:prSet/>
      <dgm:spPr/>
      <dgm:t>
        <a:bodyPr/>
        <a:lstStyle/>
        <a:p>
          <a:endParaRPr lang="en-US"/>
        </a:p>
      </dgm:t>
    </dgm:pt>
    <dgm:pt modelId="{3091FB37-8F7E-4523-9DCE-1D42AC6E2DF0}" type="sibTrans" cxnId="{CB83FC11-95BE-41CE-97A6-19620BAC2027}">
      <dgm:prSet/>
      <dgm:spPr/>
      <dgm:t>
        <a:bodyPr/>
        <a:lstStyle/>
        <a:p>
          <a:endParaRPr lang="en-US"/>
        </a:p>
      </dgm:t>
    </dgm:pt>
    <dgm:pt modelId="{08F808E9-8413-477C-AA4B-8F79F10CC66A}">
      <dgm:prSet custT="1"/>
      <dgm:spPr>
        <a:solidFill>
          <a:schemeClr val="accent5">
            <a:lumMod val="20000"/>
            <a:lumOff val="80000"/>
          </a:schemeClr>
        </a:solidFill>
      </dgm:spPr>
      <dgm:t>
        <a:bodyPr/>
        <a:lstStyle/>
        <a:p>
          <a:r>
            <a:rPr lang="fr-FR" sz="2000" b="0" i="0" baseline="0" dirty="0"/>
            <a:t>En conformité avec les articles applicables </a:t>
          </a:r>
          <a:br>
            <a:rPr lang="fr-FR" sz="2000" b="0" i="0" baseline="0" dirty="0"/>
          </a:br>
          <a:r>
            <a:rPr lang="fr-FR" sz="2000" b="0" i="0" baseline="0" dirty="0"/>
            <a:t>de l’UPU</a:t>
          </a:r>
        </a:p>
      </dgm:t>
    </dgm:pt>
    <dgm:pt modelId="{4424AF47-2438-431A-BD92-AE80440E278E}" type="parTrans" cxnId="{486379FA-8E0E-40EF-9350-C51012DF082F}">
      <dgm:prSet/>
      <dgm:spPr/>
      <dgm:t>
        <a:bodyPr/>
        <a:lstStyle/>
        <a:p>
          <a:endParaRPr lang="en-US"/>
        </a:p>
      </dgm:t>
    </dgm:pt>
    <dgm:pt modelId="{62D67FF6-1B33-4C96-ABD1-1B387A15C150}" type="sibTrans" cxnId="{486379FA-8E0E-40EF-9350-C51012DF082F}">
      <dgm:prSet/>
      <dgm:spPr/>
      <dgm:t>
        <a:bodyPr/>
        <a:lstStyle/>
        <a:p>
          <a:endParaRPr lang="en-US"/>
        </a:p>
      </dgm:t>
    </dgm:pt>
    <dgm:pt modelId="{BDD3E6DD-CDAF-4D92-959A-E024368D2DA6}" type="pres">
      <dgm:prSet presAssocID="{6E8C00F9-E9A3-45B2-885C-BF384E1178AC}" presName="linear" presStyleCnt="0">
        <dgm:presLayoutVars>
          <dgm:animLvl val="lvl"/>
          <dgm:resizeHandles val="exact"/>
        </dgm:presLayoutVars>
      </dgm:prSet>
      <dgm:spPr/>
    </dgm:pt>
    <dgm:pt modelId="{57DF95DA-5C5D-49B0-A317-BB2F6F066FEA}" type="pres">
      <dgm:prSet presAssocID="{AB4CBC72-F24A-4C51-9134-0AECE3875BF1}" presName="parentText" presStyleLbl="node1" presStyleIdx="0" presStyleCnt="1">
        <dgm:presLayoutVars>
          <dgm:chMax val="0"/>
          <dgm:bulletEnabled val="1"/>
        </dgm:presLayoutVars>
      </dgm:prSet>
      <dgm:spPr/>
    </dgm:pt>
    <dgm:pt modelId="{0F971234-EA5D-4C08-A573-96BE00F3A6E4}" type="pres">
      <dgm:prSet presAssocID="{AB4CBC72-F24A-4C51-9134-0AECE3875BF1}" presName="childText" presStyleLbl="revTx" presStyleIdx="0" presStyleCnt="1">
        <dgm:presLayoutVars>
          <dgm:bulletEnabled val="1"/>
        </dgm:presLayoutVars>
      </dgm:prSet>
      <dgm:spPr/>
    </dgm:pt>
  </dgm:ptLst>
  <dgm:cxnLst>
    <dgm:cxn modelId="{235A500F-442B-40B3-AD49-83B7857D3836}" type="presOf" srcId="{08F808E9-8413-477C-AA4B-8F79F10CC66A}" destId="{0F971234-EA5D-4C08-A573-96BE00F3A6E4}" srcOrd="0" destOrd="1" presId="urn:microsoft.com/office/officeart/2005/8/layout/vList2"/>
    <dgm:cxn modelId="{CB83FC11-95BE-41CE-97A6-19620BAC2027}" srcId="{AB4CBC72-F24A-4C51-9134-0AECE3875BF1}" destId="{BE44A61F-7720-4BC0-A590-949322C69A8E}" srcOrd="0" destOrd="0" parTransId="{1070C04E-5EDE-450F-9200-AE0D97DD6401}" sibTransId="{3091FB37-8F7E-4523-9DCE-1D42AC6E2DF0}"/>
    <dgm:cxn modelId="{AA6375A6-E77C-401F-9823-94CA96E9DC0F}" srcId="{6E8C00F9-E9A3-45B2-885C-BF384E1178AC}" destId="{AB4CBC72-F24A-4C51-9134-0AECE3875BF1}" srcOrd="0" destOrd="0" parTransId="{C5FAA3DA-865B-4856-8F55-C00DB3763534}" sibTransId="{C1408BFC-EAF6-49A2-9CB6-445A4E66D318}"/>
    <dgm:cxn modelId="{711632B8-3BA6-45BE-A713-2A8EA92DB00A}" type="presOf" srcId="{AB4CBC72-F24A-4C51-9134-0AECE3875BF1}" destId="{57DF95DA-5C5D-49B0-A317-BB2F6F066FEA}" srcOrd="0" destOrd="0" presId="urn:microsoft.com/office/officeart/2005/8/layout/vList2"/>
    <dgm:cxn modelId="{CD6B0EE3-E4A4-4950-A014-0DD3D41359BE}" type="presOf" srcId="{6E8C00F9-E9A3-45B2-885C-BF384E1178AC}" destId="{BDD3E6DD-CDAF-4D92-959A-E024368D2DA6}" srcOrd="0" destOrd="0" presId="urn:microsoft.com/office/officeart/2005/8/layout/vList2"/>
    <dgm:cxn modelId="{E77F77F5-4451-47BB-8A57-80A51CECC620}" type="presOf" srcId="{BE44A61F-7720-4BC0-A590-949322C69A8E}" destId="{0F971234-EA5D-4C08-A573-96BE00F3A6E4}" srcOrd="0" destOrd="0" presId="urn:microsoft.com/office/officeart/2005/8/layout/vList2"/>
    <dgm:cxn modelId="{486379FA-8E0E-40EF-9350-C51012DF082F}" srcId="{AB4CBC72-F24A-4C51-9134-0AECE3875BF1}" destId="{08F808E9-8413-477C-AA4B-8F79F10CC66A}" srcOrd="1" destOrd="0" parTransId="{4424AF47-2438-431A-BD92-AE80440E278E}" sibTransId="{62D67FF6-1B33-4C96-ABD1-1B387A15C150}"/>
    <dgm:cxn modelId="{9D020D96-EBCC-40DF-ABC5-4455E4BC62F3}" type="presParOf" srcId="{BDD3E6DD-CDAF-4D92-959A-E024368D2DA6}" destId="{57DF95DA-5C5D-49B0-A317-BB2F6F066FEA}" srcOrd="0" destOrd="0" presId="urn:microsoft.com/office/officeart/2005/8/layout/vList2"/>
    <dgm:cxn modelId="{BA2A5550-5A09-4463-B5DA-BEE30A2A82B5}" type="presParOf" srcId="{BDD3E6DD-CDAF-4D92-959A-E024368D2DA6}" destId="{0F971234-EA5D-4C08-A573-96BE00F3A6E4}" srcOrd="1" destOrd="0" presId="urn:microsoft.com/office/officeart/2005/8/layout/vList2"/>
  </dgm:cxnLst>
  <dgm:bg>
    <a:solidFill>
      <a:schemeClr val="accent5">
        <a:lumMod val="20000"/>
        <a:lumOff val="80000"/>
      </a:schemeClr>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AAA67EBC-E30C-4725-91E5-060B90EDF8CD}" type="doc">
      <dgm:prSet loTypeId="urn:microsoft.com/office/officeart/2005/8/layout/hList6" loCatId="list" qsTypeId="urn:microsoft.com/office/officeart/2005/8/quickstyle/simple1" qsCatId="simple" csTypeId="urn:microsoft.com/office/officeart/2005/8/colors/accent1_2" csCatId="accent1" phldr="1"/>
      <dgm:spPr/>
      <dgm:t>
        <a:bodyPr/>
        <a:lstStyle/>
        <a:p>
          <a:endParaRPr lang="en-US"/>
        </a:p>
      </dgm:t>
    </dgm:pt>
    <dgm:pt modelId="{9C0204FA-56E1-40B9-9D39-5942F7DF4F57}">
      <dgm:prSet/>
      <dgm:spPr/>
      <dgm:t>
        <a:bodyPr/>
        <a:lstStyle/>
        <a:p>
          <a:r>
            <a:rPr lang="fr-FR"/>
            <a:t>Garantie d’un traitement standardisé et d’un suivi transparent des réclamations par le biais d’IBIS et d’EMSEVT</a:t>
          </a:r>
        </a:p>
      </dgm:t>
    </dgm:pt>
    <dgm:pt modelId="{03F71F96-446A-426B-AC36-973FB6B57087}" type="parTrans" cxnId="{29928FF4-39E5-43FD-8669-A22228EF9E14}">
      <dgm:prSet/>
      <dgm:spPr/>
      <dgm:t>
        <a:bodyPr/>
        <a:lstStyle/>
        <a:p>
          <a:endParaRPr lang="en-US"/>
        </a:p>
      </dgm:t>
    </dgm:pt>
    <dgm:pt modelId="{79DB2188-7DF2-49F2-AC39-19FB92F8D101}" type="sibTrans" cxnId="{29928FF4-39E5-43FD-8669-A22228EF9E14}">
      <dgm:prSet/>
      <dgm:spPr/>
      <dgm:t>
        <a:bodyPr/>
        <a:lstStyle/>
        <a:p>
          <a:endParaRPr lang="en-US"/>
        </a:p>
      </dgm:t>
    </dgm:pt>
    <dgm:pt modelId="{34AB961F-0B84-4DE4-9320-1702B18D44BE}">
      <dgm:prSet/>
      <dgm:spPr/>
      <dgm:t>
        <a:bodyPr/>
        <a:lstStyle/>
        <a:p>
          <a:r>
            <a:rPr lang="fr-FR"/>
            <a:t>Alignement des processus sur les délais et les données obligatoires</a:t>
          </a:r>
        </a:p>
      </dgm:t>
    </dgm:pt>
    <dgm:pt modelId="{AE8B0C33-3B60-4DA7-A09E-1F2ED48E322F}" type="parTrans" cxnId="{46705FCA-869A-40AA-96CA-B5370AA711AF}">
      <dgm:prSet/>
      <dgm:spPr/>
      <dgm:t>
        <a:bodyPr/>
        <a:lstStyle/>
        <a:p>
          <a:endParaRPr lang="en-US"/>
        </a:p>
      </dgm:t>
    </dgm:pt>
    <dgm:pt modelId="{3FB2A6C9-3CD3-4BCC-B90D-423A67FA7B8D}" type="sibTrans" cxnId="{46705FCA-869A-40AA-96CA-B5370AA711AF}">
      <dgm:prSet/>
      <dgm:spPr/>
      <dgm:t>
        <a:bodyPr/>
        <a:lstStyle/>
        <a:p>
          <a:endParaRPr lang="en-US"/>
        </a:p>
      </dgm:t>
    </dgm:pt>
    <dgm:pt modelId="{2A13B84B-D3C6-420F-BA30-A1098BC19604}">
      <dgm:prSet/>
      <dgm:spPr/>
      <dgm:t>
        <a:bodyPr/>
        <a:lstStyle/>
        <a:p>
          <a:r>
            <a:rPr lang="fr-FR" dirty="0"/>
            <a:t>Une proposition </a:t>
          </a:r>
          <a:br>
            <a:rPr lang="fr-FR" dirty="0"/>
          </a:br>
          <a:r>
            <a:rPr lang="fr-FR" dirty="0"/>
            <a:t>de conséquence concernant l’usage obligatoire d’IBIS pour les envois de la poste aux lettres sera examinée lors de la réunion </a:t>
          </a:r>
          <a:br>
            <a:rPr lang="fr-FR" dirty="0"/>
          </a:br>
          <a:r>
            <a:rPr lang="fr-FR" dirty="0"/>
            <a:t>du groupe chargé </a:t>
          </a:r>
          <a:br>
            <a:rPr lang="fr-FR" dirty="0"/>
          </a:br>
          <a:r>
            <a:rPr lang="fr-FR" dirty="0"/>
            <a:t>de l’élaboration </a:t>
          </a:r>
          <a:br>
            <a:rPr lang="fr-FR" dirty="0"/>
          </a:br>
          <a:r>
            <a:rPr lang="fr-FR" dirty="0"/>
            <a:t>et de l'intégration des produits le 9 février 2026</a:t>
          </a:r>
        </a:p>
      </dgm:t>
    </dgm:pt>
    <dgm:pt modelId="{50E6FE40-9777-4C58-BF10-B47469071B90}" type="parTrans" cxnId="{5A7FA10B-ACC9-4791-83C5-020CB1734CE3}">
      <dgm:prSet/>
      <dgm:spPr/>
      <dgm:t>
        <a:bodyPr/>
        <a:lstStyle/>
        <a:p>
          <a:endParaRPr lang="en-US"/>
        </a:p>
      </dgm:t>
    </dgm:pt>
    <dgm:pt modelId="{67A0DE22-D83D-4F27-BE16-D09A59C251D1}" type="sibTrans" cxnId="{5A7FA10B-ACC9-4791-83C5-020CB1734CE3}">
      <dgm:prSet/>
      <dgm:spPr/>
      <dgm:t>
        <a:bodyPr/>
        <a:lstStyle/>
        <a:p>
          <a:endParaRPr lang="en-US"/>
        </a:p>
      </dgm:t>
    </dgm:pt>
    <dgm:pt modelId="{B6F40A52-B976-4CFF-A4A3-8A47B2E586FE}">
      <dgm:prSet/>
      <dgm:spPr/>
      <dgm:t>
        <a:bodyPr/>
        <a:lstStyle/>
        <a:p>
          <a:r>
            <a:rPr lang="fr-FR" dirty="0"/>
            <a:t>Système de réclamation par Internet certifié par l'UPU pour faciliter </a:t>
          </a:r>
          <a:br>
            <a:rPr lang="fr-FR" dirty="0"/>
          </a:br>
          <a:r>
            <a:rPr lang="fr-FR" dirty="0"/>
            <a:t>le traitement électronique des réclamations relatives aux envois de la poste aux lettres</a:t>
          </a:r>
        </a:p>
      </dgm:t>
    </dgm:pt>
    <dgm:pt modelId="{067DBBDF-4AD4-4C12-9565-380D3A687F1F}" type="parTrans" cxnId="{244522F3-EBCB-4950-8E6D-ED7C67FA3A5A}">
      <dgm:prSet/>
      <dgm:spPr/>
      <dgm:t>
        <a:bodyPr/>
        <a:lstStyle/>
        <a:p>
          <a:endParaRPr lang="en-US"/>
        </a:p>
      </dgm:t>
    </dgm:pt>
    <dgm:pt modelId="{3605FD3D-8C7B-4BD2-91E3-A848B64170F6}" type="sibTrans" cxnId="{244522F3-EBCB-4950-8E6D-ED7C67FA3A5A}">
      <dgm:prSet/>
      <dgm:spPr/>
      <dgm:t>
        <a:bodyPr/>
        <a:lstStyle/>
        <a:p>
          <a:endParaRPr lang="en-US"/>
        </a:p>
      </dgm:t>
    </dgm:pt>
    <dgm:pt modelId="{05F02C46-715E-4C58-B22B-6B9890942660}" type="pres">
      <dgm:prSet presAssocID="{AAA67EBC-E30C-4725-91E5-060B90EDF8CD}" presName="Name0" presStyleCnt="0">
        <dgm:presLayoutVars>
          <dgm:dir/>
          <dgm:resizeHandles val="exact"/>
        </dgm:presLayoutVars>
      </dgm:prSet>
      <dgm:spPr/>
    </dgm:pt>
    <dgm:pt modelId="{6B19132C-9697-40C2-AE76-6B4A6F6E9BA6}" type="pres">
      <dgm:prSet presAssocID="{9C0204FA-56E1-40B9-9D39-5942F7DF4F57}" presName="node" presStyleLbl="node1" presStyleIdx="0" presStyleCnt="4">
        <dgm:presLayoutVars>
          <dgm:bulletEnabled val="1"/>
        </dgm:presLayoutVars>
      </dgm:prSet>
      <dgm:spPr/>
    </dgm:pt>
    <dgm:pt modelId="{70421380-36A6-4928-9BC6-FE775ED60231}" type="pres">
      <dgm:prSet presAssocID="{79DB2188-7DF2-49F2-AC39-19FB92F8D101}" presName="sibTrans" presStyleCnt="0"/>
      <dgm:spPr/>
    </dgm:pt>
    <dgm:pt modelId="{340E977A-5595-4AC7-966D-4DF669058FAD}" type="pres">
      <dgm:prSet presAssocID="{34AB961F-0B84-4DE4-9320-1702B18D44BE}" presName="node" presStyleLbl="node1" presStyleIdx="1" presStyleCnt="4">
        <dgm:presLayoutVars>
          <dgm:bulletEnabled val="1"/>
        </dgm:presLayoutVars>
      </dgm:prSet>
      <dgm:spPr/>
    </dgm:pt>
    <dgm:pt modelId="{0A1AFCB7-3821-412C-820E-FCB3C39FB220}" type="pres">
      <dgm:prSet presAssocID="{3FB2A6C9-3CD3-4BCC-B90D-423A67FA7B8D}" presName="sibTrans" presStyleCnt="0"/>
      <dgm:spPr/>
    </dgm:pt>
    <dgm:pt modelId="{7393F0BC-0FD2-412C-B5CD-C4906395C4BE}" type="pres">
      <dgm:prSet presAssocID="{2A13B84B-D3C6-420F-BA30-A1098BC19604}" presName="node" presStyleLbl="node1" presStyleIdx="2" presStyleCnt="4">
        <dgm:presLayoutVars>
          <dgm:bulletEnabled val="1"/>
        </dgm:presLayoutVars>
      </dgm:prSet>
      <dgm:spPr/>
    </dgm:pt>
    <dgm:pt modelId="{691BED80-2F80-4B2C-9975-430C610636B6}" type="pres">
      <dgm:prSet presAssocID="{67A0DE22-D83D-4F27-BE16-D09A59C251D1}" presName="sibTrans" presStyleCnt="0"/>
      <dgm:spPr/>
    </dgm:pt>
    <dgm:pt modelId="{73D93220-46D7-4418-8EAF-0CC3864384EC}" type="pres">
      <dgm:prSet presAssocID="{B6F40A52-B976-4CFF-A4A3-8A47B2E586FE}" presName="node" presStyleLbl="node1" presStyleIdx="3" presStyleCnt="4">
        <dgm:presLayoutVars>
          <dgm:bulletEnabled val="1"/>
        </dgm:presLayoutVars>
      </dgm:prSet>
      <dgm:spPr/>
    </dgm:pt>
  </dgm:ptLst>
  <dgm:cxnLst>
    <dgm:cxn modelId="{5A7FA10B-ACC9-4791-83C5-020CB1734CE3}" srcId="{AAA67EBC-E30C-4725-91E5-060B90EDF8CD}" destId="{2A13B84B-D3C6-420F-BA30-A1098BC19604}" srcOrd="2" destOrd="0" parTransId="{50E6FE40-9777-4C58-BF10-B47469071B90}" sibTransId="{67A0DE22-D83D-4F27-BE16-D09A59C251D1}"/>
    <dgm:cxn modelId="{9B1AB026-AC28-4048-9E72-5610F9CA1C89}" type="presOf" srcId="{34AB961F-0B84-4DE4-9320-1702B18D44BE}" destId="{340E977A-5595-4AC7-966D-4DF669058FAD}" srcOrd="0" destOrd="0" presId="urn:microsoft.com/office/officeart/2005/8/layout/hList6"/>
    <dgm:cxn modelId="{D0FBB03B-4B1D-495A-BF64-3B0F75F8788E}" type="presOf" srcId="{AAA67EBC-E30C-4725-91E5-060B90EDF8CD}" destId="{05F02C46-715E-4C58-B22B-6B9890942660}" srcOrd="0" destOrd="0" presId="urn:microsoft.com/office/officeart/2005/8/layout/hList6"/>
    <dgm:cxn modelId="{39C9CF80-1362-42E3-A564-2F9E9EEE1435}" type="presOf" srcId="{9C0204FA-56E1-40B9-9D39-5942F7DF4F57}" destId="{6B19132C-9697-40C2-AE76-6B4A6F6E9BA6}" srcOrd="0" destOrd="0" presId="urn:microsoft.com/office/officeart/2005/8/layout/hList6"/>
    <dgm:cxn modelId="{46705FCA-869A-40AA-96CA-B5370AA711AF}" srcId="{AAA67EBC-E30C-4725-91E5-060B90EDF8CD}" destId="{34AB961F-0B84-4DE4-9320-1702B18D44BE}" srcOrd="1" destOrd="0" parTransId="{AE8B0C33-3B60-4DA7-A09E-1F2ED48E322F}" sibTransId="{3FB2A6C9-3CD3-4BCC-B90D-423A67FA7B8D}"/>
    <dgm:cxn modelId="{D30173D9-7E8B-4F46-8AB4-A1A26496D0E8}" type="presOf" srcId="{2A13B84B-D3C6-420F-BA30-A1098BC19604}" destId="{7393F0BC-0FD2-412C-B5CD-C4906395C4BE}" srcOrd="0" destOrd="0" presId="urn:microsoft.com/office/officeart/2005/8/layout/hList6"/>
    <dgm:cxn modelId="{244522F3-EBCB-4950-8E6D-ED7C67FA3A5A}" srcId="{AAA67EBC-E30C-4725-91E5-060B90EDF8CD}" destId="{B6F40A52-B976-4CFF-A4A3-8A47B2E586FE}" srcOrd="3" destOrd="0" parTransId="{067DBBDF-4AD4-4C12-9565-380D3A687F1F}" sibTransId="{3605FD3D-8C7B-4BD2-91E3-A848B64170F6}"/>
    <dgm:cxn modelId="{29928FF4-39E5-43FD-8669-A22228EF9E14}" srcId="{AAA67EBC-E30C-4725-91E5-060B90EDF8CD}" destId="{9C0204FA-56E1-40B9-9D39-5942F7DF4F57}" srcOrd="0" destOrd="0" parTransId="{03F71F96-446A-426B-AC36-973FB6B57087}" sibTransId="{79DB2188-7DF2-49F2-AC39-19FB92F8D101}"/>
    <dgm:cxn modelId="{234EA3FD-4F1D-4C73-A564-C211F45C6397}" type="presOf" srcId="{B6F40A52-B976-4CFF-A4A3-8A47B2E586FE}" destId="{73D93220-46D7-4418-8EAF-0CC3864384EC}" srcOrd="0" destOrd="0" presId="urn:microsoft.com/office/officeart/2005/8/layout/hList6"/>
    <dgm:cxn modelId="{8A6CFFCA-1318-4A65-BCB4-8B688F1E7331}" type="presParOf" srcId="{05F02C46-715E-4C58-B22B-6B9890942660}" destId="{6B19132C-9697-40C2-AE76-6B4A6F6E9BA6}" srcOrd="0" destOrd="0" presId="urn:microsoft.com/office/officeart/2005/8/layout/hList6"/>
    <dgm:cxn modelId="{5640104B-783B-48B1-8F5C-5A03BF1315F8}" type="presParOf" srcId="{05F02C46-715E-4C58-B22B-6B9890942660}" destId="{70421380-36A6-4928-9BC6-FE775ED60231}" srcOrd="1" destOrd="0" presId="urn:microsoft.com/office/officeart/2005/8/layout/hList6"/>
    <dgm:cxn modelId="{1F5D5F8D-F135-4A10-B8D9-8C7072EF7F5A}" type="presParOf" srcId="{05F02C46-715E-4C58-B22B-6B9890942660}" destId="{340E977A-5595-4AC7-966D-4DF669058FAD}" srcOrd="2" destOrd="0" presId="urn:microsoft.com/office/officeart/2005/8/layout/hList6"/>
    <dgm:cxn modelId="{B36F724C-EA64-46B1-9DBD-A5AF52BDEF64}" type="presParOf" srcId="{05F02C46-715E-4C58-B22B-6B9890942660}" destId="{0A1AFCB7-3821-412C-820E-FCB3C39FB220}" srcOrd="3" destOrd="0" presId="urn:microsoft.com/office/officeart/2005/8/layout/hList6"/>
    <dgm:cxn modelId="{2FBF7EBE-CE6E-4399-9B98-143E9D7FAF1C}" type="presParOf" srcId="{05F02C46-715E-4C58-B22B-6B9890942660}" destId="{7393F0BC-0FD2-412C-B5CD-C4906395C4BE}" srcOrd="4" destOrd="0" presId="urn:microsoft.com/office/officeart/2005/8/layout/hList6"/>
    <dgm:cxn modelId="{B349CBD7-5097-4158-A43E-1F9F50023365}" type="presParOf" srcId="{05F02C46-715E-4C58-B22B-6B9890942660}" destId="{691BED80-2F80-4B2C-9975-430C610636B6}" srcOrd="5" destOrd="0" presId="urn:microsoft.com/office/officeart/2005/8/layout/hList6"/>
    <dgm:cxn modelId="{C5D5F4DC-2459-49E9-8B88-6DF5C6ACF6CD}" type="presParOf" srcId="{05F02C46-715E-4C58-B22B-6B9890942660}" destId="{73D93220-46D7-4418-8EAF-0CC3864384EC}" srcOrd="6" destOrd="0" presId="urn:microsoft.com/office/officeart/2005/8/layout/h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3DC349-CEA0-4CCA-8DEB-7F5F1B151E88}">
      <dsp:nvSpPr>
        <dsp:cNvPr id="0" name=""/>
        <dsp:cNvSpPr/>
      </dsp:nvSpPr>
      <dsp:spPr>
        <a:xfrm>
          <a:off x="-5360096" y="-820823"/>
          <a:ext cx="6382484" cy="6382484"/>
        </a:xfrm>
        <a:prstGeom prst="blockArc">
          <a:avLst>
            <a:gd name="adj1" fmla="val 18900000"/>
            <a:gd name="adj2" fmla="val 2700000"/>
            <a:gd name="adj3" fmla="val 338"/>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6820EA1-203E-4F49-9D5D-0389CC6F13EA}">
      <dsp:nvSpPr>
        <dsp:cNvPr id="0" name=""/>
        <dsp:cNvSpPr/>
      </dsp:nvSpPr>
      <dsp:spPr>
        <a:xfrm>
          <a:off x="535261" y="364475"/>
          <a:ext cx="7747678" cy="72933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8906" tIns="38100" rIns="38100" bIns="38100" numCol="1" spcCol="1270" anchor="ctr" anchorCtr="0">
          <a:noAutofit/>
        </a:bodyPr>
        <a:lstStyle/>
        <a:p>
          <a:pPr marL="0" lvl="0" indent="0" algn="l" defTabSz="666750" rtl="0">
            <a:lnSpc>
              <a:spcPct val="90000"/>
            </a:lnSpc>
            <a:spcBef>
              <a:spcPct val="0"/>
            </a:spcBef>
            <a:spcAft>
              <a:spcPct val="35000"/>
            </a:spcAft>
            <a:buNone/>
          </a:pPr>
          <a:r>
            <a:rPr lang="fr-FR" sz="1500" kern="1200" dirty="0"/>
            <a:t>Service de sac M facultatif à compter du 1</a:t>
          </a:r>
          <a:r>
            <a:rPr lang="fr-FR" sz="1500" kern="1200" baseline="30000" dirty="0"/>
            <a:t>er</a:t>
          </a:r>
          <a:r>
            <a:rPr lang="fr-FR" sz="1500" kern="1200" dirty="0"/>
            <a:t> janvier 2025</a:t>
          </a:r>
        </a:p>
      </dsp:txBody>
      <dsp:txXfrm>
        <a:off x="535261" y="364475"/>
        <a:ext cx="7747678" cy="729330"/>
      </dsp:txXfrm>
    </dsp:sp>
    <dsp:sp modelId="{05D39FBB-E830-41E9-90A1-FD578FFF8F7A}">
      <dsp:nvSpPr>
        <dsp:cNvPr id="0" name=""/>
        <dsp:cNvSpPr/>
      </dsp:nvSpPr>
      <dsp:spPr>
        <a:xfrm>
          <a:off x="79430" y="273309"/>
          <a:ext cx="911662" cy="911662"/>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F965183-5E1B-47AD-A5F2-418FEEC762AA}">
      <dsp:nvSpPr>
        <dsp:cNvPr id="0" name=""/>
        <dsp:cNvSpPr/>
      </dsp:nvSpPr>
      <dsp:spPr>
        <a:xfrm>
          <a:off x="953403" y="1458660"/>
          <a:ext cx="7329537" cy="72933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8906" tIns="38100" rIns="38100" bIns="38100" numCol="1" spcCol="1270" anchor="ctr" anchorCtr="0">
          <a:noAutofit/>
        </a:bodyPr>
        <a:lstStyle/>
        <a:p>
          <a:pPr marL="0" lvl="0" indent="0" algn="l" defTabSz="666750" rtl="0">
            <a:lnSpc>
              <a:spcPct val="90000"/>
            </a:lnSpc>
            <a:spcBef>
              <a:spcPct val="0"/>
            </a:spcBef>
            <a:spcAft>
              <a:spcPct val="35000"/>
            </a:spcAft>
            <a:buNone/>
          </a:pPr>
          <a:r>
            <a:rPr lang="fr-FR" sz="1500" kern="1200" dirty="0">
              <a:solidFill>
                <a:srgbClr val="FFFF00"/>
              </a:solidFill>
              <a:effectLst>
                <a:outerShdw blurRad="38100" dist="38100" dir="2700000" algn="tl">
                  <a:srgbClr val="000000">
                    <a:alpha val="43137"/>
                  </a:srgbClr>
                </a:outerShdw>
              </a:effectLst>
            </a:rPr>
            <a:t>Service d’envois recommandés limité aux envois contenant des documents à compter du 1</a:t>
          </a:r>
          <a:r>
            <a:rPr lang="fr-FR" sz="1500" kern="1200" baseline="30000" dirty="0">
              <a:solidFill>
                <a:srgbClr val="FFFF00"/>
              </a:solidFill>
              <a:effectLst>
                <a:outerShdw blurRad="38100" dist="38100" dir="2700000" algn="tl">
                  <a:srgbClr val="000000">
                    <a:alpha val="43137"/>
                  </a:srgbClr>
                </a:outerShdw>
              </a:effectLst>
            </a:rPr>
            <a:t>er</a:t>
          </a:r>
          <a:r>
            <a:rPr lang="fr-FR" sz="1500" kern="1200" dirty="0">
              <a:solidFill>
                <a:srgbClr val="FFFF00"/>
              </a:solidFill>
              <a:effectLst>
                <a:outerShdw blurRad="38100" dist="38100" dir="2700000" algn="tl">
                  <a:srgbClr val="000000">
                    <a:alpha val="43137"/>
                  </a:srgbClr>
                </a:outerShdw>
              </a:effectLst>
            </a:rPr>
            <a:t> janvier 2026 et suivi obligatoire pour les envois recommandés et les envois avec valeur déclarée</a:t>
          </a:r>
        </a:p>
      </dsp:txBody>
      <dsp:txXfrm>
        <a:off x="953403" y="1458660"/>
        <a:ext cx="7329537" cy="729330"/>
      </dsp:txXfrm>
    </dsp:sp>
    <dsp:sp modelId="{CFAEC986-EA58-4AD6-B0FB-DE4AD083C47C}">
      <dsp:nvSpPr>
        <dsp:cNvPr id="0" name=""/>
        <dsp:cNvSpPr/>
      </dsp:nvSpPr>
      <dsp:spPr>
        <a:xfrm>
          <a:off x="497571" y="1367494"/>
          <a:ext cx="911662" cy="911662"/>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464DF29-1BF8-4268-86D0-9FFDC7CD2943}">
      <dsp:nvSpPr>
        <dsp:cNvPr id="0" name=""/>
        <dsp:cNvSpPr/>
      </dsp:nvSpPr>
      <dsp:spPr>
        <a:xfrm>
          <a:off x="953403" y="2552845"/>
          <a:ext cx="7329537" cy="72933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8906" tIns="45720" rIns="45720" bIns="45720" numCol="1" spcCol="1270" anchor="ctr" anchorCtr="0">
          <a:noAutofit/>
        </a:bodyPr>
        <a:lstStyle/>
        <a:p>
          <a:pPr marL="0" lvl="0" indent="0" algn="l" defTabSz="800100" rtl="0">
            <a:lnSpc>
              <a:spcPct val="90000"/>
            </a:lnSpc>
            <a:spcBef>
              <a:spcPct val="0"/>
            </a:spcBef>
            <a:spcAft>
              <a:spcPct val="35000"/>
            </a:spcAft>
            <a:buNone/>
          </a:pPr>
          <a:r>
            <a:rPr lang="fr-FR" sz="1800" kern="1200" dirty="0">
              <a:solidFill>
                <a:srgbClr val="FFFF00"/>
              </a:solidFill>
              <a:effectLst>
                <a:outerShdw blurRad="38100" dist="38100" dir="2700000" algn="tl">
                  <a:srgbClr val="000000">
                    <a:alpha val="43137"/>
                  </a:srgbClr>
                </a:outerShdw>
              </a:effectLst>
              <a:latin typeface="Calibri" panose="020F0502020204030204"/>
              <a:ea typeface="+mn-ea"/>
              <a:cs typeface="+mn-cs"/>
            </a:rPr>
            <a:t>Service de distribution avec suivi obligatoire pour les petits paquets </a:t>
          </a:r>
          <a:br>
            <a:rPr lang="fr-FR" sz="1800" kern="1200" dirty="0">
              <a:solidFill>
                <a:srgbClr val="FFFF00"/>
              </a:solidFill>
              <a:effectLst>
                <a:outerShdw blurRad="38100" dist="38100" dir="2700000" algn="tl">
                  <a:srgbClr val="000000">
                    <a:alpha val="43137"/>
                  </a:srgbClr>
                </a:outerShdw>
              </a:effectLst>
              <a:latin typeface="Calibri" panose="020F0502020204030204"/>
              <a:ea typeface="+mn-ea"/>
              <a:cs typeface="+mn-cs"/>
            </a:rPr>
          </a:br>
          <a:r>
            <a:rPr lang="fr-FR" sz="1800" kern="1200" dirty="0">
              <a:solidFill>
                <a:srgbClr val="FFFF00"/>
              </a:solidFill>
              <a:effectLst>
                <a:outerShdw blurRad="38100" dist="38100" dir="2700000" algn="tl">
                  <a:srgbClr val="000000">
                    <a:alpha val="43137"/>
                  </a:srgbClr>
                </a:outerShdw>
              </a:effectLst>
              <a:latin typeface="Calibri" panose="020F0502020204030204"/>
              <a:ea typeface="+mn-ea"/>
              <a:cs typeface="+mn-cs"/>
            </a:rPr>
            <a:t>à compter du 1</a:t>
          </a:r>
          <a:r>
            <a:rPr lang="fr-FR" sz="1800" kern="1200" baseline="30000" dirty="0">
              <a:solidFill>
                <a:srgbClr val="FFFF00"/>
              </a:solidFill>
              <a:effectLst>
                <a:outerShdw blurRad="38100" dist="38100" dir="2700000" algn="tl">
                  <a:srgbClr val="000000">
                    <a:alpha val="43137"/>
                  </a:srgbClr>
                </a:outerShdw>
              </a:effectLst>
              <a:latin typeface="Calibri" panose="020F0502020204030204"/>
              <a:ea typeface="+mn-ea"/>
              <a:cs typeface="+mn-cs"/>
            </a:rPr>
            <a:t>er</a:t>
          </a:r>
          <a:r>
            <a:rPr lang="fr-FR" sz="1800" kern="1200" dirty="0">
              <a:solidFill>
                <a:srgbClr val="FFFF00"/>
              </a:solidFill>
              <a:effectLst>
                <a:outerShdw blurRad="38100" dist="38100" dir="2700000" algn="tl">
                  <a:srgbClr val="000000">
                    <a:alpha val="43137"/>
                  </a:srgbClr>
                </a:outerShdw>
              </a:effectLst>
              <a:latin typeface="Calibri" panose="020F0502020204030204"/>
              <a:ea typeface="+mn-ea"/>
              <a:cs typeface="+mn-cs"/>
            </a:rPr>
            <a:t> janvier 2025</a:t>
          </a:r>
        </a:p>
      </dsp:txBody>
      <dsp:txXfrm>
        <a:off x="953403" y="2552845"/>
        <a:ext cx="7329537" cy="729330"/>
      </dsp:txXfrm>
    </dsp:sp>
    <dsp:sp modelId="{0BD90D2E-1FD4-44F4-A5DC-B052C23B45F4}">
      <dsp:nvSpPr>
        <dsp:cNvPr id="0" name=""/>
        <dsp:cNvSpPr/>
      </dsp:nvSpPr>
      <dsp:spPr>
        <a:xfrm>
          <a:off x="497571" y="2461679"/>
          <a:ext cx="911662" cy="911662"/>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E3D30D4-69D4-4F28-8EEE-9C1A9119F85C}">
      <dsp:nvSpPr>
        <dsp:cNvPr id="0" name=""/>
        <dsp:cNvSpPr/>
      </dsp:nvSpPr>
      <dsp:spPr>
        <a:xfrm>
          <a:off x="535261" y="3647031"/>
          <a:ext cx="7747678" cy="72933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8906" tIns="38100" rIns="38100" bIns="38100" numCol="1" spcCol="1270" anchor="ctr" anchorCtr="0">
          <a:noAutofit/>
        </a:bodyPr>
        <a:lstStyle/>
        <a:p>
          <a:pPr marL="0" lvl="0" indent="0" algn="l" defTabSz="666750">
            <a:lnSpc>
              <a:spcPct val="90000"/>
            </a:lnSpc>
            <a:spcBef>
              <a:spcPct val="0"/>
            </a:spcBef>
            <a:spcAft>
              <a:spcPct val="35000"/>
            </a:spcAft>
            <a:buNone/>
          </a:pPr>
          <a:r>
            <a:rPr lang="fr-FR" sz="1500" kern="1200" dirty="0"/>
            <a:t>Fin de l’application du service des avis de réception aux colis à compter du 1</a:t>
          </a:r>
          <a:r>
            <a:rPr lang="fr-FR" sz="1500" kern="1200" baseline="30000" dirty="0"/>
            <a:t>er</a:t>
          </a:r>
          <a:r>
            <a:rPr lang="fr-FR" sz="1500" kern="1200" dirty="0"/>
            <a:t> janvier 2025</a:t>
          </a:r>
        </a:p>
      </dsp:txBody>
      <dsp:txXfrm>
        <a:off x="535261" y="3647031"/>
        <a:ext cx="7747678" cy="729330"/>
      </dsp:txXfrm>
    </dsp:sp>
    <dsp:sp modelId="{F25F0CE3-03B4-4D83-A341-2E1FDFBBCD9C}">
      <dsp:nvSpPr>
        <dsp:cNvPr id="0" name=""/>
        <dsp:cNvSpPr/>
      </dsp:nvSpPr>
      <dsp:spPr>
        <a:xfrm>
          <a:off x="79430" y="3555864"/>
          <a:ext cx="911662" cy="911662"/>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AF29E8-8CFB-4D63-815F-7A5C01065A28}">
      <dsp:nvSpPr>
        <dsp:cNvPr id="0" name=""/>
        <dsp:cNvSpPr/>
      </dsp:nvSpPr>
      <dsp:spPr>
        <a:xfrm>
          <a:off x="170027" y="15498"/>
          <a:ext cx="3420641" cy="166354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fr-FR" sz="1800" kern="1200" dirty="0"/>
            <a:t>Lors de sa session S6, le CEP a approuvé le guide de l’utilisateur pour le service de distribution avec suivi pour les envois de la poste aux lettres (CEP C 2 2024.2–Doc 2c.Annexe 1)</a:t>
          </a:r>
        </a:p>
      </dsp:txBody>
      <dsp:txXfrm>
        <a:off x="251234" y="96705"/>
        <a:ext cx="3258227" cy="150112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4AF934-9B78-4FBF-86CE-74422CB8665D}">
      <dsp:nvSpPr>
        <dsp:cNvPr id="0" name=""/>
        <dsp:cNvSpPr/>
      </dsp:nvSpPr>
      <dsp:spPr>
        <a:xfrm>
          <a:off x="0" y="685"/>
          <a:ext cx="7994181"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8C9481C-AC45-4D17-AB4B-B5FC352B0F40}">
      <dsp:nvSpPr>
        <dsp:cNvPr id="0" name=""/>
        <dsp:cNvSpPr/>
      </dsp:nvSpPr>
      <dsp:spPr>
        <a:xfrm>
          <a:off x="0" y="0"/>
          <a:ext cx="7994181" cy="11224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fr-FR" sz="1600" kern="1200" dirty="0"/>
            <a:t>Les envois avec suivi utilisent la fourchette spécifique d’indicateurs de service LA–LZ; l’utilisation de l’indicateur LZ nécessite un accord bilatéral. Ces indicateurs de service représentent les deux premiers caractères de l’identifiant à code à barres tel que défini dans la norme technique S10 de l’UPU (Identification des envois postaux – Identifiants à 13 caractères) </a:t>
          </a:r>
        </a:p>
      </dsp:txBody>
      <dsp:txXfrm>
        <a:off x="0" y="0"/>
        <a:ext cx="7994181" cy="1122423"/>
      </dsp:txXfrm>
    </dsp:sp>
    <dsp:sp modelId="{3E3FFE67-19D1-4278-97A8-D0C25DBC11C2}">
      <dsp:nvSpPr>
        <dsp:cNvPr id="0" name=""/>
        <dsp:cNvSpPr/>
      </dsp:nvSpPr>
      <dsp:spPr>
        <a:xfrm>
          <a:off x="0" y="1123108"/>
          <a:ext cx="7994181"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337F648-0D0F-4A01-8945-0263978E3F07}">
      <dsp:nvSpPr>
        <dsp:cNvPr id="0" name=""/>
        <dsp:cNvSpPr/>
      </dsp:nvSpPr>
      <dsp:spPr>
        <a:xfrm>
          <a:off x="0" y="1123108"/>
          <a:ext cx="7994181" cy="11224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fr-FR" sz="1800" kern="1200" dirty="0"/>
            <a:t>Les opérateurs désignés apposent sur les petits paquets contenant des marchandises un identifiant unique muni d’un code à barres conforme à la norme technique S10 de l’UPU afin de permettre la fourniture d’EAD conformes à la norme de messagerie EDI M33 (ITMATT V1) de l’UPU </a:t>
          </a:r>
        </a:p>
      </dsp:txBody>
      <dsp:txXfrm>
        <a:off x="0" y="1123108"/>
        <a:ext cx="7994181" cy="1122423"/>
      </dsp:txXfrm>
    </dsp:sp>
    <dsp:sp modelId="{4AE6C682-53BE-4E47-B4CD-1D6CBC47A489}">
      <dsp:nvSpPr>
        <dsp:cNvPr id="0" name=""/>
        <dsp:cNvSpPr/>
      </dsp:nvSpPr>
      <dsp:spPr>
        <a:xfrm>
          <a:off x="0" y="2245531"/>
          <a:ext cx="7994181"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D88873E-0D42-45A0-9F5B-D287B7323C8A}">
      <dsp:nvSpPr>
        <dsp:cNvPr id="0" name=""/>
        <dsp:cNvSpPr/>
      </dsp:nvSpPr>
      <dsp:spPr>
        <a:xfrm>
          <a:off x="0" y="2245531"/>
          <a:ext cx="7994181" cy="11224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fr-FR" sz="1800" kern="1200" dirty="0"/>
            <a:t>La présence d’un tel identifiant n’implique pas la fourniture d’un service </a:t>
          </a:r>
          <a:br>
            <a:rPr lang="fr-FR" sz="1800" kern="1200" dirty="0"/>
          </a:br>
          <a:r>
            <a:rPr lang="fr-FR" sz="1800" kern="1200" dirty="0"/>
            <a:t>de confirmation de la distribution</a:t>
          </a:r>
        </a:p>
      </dsp:txBody>
      <dsp:txXfrm>
        <a:off x="0" y="2245531"/>
        <a:ext cx="7994181" cy="1122423"/>
      </dsp:txXfrm>
    </dsp:sp>
    <dsp:sp modelId="{159E792A-ACCA-48D3-9937-EFE4D6F780DE}">
      <dsp:nvSpPr>
        <dsp:cNvPr id="0" name=""/>
        <dsp:cNvSpPr/>
      </dsp:nvSpPr>
      <dsp:spPr>
        <a:xfrm>
          <a:off x="0" y="3367955"/>
          <a:ext cx="7994181"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7D07EA1-8A48-402C-BF94-8DDAB41B0E4C}">
      <dsp:nvSpPr>
        <dsp:cNvPr id="0" name=""/>
        <dsp:cNvSpPr/>
      </dsp:nvSpPr>
      <dsp:spPr>
        <a:xfrm>
          <a:off x="0" y="3367955"/>
          <a:ext cx="7994181" cy="11224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fr-FR" sz="1800" kern="1200" dirty="0"/>
            <a:t>L’identifiant devrait figurer sur le dessus de l’envoi et ne devrait pas masquer les autres marques permettant d’identifier le service, les empreintes d’affranchissement ou les informations relatives à l’adresse</a:t>
          </a:r>
        </a:p>
      </dsp:txBody>
      <dsp:txXfrm>
        <a:off x="0" y="3367955"/>
        <a:ext cx="7994181" cy="1122423"/>
      </dsp:txXfrm>
    </dsp:sp>
    <dsp:sp modelId="{2F411B25-8011-465E-9917-41E002B9D856}">
      <dsp:nvSpPr>
        <dsp:cNvPr id="0" name=""/>
        <dsp:cNvSpPr/>
      </dsp:nvSpPr>
      <dsp:spPr>
        <a:xfrm>
          <a:off x="0" y="4490378"/>
          <a:ext cx="7994181"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53EE0C4-2AE0-45E4-BBFD-171A67BE2A3E}">
      <dsp:nvSpPr>
        <dsp:cNvPr id="0" name=""/>
        <dsp:cNvSpPr/>
      </dsp:nvSpPr>
      <dsp:spPr>
        <a:xfrm>
          <a:off x="0" y="4490378"/>
          <a:ext cx="7994181" cy="11224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fr-FR" sz="1800" kern="1200" dirty="0"/>
            <a:t>(Art. 17-107.6.4 du Règlement)</a:t>
          </a:r>
        </a:p>
      </dsp:txBody>
      <dsp:txXfrm>
        <a:off x="0" y="4490378"/>
        <a:ext cx="7994181" cy="112242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EC7DAE-F70E-49EB-BE34-589E8B42E242}">
      <dsp:nvSpPr>
        <dsp:cNvPr id="0" name=""/>
        <dsp:cNvSpPr/>
      </dsp:nvSpPr>
      <dsp:spPr>
        <a:xfrm>
          <a:off x="0" y="204455"/>
          <a:ext cx="6540294" cy="2246400"/>
        </a:xfrm>
        <a:prstGeom prst="roundRect">
          <a:avLst/>
        </a:prstGeom>
        <a:solidFill>
          <a:schemeClr val="accent1">
            <a:alpha val="9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fr-FR" sz="1600" kern="1200" dirty="0"/>
            <a:t>Les envois relevant du service de distribution avec suivi </a:t>
          </a:r>
          <a:r>
            <a:rPr lang="fr-FR" sz="1600" kern="1200" dirty="0">
              <a:solidFill>
                <a:srgbClr val="FF0000"/>
              </a:solidFill>
            </a:rPr>
            <a:t>pourront</a:t>
          </a:r>
          <a:r>
            <a:rPr lang="fr-FR" sz="1600" kern="1200" dirty="0"/>
            <a:t> être pourvus d’un logo qui devrait, si possible, être rouge vif et correspondre, dans sa forme, au modèle reproduit ci-dessous. Une version en noir </a:t>
          </a:r>
          <a:br>
            <a:rPr lang="fr-FR" sz="1600" kern="1200" dirty="0"/>
          </a:br>
          <a:r>
            <a:rPr lang="fr-FR" sz="1600" kern="1200" dirty="0"/>
            <a:t>et blanc pourra toutefois être utilisée pour les étiquettes générées par </a:t>
          </a:r>
          <a:br>
            <a:rPr lang="fr-FR" sz="1600" kern="1200" dirty="0"/>
          </a:br>
          <a:r>
            <a:rPr lang="fr-FR" sz="1600" kern="1200" dirty="0"/>
            <a:t>le système. Le logo «Avec suivi» doit être placé du côté de la suscription, autant que possible dans l’angle supérieur gauche, le cas échéant sous </a:t>
          </a:r>
          <a:br>
            <a:rPr lang="fr-FR" sz="1600" kern="1200" dirty="0"/>
          </a:br>
          <a:r>
            <a:rPr lang="fr-FR" sz="1600" kern="1200" dirty="0"/>
            <a:t>le nom et l’adresse de l’expéditeur (art. 18-102.2.1.1 du Règlement)</a:t>
          </a:r>
        </a:p>
        <a:p>
          <a:pPr marL="0" lvl="0" indent="0" algn="l" defTabSz="711200">
            <a:lnSpc>
              <a:spcPct val="90000"/>
            </a:lnSpc>
            <a:spcBef>
              <a:spcPct val="0"/>
            </a:spcBef>
            <a:spcAft>
              <a:spcPct val="35000"/>
            </a:spcAft>
            <a:buNone/>
          </a:pPr>
          <a:r>
            <a:rPr lang="fr-FR" sz="1600" b="0" i="0" kern="1200" dirty="0"/>
            <a:t>Le logo «Avec suivi» </a:t>
          </a:r>
          <a:r>
            <a:rPr lang="fr-FR" sz="1600" b="0" i="0" kern="1200" dirty="0">
              <a:solidFill>
                <a:srgbClr val="FF0000"/>
              </a:solidFill>
            </a:rPr>
            <a:t>pourra</a:t>
          </a:r>
          <a:r>
            <a:rPr lang="fr-FR" sz="1600" b="0" i="0" kern="1200" dirty="0"/>
            <a:t> figurer sur l’étiquette CN 05bis </a:t>
          </a:r>
        </a:p>
      </dsp:txBody>
      <dsp:txXfrm>
        <a:off x="109660" y="314115"/>
        <a:ext cx="6320974" cy="2027080"/>
      </dsp:txXfrm>
    </dsp:sp>
    <dsp:sp modelId="{3C3E5B5C-2364-40C2-BEFC-880247559AAE}">
      <dsp:nvSpPr>
        <dsp:cNvPr id="0" name=""/>
        <dsp:cNvSpPr/>
      </dsp:nvSpPr>
      <dsp:spPr>
        <a:xfrm>
          <a:off x="0" y="2496935"/>
          <a:ext cx="6540294" cy="2246400"/>
        </a:xfrm>
        <a:prstGeom prst="roundRect">
          <a:avLst/>
        </a:prstGeom>
        <a:solidFill>
          <a:schemeClr val="accent1">
            <a:alpha val="90000"/>
            <a:hueOff val="0"/>
            <a:satOff val="0"/>
            <a:lumOff val="0"/>
            <a:alpha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fr-FR" sz="1600" kern="1200" dirty="0"/>
            <a:t>Les envois avec suivi sont revêtus d’une étiquette CN 05bis munie d’un code à barres conforme à la norme technique S10 de l’UPU. L’étiquette </a:t>
          </a:r>
          <a:br>
            <a:rPr lang="fr-FR" sz="1600" kern="1200" dirty="0"/>
          </a:br>
          <a:r>
            <a:rPr lang="fr-FR" sz="1600" kern="1200" dirty="0"/>
            <a:t>CN 05bis a un identifiant unique conforme aux dispositions </a:t>
          </a:r>
          <a:br>
            <a:rPr lang="fr-FR" sz="1600" kern="1200" dirty="0"/>
          </a:br>
          <a:r>
            <a:rPr lang="fr-FR" sz="1600" kern="1200" dirty="0"/>
            <a:t>de l’article 17-130 (art. 18-102.2.1.2 du Règlement). </a:t>
          </a:r>
          <a:r>
            <a:rPr lang="fr-FR" sz="1600" kern="1200" dirty="0">
              <a:solidFill>
                <a:srgbClr val="FF0000"/>
              </a:solidFill>
            </a:rPr>
            <a:t>Une autre solution, par exemple en cas d’étiquette générée par un système, consiste à intégrer dans celle-ci un équivalent de l’étiquette CN 05bis (y compris son code </a:t>
          </a:r>
          <a:br>
            <a:rPr lang="fr-FR" sz="1600" kern="1200" dirty="0">
              <a:solidFill>
                <a:srgbClr val="FF0000"/>
              </a:solidFill>
            </a:rPr>
          </a:br>
          <a:r>
            <a:rPr lang="fr-FR" sz="1600" kern="1200" dirty="0">
              <a:solidFill>
                <a:srgbClr val="FF0000"/>
              </a:solidFill>
            </a:rPr>
            <a:t>à barres), à condition que l’information soit clairement reconnaissable</a:t>
          </a:r>
        </a:p>
      </dsp:txBody>
      <dsp:txXfrm>
        <a:off x="109660" y="2606595"/>
        <a:ext cx="6320974" cy="202708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3DC349-CEA0-4CCA-8DEB-7F5F1B151E88}">
      <dsp:nvSpPr>
        <dsp:cNvPr id="0" name=""/>
        <dsp:cNvSpPr/>
      </dsp:nvSpPr>
      <dsp:spPr>
        <a:xfrm>
          <a:off x="-5628450" y="-858328"/>
          <a:ext cx="6675544" cy="6675544"/>
        </a:xfrm>
        <a:prstGeom prst="blockArc">
          <a:avLst>
            <a:gd name="adj1" fmla="val 18900000"/>
            <a:gd name="adj2" fmla="val 2700000"/>
            <a:gd name="adj3" fmla="val 324"/>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6820EA1-203E-4F49-9D5D-0389CC6F13EA}">
      <dsp:nvSpPr>
        <dsp:cNvPr id="0" name=""/>
        <dsp:cNvSpPr/>
      </dsp:nvSpPr>
      <dsp:spPr>
        <a:xfrm>
          <a:off x="717112" y="708426"/>
          <a:ext cx="8127959" cy="141665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24470" tIns="50800" rIns="50800" bIns="50800" numCol="1" spcCol="1270" anchor="ctr" anchorCtr="0">
          <a:noAutofit/>
        </a:bodyPr>
        <a:lstStyle/>
        <a:p>
          <a:pPr marL="0" lvl="0" indent="0" algn="l" defTabSz="889000" rtl="0">
            <a:lnSpc>
              <a:spcPct val="90000"/>
            </a:lnSpc>
            <a:spcBef>
              <a:spcPct val="0"/>
            </a:spcBef>
            <a:spcAft>
              <a:spcPts val="0"/>
            </a:spcAft>
            <a:buNone/>
          </a:pPr>
          <a:r>
            <a:rPr lang="fr-FR" sz="2000" kern="1200">
              <a:latin typeface="Verdana" panose="020B0604030504040204" pitchFamily="34" charset="0"/>
              <a:ea typeface="Verdana" panose="020B0604030504040204" pitchFamily="34" charset="0"/>
            </a:rPr>
            <a:t>Limitation du service de recommandation aux envois contenant des documents uniquement </a:t>
          </a:r>
          <a:r>
            <a:rPr lang="fr-FR" sz="2000" b="0" kern="1200">
              <a:solidFill>
                <a:schemeClr val="bg1"/>
              </a:solidFill>
              <a:latin typeface="Verdana" panose="020B0604030504040204" pitchFamily="34" charset="0"/>
              <a:ea typeface="Verdana" panose="020B0604030504040204" pitchFamily="34" charset="0"/>
            </a:rPr>
            <a:t>–</a:t>
          </a:r>
          <a:r>
            <a:rPr lang="fr-FR" sz="2000" b="1" kern="1200">
              <a:solidFill>
                <a:srgbClr val="FFC000"/>
              </a:solidFill>
              <a:latin typeface="Verdana" panose="020B0604030504040204" pitchFamily="34" charset="0"/>
              <a:ea typeface="Verdana" panose="020B0604030504040204" pitchFamily="34" charset="0"/>
            </a:rPr>
            <a:t> article 18.1.1 de la Convention</a:t>
          </a:r>
        </a:p>
      </dsp:txBody>
      <dsp:txXfrm>
        <a:off x="717112" y="708426"/>
        <a:ext cx="8127959" cy="1416654"/>
      </dsp:txXfrm>
    </dsp:sp>
    <dsp:sp modelId="{05D39FBB-E830-41E9-90A1-FD578FFF8F7A}">
      <dsp:nvSpPr>
        <dsp:cNvPr id="0" name=""/>
        <dsp:cNvSpPr/>
      </dsp:nvSpPr>
      <dsp:spPr>
        <a:xfrm>
          <a:off x="-38660" y="531344"/>
          <a:ext cx="1770818" cy="1770818"/>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D9CF2C0-2CBF-4622-910D-8F6301B42691}">
      <dsp:nvSpPr>
        <dsp:cNvPr id="0" name=""/>
        <dsp:cNvSpPr/>
      </dsp:nvSpPr>
      <dsp:spPr>
        <a:xfrm>
          <a:off x="846749" y="2833805"/>
          <a:ext cx="7868686" cy="141665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24470" tIns="50800" rIns="50800" bIns="50800" numCol="1" spcCol="1270" anchor="ctr" anchorCtr="0">
          <a:noAutofit/>
        </a:bodyPr>
        <a:lstStyle/>
        <a:p>
          <a:pPr marL="0" lvl="0" indent="0" algn="l" defTabSz="889000" rtl="0">
            <a:lnSpc>
              <a:spcPct val="90000"/>
            </a:lnSpc>
            <a:spcBef>
              <a:spcPct val="0"/>
            </a:spcBef>
            <a:spcAft>
              <a:spcPct val="35000"/>
            </a:spcAft>
            <a:buNone/>
          </a:pPr>
          <a:r>
            <a:rPr lang="fr-FR" sz="2000" kern="1200">
              <a:latin typeface="Verdana" panose="020B0604030504040204" pitchFamily="34" charset="0"/>
              <a:ea typeface="Verdana" panose="020B0604030504040204" pitchFamily="34" charset="0"/>
              <a:cs typeface="+mn-cs"/>
            </a:rPr>
            <a:t>Échange de messages EMSEVT obligatoire pour les envois recommandés, avec valeur déclarée et avec suivi</a:t>
          </a:r>
          <a:r>
            <a:rPr lang="fr-FR" sz="2000" kern="1200">
              <a:solidFill>
                <a:prstClr val="white"/>
              </a:solidFill>
              <a:latin typeface="Verdana" panose="020B0604030504040204" pitchFamily="34" charset="0"/>
              <a:ea typeface="Verdana" panose="020B0604030504040204" pitchFamily="34" charset="0"/>
              <a:cs typeface="+mn-cs"/>
            </a:rPr>
            <a:t> – </a:t>
          </a:r>
          <a:r>
            <a:rPr lang="fr-FR" sz="2000" b="1" kern="1200">
              <a:solidFill>
                <a:srgbClr val="FFC000"/>
              </a:solidFill>
              <a:latin typeface="Verdana" panose="020B0604030504040204" pitchFamily="34" charset="0"/>
              <a:ea typeface="Verdana" panose="020B0604030504040204" pitchFamily="34" charset="0"/>
              <a:cs typeface="+mn-cs"/>
            </a:rPr>
            <a:t>articles 17-130 et 17-131 du Règlement</a:t>
          </a:r>
        </a:p>
      </dsp:txBody>
      <dsp:txXfrm>
        <a:off x="846749" y="2833805"/>
        <a:ext cx="7868686" cy="1416654"/>
      </dsp:txXfrm>
    </dsp:sp>
    <dsp:sp modelId="{0BD90D2E-1FD4-44F4-A5DC-B052C23B45F4}">
      <dsp:nvSpPr>
        <dsp:cNvPr id="0" name=""/>
        <dsp:cNvSpPr/>
      </dsp:nvSpPr>
      <dsp:spPr>
        <a:xfrm>
          <a:off x="-38660" y="2656723"/>
          <a:ext cx="1770818" cy="1770818"/>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E08E47-F1A9-4F7E-B125-B2607EBEF045}">
      <dsp:nvSpPr>
        <dsp:cNvPr id="0" name=""/>
        <dsp:cNvSpPr/>
      </dsp:nvSpPr>
      <dsp:spPr>
        <a:xfrm>
          <a:off x="0" y="392131"/>
          <a:ext cx="11505089" cy="6300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B743C76-36F9-4D03-AD7D-62CB6D78BE2A}">
      <dsp:nvSpPr>
        <dsp:cNvPr id="0" name=""/>
        <dsp:cNvSpPr/>
      </dsp:nvSpPr>
      <dsp:spPr>
        <a:xfrm>
          <a:off x="547727" y="23131"/>
          <a:ext cx="10954542" cy="7380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0000" tIns="180000" rIns="180000" bIns="180000" numCol="1" spcCol="1270" anchor="ctr" anchorCtr="0">
          <a:noAutofit/>
        </a:bodyPr>
        <a:lstStyle/>
        <a:p>
          <a:pPr marL="0" lvl="0" indent="0" algn="l" defTabSz="844550">
            <a:lnSpc>
              <a:spcPct val="90000"/>
            </a:lnSpc>
            <a:spcBef>
              <a:spcPct val="0"/>
            </a:spcBef>
            <a:spcAft>
              <a:spcPct val="35000"/>
            </a:spcAft>
            <a:buNone/>
          </a:pPr>
          <a:r>
            <a:rPr lang="fr-FR" sz="1900" kern="1200" dirty="0">
              <a:latin typeface="Verdana" panose="020B0604030504040204" pitchFamily="34" charset="0"/>
              <a:ea typeface="Verdana" panose="020B0604030504040204" pitchFamily="34" charset="0"/>
            </a:rPr>
            <a:t>Des modifications peuvent être apportées à IPS 2025 afin de faciliter le traitement des envois de la poste aux lettres avec suivi, recommandés et avec valeur déclarée</a:t>
          </a:r>
        </a:p>
      </dsp:txBody>
      <dsp:txXfrm>
        <a:off x="583753" y="59157"/>
        <a:ext cx="10882490" cy="665948"/>
      </dsp:txXfrm>
    </dsp:sp>
    <dsp:sp modelId="{AC539260-3A5F-473B-8057-FDCF850B4FAE}">
      <dsp:nvSpPr>
        <dsp:cNvPr id="0" name=""/>
        <dsp:cNvSpPr/>
      </dsp:nvSpPr>
      <dsp:spPr>
        <a:xfrm>
          <a:off x="0" y="1549263"/>
          <a:ext cx="11505089" cy="9450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92923" tIns="520700" rIns="892923" bIns="142240" numCol="1" spcCol="1270" anchor="t" anchorCtr="0">
          <a:noAutofit/>
        </a:bodyPr>
        <a:lstStyle/>
        <a:p>
          <a:pPr marL="360000" lvl="1" indent="-360000" algn="l" defTabSz="889000">
            <a:lnSpc>
              <a:spcPct val="90000"/>
            </a:lnSpc>
            <a:spcBef>
              <a:spcPct val="0"/>
            </a:spcBef>
            <a:spcAft>
              <a:spcPts val="0"/>
            </a:spcAft>
            <a:buChar char="•"/>
          </a:pPr>
          <a:r>
            <a:rPr lang="fr-FR" sz="2000" kern="1200" dirty="0">
              <a:latin typeface="Verdana" panose="020B0604030504040204" pitchFamily="34" charset="0"/>
              <a:ea typeface="Verdana" panose="020B0604030504040204" pitchFamily="34" charset="0"/>
            </a:rPr>
            <a:t>Les envois recommandés ne sont pas autorisés dans les récipients UA</a:t>
          </a:r>
        </a:p>
      </dsp:txBody>
      <dsp:txXfrm>
        <a:off x="0" y="1549263"/>
        <a:ext cx="11505089" cy="945000"/>
      </dsp:txXfrm>
    </dsp:sp>
    <dsp:sp modelId="{A2A665DD-CC6D-4E4D-9608-BB1993D2C856}">
      <dsp:nvSpPr>
        <dsp:cNvPr id="0" name=""/>
        <dsp:cNvSpPr/>
      </dsp:nvSpPr>
      <dsp:spPr>
        <a:xfrm>
          <a:off x="547727" y="1157132"/>
          <a:ext cx="10954542" cy="7380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0000" tIns="180000" rIns="180000" bIns="180000" numCol="1" spcCol="1270" anchor="ctr" anchorCtr="0">
          <a:noAutofit/>
        </a:bodyPr>
        <a:lstStyle/>
        <a:p>
          <a:pPr marL="0" lvl="0" indent="0" algn="l" defTabSz="889000">
            <a:lnSpc>
              <a:spcPct val="90000"/>
            </a:lnSpc>
            <a:spcBef>
              <a:spcPct val="0"/>
            </a:spcBef>
            <a:spcAft>
              <a:spcPct val="35000"/>
            </a:spcAft>
            <a:buNone/>
          </a:pPr>
          <a:r>
            <a:rPr lang="fr-FR" sz="2000" kern="1200" dirty="0">
              <a:latin typeface="Verdana" panose="020B0604030504040204" pitchFamily="34" charset="0"/>
              <a:ea typeface="Verdana" panose="020B0604030504040204" pitchFamily="34" charset="0"/>
            </a:rPr>
            <a:t>Une exigence a déjà été identifiée:</a:t>
          </a:r>
        </a:p>
      </dsp:txBody>
      <dsp:txXfrm>
        <a:off x="583753" y="1193158"/>
        <a:ext cx="10882490" cy="66594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D726C1-5B57-4FBD-80D1-09FADBEAD509}">
      <dsp:nvSpPr>
        <dsp:cNvPr id="0" name=""/>
        <dsp:cNvSpPr/>
      </dsp:nvSpPr>
      <dsp:spPr>
        <a:xfrm>
          <a:off x="0" y="924"/>
          <a:ext cx="4325353" cy="1113336"/>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fr-FR" sz="2200" b="1" kern="1200" dirty="0"/>
            <a:t>Article 21-003 du Règlement </a:t>
          </a:r>
          <a:br>
            <a:rPr lang="fr-FR" sz="2200" b="1" kern="1200" dirty="0"/>
          </a:br>
          <a:r>
            <a:rPr lang="fr-FR" sz="2200" b="1" kern="1200" dirty="0"/>
            <a:t>de la Convention (Réclamations formulées au moyen d’IBIS) </a:t>
          </a:r>
        </a:p>
      </dsp:txBody>
      <dsp:txXfrm>
        <a:off x="0" y="924"/>
        <a:ext cx="4325353" cy="1113336"/>
      </dsp:txXfrm>
    </dsp:sp>
    <dsp:sp modelId="{5A7D8CCA-3320-48DB-B9C1-F5A13299FEAC}">
      <dsp:nvSpPr>
        <dsp:cNvPr id="0" name=""/>
        <dsp:cNvSpPr/>
      </dsp:nvSpPr>
      <dsp:spPr>
        <a:xfrm>
          <a:off x="0" y="1114261"/>
          <a:ext cx="4325353" cy="410652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fr-FR" sz="2200" kern="1200" dirty="0"/>
            <a:t>Pour les opérateurs désignés utilisant IBIS, la préparation des demandes est obligatoire pour les colis et </a:t>
          </a:r>
          <a:r>
            <a:rPr lang="fr-FR" sz="2200" u="sng" kern="1200" dirty="0"/>
            <a:t>facultative pour les envois de la poste aux lettres</a:t>
          </a:r>
          <a:endParaRPr lang="en-US" sz="2200" kern="1200" dirty="0"/>
        </a:p>
        <a:p>
          <a:pPr marL="228600" lvl="1" indent="-228600" algn="l" defTabSz="977900">
            <a:lnSpc>
              <a:spcPct val="90000"/>
            </a:lnSpc>
            <a:spcBef>
              <a:spcPct val="0"/>
            </a:spcBef>
            <a:spcAft>
              <a:spcPct val="15000"/>
            </a:spcAft>
            <a:buChar char="•"/>
          </a:pPr>
          <a:r>
            <a:rPr lang="fr-FR" sz="2200" kern="1200" dirty="0"/>
            <a:t>Toutes les procédures opérationnelles et techniques d’IBIS applicables aux colis doivent également être appliquées lorsque IBIS est utilisé pour les envois de la poste aux lettres</a:t>
          </a:r>
          <a:endParaRPr lang="en-US" sz="2200" kern="1200" dirty="0"/>
        </a:p>
      </dsp:txBody>
      <dsp:txXfrm>
        <a:off x="0" y="1114261"/>
        <a:ext cx="4325353" cy="410652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7C9426-FE7F-405C-A890-9DA9115CAA39}">
      <dsp:nvSpPr>
        <dsp:cNvPr id="0" name=""/>
        <dsp:cNvSpPr/>
      </dsp:nvSpPr>
      <dsp:spPr>
        <a:xfrm>
          <a:off x="0" y="3439"/>
          <a:ext cx="6864016" cy="52767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fr-FR" sz="2200" b="1" kern="1200" dirty="0"/>
            <a:t>Portée </a:t>
          </a:r>
        </a:p>
      </dsp:txBody>
      <dsp:txXfrm>
        <a:off x="25759" y="29198"/>
        <a:ext cx="6812498" cy="476152"/>
      </dsp:txXfrm>
    </dsp:sp>
    <dsp:sp modelId="{80939617-8426-45F9-BB85-FDD3A8889BF3}">
      <dsp:nvSpPr>
        <dsp:cNvPr id="0" name=""/>
        <dsp:cNvSpPr/>
      </dsp:nvSpPr>
      <dsp:spPr>
        <a:xfrm>
          <a:off x="0" y="531109"/>
          <a:ext cx="6864016" cy="7741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7933" tIns="27940" rIns="156464" bIns="27940" numCol="1" spcCol="1270" anchor="t" anchorCtr="0">
          <a:noAutofit/>
        </a:bodyPr>
        <a:lstStyle/>
        <a:p>
          <a:pPr marL="171450" lvl="1" indent="-171450" algn="l" defTabSz="755650">
            <a:lnSpc>
              <a:spcPct val="90000"/>
            </a:lnSpc>
            <a:spcBef>
              <a:spcPct val="0"/>
            </a:spcBef>
            <a:spcAft>
              <a:spcPct val="20000"/>
            </a:spcAft>
            <a:buChar char="•"/>
          </a:pPr>
          <a:r>
            <a:rPr lang="fr-FR" sz="1700" kern="1200" dirty="0"/>
            <a:t>Les réclamations internationales concernant les envois recommandés/</a:t>
          </a:r>
          <a:br>
            <a:rPr lang="fr-FR" sz="1700" kern="1200" dirty="0"/>
          </a:br>
          <a:r>
            <a:rPr lang="fr-FR" sz="1700" kern="1200" dirty="0"/>
            <a:t>avec suivi/avec valeur déclarée seront traités au moyen du système </a:t>
          </a:r>
          <a:br>
            <a:rPr lang="fr-FR" sz="1700" kern="1200" dirty="0"/>
          </a:br>
          <a:r>
            <a:rPr lang="fr-FR" sz="1700" kern="1200" dirty="0"/>
            <a:t>de réclamations par Internet (IBIS) déjà utilisé pour les colis</a:t>
          </a:r>
        </a:p>
      </dsp:txBody>
      <dsp:txXfrm>
        <a:off x="0" y="531109"/>
        <a:ext cx="6864016" cy="774180"/>
      </dsp:txXfrm>
    </dsp:sp>
    <dsp:sp modelId="{591C51D5-25D1-446E-8924-8308D962FD3B}">
      <dsp:nvSpPr>
        <dsp:cNvPr id="0" name=""/>
        <dsp:cNvSpPr/>
      </dsp:nvSpPr>
      <dsp:spPr>
        <a:xfrm>
          <a:off x="0" y="1305290"/>
          <a:ext cx="6864016" cy="52767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fr-FR" sz="2200" b="1" kern="1200" dirty="0"/>
            <a:t>Principaux changements</a:t>
          </a:r>
        </a:p>
      </dsp:txBody>
      <dsp:txXfrm>
        <a:off x="25759" y="1331049"/>
        <a:ext cx="6812498" cy="476152"/>
      </dsp:txXfrm>
    </dsp:sp>
    <dsp:sp modelId="{FA6E7831-BE71-4F40-A878-66CCDAD692CB}">
      <dsp:nvSpPr>
        <dsp:cNvPr id="0" name=""/>
        <dsp:cNvSpPr/>
      </dsp:nvSpPr>
      <dsp:spPr>
        <a:xfrm>
          <a:off x="0" y="1832960"/>
          <a:ext cx="6864016" cy="23225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7933" tIns="27940" rIns="156464" bIns="27940" numCol="1" spcCol="1270" anchor="t" anchorCtr="0">
          <a:noAutofit/>
        </a:bodyPr>
        <a:lstStyle/>
        <a:p>
          <a:pPr marL="171450" lvl="1" indent="-171450" algn="l" defTabSz="755650">
            <a:lnSpc>
              <a:spcPct val="90000"/>
            </a:lnSpc>
            <a:spcBef>
              <a:spcPct val="0"/>
            </a:spcBef>
            <a:spcAft>
              <a:spcPct val="20000"/>
            </a:spcAft>
            <a:buChar char="•"/>
          </a:pPr>
          <a:r>
            <a:rPr lang="fr-FR" sz="1700" kern="1200" dirty="0"/>
            <a:t>Un système unifié utilisant IBIS–GCSS pour garantir la cohérence </a:t>
          </a:r>
          <a:br>
            <a:rPr lang="fr-FR" sz="1700" kern="1200" dirty="0"/>
          </a:br>
          <a:r>
            <a:rPr lang="fr-FR" sz="1700" kern="1200" dirty="0"/>
            <a:t>du traitement de l’ensemble des réclamations</a:t>
          </a:r>
        </a:p>
        <a:p>
          <a:pPr marL="171450" lvl="1" indent="-171450" algn="l" defTabSz="755650">
            <a:lnSpc>
              <a:spcPct val="90000"/>
            </a:lnSpc>
            <a:spcBef>
              <a:spcPct val="0"/>
            </a:spcBef>
            <a:spcAft>
              <a:spcPct val="20000"/>
            </a:spcAft>
            <a:buChar char="•"/>
          </a:pPr>
          <a:r>
            <a:rPr lang="fr-FR" sz="1700" kern="1200" dirty="0"/>
            <a:t>Le fournisseur GCSS travaille actuellement sur une mise à jour </a:t>
          </a:r>
          <a:br>
            <a:rPr lang="fr-FR" sz="1700" kern="1200" dirty="0"/>
          </a:br>
          <a:r>
            <a:rPr lang="fr-FR" sz="1700" kern="1200" dirty="0"/>
            <a:t>du module concerné afin de le rendre accessible aux centres d’appel/</a:t>
          </a:r>
          <a:br>
            <a:rPr lang="fr-FR" sz="1700" kern="1200" dirty="0"/>
          </a:br>
          <a:r>
            <a:rPr lang="fr-FR" sz="1700" kern="1200" dirty="0"/>
            <a:t>utilisateurs existants et nouveaux</a:t>
          </a:r>
        </a:p>
        <a:p>
          <a:pPr marL="171450" lvl="1" indent="-171450" algn="l" defTabSz="755650">
            <a:lnSpc>
              <a:spcPct val="90000"/>
            </a:lnSpc>
            <a:spcBef>
              <a:spcPct val="0"/>
            </a:spcBef>
            <a:spcAft>
              <a:spcPct val="20000"/>
            </a:spcAft>
            <a:buChar char="•"/>
          </a:pPr>
          <a:r>
            <a:rPr lang="fr-FR" sz="1700" kern="1200" dirty="0"/>
            <a:t>Les centres d’appels et les utilisateurs qui savent déjà comment traiter les réclamations par Internet joueront un rôle de premier plan dans </a:t>
          </a:r>
          <a:br>
            <a:rPr lang="fr-FR" sz="1700" kern="1200" dirty="0"/>
          </a:br>
          <a:r>
            <a:rPr lang="fr-FR" sz="1700" kern="1200" dirty="0"/>
            <a:t>le déploiement de ce module; des formations pourront également être organisées selon les besoins</a:t>
          </a:r>
        </a:p>
      </dsp:txBody>
      <dsp:txXfrm>
        <a:off x="0" y="1832960"/>
        <a:ext cx="6864016" cy="2322540"/>
      </dsp:txXfrm>
    </dsp:sp>
    <dsp:sp modelId="{D961103F-6878-41C8-BD7C-813053BDBB2E}">
      <dsp:nvSpPr>
        <dsp:cNvPr id="0" name=""/>
        <dsp:cNvSpPr/>
      </dsp:nvSpPr>
      <dsp:spPr>
        <a:xfrm>
          <a:off x="0" y="4155500"/>
          <a:ext cx="6864016" cy="52767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fr-FR" sz="2200" b="1" kern="1200"/>
            <a:t>Prochaines étapes</a:t>
          </a:r>
        </a:p>
      </dsp:txBody>
      <dsp:txXfrm>
        <a:off x="25759" y="4181259"/>
        <a:ext cx="6812498" cy="476152"/>
      </dsp:txXfrm>
    </dsp:sp>
    <dsp:sp modelId="{FE5FA4DE-8DBF-4986-9837-7EC8A21DCD80}">
      <dsp:nvSpPr>
        <dsp:cNvPr id="0" name=""/>
        <dsp:cNvSpPr/>
      </dsp:nvSpPr>
      <dsp:spPr>
        <a:xfrm>
          <a:off x="0" y="4683170"/>
          <a:ext cx="6864016" cy="5350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7933" tIns="27940" rIns="156464" bIns="27940" numCol="1" spcCol="1270" anchor="t" anchorCtr="0">
          <a:noAutofit/>
        </a:bodyPr>
        <a:lstStyle/>
        <a:p>
          <a:pPr marL="171450" lvl="1" indent="-171450" algn="l" defTabSz="755650">
            <a:lnSpc>
              <a:spcPct val="90000"/>
            </a:lnSpc>
            <a:spcBef>
              <a:spcPct val="0"/>
            </a:spcBef>
            <a:spcAft>
              <a:spcPct val="20000"/>
            </a:spcAft>
            <a:buChar char="•"/>
          </a:pPr>
          <a:r>
            <a:rPr lang="fr-FR" sz="1700" kern="1200" dirty="0"/>
            <a:t>Des directives détaillées seront communiquées prochainement à tous les membres, accompagnées d’un appui à la mise en œuvre</a:t>
          </a:r>
        </a:p>
      </dsp:txBody>
      <dsp:txXfrm>
        <a:off x="0" y="4683170"/>
        <a:ext cx="6864016" cy="535095"/>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7D1F9C-D61E-4276-B580-485CB7AAF0DD}">
      <dsp:nvSpPr>
        <dsp:cNvPr id="0" name=""/>
        <dsp:cNvSpPr/>
      </dsp:nvSpPr>
      <dsp:spPr>
        <a:xfrm>
          <a:off x="-5354060" y="-819906"/>
          <a:ext cx="6375314" cy="6375314"/>
        </a:xfrm>
        <a:prstGeom prst="blockArc">
          <a:avLst>
            <a:gd name="adj1" fmla="val 18900000"/>
            <a:gd name="adj2" fmla="val 2700000"/>
            <a:gd name="adj3" fmla="val 339"/>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B7F2C77-0B35-454C-97B8-9FFED9ACB3DC}">
      <dsp:nvSpPr>
        <dsp:cNvPr id="0" name=""/>
        <dsp:cNvSpPr/>
      </dsp:nvSpPr>
      <dsp:spPr>
        <a:xfrm>
          <a:off x="446589" y="295874"/>
          <a:ext cx="8813287" cy="59212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0001" tIns="43180" rIns="43180" bIns="43180" numCol="1" spcCol="1270" anchor="ctr" anchorCtr="0">
          <a:noAutofit/>
        </a:bodyPr>
        <a:lstStyle/>
        <a:p>
          <a:pPr marL="0" lvl="0" indent="0" algn="l" defTabSz="755650">
            <a:lnSpc>
              <a:spcPct val="90000"/>
            </a:lnSpc>
            <a:spcBef>
              <a:spcPct val="0"/>
            </a:spcBef>
            <a:spcAft>
              <a:spcPct val="35000"/>
            </a:spcAft>
            <a:buNone/>
          </a:pPr>
          <a:r>
            <a:rPr lang="fr-FR" sz="1700" kern="1200"/>
            <a:t>Introduire les échanges de données électroniques (PREDES/RESDES, EMSEVT) pour les envois recommandés/avec suivi/avec valeur déclarée</a:t>
          </a:r>
        </a:p>
      </dsp:txBody>
      <dsp:txXfrm>
        <a:off x="446589" y="295874"/>
        <a:ext cx="8813287" cy="592127"/>
      </dsp:txXfrm>
    </dsp:sp>
    <dsp:sp modelId="{5CBD1FC9-9DF8-496F-8430-18E892D354B2}">
      <dsp:nvSpPr>
        <dsp:cNvPr id="0" name=""/>
        <dsp:cNvSpPr/>
      </dsp:nvSpPr>
      <dsp:spPr>
        <a:xfrm>
          <a:off x="76509" y="221858"/>
          <a:ext cx="740158" cy="740158"/>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6FC7119-2277-4A65-A884-773334D00C23}">
      <dsp:nvSpPr>
        <dsp:cNvPr id="0" name=""/>
        <dsp:cNvSpPr/>
      </dsp:nvSpPr>
      <dsp:spPr>
        <a:xfrm>
          <a:off x="870890" y="1183780"/>
          <a:ext cx="8388986" cy="59212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0001" tIns="43180" rIns="43180" bIns="43180" numCol="1" spcCol="1270" anchor="ctr" anchorCtr="0">
          <a:noAutofit/>
        </a:bodyPr>
        <a:lstStyle/>
        <a:p>
          <a:pPr marL="0" lvl="0" indent="0" algn="l" defTabSz="755650">
            <a:lnSpc>
              <a:spcPct val="90000"/>
            </a:lnSpc>
            <a:spcBef>
              <a:spcPct val="0"/>
            </a:spcBef>
            <a:spcAft>
              <a:spcPct val="35000"/>
            </a:spcAft>
            <a:buNone/>
          </a:pPr>
          <a:r>
            <a:rPr lang="fr-FR" sz="1700" kern="1200"/>
            <a:t>Définir les principes généraux régissant IBIS et les réclamations</a:t>
          </a:r>
        </a:p>
      </dsp:txBody>
      <dsp:txXfrm>
        <a:off x="870890" y="1183780"/>
        <a:ext cx="8388986" cy="592127"/>
      </dsp:txXfrm>
    </dsp:sp>
    <dsp:sp modelId="{A6F6C743-B09B-463B-9B5B-B657E45EAE91}">
      <dsp:nvSpPr>
        <dsp:cNvPr id="0" name=""/>
        <dsp:cNvSpPr/>
      </dsp:nvSpPr>
      <dsp:spPr>
        <a:xfrm>
          <a:off x="500810" y="1109764"/>
          <a:ext cx="740158" cy="740158"/>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6836B2C-7888-4F0F-802A-EDD22D14280E}">
      <dsp:nvSpPr>
        <dsp:cNvPr id="0" name=""/>
        <dsp:cNvSpPr/>
      </dsp:nvSpPr>
      <dsp:spPr>
        <a:xfrm>
          <a:off x="1001116" y="2071687"/>
          <a:ext cx="8258760" cy="59212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0001" tIns="43180" rIns="43180" bIns="43180" numCol="1" spcCol="1270" anchor="ctr" anchorCtr="0">
          <a:noAutofit/>
        </a:bodyPr>
        <a:lstStyle/>
        <a:p>
          <a:pPr marL="0" lvl="0" indent="0" algn="l" defTabSz="755650">
            <a:lnSpc>
              <a:spcPct val="90000"/>
            </a:lnSpc>
            <a:spcBef>
              <a:spcPct val="0"/>
            </a:spcBef>
            <a:spcAft>
              <a:spcPct val="35000"/>
            </a:spcAft>
            <a:buNone/>
          </a:pPr>
          <a:r>
            <a:rPr lang="fr-FR" sz="1700" kern="1200"/>
            <a:t>Expliquer le flux de travail IBIS à deux niveaux et les messages</a:t>
          </a:r>
        </a:p>
      </dsp:txBody>
      <dsp:txXfrm>
        <a:off x="1001116" y="2071687"/>
        <a:ext cx="8258760" cy="592127"/>
      </dsp:txXfrm>
    </dsp:sp>
    <dsp:sp modelId="{FF9D9E7D-6B1D-4542-A007-0FA742DD3EA3}">
      <dsp:nvSpPr>
        <dsp:cNvPr id="0" name=""/>
        <dsp:cNvSpPr/>
      </dsp:nvSpPr>
      <dsp:spPr>
        <a:xfrm>
          <a:off x="631036" y="1997671"/>
          <a:ext cx="740158" cy="740158"/>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D047153-CDD3-4B56-83A5-4F8EB7F409D0}">
      <dsp:nvSpPr>
        <dsp:cNvPr id="0" name=""/>
        <dsp:cNvSpPr/>
      </dsp:nvSpPr>
      <dsp:spPr>
        <a:xfrm>
          <a:off x="870890" y="2959594"/>
          <a:ext cx="8388986" cy="59212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0001" tIns="43180" rIns="43180" bIns="43180" numCol="1" spcCol="1270" anchor="ctr" anchorCtr="0">
          <a:noAutofit/>
        </a:bodyPr>
        <a:lstStyle/>
        <a:p>
          <a:pPr marL="0" lvl="0" indent="0" algn="l" defTabSz="755650">
            <a:lnSpc>
              <a:spcPct val="90000"/>
            </a:lnSpc>
            <a:spcBef>
              <a:spcPct val="0"/>
            </a:spcBef>
            <a:spcAft>
              <a:spcPct val="35000"/>
            </a:spcAft>
            <a:buNone/>
          </a:pPr>
          <a:r>
            <a:rPr lang="fr-FR" sz="1700" kern="1200"/>
            <a:t>Clarifier les délais de réponse et les indicateurs de performance</a:t>
          </a:r>
        </a:p>
      </dsp:txBody>
      <dsp:txXfrm>
        <a:off x="870890" y="2959594"/>
        <a:ext cx="8388986" cy="592127"/>
      </dsp:txXfrm>
    </dsp:sp>
    <dsp:sp modelId="{60A60403-4C96-4007-B1F0-64A2BA66F152}">
      <dsp:nvSpPr>
        <dsp:cNvPr id="0" name=""/>
        <dsp:cNvSpPr/>
      </dsp:nvSpPr>
      <dsp:spPr>
        <a:xfrm>
          <a:off x="500810" y="2885578"/>
          <a:ext cx="740158" cy="740158"/>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4C44A2A-06BA-4C57-84A3-80A00FFBEC1E}">
      <dsp:nvSpPr>
        <dsp:cNvPr id="0" name=""/>
        <dsp:cNvSpPr/>
      </dsp:nvSpPr>
      <dsp:spPr>
        <a:xfrm>
          <a:off x="446589" y="3847500"/>
          <a:ext cx="8813287" cy="59212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0001" tIns="43180" rIns="43180" bIns="43180" numCol="1" spcCol="1270" anchor="ctr" anchorCtr="0">
          <a:noAutofit/>
        </a:bodyPr>
        <a:lstStyle/>
        <a:p>
          <a:pPr marL="0" lvl="0" indent="0" algn="l" defTabSz="755650">
            <a:lnSpc>
              <a:spcPct val="90000"/>
            </a:lnSpc>
            <a:spcBef>
              <a:spcPct val="0"/>
            </a:spcBef>
            <a:spcAft>
              <a:spcPct val="35000"/>
            </a:spcAft>
            <a:buNone/>
          </a:pPr>
          <a:r>
            <a:rPr lang="fr-FR" sz="1700" kern="1200" dirty="0"/>
            <a:t>Garantir le traitement standardisé et le suivi transparent des réclamations par le biais d’IBIS </a:t>
          </a:r>
          <a:br>
            <a:rPr lang="fr-FR" sz="1700" kern="1200" dirty="0"/>
          </a:br>
          <a:r>
            <a:rPr lang="fr-FR" sz="1700" kern="1200" dirty="0"/>
            <a:t>et d’EMSEVT </a:t>
          </a:r>
        </a:p>
      </dsp:txBody>
      <dsp:txXfrm>
        <a:off x="446589" y="3847500"/>
        <a:ext cx="8813287" cy="592127"/>
      </dsp:txXfrm>
    </dsp:sp>
    <dsp:sp modelId="{4F2FA253-27C9-484F-8A94-0522FA3659DC}">
      <dsp:nvSpPr>
        <dsp:cNvPr id="0" name=""/>
        <dsp:cNvSpPr/>
      </dsp:nvSpPr>
      <dsp:spPr>
        <a:xfrm>
          <a:off x="76509" y="3773484"/>
          <a:ext cx="740158" cy="740158"/>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AD539F-A53F-44CB-A9FF-F9D1E790F7DE}">
      <dsp:nvSpPr>
        <dsp:cNvPr id="0" name=""/>
        <dsp:cNvSpPr/>
      </dsp:nvSpPr>
      <dsp:spPr>
        <a:xfrm>
          <a:off x="0" y="640"/>
          <a:ext cx="388422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63DB5B0-D969-47AD-81B3-CE5773F1DBB3}">
      <dsp:nvSpPr>
        <dsp:cNvPr id="0" name=""/>
        <dsp:cNvSpPr/>
      </dsp:nvSpPr>
      <dsp:spPr>
        <a:xfrm>
          <a:off x="0" y="640"/>
          <a:ext cx="3884224" cy="10488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fr-FR" sz="1600" kern="1200" dirty="0"/>
            <a:t>PREDES: données relatives aux envois lorsque des envois ont été identifiés; format </a:t>
          </a:r>
          <a:br>
            <a:rPr lang="fr-FR" sz="1600" kern="1200" dirty="0"/>
          </a:br>
          <a:r>
            <a:rPr lang="fr-FR" sz="1600" kern="1200" dirty="0"/>
            <a:t>du contenu, le cas échéant</a:t>
          </a:r>
        </a:p>
      </dsp:txBody>
      <dsp:txXfrm>
        <a:off x="0" y="640"/>
        <a:ext cx="3884224" cy="1048850"/>
      </dsp:txXfrm>
    </dsp:sp>
    <dsp:sp modelId="{DBB08FE6-3194-4E38-87A5-7B225A39F5FC}">
      <dsp:nvSpPr>
        <dsp:cNvPr id="0" name=""/>
        <dsp:cNvSpPr/>
      </dsp:nvSpPr>
      <dsp:spPr>
        <a:xfrm>
          <a:off x="0" y="1049490"/>
          <a:ext cx="388422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D43D46A-A716-470C-A8B6-3AAFF48BE291}">
      <dsp:nvSpPr>
        <dsp:cNvPr id="0" name=""/>
        <dsp:cNvSpPr/>
      </dsp:nvSpPr>
      <dsp:spPr>
        <a:xfrm>
          <a:off x="0" y="1049490"/>
          <a:ext cx="3884224" cy="10488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fr-FR" sz="1600" kern="1200" dirty="0"/>
            <a:t>RESDES: type de récipient et format </a:t>
          </a:r>
          <a:br>
            <a:rPr lang="fr-FR" sz="1600" kern="1200" dirty="0"/>
          </a:br>
          <a:r>
            <a:rPr lang="fr-FR" sz="1600" kern="1200" dirty="0"/>
            <a:t>du contenu, le cas échéant</a:t>
          </a:r>
        </a:p>
      </dsp:txBody>
      <dsp:txXfrm>
        <a:off x="0" y="1049490"/>
        <a:ext cx="3884224" cy="1048850"/>
      </dsp:txXfrm>
    </dsp:sp>
    <dsp:sp modelId="{7438DE16-7C1D-478C-9917-B2362405CE42}">
      <dsp:nvSpPr>
        <dsp:cNvPr id="0" name=""/>
        <dsp:cNvSpPr/>
      </dsp:nvSpPr>
      <dsp:spPr>
        <a:xfrm>
          <a:off x="0" y="2098341"/>
          <a:ext cx="388422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D643347-8745-45C4-9731-287B7CCFE1DF}">
      <dsp:nvSpPr>
        <dsp:cNvPr id="0" name=""/>
        <dsp:cNvSpPr/>
      </dsp:nvSpPr>
      <dsp:spPr>
        <a:xfrm>
          <a:off x="0" y="2098341"/>
          <a:ext cx="3884224" cy="10488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fr-FR" sz="1600" kern="1200" dirty="0"/>
            <a:t>Identifiants S10 inclus pour tous les envois contenant des marchandises (norme </a:t>
          </a:r>
          <a:br>
            <a:rPr lang="fr-FR" sz="1600" kern="1200" dirty="0"/>
          </a:br>
          <a:r>
            <a:rPr lang="fr-FR" sz="1600" kern="1200" dirty="0"/>
            <a:t>de messagerie EDI M41 de l’UPU)</a:t>
          </a:r>
        </a:p>
      </dsp:txBody>
      <dsp:txXfrm>
        <a:off x="0" y="2098341"/>
        <a:ext cx="3884224" cy="1048850"/>
      </dsp:txXfrm>
    </dsp:sp>
    <dsp:sp modelId="{5B881085-1843-4115-A238-1D5662A48B39}">
      <dsp:nvSpPr>
        <dsp:cNvPr id="0" name=""/>
        <dsp:cNvSpPr/>
      </dsp:nvSpPr>
      <dsp:spPr>
        <a:xfrm>
          <a:off x="0" y="3147191"/>
          <a:ext cx="388422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F6C9CE3-7337-4A06-A396-415239FE63A8}">
      <dsp:nvSpPr>
        <dsp:cNvPr id="0" name=""/>
        <dsp:cNvSpPr/>
      </dsp:nvSpPr>
      <dsp:spPr>
        <a:xfrm>
          <a:off x="0" y="3147191"/>
          <a:ext cx="3884224" cy="10488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fr-FR" sz="1600" kern="1200"/>
            <a:t>Envois avec suivi, recommandés et avec valeur déclarée: échange de messages EMSEVT obligatoire avec tous les partenaires</a:t>
          </a:r>
        </a:p>
      </dsp:txBody>
      <dsp:txXfrm>
        <a:off x="0" y="3147191"/>
        <a:ext cx="3884224" cy="1048850"/>
      </dsp:txXfrm>
    </dsp:sp>
    <dsp:sp modelId="{2B430E05-A853-49DA-B84F-6E1BA1F10888}">
      <dsp:nvSpPr>
        <dsp:cNvPr id="0" name=""/>
        <dsp:cNvSpPr/>
      </dsp:nvSpPr>
      <dsp:spPr>
        <a:xfrm>
          <a:off x="0" y="4196042"/>
          <a:ext cx="388422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9E2FDBF-9795-4A29-BA36-33286AA065E2}">
      <dsp:nvSpPr>
        <dsp:cNvPr id="0" name=""/>
        <dsp:cNvSpPr/>
      </dsp:nvSpPr>
      <dsp:spPr>
        <a:xfrm>
          <a:off x="0" y="4196042"/>
          <a:ext cx="3884224" cy="10488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fr-FR" sz="1600" kern="1200" dirty="0"/>
            <a:t>Permet un suivi des envois partants </a:t>
          </a:r>
          <a:br>
            <a:rPr lang="fr-FR" sz="1600" kern="1200" dirty="0"/>
          </a:br>
          <a:r>
            <a:rPr lang="fr-FR" sz="1600" kern="1200" dirty="0"/>
            <a:t>et arrivants sur le territoire national</a:t>
          </a:r>
        </a:p>
      </dsp:txBody>
      <dsp:txXfrm>
        <a:off x="0" y="4196042"/>
        <a:ext cx="3884224" cy="104885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0E1BA1-F09F-471C-B71F-8F28F8D37845}">
      <dsp:nvSpPr>
        <dsp:cNvPr id="0" name=""/>
        <dsp:cNvSpPr/>
      </dsp:nvSpPr>
      <dsp:spPr>
        <a:xfrm>
          <a:off x="0" y="0"/>
          <a:ext cx="10821408" cy="4571999"/>
        </a:xfrm>
        <a:prstGeom prst="roundRect">
          <a:avLst>
            <a:gd name="adj" fmla="val 8500"/>
          </a:avLst>
        </a:prstGeom>
        <a:solidFill>
          <a:schemeClr val="accent1">
            <a:shade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3548379" numCol="1" spcCol="1270" anchor="t" anchorCtr="0">
          <a:noAutofit/>
        </a:bodyPr>
        <a:lstStyle/>
        <a:p>
          <a:pPr marL="0" lvl="0" indent="0" algn="l" defTabSz="1333500">
            <a:lnSpc>
              <a:spcPct val="90000"/>
            </a:lnSpc>
            <a:spcBef>
              <a:spcPct val="0"/>
            </a:spcBef>
            <a:spcAft>
              <a:spcPct val="35000"/>
            </a:spcAft>
            <a:buNone/>
          </a:pPr>
          <a:r>
            <a:rPr lang="fr-FR" sz="3000" b="1" kern="1200" dirty="0"/>
            <a:t>Système IBIS certifié par l’UPU</a:t>
          </a:r>
        </a:p>
      </dsp:txBody>
      <dsp:txXfrm>
        <a:off x="113823" y="113823"/>
        <a:ext cx="10593762" cy="4344353"/>
      </dsp:txXfrm>
    </dsp:sp>
    <dsp:sp modelId="{8AA5D0DE-CD8E-423C-9943-3198ABCF282C}">
      <dsp:nvSpPr>
        <dsp:cNvPr id="0" name=""/>
        <dsp:cNvSpPr/>
      </dsp:nvSpPr>
      <dsp:spPr>
        <a:xfrm>
          <a:off x="270535" y="1142999"/>
          <a:ext cx="10280337" cy="3200399"/>
        </a:xfrm>
        <a:prstGeom prst="roundRect">
          <a:avLst>
            <a:gd name="adj" fmla="val 10500"/>
          </a:avLst>
        </a:prstGeom>
        <a:solidFill>
          <a:schemeClr val="accent1">
            <a:shade val="50000"/>
            <a:hueOff val="268329"/>
            <a:satOff val="-6535"/>
            <a:lumOff val="2859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2032254" numCol="1" spcCol="1270" anchor="t" anchorCtr="0">
          <a:noAutofit/>
        </a:bodyPr>
        <a:lstStyle/>
        <a:p>
          <a:pPr marL="0" lvl="0" indent="0" algn="l" defTabSz="1333500">
            <a:lnSpc>
              <a:spcPct val="90000"/>
            </a:lnSpc>
            <a:spcBef>
              <a:spcPct val="0"/>
            </a:spcBef>
            <a:spcAft>
              <a:spcPct val="35000"/>
            </a:spcAft>
            <a:buNone/>
          </a:pPr>
          <a:r>
            <a:rPr lang="fr-FR" sz="3000" b="1" kern="1200" dirty="0"/>
            <a:t>Obligatoire pour les colis; facultatif mais recommandé pour les envois de la poste aux lettres</a:t>
          </a:r>
        </a:p>
      </dsp:txBody>
      <dsp:txXfrm>
        <a:off x="368958" y="1241422"/>
        <a:ext cx="10083491" cy="3003553"/>
      </dsp:txXfrm>
    </dsp:sp>
    <dsp:sp modelId="{FE28BD08-37AA-487A-927B-43D4723A5414}">
      <dsp:nvSpPr>
        <dsp:cNvPr id="0" name=""/>
        <dsp:cNvSpPr/>
      </dsp:nvSpPr>
      <dsp:spPr>
        <a:xfrm>
          <a:off x="541070" y="2285999"/>
          <a:ext cx="9739267" cy="1828799"/>
        </a:xfrm>
        <a:prstGeom prst="roundRect">
          <a:avLst>
            <a:gd name="adj" fmla="val 10500"/>
          </a:avLst>
        </a:prstGeom>
        <a:solidFill>
          <a:schemeClr val="accent5">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213360" numCol="1" spcCol="1270" anchor="t" anchorCtr="0">
          <a:noAutofit/>
        </a:bodyPr>
        <a:lstStyle/>
        <a:p>
          <a:pPr marL="0" lvl="0" indent="0" algn="l" defTabSz="1333500">
            <a:lnSpc>
              <a:spcPct val="90000"/>
            </a:lnSpc>
            <a:spcBef>
              <a:spcPct val="0"/>
            </a:spcBef>
            <a:spcAft>
              <a:spcPct val="35000"/>
            </a:spcAft>
            <a:buNone/>
          </a:pPr>
          <a:r>
            <a:rPr lang="fr-FR" sz="3000" b="1" kern="1200" dirty="0"/>
            <a:t>Utilisé pour la préparation, la soumission, la transmission, la réception et le traitement des réclamations</a:t>
          </a:r>
        </a:p>
      </dsp:txBody>
      <dsp:txXfrm>
        <a:off x="597312" y="2342241"/>
        <a:ext cx="9626783" cy="1716315"/>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100B1D-1101-4BFB-A152-C23755BED150}">
      <dsp:nvSpPr>
        <dsp:cNvPr id="0" name=""/>
        <dsp:cNvSpPr/>
      </dsp:nvSpPr>
      <dsp:spPr>
        <a:xfrm>
          <a:off x="0" y="0"/>
          <a:ext cx="11621063"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B81F619-864C-433F-9008-C5CA4B7421A2}">
      <dsp:nvSpPr>
        <dsp:cNvPr id="0" name=""/>
        <dsp:cNvSpPr/>
      </dsp:nvSpPr>
      <dsp:spPr>
        <a:xfrm>
          <a:off x="0" y="0"/>
          <a:ext cx="2778193" cy="5207534"/>
        </a:xfrm>
        <a:prstGeom prst="rect">
          <a:avLst/>
        </a:prstGeom>
        <a:solidFill>
          <a:schemeClr val="accent5">
            <a:lumMod val="60000"/>
            <a:lumOff val="40000"/>
          </a:schemeClr>
        </a:solid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fr-FR" sz="2800" b="1" kern="1200" dirty="0"/>
            <a:t>Principes généraux: </a:t>
          </a:r>
          <a:br>
            <a:rPr lang="fr-FR" sz="2800" b="1" kern="1200" dirty="0"/>
          </a:br>
          <a:r>
            <a:rPr lang="fr-FR" sz="2800" b="1" kern="1200" dirty="0"/>
            <a:t>art. 21-001 </a:t>
          </a:r>
          <a:br>
            <a:rPr lang="fr-FR" sz="2800" b="1" kern="1200" dirty="0"/>
          </a:br>
          <a:r>
            <a:rPr lang="fr-FR" sz="2800" b="1" kern="1200" dirty="0"/>
            <a:t>du Règlement </a:t>
          </a:r>
          <a:br>
            <a:rPr lang="fr-FR" sz="2800" b="1" kern="1200" dirty="0"/>
          </a:br>
          <a:r>
            <a:rPr lang="fr-FR" sz="2800" b="1" kern="1200" dirty="0"/>
            <a:t>de la Convention</a:t>
          </a:r>
        </a:p>
      </dsp:txBody>
      <dsp:txXfrm>
        <a:off x="0" y="0"/>
        <a:ext cx="2778193" cy="5207534"/>
      </dsp:txXfrm>
    </dsp:sp>
    <dsp:sp modelId="{C65B4734-4189-4C45-8FB4-52A7873EE11F}">
      <dsp:nvSpPr>
        <dsp:cNvPr id="0" name=""/>
        <dsp:cNvSpPr/>
      </dsp:nvSpPr>
      <dsp:spPr>
        <a:xfrm>
          <a:off x="2943827" y="61216"/>
          <a:ext cx="8668189" cy="12243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fr-FR" sz="2800" kern="1200" dirty="0"/>
            <a:t>Réclamations acceptées une fois le problème signalé par l’expéditeur ou le destinataire</a:t>
          </a:r>
        </a:p>
      </dsp:txBody>
      <dsp:txXfrm>
        <a:off x="2943827" y="61216"/>
        <a:ext cx="8668189" cy="1224329"/>
      </dsp:txXfrm>
    </dsp:sp>
    <dsp:sp modelId="{AF9C1CFD-C9A1-4C42-8836-7299CA171789}">
      <dsp:nvSpPr>
        <dsp:cNvPr id="0" name=""/>
        <dsp:cNvSpPr/>
      </dsp:nvSpPr>
      <dsp:spPr>
        <a:xfrm>
          <a:off x="2778193" y="1285546"/>
          <a:ext cx="8833823"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0E306B9-DB55-4C88-98A4-B75461CFA947}">
      <dsp:nvSpPr>
        <dsp:cNvPr id="0" name=""/>
        <dsp:cNvSpPr/>
      </dsp:nvSpPr>
      <dsp:spPr>
        <a:xfrm>
          <a:off x="2943827" y="1346762"/>
          <a:ext cx="8668189" cy="12243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fr-FR" sz="2800" kern="1200" dirty="0"/>
            <a:t>CN 08: pour informer du délai de transmission anticipé</a:t>
          </a:r>
        </a:p>
      </dsp:txBody>
      <dsp:txXfrm>
        <a:off x="2943827" y="1346762"/>
        <a:ext cx="8668189" cy="1224329"/>
      </dsp:txXfrm>
    </dsp:sp>
    <dsp:sp modelId="{E31B90DD-7358-4383-868D-C02223AA93D1}">
      <dsp:nvSpPr>
        <dsp:cNvPr id="0" name=""/>
        <dsp:cNvSpPr/>
      </dsp:nvSpPr>
      <dsp:spPr>
        <a:xfrm>
          <a:off x="2778193" y="2571092"/>
          <a:ext cx="8833823"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A24C864-4156-4314-AD83-F3492028D5CF}">
      <dsp:nvSpPr>
        <dsp:cNvPr id="0" name=""/>
        <dsp:cNvSpPr/>
      </dsp:nvSpPr>
      <dsp:spPr>
        <a:xfrm>
          <a:off x="2943827" y="2632309"/>
          <a:ext cx="8668189" cy="12243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fr-FR" sz="2800" kern="1200" dirty="0"/>
            <a:t>Réclamation IBIS soumise après expiration de délai </a:t>
          </a:r>
          <a:br>
            <a:rPr lang="fr-FR" sz="2800" kern="1200" dirty="0"/>
          </a:br>
          <a:r>
            <a:rPr lang="fr-FR" sz="2800" kern="1200" dirty="0"/>
            <a:t>de transmission, sauf message RESDES/EMSEVT arrivant</a:t>
          </a:r>
        </a:p>
      </dsp:txBody>
      <dsp:txXfrm>
        <a:off x="2943827" y="2632309"/>
        <a:ext cx="8668189" cy="1224329"/>
      </dsp:txXfrm>
    </dsp:sp>
    <dsp:sp modelId="{68B1DA1E-7C22-4AE8-B1C5-200B9077C30D}">
      <dsp:nvSpPr>
        <dsp:cNvPr id="0" name=""/>
        <dsp:cNvSpPr/>
      </dsp:nvSpPr>
      <dsp:spPr>
        <a:xfrm>
          <a:off x="2778193" y="3856639"/>
          <a:ext cx="8833823"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3C87F16-8D73-46C6-A351-641BF3C229A6}">
      <dsp:nvSpPr>
        <dsp:cNvPr id="0" name=""/>
        <dsp:cNvSpPr/>
      </dsp:nvSpPr>
      <dsp:spPr>
        <a:xfrm>
          <a:off x="2943827" y="3917855"/>
          <a:ext cx="8668189" cy="12243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fr-FR" sz="2800" kern="1200" dirty="0"/>
            <a:t>Réserves sur les périodes de traitement uniquement possibles par le biais d’accords bilatéraux</a:t>
          </a:r>
        </a:p>
      </dsp:txBody>
      <dsp:txXfrm>
        <a:off x="2943827" y="3917855"/>
        <a:ext cx="8668189" cy="1224329"/>
      </dsp:txXfrm>
    </dsp:sp>
    <dsp:sp modelId="{FFDAA9C0-8354-4BFC-999A-38CAB657D3B9}">
      <dsp:nvSpPr>
        <dsp:cNvPr id="0" name=""/>
        <dsp:cNvSpPr/>
      </dsp:nvSpPr>
      <dsp:spPr>
        <a:xfrm>
          <a:off x="2778193" y="5142185"/>
          <a:ext cx="8833823"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DF95DA-5C5D-49B0-A317-BB2F6F066FEA}">
      <dsp:nvSpPr>
        <dsp:cNvPr id="0" name=""/>
        <dsp:cNvSpPr/>
      </dsp:nvSpPr>
      <dsp:spPr>
        <a:xfrm>
          <a:off x="0" y="17628"/>
          <a:ext cx="2323847" cy="11934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fr-FR" sz="3000" b="0" i="0" kern="1200" baseline="0" dirty="0"/>
            <a:t>Preuve de distribution</a:t>
          </a:r>
        </a:p>
      </dsp:txBody>
      <dsp:txXfrm>
        <a:off x="58257" y="75885"/>
        <a:ext cx="2207333" cy="1076886"/>
      </dsp:txXfrm>
    </dsp:sp>
    <dsp:sp modelId="{0F971234-EA5D-4C08-A573-96BE00F3A6E4}">
      <dsp:nvSpPr>
        <dsp:cNvPr id="0" name=""/>
        <dsp:cNvSpPr/>
      </dsp:nvSpPr>
      <dsp:spPr>
        <a:xfrm>
          <a:off x="0" y="1211028"/>
          <a:ext cx="2323847" cy="3788100"/>
        </a:xfrm>
        <a:prstGeom prst="rect">
          <a:avLst/>
        </a:prstGeom>
        <a:solidFill>
          <a:schemeClr val="accent5">
            <a:lumMod val="20000"/>
            <a:lumOff val="80000"/>
          </a:schemeClr>
        </a:solidFill>
        <a:ln>
          <a:noFill/>
        </a:ln>
        <a:effectLst/>
      </dsp:spPr>
      <dsp:style>
        <a:lnRef idx="0">
          <a:scrgbClr r="0" g="0" b="0"/>
        </a:lnRef>
        <a:fillRef idx="0">
          <a:scrgbClr r="0" g="0" b="0"/>
        </a:fillRef>
        <a:effectRef idx="0">
          <a:scrgbClr r="0" g="0" b="0"/>
        </a:effectRef>
        <a:fontRef idx="minor"/>
      </dsp:style>
      <dsp:txBody>
        <a:bodyPr spcFirstLastPara="0" vert="horz" wrap="square" lIns="73782" tIns="25400" rIns="142240" bIns="25400" numCol="1" spcCol="1270" anchor="t" anchorCtr="0">
          <a:noAutofit/>
        </a:bodyPr>
        <a:lstStyle/>
        <a:p>
          <a:pPr marL="228600" lvl="1" indent="-228600" algn="l" defTabSz="889000">
            <a:lnSpc>
              <a:spcPct val="90000"/>
            </a:lnSpc>
            <a:spcBef>
              <a:spcPct val="0"/>
            </a:spcBef>
            <a:spcAft>
              <a:spcPct val="20000"/>
            </a:spcAft>
            <a:buChar char="•"/>
          </a:pPr>
          <a:r>
            <a:rPr lang="fr-FR" sz="2000" b="0" i="0" kern="1200" baseline="0" dirty="0"/>
            <a:t>Fourniture d’une preuve écrite </a:t>
          </a:r>
          <a:br>
            <a:rPr lang="fr-FR" sz="2000" b="0" i="0" kern="1200" baseline="0" dirty="0"/>
          </a:br>
          <a:r>
            <a:rPr lang="fr-FR" sz="2000" b="0" i="0" kern="1200" baseline="0" dirty="0"/>
            <a:t>en cas </a:t>
          </a:r>
          <a:br>
            <a:rPr lang="fr-FR" sz="2000" b="0" i="0" kern="1200" baseline="0" dirty="0"/>
          </a:br>
          <a:r>
            <a:rPr lang="fr-FR" sz="2000" b="0" i="0" kern="1200" baseline="0" dirty="0"/>
            <a:t>de livraison contestée: avis </a:t>
          </a:r>
          <a:br>
            <a:rPr lang="fr-FR" sz="2000" b="0" i="0" kern="1200" baseline="0" dirty="0"/>
          </a:br>
          <a:r>
            <a:rPr lang="fr-FR" sz="2000" b="0" i="0" kern="1200" baseline="0" dirty="0"/>
            <a:t>de réception </a:t>
          </a:r>
          <a:br>
            <a:rPr lang="fr-FR" sz="2000" b="0" i="0" kern="1200" baseline="0" dirty="0"/>
          </a:br>
          <a:r>
            <a:rPr lang="fr-FR" sz="2000" b="0" i="0" kern="1200" baseline="0" dirty="0"/>
            <a:t>CN 07, copie </a:t>
          </a:r>
          <a:br>
            <a:rPr lang="fr-FR" sz="2000" b="0" i="0" kern="1200" baseline="0" dirty="0"/>
          </a:br>
          <a:r>
            <a:rPr lang="fr-FR" sz="2000" b="0" i="0" kern="1200" baseline="0" dirty="0"/>
            <a:t>de la signature </a:t>
          </a:r>
          <a:br>
            <a:rPr lang="fr-FR" sz="2000" b="0" i="0" kern="1200" baseline="0" dirty="0"/>
          </a:br>
          <a:r>
            <a:rPr lang="fr-FR" sz="2000" b="0" i="0" kern="1200" baseline="0" dirty="0"/>
            <a:t>ou autre preuve</a:t>
          </a:r>
        </a:p>
        <a:p>
          <a:pPr marL="228600" lvl="1" indent="-228600" algn="l" defTabSz="889000">
            <a:lnSpc>
              <a:spcPct val="90000"/>
            </a:lnSpc>
            <a:spcBef>
              <a:spcPct val="0"/>
            </a:spcBef>
            <a:spcAft>
              <a:spcPct val="20000"/>
            </a:spcAft>
            <a:buChar char="•"/>
          </a:pPr>
          <a:r>
            <a:rPr lang="fr-FR" sz="2000" b="0" i="0" kern="1200" baseline="0" dirty="0"/>
            <a:t>En conformité avec les articles applicables </a:t>
          </a:r>
          <a:br>
            <a:rPr lang="fr-FR" sz="2000" b="0" i="0" kern="1200" baseline="0" dirty="0"/>
          </a:br>
          <a:r>
            <a:rPr lang="fr-FR" sz="2000" b="0" i="0" kern="1200" baseline="0" dirty="0"/>
            <a:t>de l’UPU</a:t>
          </a:r>
        </a:p>
      </dsp:txBody>
      <dsp:txXfrm>
        <a:off x="0" y="1211028"/>
        <a:ext cx="2323847" cy="3788100"/>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19132C-9697-40C2-AE76-6B4A6F6E9BA6}">
      <dsp:nvSpPr>
        <dsp:cNvPr id="0" name=""/>
        <dsp:cNvSpPr/>
      </dsp:nvSpPr>
      <dsp:spPr>
        <a:xfrm rot="16200000">
          <a:off x="-1155444" y="1158221"/>
          <a:ext cx="5041496" cy="2725052"/>
        </a:xfrm>
        <a:prstGeom prst="flowChartManualOperati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0" tIns="0" rIns="122215" bIns="0" numCol="1" spcCol="1270" anchor="ctr" anchorCtr="0">
          <a:noAutofit/>
        </a:bodyPr>
        <a:lstStyle/>
        <a:p>
          <a:pPr marL="0" lvl="0" indent="0" algn="ctr" defTabSz="844550">
            <a:lnSpc>
              <a:spcPct val="90000"/>
            </a:lnSpc>
            <a:spcBef>
              <a:spcPct val="0"/>
            </a:spcBef>
            <a:spcAft>
              <a:spcPct val="35000"/>
            </a:spcAft>
            <a:buNone/>
          </a:pPr>
          <a:r>
            <a:rPr lang="fr-FR" sz="1900" kern="1200"/>
            <a:t>Garantie d’un traitement standardisé et d’un suivi transparent des réclamations par le biais d’IBIS et d’EMSEVT</a:t>
          </a:r>
        </a:p>
      </dsp:txBody>
      <dsp:txXfrm rot="5400000">
        <a:off x="2778" y="1008298"/>
        <a:ext cx="2725052" cy="3024898"/>
      </dsp:txXfrm>
    </dsp:sp>
    <dsp:sp modelId="{340E977A-5595-4AC7-966D-4DF669058FAD}">
      <dsp:nvSpPr>
        <dsp:cNvPr id="0" name=""/>
        <dsp:cNvSpPr/>
      </dsp:nvSpPr>
      <dsp:spPr>
        <a:xfrm rot="16200000">
          <a:off x="1773986" y="1158221"/>
          <a:ext cx="5041496" cy="2725052"/>
        </a:xfrm>
        <a:prstGeom prst="flowChartManualOperati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0" tIns="0" rIns="122215" bIns="0" numCol="1" spcCol="1270" anchor="ctr" anchorCtr="0">
          <a:noAutofit/>
        </a:bodyPr>
        <a:lstStyle/>
        <a:p>
          <a:pPr marL="0" lvl="0" indent="0" algn="ctr" defTabSz="844550">
            <a:lnSpc>
              <a:spcPct val="90000"/>
            </a:lnSpc>
            <a:spcBef>
              <a:spcPct val="0"/>
            </a:spcBef>
            <a:spcAft>
              <a:spcPct val="35000"/>
            </a:spcAft>
            <a:buNone/>
          </a:pPr>
          <a:r>
            <a:rPr lang="fr-FR" sz="1900" kern="1200"/>
            <a:t>Alignement des processus sur les délais et les données obligatoires</a:t>
          </a:r>
        </a:p>
      </dsp:txBody>
      <dsp:txXfrm rot="5400000">
        <a:off x="2932208" y="1008298"/>
        <a:ext cx="2725052" cy="3024898"/>
      </dsp:txXfrm>
    </dsp:sp>
    <dsp:sp modelId="{7393F0BC-0FD2-412C-B5CD-C4906395C4BE}">
      <dsp:nvSpPr>
        <dsp:cNvPr id="0" name=""/>
        <dsp:cNvSpPr/>
      </dsp:nvSpPr>
      <dsp:spPr>
        <a:xfrm rot="16200000">
          <a:off x="4703417" y="1158221"/>
          <a:ext cx="5041496" cy="2725052"/>
        </a:xfrm>
        <a:prstGeom prst="flowChartManualOperati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0" tIns="0" rIns="122215" bIns="0" numCol="1" spcCol="1270" anchor="ctr" anchorCtr="0">
          <a:noAutofit/>
        </a:bodyPr>
        <a:lstStyle/>
        <a:p>
          <a:pPr marL="0" lvl="0" indent="0" algn="ctr" defTabSz="844550">
            <a:lnSpc>
              <a:spcPct val="90000"/>
            </a:lnSpc>
            <a:spcBef>
              <a:spcPct val="0"/>
            </a:spcBef>
            <a:spcAft>
              <a:spcPct val="35000"/>
            </a:spcAft>
            <a:buNone/>
          </a:pPr>
          <a:r>
            <a:rPr lang="fr-FR" sz="1900" kern="1200" dirty="0"/>
            <a:t>Une proposition </a:t>
          </a:r>
          <a:br>
            <a:rPr lang="fr-FR" sz="1900" kern="1200" dirty="0"/>
          </a:br>
          <a:r>
            <a:rPr lang="fr-FR" sz="1900" kern="1200" dirty="0"/>
            <a:t>de conséquence concernant l’usage obligatoire d’IBIS pour les envois de la poste aux lettres sera examinée lors de la réunion </a:t>
          </a:r>
          <a:br>
            <a:rPr lang="fr-FR" sz="1900" kern="1200" dirty="0"/>
          </a:br>
          <a:r>
            <a:rPr lang="fr-FR" sz="1900" kern="1200" dirty="0"/>
            <a:t>du groupe chargé </a:t>
          </a:r>
          <a:br>
            <a:rPr lang="fr-FR" sz="1900" kern="1200" dirty="0"/>
          </a:br>
          <a:r>
            <a:rPr lang="fr-FR" sz="1900" kern="1200" dirty="0"/>
            <a:t>de l’élaboration </a:t>
          </a:r>
          <a:br>
            <a:rPr lang="fr-FR" sz="1900" kern="1200" dirty="0"/>
          </a:br>
          <a:r>
            <a:rPr lang="fr-FR" sz="1900" kern="1200" dirty="0"/>
            <a:t>et de l'intégration des produits le 9 février 2026</a:t>
          </a:r>
        </a:p>
      </dsp:txBody>
      <dsp:txXfrm rot="5400000">
        <a:off x="5861639" y="1008298"/>
        <a:ext cx="2725052" cy="3024898"/>
      </dsp:txXfrm>
    </dsp:sp>
    <dsp:sp modelId="{73D93220-46D7-4418-8EAF-0CC3864384EC}">
      <dsp:nvSpPr>
        <dsp:cNvPr id="0" name=""/>
        <dsp:cNvSpPr/>
      </dsp:nvSpPr>
      <dsp:spPr>
        <a:xfrm rot="16200000">
          <a:off x="7632848" y="1158221"/>
          <a:ext cx="5041496" cy="2725052"/>
        </a:xfrm>
        <a:prstGeom prst="flowChartManualOperati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0" tIns="0" rIns="122215" bIns="0" numCol="1" spcCol="1270" anchor="ctr" anchorCtr="0">
          <a:noAutofit/>
        </a:bodyPr>
        <a:lstStyle/>
        <a:p>
          <a:pPr marL="0" lvl="0" indent="0" algn="ctr" defTabSz="844550">
            <a:lnSpc>
              <a:spcPct val="90000"/>
            </a:lnSpc>
            <a:spcBef>
              <a:spcPct val="0"/>
            </a:spcBef>
            <a:spcAft>
              <a:spcPct val="35000"/>
            </a:spcAft>
            <a:buNone/>
          </a:pPr>
          <a:r>
            <a:rPr lang="fr-FR" sz="1900" kern="1200" dirty="0"/>
            <a:t>Système de réclamation par Internet certifié par l'UPU pour faciliter </a:t>
          </a:r>
          <a:br>
            <a:rPr lang="fr-FR" sz="1900" kern="1200" dirty="0"/>
          </a:br>
          <a:r>
            <a:rPr lang="fr-FR" sz="1900" kern="1200" dirty="0"/>
            <a:t>le traitement électronique des réclamations relatives aux envois de la poste aux lettres</a:t>
          </a:r>
        </a:p>
      </dsp:txBody>
      <dsp:txXfrm rot="5400000">
        <a:off x="8791070" y="1008298"/>
        <a:ext cx="2725052" cy="3024898"/>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0.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1.xml><?xml version="1.0" encoding="utf-8"?>
<dgm:layoutDef xmlns:dgm="http://schemas.openxmlformats.org/drawingml/2006/diagram" xmlns:a="http://schemas.openxmlformats.org/drawingml/2006/main" uniqueId="urn:microsoft.com/office/officeart/2005/8/layout/target2">
  <dgm:title val=""/>
  <dgm:desc val=""/>
  <dgm:catLst>
    <dgm:cat type="relationship"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chMax val="3"/>
      <dgm:chPref val="1"/>
      <dgm:dir/>
      <dgm:animLvl val="lvl"/>
      <dgm:resizeHandles/>
    </dgm:varLst>
    <dgm:alg type="composite">
      <dgm:param type="horzAlign" val="none"/>
      <dgm:param type="vertAlign" val="none"/>
    </dgm:alg>
    <dgm:shape xmlns:r="http://schemas.openxmlformats.org/officeDocument/2006/relationships" r:blip="">
      <dgm:adjLst/>
    </dgm:shape>
    <dgm:presOf/>
    <dgm:choose name="Name1">
      <dgm:if name="Name2" func="var" arg="dir" op="equ" val="norm">
        <dgm:choose name="Name3">
          <dgm:if name="Name4" axis="ch ch" ptType="node node" st="1 1" cnt="1 0" func="cnt" op="gt" val="0">
            <dgm:choose name="Name5">
              <dgm:if name="Name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395"/>
                  <dgm:constr type="t" for="ch" forName="centerBox" refType="h" fact="0.5"/>
                  <dgm:constr type="w" for="ch" forName="centerBox" refType="w" fact="0.555"/>
                  <dgm:constr type="h" for="ch" forName="centerBox" refType="h" fact="0.4"/>
                  <dgm:constr type="userA" for="des" forName="outerSibTrans" refType="w"/>
                  <dgm:constr type="userA" for="des" forName="middleSibTrans" refType="w"/>
                  <dgm:constr type="userA" for="des" forName="centerSibTrans" refType="w"/>
                </dgm:constrLst>
              </dgm:if>
              <dgm:else name="Name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22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8">
            <dgm:choose name="Name9">
              <dgm:if name="Name1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26"/>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1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if>
      <dgm:else name="Name12">
        <dgm:choose name="Name13">
          <dgm:if name="Name14" axis="ch ch" ptType="node node" st="1 1" cnt="1 0" func="cnt" op="gt" val="0">
            <dgm:choose name="Name15">
              <dgm:if name="Name1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55"/>
                  <dgm:constr type="h" for="ch" forName="centerBox" refType="h" fact="0.4"/>
                  <dgm:constr type="userA" for="des" forName="outerSibTrans" refType="w"/>
                  <dgm:constr type="userA" for="des" forName="middleSibTrans" refType="w"/>
                  <dgm:constr type="userA" for="des" forName="centerSibTrans" refType="w"/>
                </dgm:constrLst>
              </dgm:if>
              <dgm:else name="Name1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18">
            <dgm:choose name="Name19">
              <dgm:if name="Name2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2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else>
    </dgm:choose>
    <dgm:ruleLst/>
    <dgm:choose name="Name22">
      <dgm:if name="Name23" axis="root ch" ptType="all node" st="1 1" cnt="0 0" func="cnt" op="gte" val="1">
        <dgm:layoutNode name="outerBox" styleLbl="node1">
          <dgm:alg type="composite">
            <dgm:param type="horzAlign" val="none"/>
            <dgm:param type="vertAlign" val="none"/>
          </dgm:alg>
          <dgm:shape xmlns:r="http://schemas.openxmlformats.org/officeDocument/2006/relationships" r:blip="">
            <dgm:adjLst/>
          </dgm:shape>
          <dgm:presOf/>
          <dgm:choose name="Name24">
            <dgm:if name="Name25" axis="root ch" ptType="all node" st="1 1" cnt="0 0" func="cnt" op="gt" val="1">
              <dgm:choose name="Name26">
                <dgm:if name="Name27" func="var" arg="dir" op="equ" val="norm">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025"/>
                    <dgm:constr type="t" for="ch" forName="outerBoxChildren" refType="h" fact="0.25"/>
                    <dgm:constr type="w" for="ch" forName="outerBoxChildren" refType="w" fact="0.15"/>
                    <dgm:constr type="h" for="ch" forName="outerBoxChildren" refType="h" fact="0.7"/>
                  </dgm:constrLst>
                </dgm:if>
                <dgm:else name="Name28">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825"/>
                    <dgm:constr type="t" for="ch" forName="outerBoxChildren" refType="h" fact="0.25"/>
                    <dgm:constr type="w" for="ch" forName="outerBoxChildren" refType="w" fact="0.15"/>
                    <dgm:constr type="h" for="ch" forName="outerBoxChildren" refType="h" fact="0.7"/>
                  </dgm:constrLst>
                </dgm:else>
              </dgm:choose>
            </dgm:if>
            <dgm:else name="Name29">
              <dgm:constrLst>
                <dgm:constr type="l" for="ch" forName="outerBoxParent"/>
                <dgm:constr type="t" for="ch" forName="outerBoxParent"/>
                <dgm:constr type="w" for="ch" forName="outerBoxParent" refType="w"/>
                <dgm:constr type="h" for="ch" forName="outerBoxParent" refType="h"/>
                <dgm:constr type="bMarg" for="ch" forName="outerBoxParent" refType="h" fact="1.75"/>
                <dgm:constr type="l" for="ch" forName="outerBoxChildren" refType="w" fact="0.025"/>
                <dgm:constr type="t" for="ch" forName="outerBoxChildren" refType="h" fact="0.45"/>
                <dgm:constr type="w" for="ch" forName="outerBoxChildren" refType="w" fact="0.95"/>
                <dgm:constr type="h" for="ch" forName="outerBoxChildren" refType="h" fact="0.45"/>
              </dgm:constrLst>
            </dgm:else>
          </dgm:choose>
          <dgm:ruleLst/>
          <dgm:layoutNode name="outerBoxParent" styleLbl="node1">
            <dgm:alg type="tx">
              <dgm:param type="txAnchorVert" val="t"/>
              <dgm:param type="parTxLTRAlign" val="l"/>
              <dgm:param type="parTxRTLAlign" val="r"/>
            </dgm:alg>
            <dgm:shape xmlns:r="http://schemas.openxmlformats.org/officeDocument/2006/relationships" type="roundRect" r:blip="">
              <dgm:adjLst>
                <dgm:adj idx="1" val="0.085"/>
              </dgm:adjLst>
            </dgm:shape>
            <dgm:presOf axis="ch" ptType="node" cnt="1"/>
            <dgm:constrLst>
              <dgm:constr type="tMarg" refType="primFontSz" fact="0.3"/>
              <dgm:constr type="lMarg" refType="primFontSz" fact="0.3"/>
              <dgm:constr type="rMarg" refType="primFontSz" fact="0.3"/>
            </dgm:constrLst>
            <dgm:ruleLst>
              <dgm:rule type="primFontSz" val="5" fact="NaN" max="NaN"/>
            </dgm:ruleLst>
          </dgm:layoutNode>
          <dgm:layoutNode name="outerBoxChildren">
            <dgm:choose name="Name30">
              <dgm:if name="Name31" axis="root ch" ptType="all node" st="1 1" cnt="0 0" func="cnt" op="gt" val="1">
                <dgm:alg type="lin">
                  <dgm:param type="linDir" val="fromT"/>
                  <dgm:param type="vertAlign" val="t"/>
                </dgm:alg>
              </dgm:if>
              <dgm:else name="Name32">
                <dgm:choose name="Name33">
                  <dgm:if name="Name34" func="var" arg="dir" op="equ" val="norm">
                    <dgm:alg type="lin">
                      <dgm:param type="horzAlign" val="l"/>
                    </dgm:alg>
                  </dgm:if>
                  <dgm:else name="Name35">
                    <dgm:alg type="lin">
                      <dgm:param type="linDir" val="fromR"/>
                      <dgm:param type="horzAlign" val="r"/>
                    </dgm:alg>
                  </dgm:else>
                </dgm:choose>
              </dgm:else>
            </dgm:choose>
            <dgm:shape xmlns:r="http://schemas.openxmlformats.org/officeDocument/2006/relationships" r:blip="">
              <dgm:adjLst/>
            </dgm:shape>
            <dgm:presOf/>
            <dgm:constrLst>
              <dgm:constr type="w" for="ch" forName="oChild" refType="w"/>
              <dgm:constr type="h" for="ch" forName="oChild" refType="h"/>
            </dgm:constrLst>
            <dgm:ruleLst/>
            <dgm:forEach name="Name36" axis="ch ch" ptType="node node" st="1 1" cnt="1 0">
              <dgm:layoutNode name="o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37" axis="followSib" ptType="sibTrans" cnt="1">
                <dgm:layoutNode name="ou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38"/>
    </dgm:choose>
    <dgm:choose name="Name39">
      <dgm:if name="Name40" axis="root ch" ptType="all node" st="1 1" cnt="0 0" func="cnt" op="gte" val="2">
        <dgm:layoutNode name="middleBox">
          <dgm:alg type="composite">
            <dgm:param type="horzAlign" val="none"/>
            <dgm:param type="vertAlign" val="none"/>
          </dgm:alg>
          <dgm:shape xmlns:r="http://schemas.openxmlformats.org/officeDocument/2006/relationships" r:blip="">
            <dgm:adjLst/>
          </dgm:shape>
          <dgm:presOf/>
          <dgm:choose name="Name41">
            <dgm:if name="Name42" axis="root ch" ptType="all node" st="1 1" cnt="0 0" func="cnt" op="gt" val="2">
              <dgm:choose name="Name43">
                <dgm:if name="Name44" func="var" arg="dir" op="equ" val="norm">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35"/>
                    <dgm:constr type="w" for="ch" forName="middleBoxChildren" refType="w" fact="0.2"/>
                    <dgm:constr type="h" for="ch" forName="middleBoxChildren" refType="h" fact="0.575"/>
                  </dgm:constrLst>
                </dgm:if>
                <dgm:else name="Name45">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775"/>
                    <dgm:constr type="t" for="ch" forName="middleBoxChildren" refType="h" fact="0.35"/>
                    <dgm:constr type="w" for="ch" forName="middleBoxChildren" refType="w" fact="0.2"/>
                    <dgm:constr type="h" for="ch" forName="middleBoxChildren" refType="h" fact="0.575"/>
                  </dgm:constrLst>
                </dgm:else>
              </dgm:choose>
            </dgm:if>
            <dgm:else name="Name46">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45"/>
                <dgm:constr type="w" for="ch" forName="middleBoxChildren" refType="w" fact="0.95"/>
                <dgm:constr type="h" for="ch" forName="middleBoxChildren" refType="h" fact="0.45"/>
              </dgm:constrLst>
            </dgm:else>
          </dgm:choose>
          <dgm:ruleLst/>
          <dgm:layoutNode name="middle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2" cnt="1"/>
            <dgm:constrLst>
              <dgm:constr type="tMarg" refType="primFontSz" fact="0.3"/>
              <dgm:constr type="lMarg" refType="primFontSz" fact="0.3"/>
              <dgm:constr type="rMarg" refType="primFontSz" fact="0.3"/>
            </dgm:constrLst>
            <dgm:ruleLst>
              <dgm:rule type="primFontSz" val="5" fact="NaN" max="NaN"/>
            </dgm:ruleLst>
          </dgm:layoutNode>
          <dgm:layoutNode name="middleBoxChildren">
            <dgm:choose name="Name47">
              <dgm:if name="Name48" axis="root ch" ptType="all node" st="1 1" cnt="0 0" func="cnt" op="gt" val="2">
                <dgm:alg type="lin">
                  <dgm:param type="linDir" val="fromT"/>
                  <dgm:param type="vertAlign" val="t"/>
                </dgm:alg>
              </dgm:if>
              <dgm:else name="Name49">
                <dgm:choose name="Name50">
                  <dgm:if name="Name51" func="var" arg="dir" op="equ" val="norm">
                    <dgm:alg type="lin">
                      <dgm:param type="horzAlign" val="l"/>
                    </dgm:alg>
                  </dgm:if>
                  <dgm:else name="Name52">
                    <dgm:alg type="lin">
                      <dgm:param type="linDir" val="fromR"/>
                      <dgm:param type="horzAlign" val="r"/>
                    </dgm:alg>
                  </dgm:else>
                </dgm:choose>
              </dgm:else>
            </dgm:choose>
            <dgm:shape xmlns:r="http://schemas.openxmlformats.org/officeDocument/2006/relationships" r:blip="">
              <dgm:adjLst/>
            </dgm:shape>
            <dgm:presOf/>
            <dgm:constrLst>
              <dgm:constr type="w" for="ch" forName="mChild" refType="w"/>
              <dgm:constr type="h" for="ch" forName="mChild" refType="h"/>
            </dgm:constrLst>
            <dgm:ruleLst/>
            <dgm:forEach name="Name53" axis="ch ch" ptType="node node" st="2 1" cnt="1 0">
              <dgm:layoutNode name="m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54" axis="followSib" ptType="sibTrans" cnt="1">
                <dgm:layoutNode name="middle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55"/>
    </dgm:choose>
    <dgm:choose name="Name56">
      <dgm:if name="Name57" axis="root ch" ptType="all node" st="1 1" cnt="0 0" func="cnt" op="gte" val="3">
        <dgm:layoutNode name="centerBox">
          <dgm:alg type="composite">
            <dgm:param type="horzAlign" val="none"/>
            <dgm:param type="vertAlign" val="none"/>
          </dgm:alg>
          <dgm:shape xmlns:r="http://schemas.openxmlformats.org/officeDocument/2006/relationships" r:blip="">
            <dgm:adjLst/>
          </dgm:shape>
          <dgm:presOf/>
          <dgm:choose name="Name58">
            <dgm:if name="Name59" axis="ch ch" ptType="node node" st="3 1" cnt="1 0" func="cnt" op="gt" val="0">
              <dgm:constrLst>
                <dgm:constr type="l" for="ch" forName="centerBoxParent"/>
                <dgm:constr type="t" for="ch" forName="centerBoxParent"/>
                <dgm:constr type="w" for="ch" forName="centerBoxParent" refType="w"/>
                <dgm:constr type="h" for="ch" forName="centerBoxParent" refType="h"/>
                <dgm:constr type="bMarg" for="ch" forName="centerBoxParent" refType="h" fact="1.6"/>
                <dgm:constr type="l" for="ch" forName="centerBoxChildren" refType="w" fact="0.025"/>
                <dgm:constr type="t" for="ch" forName="centerBoxChildren" refType="h" fact="0.45"/>
                <dgm:constr type="w" for="ch" forName="centerBoxChildren" refType="w" fact="0.95"/>
                <dgm:constr type="h" for="ch" forName="centerBoxChildren" refType="h" fact="0.45"/>
              </dgm:constrLst>
            </dgm:if>
            <dgm:else name="Name60">
              <dgm:constrLst>
                <dgm:constr type="l" for="ch" forName="centerBoxParent"/>
                <dgm:constr type="t" for="ch" forName="centerBoxParent"/>
                <dgm:constr type="w" for="ch" forName="centerBoxParent" refType="w"/>
                <dgm:constr type="h" for="ch" forName="centerBoxParent" refType="h"/>
              </dgm:constrLst>
            </dgm:else>
          </dgm:choose>
          <dgm:ruleLst/>
          <dgm:layoutNode name="center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3" cnt="1"/>
            <dgm:constrLst>
              <dgm:constr type="tMarg" refType="primFontSz" fact="0.3"/>
              <dgm:constr type="lMarg" refType="primFontSz" fact="0.3"/>
              <dgm:constr type="rMarg" refType="primFontSz" fact="0.3"/>
            </dgm:constrLst>
            <dgm:ruleLst>
              <dgm:rule type="primFontSz" val="5" fact="NaN" max="NaN"/>
            </dgm:ruleLst>
          </dgm:layoutNode>
          <dgm:choose name="Name61">
            <dgm:if name="Name62" axis="ch ch" ptType="node node" st="3 1" cnt="1 0" func="cnt" op="gt" val="0">
              <dgm:layoutNode name="centerBoxChildren">
                <dgm:choose name="Name63">
                  <dgm:if name="Name64" func="var" arg="dir" op="equ" val="norm">
                    <dgm:alg type="lin">
                      <dgm:param type="horzAlign" val="l"/>
                    </dgm:alg>
                  </dgm:if>
                  <dgm:else name="Name65">
                    <dgm:alg type="lin">
                      <dgm:param type="linDir" val="fromR"/>
                      <dgm:param type="horzAlign" val="r"/>
                    </dgm:alg>
                  </dgm:else>
                </dgm:choose>
                <dgm:shape xmlns:r="http://schemas.openxmlformats.org/officeDocument/2006/relationships" r:blip="">
                  <dgm:adjLst/>
                </dgm:shape>
                <dgm:presOf/>
                <dgm:constrLst>
                  <dgm:constr type="w" for="ch" forName="cChild" refType="w"/>
                  <dgm:constr type="h" for="ch" forName="cChild" refType="h"/>
                </dgm:constrLst>
                <dgm:ruleLst/>
                <dgm:forEach name="Name66" axis="ch ch" ptType="node node" st="3 1" cnt="1 0">
                  <dgm:layoutNode name="c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67" axis="followSib" ptType="sibTrans" cnt="1">
                    <dgm:layoutNode name="cen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if>
            <dgm:else name="Name68"/>
          </dgm:choose>
        </dgm:layoutNode>
      </dgm:if>
      <dgm:else name="Name69"/>
    </dgm:choose>
  </dgm:layoutNode>
</dgm:layoutDef>
</file>

<file path=ppt/diagrams/layout1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38.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8.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8.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8.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US" dirty="0"/>
          </a:p>
        </p:txBody>
      </p:sp>
      <p:sp>
        <p:nvSpPr>
          <p:cNvPr id="3" name="Espace réservé de la date 2"/>
          <p:cNvSpPr>
            <a:spLocks noGrp="1"/>
          </p:cNvSpPr>
          <p:nvPr>
            <p:ph type="dt" idx="1"/>
          </p:nvPr>
        </p:nvSpPr>
        <p:spPr>
          <a:xfrm>
            <a:off x="3856737" y="0"/>
            <a:ext cx="2950475" cy="498773"/>
          </a:xfrm>
          <a:prstGeom prst="rect">
            <a:avLst/>
          </a:prstGeom>
        </p:spPr>
        <p:txBody>
          <a:bodyPr vert="horz" lIns="91440" tIns="45720" rIns="91440" bIns="45720" rtlCol="0"/>
          <a:lstStyle>
            <a:lvl1pPr algn="r">
              <a:defRPr sz="1200"/>
            </a:lvl1pPr>
          </a:lstStyle>
          <a:p>
            <a:fld id="{8C432CD1-4640-4F49-A04A-00D20F115277}" type="datetimeFigureOut">
              <a:rPr lang="en-US" smtClean="0"/>
              <a:t>1/8/2026</a:t>
            </a:fld>
            <a:endParaRPr lang="en-US" dirty="0"/>
          </a:p>
        </p:txBody>
      </p:sp>
      <p:sp>
        <p:nvSpPr>
          <p:cNvPr id="4" name="Espace réservé de l'image des diapositives 3"/>
          <p:cNvSpPr>
            <a:spLocks noGrp="1" noRot="1" noChangeAspect="1"/>
          </p:cNvSpPr>
          <p:nvPr>
            <p:ph type="sldImg" idx="2"/>
          </p:nvPr>
        </p:nvSpPr>
        <p:spPr>
          <a:xfrm>
            <a:off x="423863" y="1243013"/>
            <a:ext cx="5961062" cy="3354387"/>
          </a:xfrm>
          <a:prstGeom prst="rect">
            <a:avLst/>
          </a:prstGeom>
          <a:noFill/>
          <a:ln w="12700">
            <a:solidFill>
              <a:prstClr val="black"/>
            </a:solidFill>
          </a:ln>
        </p:spPr>
        <p:txBody>
          <a:bodyPr vert="horz" lIns="91440" tIns="45720" rIns="91440" bIns="45720" rtlCol="0" anchor="ctr"/>
          <a:lstStyle/>
          <a:p>
            <a:endParaRPr lang="en-US" dirty="0"/>
          </a:p>
        </p:txBody>
      </p:sp>
      <p:sp>
        <p:nvSpPr>
          <p:cNvPr id="5" name="Espace réservé des notes 4"/>
          <p:cNvSpPr>
            <a:spLocks noGrp="1"/>
          </p:cNvSpPr>
          <p:nvPr>
            <p:ph type="body" sz="quarter" idx="3"/>
          </p:nvPr>
        </p:nvSpPr>
        <p:spPr>
          <a:xfrm>
            <a:off x="680879" y="4784070"/>
            <a:ext cx="5447030" cy="3914239"/>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6" name="Espace réservé du pied de page 5"/>
          <p:cNvSpPr>
            <a:spLocks noGrp="1"/>
          </p:cNvSpPr>
          <p:nvPr>
            <p:ph type="ftr" sz="quarter" idx="4"/>
          </p:nvPr>
        </p:nvSpPr>
        <p:spPr>
          <a:xfrm>
            <a:off x="0" y="9442154"/>
            <a:ext cx="2950475" cy="498772"/>
          </a:xfrm>
          <a:prstGeom prst="rect">
            <a:avLst/>
          </a:prstGeom>
        </p:spPr>
        <p:txBody>
          <a:bodyPr vert="horz" lIns="91440" tIns="45720" rIns="91440" bIns="45720" rtlCol="0" anchor="b"/>
          <a:lstStyle>
            <a:lvl1pPr algn="l">
              <a:defRPr sz="1200"/>
            </a:lvl1pPr>
          </a:lstStyle>
          <a:p>
            <a:endParaRPr lang="en-US" dirty="0"/>
          </a:p>
        </p:txBody>
      </p:sp>
      <p:sp>
        <p:nvSpPr>
          <p:cNvPr id="7" name="Espace réservé du numéro de diapositive 6"/>
          <p:cNvSpPr>
            <a:spLocks noGrp="1"/>
          </p:cNvSpPr>
          <p:nvPr>
            <p:ph type="sldNum" sz="quarter" idx="5"/>
          </p:nvPr>
        </p:nvSpPr>
        <p:spPr>
          <a:xfrm>
            <a:off x="3856737" y="9442154"/>
            <a:ext cx="2950475" cy="498772"/>
          </a:xfrm>
          <a:prstGeom prst="rect">
            <a:avLst/>
          </a:prstGeom>
        </p:spPr>
        <p:txBody>
          <a:bodyPr vert="horz" lIns="91440" tIns="45720" rIns="91440" bIns="45720" rtlCol="0" anchor="b"/>
          <a:lstStyle>
            <a:lvl1pPr algn="r">
              <a:defRPr sz="1200"/>
            </a:lvl1pPr>
          </a:lstStyle>
          <a:p>
            <a:fld id="{3D891F4C-224A-4751-B816-5C2F1B93AC6C}" type="slidenum">
              <a:rPr lang="en-US" smtClean="0"/>
              <a:t>‹N°›</a:t>
            </a:fld>
            <a:endParaRPr lang="en-US" dirty="0"/>
          </a:p>
        </p:txBody>
      </p:sp>
    </p:spTree>
    <p:extLst>
      <p:ext uri="{BB962C8B-B14F-4D97-AF65-F5344CB8AC3E}">
        <p14:creationId xmlns:p14="http://schemas.microsoft.com/office/powerpoint/2010/main" val="8376351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5CCF599B-8DFE-074F-872C-2559B6429822}" type="slidenum">
              <a:rPr lang="en-GB" smtClean="0"/>
              <a:t>1</a:t>
            </a:fld>
            <a:endParaRPr lang="en-GB" dirty="0"/>
          </a:p>
        </p:txBody>
      </p:sp>
    </p:spTree>
    <p:extLst>
      <p:ext uri="{BB962C8B-B14F-4D97-AF65-F5344CB8AC3E}">
        <p14:creationId xmlns:p14="http://schemas.microsoft.com/office/powerpoint/2010/main" val="13092722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DA8A5A5-5F62-45A0-824C-5AFD812BCC83}" type="slidenum">
              <a:rPr lang="en-US" smtClean="0"/>
              <a:t>4</a:t>
            </a:fld>
            <a:endParaRPr lang="en-US" dirty="0"/>
          </a:p>
        </p:txBody>
      </p:sp>
    </p:spTree>
    <p:extLst>
      <p:ext uri="{BB962C8B-B14F-4D97-AF65-F5344CB8AC3E}">
        <p14:creationId xmlns:p14="http://schemas.microsoft.com/office/powerpoint/2010/main" val="23149214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ID4096" dirty="0"/>
          </a:p>
        </p:txBody>
      </p:sp>
      <p:sp>
        <p:nvSpPr>
          <p:cNvPr id="4" name="Slide Number Placeholder 3"/>
          <p:cNvSpPr>
            <a:spLocks noGrp="1"/>
          </p:cNvSpPr>
          <p:nvPr>
            <p:ph type="sldNum" sz="quarter" idx="5"/>
          </p:nvPr>
        </p:nvSpPr>
        <p:spPr/>
        <p:txBody>
          <a:bodyPr/>
          <a:lstStyle/>
          <a:p>
            <a:fld id="{5CCF599B-8DFE-074F-872C-2559B6429822}" type="slidenum">
              <a:rPr lang="en-GB" smtClean="0"/>
              <a:t>7</a:t>
            </a:fld>
            <a:endParaRPr lang="en-GB" dirty="0"/>
          </a:p>
        </p:txBody>
      </p:sp>
    </p:spTree>
    <p:extLst>
      <p:ext uri="{BB962C8B-B14F-4D97-AF65-F5344CB8AC3E}">
        <p14:creationId xmlns:p14="http://schemas.microsoft.com/office/powerpoint/2010/main" val="31961456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313C76-5270-408F-9661-4893AFBC9649}" type="slidenum">
              <a:rPr lang="en-US" smtClean="0"/>
              <a:t>15</a:t>
            </a:fld>
            <a:endParaRPr lang="en-US" dirty="0"/>
          </a:p>
        </p:txBody>
      </p:sp>
    </p:spTree>
    <p:extLst>
      <p:ext uri="{BB962C8B-B14F-4D97-AF65-F5344CB8AC3E}">
        <p14:creationId xmlns:p14="http://schemas.microsoft.com/office/powerpoint/2010/main" val="1782002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1021806">
              <a:defRPr/>
            </a:pPr>
            <a:fld id="{E93007CA-D229-4DB6-B62F-0AAD218A9DC2}" type="slidenum">
              <a:rPr lang="en-US">
                <a:solidFill>
                  <a:prstClr val="black"/>
                </a:solidFill>
                <a:latin typeface="Calibri" panose="020F0502020204030204"/>
              </a:rPr>
              <a:pPr defTabSz="1021806">
                <a:defRPr/>
              </a:pPr>
              <a:t>30</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30820794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endParaRPr lang="en-US" dirty="0"/>
          </a:p>
        </p:txBody>
      </p:sp>
      <p:sp>
        <p:nvSpPr>
          <p:cNvPr id="4" name="Slide Number Placeholder 3"/>
          <p:cNvSpPr>
            <a:spLocks noGrp="1"/>
          </p:cNvSpPr>
          <p:nvPr>
            <p:ph type="sldNum" sz="quarter" idx="10"/>
          </p:nvPr>
        </p:nvSpPr>
        <p:spPr/>
        <p:txBody>
          <a:bodyPr/>
          <a:lstStyle/>
          <a:p>
            <a:pPr defTabSz="1021806">
              <a:defRPr/>
            </a:pPr>
            <a:fld id="{E93007CA-D229-4DB6-B62F-0AAD218A9DC2}" type="slidenum">
              <a:rPr lang="en-US">
                <a:solidFill>
                  <a:prstClr val="black"/>
                </a:solidFill>
                <a:latin typeface="Calibri" panose="020F0502020204030204"/>
              </a:rPr>
              <a:pPr defTabSz="1021806">
                <a:defRPr/>
              </a:pPr>
              <a:t>31</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35946671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endParaRPr lang="en-US" dirty="0"/>
          </a:p>
        </p:txBody>
      </p:sp>
      <p:sp>
        <p:nvSpPr>
          <p:cNvPr id="4" name="Slide Number Placeholder 3"/>
          <p:cNvSpPr>
            <a:spLocks noGrp="1"/>
          </p:cNvSpPr>
          <p:nvPr>
            <p:ph type="sldNum" sz="quarter" idx="10"/>
          </p:nvPr>
        </p:nvSpPr>
        <p:spPr/>
        <p:txBody>
          <a:bodyPr/>
          <a:lstStyle/>
          <a:p>
            <a:pPr defTabSz="1021806">
              <a:defRPr/>
            </a:pPr>
            <a:fld id="{E93007CA-D229-4DB6-B62F-0AAD218A9DC2}" type="slidenum">
              <a:rPr lang="en-US">
                <a:solidFill>
                  <a:prstClr val="black"/>
                </a:solidFill>
                <a:latin typeface="Calibri" panose="020F0502020204030204"/>
              </a:rPr>
              <a:pPr defTabSz="1021806">
                <a:defRPr/>
              </a:pPr>
              <a:t>32</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6191581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vert="horz" lIns="91440" tIns="45720" rIns="91440" bIns="4572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defTabSz="1021806">
              <a:defRPr/>
            </a:pPr>
            <a:fld id="{E93007CA-D229-4DB6-B62F-0AAD218A9DC2}" type="slidenum">
              <a:rPr lang="en-US">
                <a:solidFill>
                  <a:prstClr val="black"/>
                </a:solidFill>
                <a:latin typeface="Calibri" panose="020F0502020204030204"/>
              </a:rPr>
              <a:pPr defTabSz="1021806">
                <a:defRPr/>
              </a:pPr>
              <a:t>33</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30015919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5"/>
          </p:nvPr>
        </p:nvSpPr>
        <p:spPr/>
        <p:txBody>
          <a:bodyPr/>
          <a:lstStyle/>
          <a:p>
            <a:fld id="{3D891F4C-224A-4751-B816-5C2F1B93AC6C}" type="slidenum">
              <a:rPr lang="en-US" smtClean="0"/>
              <a:t>50</a:t>
            </a:fld>
            <a:endParaRPr lang="en-US" dirty="0"/>
          </a:p>
        </p:txBody>
      </p:sp>
    </p:spTree>
    <p:extLst>
      <p:ext uri="{BB962C8B-B14F-4D97-AF65-F5344CB8AC3E}">
        <p14:creationId xmlns:p14="http://schemas.microsoft.com/office/powerpoint/2010/main" val="28067783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5"/>
          </p:nvPr>
        </p:nvSpPr>
        <p:spPr/>
        <p:txBody>
          <a:bodyPr/>
          <a:lstStyle/>
          <a:p>
            <a:fld id="{3D891F4C-224A-4751-B816-5C2F1B93AC6C}" type="slidenum">
              <a:rPr lang="en-US" smtClean="0"/>
              <a:t>51</a:t>
            </a:fld>
            <a:endParaRPr lang="en-US"/>
          </a:p>
        </p:txBody>
      </p:sp>
    </p:spTree>
    <p:extLst>
      <p:ext uri="{BB962C8B-B14F-4D97-AF65-F5344CB8AC3E}">
        <p14:creationId xmlns:p14="http://schemas.microsoft.com/office/powerpoint/2010/main" val="24773887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5"/>
          </p:nvPr>
        </p:nvSpPr>
        <p:spPr/>
        <p:txBody>
          <a:bodyPr/>
          <a:lstStyle/>
          <a:p>
            <a:fld id="{3D891F4C-224A-4751-B816-5C2F1B93AC6C}" type="slidenum">
              <a:rPr lang="en-US" smtClean="0"/>
              <a:t>52</a:t>
            </a:fld>
            <a:endParaRPr lang="en-US"/>
          </a:p>
        </p:txBody>
      </p:sp>
    </p:spTree>
    <p:extLst>
      <p:ext uri="{BB962C8B-B14F-4D97-AF65-F5344CB8AC3E}">
        <p14:creationId xmlns:p14="http://schemas.microsoft.com/office/powerpoint/2010/main" val="42640971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5"/>
          </p:nvPr>
        </p:nvSpPr>
        <p:spPr/>
        <p:txBody>
          <a:bodyPr/>
          <a:lstStyle/>
          <a:p>
            <a:fld id="{3D891F4C-224A-4751-B816-5C2F1B93AC6C}" type="slidenum">
              <a:rPr lang="en-US" smtClean="0"/>
              <a:t>53</a:t>
            </a:fld>
            <a:endParaRPr lang="en-US"/>
          </a:p>
        </p:txBody>
      </p:sp>
    </p:spTree>
    <p:extLst>
      <p:ext uri="{BB962C8B-B14F-4D97-AF65-F5344CB8AC3E}">
        <p14:creationId xmlns:p14="http://schemas.microsoft.com/office/powerpoint/2010/main" val="21640237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5"/>
          </p:nvPr>
        </p:nvSpPr>
        <p:spPr/>
        <p:txBody>
          <a:bodyPr/>
          <a:lstStyle/>
          <a:p>
            <a:fld id="{3D891F4C-224A-4751-B816-5C2F1B93AC6C}" type="slidenum">
              <a:rPr lang="en-US" smtClean="0"/>
              <a:t>54</a:t>
            </a:fld>
            <a:endParaRPr lang="en-US"/>
          </a:p>
        </p:txBody>
      </p:sp>
    </p:spTree>
    <p:extLst>
      <p:ext uri="{BB962C8B-B14F-4D97-AF65-F5344CB8AC3E}">
        <p14:creationId xmlns:p14="http://schemas.microsoft.com/office/powerpoint/2010/main" val="9997483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5"/>
          </p:nvPr>
        </p:nvSpPr>
        <p:spPr/>
        <p:txBody>
          <a:bodyPr/>
          <a:lstStyle/>
          <a:p>
            <a:fld id="{3D891F4C-224A-4751-B816-5C2F1B93AC6C}" type="slidenum">
              <a:rPr lang="en-US" smtClean="0"/>
              <a:t>55</a:t>
            </a:fld>
            <a:endParaRPr lang="en-US"/>
          </a:p>
        </p:txBody>
      </p:sp>
    </p:spTree>
    <p:extLst>
      <p:ext uri="{BB962C8B-B14F-4D97-AF65-F5344CB8AC3E}">
        <p14:creationId xmlns:p14="http://schemas.microsoft.com/office/powerpoint/2010/main" val="28820745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5"/>
          </p:nvPr>
        </p:nvSpPr>
        <p:spPr/>
        <p:txBody>
          <a:bodyPr/>
          <a:lstStyle/>
          <a:p>
            <a:fld id="{3D891F4C-224A-4751-B816-5C2F1B93AC6C}" type="slidenum">
              <a:rPr lang="en-US" smtClean="0"/>
              <a:t>56</a:t>
            </a:fld>
            <a:endParaRPr lang="en-US"/>
          </a:p>
        </p:txBody>
      </p:sp>
    </p:spTree>
    <p:extLst>
      <p:ext uri="{BB962C8B-B14F-4D97-AF65-F5344CB8AC3E}">
        <p14:creationId xmlns:p14="http://schemas.microsoft.com/office/powerpoint/2010/main" val="14639634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5"/>
          </p:nvPr>
        </p:nvSpPr>
        <p:spPr/>
        <p:txBody>
          <a:bodyPr/>
          <a:lstStyle/>
          <a:p>
            <a:fld id="{3D891F4C-224A-4751-B816-5C2F1B93AC6C}" type="slidenum">
              <a:rPr lang="en-US" smtClean="0"/>
              <a:t>57</a:t>
            </a:fld>
            <a:endParaRPr lang="en-US"/>
          </a:p>
        </p:txBody>
      </p:sp>
    </p:spTree>
    <p:extLst>
      <p:ext uri="{BB962C8B-B14F-4D97-AF65-F5344CB8AC3E}">
        <p14:creationId xmlns:p14="http://schemas.microsoft.com/office/powerpoint/2010/main" val="42895899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5"/>
          </p:nvPr>
        </p:nvSpPr>
        <p:spPr/>
        <p:txBody>
          <a:bodyPr/>
          <a:lstStyle/>
          <a:p>
            <a:fld id="{3D891F4C-224A-4751-B816-5C2F1B93AC6C}" type="slidenum">
              <a:rPr lang="en-US" smtClean="0"/>
              <a:t>58</a:t>
            </a:fld>
            <a:endParaRPr lang="en-US"/>
          </a:p>
        </p:txBody>
      </p:sp>
    </p:spTree>
    <p:extLst>
      <p:ext uri="{BB962C8B-B14F-4D97-AF65-F5344CB8AC3E}">
        <p14:creationId xmlns:p14="http://schemas.microsoft.com/office/powerpoint/2010/main" val="14227048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5"/>
          </p:nvPr>
        </p:nvSpPr>
        <p:spPr/>
        <p:txBody>
          <a:bodyPr/>
          <a:lstStyle/>
          <a:p>
            <a:fld id="{3D891F4C-224A-4751-B816-5C2F1B93AC6C}" type="slidenum">
              <a:rPr lang="en-US" smtClean="0"/>
              <a:t>59</a:t>
            </a:fld>
            <a:endParaRPr lang="en-US"/>
          </a:p>
        </p:txBody>
      </p:sp>
    </p:spTree>
    <p:extLst>
      <p:ext uri="{BB962C8B-B14F-4D97-AF65-F5344CB8AC3E}">
        <p14:creationId xmlns:p14="http://schemas.microsoft.com/office/powerpoint/2010/main" val="40162043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5"/>
          </p:nvPr>
        </p:nvSpPr>
        <p:spPr/>
        <p:txBody>
          <a:bodyPr/>
          <a:lstStyle/>
          <a:p>
            <a:fld id="{3D891F4C-224A-4751-B816-5C2F1B93AC6C}" type="slidenum">
              <a:rPr lang="en-US" smtClean="0"/>
              <a:t>60</a:t>
            </a:fld>
            <a:endParaRPr lang="en-US"/>
          </a:p>
        </p:txBody>
      </p:sp>
    </p:spTree>
    <p:extLst>
      <p:ext uri="{BB962C8B-B14F-4D97-AF65-F5344CB8AC3E}">
        <p14:creationId xmlns:p14="http://schemas.microsoft.com/office/powerpoint/2010/main" val="1022702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CF599B-8DFE-074F-872C-2559B6429822}" type="slidenum">
              <a:rPr lang="en-GB" smtClean="0"/>
              <a:t>69</a:t>
            </a:fld>
            <a:endParaRPr lang="en-GB"/>
          </a:p>
        </p:txBody>
      </p:sp>
    </p:spTree>
    <p:extLst>
      <p:ext uri="{BB962C8B-B14F-4D97-AF65-F5344CB8AC3E}">
        <p14:creationId xmlns:p14="http://schemas.microsoft.com/office/powerpoint/2010/main" val="24715236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CF599B-8DFE-074F-872C-2559B6429822}" type="slidenum">
              <a:rPr lang="en-GB" smtClean="0"/>
              <a:t>71</a:t>
            </a:fld>
            <a:endParaRPr lang="en-GB"/>
          </a:p>
        </p:txBody>
      </p:sp>
    </p:spTree>
    <p:extLst>
      <p:ext uri="{BB962C8B-B14F-4D97-AF65-F5344CB8AC3E}">
        <p14:creationId xmlns:p14="http://schemas.microsoft.com/office/powerpoint/2010/main" val="19539512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CF599B-8DFE-074F-872C-2559B6429822}" type="slidenum">
              <a:rPr lang="en-GB" smtClean="0"/>
              <a:t>72</a:t>
            </a:fld>
            <a:endParaRPr lang="en-GB" dirty="0"/>
          </a:p>
        </p:txBody>
      </p:sp>
    </p:spTree>
    <p:extLst>
      <p:ext uri="{BB962C8B-B14F-4D97-AF65-F5344CB8AC3E}">
        <p14:creationId xmlns:p14="http://schemas.microsoft.com/office/powerpoint/2010/main" val="8991279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CF599B-8DFE-074F-872C-2559B6429822}" type="slidenum">
              <a:rPr lang="en-GB" smtClean="0"/>
              <a:t>73</a:t>
            </a:fld>
            <a:endParaRPr lang="en-GB" dirty="0"/>
          </a:p>
        </p:txBody>
      </p:sp>
    </p:spTree>
    <p:extLst>
      <p:ext uri="{BB962C8B-B14F-4D97-AF65-F5344CB8AC3E}">
        <p14:creationId xmlns:p14="http://schemas.microsoft.com/office/powerpoint/2010/main" val="34084699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5"/>
          </p:nvPr>
        </p:nvSpPr>
        <p:spPr/>
        <p:txBody>
          <a:bodyPr/>
          <a:lstStyle/>
          <a:p>
            <a:fld id="{3D891F4C-224A-4751-B816-5C2F1B93AC6C}" type="slidenum">
              <a:rPr lang="en-US" smtClean="0"/>
              <a:t>76</a:t>
            </a:fld>
            <a:endParaRPr lang="en-US" dirty="0"/>
          </a:p>
        </p:txBody>
      </p:sp>
    </p:spTree>
    <p:extLst>
      <p:ext uri="{BB962C8B-B14F-4D97-AF65-F5344CB8AC3E}">
        <p14:creationId xmlns:p14="http://schemas.microsoft.com/office/powerpoint/2010/main" val="17965129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5"/>
          </p:nvPr>
        </p:nvSpPr>
        <p:spPr/>
        <p:txBody>
          <a:bodyPr/>
          <a:lstStyle/>
          <a:p>
            <a:fld id="{3D891F4C-224A-4751-B816-5C2F1B93AC6C}" type="slidenum">
              <a:rPr lang="en-US" smtClean="0"/>
              <a:t>77</a:t>
            </a:fld>
            <a:endParaRPr lang="en-US" dirty="0"/>
          </a:p>
        </p:txBody>
      </p:sp>
    </p:spTree>
    <p:extLst>
      <p:ext uri="{BB962C8B-B14F-4D97-AF65-F5344CB8AC3E}">
        <p14:creationId xmlns:p14="http://schemas.microsoft.com/office/powerpoint/2010/main" val="13387565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5"/>
          </p:nvPr>
        </p:nvSpPr>
        <p:spPr/>
        <p:txBody>
          <a:bodyPr/>
          <a:lstStyle/>
          <a:p>
            <a:fld id="{3D891F4C-224A-4751-B816-5C2F1B93AC6C}" type="slidenum">
              <a:rPr lang="en-US" smtClean="0"/>
              <a:t>78</a:t>
            </a:fld>
            <a:endParaRPr lang="en-US"/>
          </a:p>
        </p:txBody>
      </p:sp>
    </p:spTree>
    <p:extLst>
      <p:ext uri="{BB962C8B-B14F-4D97-AF65-F5344CB8AC3E}">
        <p14:creationId xmlns:p14="http://schemas.microsoft.com/office/powerpoint/2010/main" val="20521441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5"/>
          </p:nvPr>
        </p:nvSpPr>
        <p:spPr/>
        <p:txBody>
          <a:bodyPr/>
          <a:lstStyle/>
          <a:p>
            <a:fld id="{3D891F4C-224A-4751-B816-5C2F1B93AC6C}" type="slidenum">
              <a:rPr lang="en-US" smtClean="0"/>
              <a:t>79</a:t>
            </a:fld>
            <a:endParaRPr lang="en-US"/>
          </a:p>
        </p:txBody>
      </p:sp>
    </p:spTree>
    <p:extLst>
      <p:ext uri="{BB962C8B-B14F-4D97-AF65-F5344CB8AC3E}">
        <p14:creationId xmlns:p14="http://schemas.microsoft.com/office/powerpoint/2010/main" val="11165162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a:p>
        </p:txBody>
      </p:sp>
      <p:sp>
        <p:nvSpPr>
          <p:cNvPr id="4" name="Espace réservé du numéro de diapositive 3"/>
          <p:cNvSpPr>
            <a:spLocks noGrp="1"/>
          </p:cNvSpPr>
          <p:nvPr>
            <p:ph type="sldNum" sz="quarter" idx="5"/>
          </p:nvPr>
        </p:nvSpPr>
        <p:spPr/>
        <p:txBody>
          <a:bodyPr/>
          <a:lstStyle/>
          <a:p>
            <a:fld id="{3D891F4C-224A-4751-B816-5C2F1B93AC6C}" type="slidenum">
              <a:rPr lang="en-US" smtClean="0"/>
              <a:t>80</a:t>
            </a:fld>
            <a:endParaRPr lang="en-US"/>
          </a:p>
        </p:txBody>
      </p:sp>
    </p:spTree>
    <p:extLst>
      <p:ext uri="{BB962C8B-B14F-4D97-AF65-F5344CB8AC3E}">
        <p14:creationId xmlns:p14="http://schemas.microsoft.com/office/powerpoint/2010/main" val="33488945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1225446" y="1369702"/>
            <a:ext cx="9741108" cy="2387600"/>
          </a:xfrm>
        </p:spPr>
        <p:txBody>
          <a:bodyPr anchor="b"/>
          <a:lstStyle>
            <a:lvl1pPr algn="ctr">
              <a:defRPr sz="6000" b="1"/>
            </a:lvl1pPr>
          </a:lstStyle>
          <a:p>
            <a:r>
              <a:rPr lang="fr-FR"/>
              <a:t>Modifiez le style du titre</a:t>
            </a:r>
            <a:endParaRPr lang="en-GB" dirty="0"/>
          </a:p>
        </p:txBody>
      </p:sp>
      <p:sp>
        <p:nvSpPr>
          <p:cNvPr id="3" name="Subtitle 2"/>
          <p:cNvSpPr>
            <a:spLocks noGrp="1"/>
          </p:cNvSpPr>
          <p:nvPr>
            <p:ph type="subTitle" idx="1"/>
          </p:nvPr>
        </p:nvSpPr>
        <p:spPr>
          <a:xfrm>
            <a:off x="1225446" y="4066734"/>
            <a:ext cx="9741108"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GB" dirty="0"/>
          </a:p>
        </p:txBody>
      </p:sp>
    </p:spTree>
    <p:extLst>
      <p:ext uri="{BB962C8B-B14F-4D97-AF65-F5344CB8AC3E}">
        <p14:creationId xmlns:p14="http://schemas.microsoft.com/office/powerpoint/2010/main" val="25222703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a:xfrm>
            <a:off x="1743544" y="497201"/>
            <a:ext cx="7967384" cy="574284"/>
          </a:xfrm>
        </p:spPr>
        <p:txBody>
          <a:bodyPr/>
          <a:lstStyle/>
          <a:p>
            <a:r>
              <a:rPr lang="fr-FR"/>
              <a:t>Modifiez le style du titre</a:t>
            </a:r>
            <a:endParaRPr lang="en-GB" dirty="0"/>
          </a:p>
        </p:txBody>
      </p:sp>
      <p:sp>
        <p:nvSpPr>
          <p:cNvPr id="7" name="Content Placeholder 6"/>
          <p:cNvSpPr>
            <a:spLocks noGrp="1"/>
          </p:cNvSpPr>
          <p:nvPr>
            <p:ph sz="quarter" idx="13"/>
          </p:nvPr>
        </p:nvSpPr>
        <p:spPr>
          <a:xfrm>
            <a:off x="336550" y="1530220"/>
            <a:ext cx="11518900" cy="5041496"/>
          </a:xfrm>
        </p:spPr>
        <p:txBody>
          <a:bodyPr lIns="0" tIns="0" rIns="0" bIns="0"/>
          <a:lstStyle>
            <a:lvl1pPr marL="360000" indent="-355600" algn="just">
              <a:lnSpc>
                <a:spcPct val="100000"/>
              </a:lnSpc>
              <a:spcBef>
                <a:spcPts val="0"/>
              </a:spcBef>
              <a:buFont typeface="Arial" panose="020B0604020202020204" pitchFamily="34" charset="0"/>
              <a:buChar char="•"/>
              <a:defRPr/>
            </a:lvl1pPr>
            <a:lvl2pPr indent="0" algn="just">
              <a:lnSpc>
                <a:spcPct val="100000"/>
              </a:lnSpc>
              <a:spcBef>
                <a:spcPts val="0"/>
              </a:spcBef>
              <a:defRPr/>
            </a:lvl2pPr>
            <a:lvl3pPr indent="0" algn="just">
              <a:lnSpc>
                <a:spcPct val="100000"/>
              </a:lnSpc>
              <a:spcBef>
                <a:spcPts val="0"/>
              </a:spcBef>
              <a:defRPr/>
            </a:lvl3pPr>
            <a:lvl4pPr indent="0" algn="just">
              <a:lnSpc>
                <a:spcPct val="100000"/>
              </a:lnSpc>
              <a:spcBef>
                <a:spcPts val="0"/>
              </a:spcBef>
              <a:defRPr/>
            </a:lvl4pPr>
            <a:lvl5pPr indent="0" algn="just">
              <a:lnSpc>
                <a:spcPct val="100000"/>
              </a:lnSpc>
              <a:spcBef>
                <a:spcPts val="0"/>
              </a:spcBef>
              <a:defRPr/>
            </a:lvl5pPr>
          </a:lstStyle>
          <a:p>
            <a:pPr lvl="0"/>
            <a:r>
              <a:rPr lang="fr-FR"/>
              <a:t>Cliquez pour modifier les styles du texte du masque</a:t>
            </a:r>
          </a:p>
        </p:txBody>
      </p:sp>
    </p:spTree>
    <p:extLst>
      <p:ext uri="{BB962C8B-B14F-4D97-AF65-F5344CB8AC3E}">
        <p14:creationId xmlns:p14="http://schemas.microsoft.com/office/powerpoint/2010/main" val="15347640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Tree>
    <p:extLst>
      <p:ext uri="{BB962C8B-B14F-4D97-AF65-F5344CB8AC3E}">
        <p14:creationId xmlns:p14="http://schemas.microsoft.com/office/powerpoint/2010/main" val="41010465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a:xfrm>
            <a:off x="1743544" y="497201"/>
            <a:ext cx="7936904" cy="574284"/>
          </a:xfrm>
        </p:spPr>
        <p:txBody>
          <a:bodyPr/>
          <a:lstStyle/>
          <a:p>
            <a:r>
              <a:rPr lang="fr-FR"/>
              <a:t>Modifiez le style du titre</a:t>
            </a:r>
            <a:endParaRPr lang="en-GB"/>
          </a:p>
        </p:txBody>
      </p:sp>
    </p:spTree>
    <p:extLst>
      <p:ext uri="{BB962C8B-B14F-4D97-AF65-F5344CB8AC3E}">
        <p14:creationId xmlns:p14="http://schemas.microsoft.com/office/powerpoint/2010/main" val="22291434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0315723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u avec légende">
    <p:spTree>
      <p:nvGrpSpPr>
        <p:cNvPr id="1" name=""/>
        <p:cNvGrpSpPr/>
        <p:nvPr/>
      </p:nvGrpSpPr>
      <p:grpSpPr>
        <a:xfrm>
          <a:off x="0" y="0"/>
          <a:ext cx="0" cy="0"/>
          <a:chOff x="0" y="0"/>
          <a:chExt cx="0" cy="0"/>
        </a:xfrm>
      </p:grpSpPr>
      <p:sp>
        <p:nvSpPr>
          <p:cNvPr id="3" name="Content Placeholder 2"/>
          <p:cNvSpPr>
            <a:spLocks noGrp="1"/>
          </p:cNvSpPr>
          <p:nvPr>
            <p:ph idx="1"/>
          </p:nvPr>
        </p:nvSpPr>
        <p:spPr>
          <a:xfrm>
            <a:off x="5119139" y="1259174"/>
            <a:ext cx="6736829" cy="1416571"/>
          </a:xfrm>
          <a:solidFill>
            <a:srgbClr val="005BAA"/>
          </a:solidFill>
          <a:ln>
            <a:noFill/>
          </a:ln>
        </p:spPr>
        <p:txBody>
          <a:bodyPr anchor="ctr"/>
          <a:lstStyle>
            <a:lvl1pPr marL="0" indent="0" algn="ctr">
              <a:buNone/>
              <a:defRPr sz="3200" b="1">
                <a:solidFill>
                  <a:schemeClr val="bg1"/>
                </a:solidFill>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p:txBody>
      </p:sp>
      <p:sp>
        <p:nvSpPr>
          <p:cNvPr id="8" name="Title 1"/>
          <p:cNvSpPr>
            <a:spLocks noGrp="1"/>
          </p:cNvSpPr>
          <p:nvPr>
            <p:ph type="title"/>
          </p:nvPr>
        </p:nvSpPr>
        <p:spPr>
          <a:xfrm>
            <a:off x="336030" y="1259174"/>
            <a:ext cx="4595734" cy="1877518"/>
          </a:xfrm>
        </p:spPr>
        <p:txBody>
          <a:bodyPr anchor="b"/>
          <a:lstStyle>
            <a:lvl1pPr>
              <a:defRPr sz="3200"/>
            </a:lvl1pPr>
          </a:lstStyle>
          <a:p>
            <a:r>
              <a:rPr lang="fr-FR"/>
              <a:t>Modifiez le style du titre</a:t>
            </a:r>
            <a:endParaRPr lang="en-GB" dirty="0"/>
          </a:p>
        </p:txBody>
      </p:sp>
      <p:sp>
        <p:nvSpPr>
          <p:cNvPr id="9" name="Text Placeholder 3"/>
          <p:cNvSpPr>
            <a:spLocks noGrp="1"/>
          </p:cNvSpPr>
          <p:nvPr>
            <p:ph type="body" sz="half" idx="2"/>
          </p:nvPr>
        </p:nvSpPr>
        <p:spPr>
          <a:xfrm>
            <a:off x="336030" y="3267855"/>
            <a:ext cx="4595734" cy="328974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10" name="Content Placeholder 2"/>
          <p:cNvSpPr>
            <a:spLocks noGrp="1"/>
          </p:cNvSpPr>
          <p:nvPr>
            <p:ph idx="10"/>
          </p:nvPr>
        </p:nvSpPr>
        <p:spPr>
          <a:xfrm>
            <a:off x="5119139" y="2795666"/>
            <a:ext cx="6736829" cy="1163611"/>
          </a:xfrm>
          <a:solidFill>
            <a:schemeClr val="accent1">
              <a:lumMod val="60000"/>
              <a:lumOff val="40000"/>
            </a:schemeClr>
          </a:solidFill>
          <a:ln>
            <a:noFill/>
          </a:ln>
        </p:spPr>
        <p:txBody>
          <a:bodyPr anchor="ctr"/>
          <a:lstStyle>
            <a:lvl1pPr marL="0" indent="0" algn="ctr">
              <a:buNone/>
              <a:defRPr sz="3200">
                <a:solidFill>
                  <a:schemeClr val="tx1"/>
                </a:solidFill>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p:txBody>
      </p:sp>
      <p:sp>
        <p:nvSpPr>
          <p:cNvPr id="11" name="Content Placeholder 2"/>
          <p:cNvSpPr>
            <a:spLocks noGrp="1"/>
          </p:cNvSpPr>
          <p:nvPr>
            <p:ph idx="11"/>
          </p:nvPr>
        </p:nvSpPr>
        <p:spPr>
          <a:xfrm>
            <a:off x="5119138" y="4096063"/>
            <a:ext cx="6736829" cy="1163611"/>
          </a:xfrm>
          <a:solidFill>
            <a:schemeClr val="bg1">
              <a:lumMod val="85000"/>
            </a:schemeClr>
          </a:solidFill>
          <a:ln>
            <a:noFill/>
          </a:ln>
        </p:spPr>
        <p:txBody>
          <a:bodyPr anchor="ctr"/>
          <a:lstStyle>
            <a:lvl1pPr marL="0" indent="0" algn="ctr">
              <a:buNone/>
              <a:defRPr sz="3200">
                <a:solidFill>
                  <a:schemeClr val="tx1"/>
                </a:solidFill>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p:txBody>
      </p:sp>
      <p:sp>
        <p:nvSpPr>
          <p:cNvPr id="12" name="Content Placeholder 2"/>
          <p:cNvSpPr>
            <a:spLocks noGrp="1"/>
          </p:cNvSpPr>
          <p:nvPr>
            <p:ph idx="12"/>
          </p:nvPr>
        </p:nvSpPr>
        <p:spPr>
          <a:xfrm>
            <a:off x="5119137" y="5396460"/>
            <a:ext cx="6736829" cy="1163611"/>
          </a:xfrm>
          <a:solidFill>
            <a:schemeClr val="bg1">
              <a:lumMod val="95000"/>
            </a:schemeClr>
          </a:solidFill>
          <a:ln>
            <a:noFill/>
          </a:ln>
        </p:spPr>
        <p:txBody>
          <a:bodyPr anchor="ctr"/>
          <a:lstStyle>
            <a:lvl1pPr marL="0" indent="0" algn="ctr">
              <a:buNone/>
              <a:defRPr sz="3200">
                <a:solidFill>
                  <a:schemeClr val="tx1"/>
                </a:solidFill>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p:txBody>
      </p:sp>
    </p:spTree>
    <p:extLst>
      <p:ext uri="{BB962C8B-B14F-4D97-AF65-F5344CB8AC3E}">
        <p14:creationId xmlns:p14="http://schemas.microsoft.com/office/powerpoint/2010/main" val="8576230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336030" y="1259174"/>
            <a:ext cx="4595734" cy="1877518"/>
          </a:xfrm>
        </p:spPr>
        <p:txBody>
          <a:bodyPr anchor="b"/>
          <a:lstStyle>
            <a:lvl1pPr>
              <a:defRPr sz="3200"/>
            </a:lvl1pPr>
          </a:lstStyle>
          <a:p>
            <a:r>
              <a:rPr lang="fr-FR"/>
              <a:t>Modifiez le style du titre</a:t>
            </a:r>
            <a:endParaRPr lang="en-GB" dirty="0"/>
          </a:p>
        </p:txBody>
      </p:sp>
      <p:sp>
        <p:nvSpPr>
          <p:cNvPr id="3" name="Picture Placeholder 2"/>
          <p:cNvSpPr>
            <a:spLocks noGrp="1"/>
          </p:cNvSpPr>
          <p:nvPr>
            <p:ph type="pic" idx="1"/>
          </p:nvPr>
        </p:nvSpPr>
        <p:spPr>
          <a:xfrm>
            <a:off x="5183188" y="1259173"/>
            <a:ext cx="6672782" cy="52984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fr-FR" noProof="0" dirty="0"/>
              <a:t>Cliquez sur l'icône pour ajouter une image</a:t>
            </a:r>
            <a:endParaRPr lang="en-GB" noProof="0" dirty="0"/>
          </a:p>
        </p:txBody>
      </p:sp>
      <p:sp>
        <p:nvSpPr>
          <p:cNvPr id="4" name="Text Placeholder 3"/>
          <p:cNvSpPr>
            <a:spLocks noGrp="1"/>
          </p:cNvSpPr>
          <p:nvPr>
            <p:ph type="body" sz="half" idx="2"/>
          </p:nvPr>
        </p:nvSpPr>
        <p:spPr>
          <a:xfrm>
            <a:off x="336030" y="3267855"/>
            <a:ext cx="4595734" cy="328974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Tree>
    <p:extLst>
      <p:ext uri="{BB962C8B-B14F-4D97-AF65-F5344CB8AC3E}">
        <p14:creationId xmlns:p14="http://schemas.microsoft.com/office/powerpoint/2010/main" val="24275909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5E53450-586C-472F-AAB1-D7020C8A8B00}"/>
              </a:ext>
            </a:extLst>
          </p:cNvPr>
          <p:cNvSpPr/>
          <p:nvPr/>
        </p:nvSpPr>
        <p:spPr>
          <a:xfrm>
            <a:off x="0" y="0"/>
            <a:ext cx="12192000" cy="6858000"/>
          </a:xfrm>
          <a:prstGeom prst="rect">
            <a:avLst/>
          </a:prstGeom>
          <a:solidFill>
            <a:schemeClr val="bg1">
              <a:lumMod val="95000"/>
            </a:schemeClr>
          </a:solidFill>
          <a:ln w="292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dirty="0"/>
          </a:p>
        </p:txBody>
      </p:sp>
      <p:pic>
        <p:nvPicPr>
          <p:cNvPr id="5" name="Picture 12" descr="Background pattern&#10;&#10;Description automatically generated">
            <a:extLst>
              <a:ext uri="{FF2B5EF4-FFF2-40B4-BE49-F238E27FC236}">
                <a16:creationId xmlns:a16="http://schemas.microsoft.com/office/drawing/2014/main" id="{C4612A8E-1E8D-43C3-A8CD-9A906D84B2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583" t="7716" r="2693" b="8040"/>
          <a:stretch>
            <a:fillRect/>
          </a:stretch>
        </p:blipFill>
        <p:spPr bwMode="auto">
          <a:xfrm>
            <a:off x="230188" y="219075"/>
            <a:ext cx="11731625" cy="641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3" descr="A picture containing text&#10;&#10;Description automatically generated">
            <a:extLst>
              <a:ext uri="{FF2B5EF4-FFF2-40B4-BE49-F238E27FC236}">
                <a16:creationId xmlns:a16="http://schemas.microsoft.com/office/drawing/2014/main" id="{4A80E655-E65F-452A-AAA0-0A6409665C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6550" y="0"/>
            <a:ext cx="1071563" cy="1071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1225446" y="1369702"/>
            <a:ext cx="9741108" cy="2387600"/>
          </a:xfrm>
        </p:spPr>
        <p:txBody>
          <a:bodyPr anchor="b"/>
          <a:lstStyle>
            <a:lvl1pPr algn="ctr">
              <a:defRPr sz="6000" b="1">
                <a:solidFill>
                  <a:schemeClr val="bg1"/>
                </a:solidFill>
              </a:defRPr>
            </a:lvl1pPr>
          </a:lstStyle>
          <a:p>
            <a:r>
              <a:rPr lang="fr-FR"/>
              <a:t>Modifiez le style du titre</a:t>
            </a:r>
            <a:endParaRPr lang="en-GB" dirty="0"/>
          </a:p>
        </p:txBody>
      </p:sp>
      <p:sp>
        <p:nvSpPr>
          <p:cNvPr id="3" name="Subtitle 2"/>
          <p:cNvSpPr>
            <a:spLocks noGrp="1"/>
          </p:cNvSpPr>
          <p:nvPr>
            <p:ph type="subTitle" idx="1"/>
          </p:nvPr>
        </p:nvSpPr>
        <p:spPr>
          <a:xfrm>
            <a:off x="1225550" y="4534678"/>
            <a:ext cx="9741108" cy="1262463"/>
          </a:xfrm>
        </p:spPr>
        <p:txBody>
          <a:bodyPr/>
          <a:lstStyle>
            <a:lvl1pPr marL="0" indent="0" algn="ctr">
              <a:lnSpc>
                <a:spcPct val="100000"/>
              </a:lnSpc>
              <a:spcBef>
                <a:spcPts val="0"/>
              </a:spcBef>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GB" dirty="0"/>
          </a:p>
        </p:txBody>
      </p:sp>
    </p:spTree>
    <p:extLst>
      <p:ext uri="{BB962C8B-B14F-4D97-AF65-F5344CB8AC3E}">
        <p14:creationId xmlns:p14="http://schemas.microsoft.com/office/powerpoint/2010/main" val="3671626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AC846-010A-3E22-350B-295388B806A0}"/>
              </a:ext>
            </a:extLst>
          </p:cNvPr>
          <p:cNvSpPr>
            <a:spLocks noGrp="1"/>
          </p:cNvSpPr>
          <p:nvPr>
            <p:ph type="title" hasCustomPrompt="1"/>
          </p:nvPr>
        </p:nvSpPr>
        <p:spPr/>
        <p:txBody>
          <a:bodyPr/>
          <a:lstStyle/>
          <a:p>
            <a:r>
              <a:rPr lang="en-GB" dirty="0"/>
              <a:t>CLICK TO EDIT MASTER TITLE STYLE</a:t>
            </a:r>
          </a:p>
        </p:txBody>
      </p:sp>
      <p:sp>
        <p:nvSpPr>
          <p:cNvPr id="4" name="Date Placeholder 3">
            <a:extLst>
              <a:ext uri="{FF2B5EF4-FFF2-40B4-BE49-F238E27FC236}">
                <a16:creationId xmlns:a16="http://schemas.microsoft.com/office/drawing/2014/main" id="{5224E3F9-6D86-0155-DCAD-84F63CA0BABF}"/>
              </a:ext>
            </a:extLst>
          </p:cNvPr>
          <p:cNvSpPr>
            <a:spLocks noGrp="1"/>
          </p:cNvSpPr>
          <p:nvPr>
            <p:ph type="dt" sz="half" idx="10"/>
          </p:nvPr>
        </p:nvSpPr>
        <p:spPr/>
        <p:txBody>
          <a:bodyPr/>
          <a:lstStyle/>
          <a:p>
            <a:fld id="{BC167085-5E2E-8A42-9B50-01B17EA7A663}" type="datetimeFigureOut">
              <a:rPr lang="en-GB" smtClean="0"/>
              <a:t>08/01/2026</a:t>
            </a:fld>
            <a:endParaRPr lang="en-GB" dirty="0"/>
          </a:p>
        </p:txBody>
      </p:sp>
      <p:sp>
        <p:nvSpPr>
          <p:cNvPr id="5" name="Footer Placeholder 4">
            <a:extLst>
              <a:ext uri="{FF2B5EF4-FFF2-40B4-BE49-F238E27FC236}">
                <a16:creationId xmlns:a16="http://schemas.microsoft.com/office/drawing/2014/main" id="{15A99077-ED2C-06DE-ADDB-650F92A60848}"/>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1209BF3D-B164-D74E-8788-A9987D32C9A6}"/>
              </a:ext>
            </a:extLst>
          </p:cNvPr>
          <p:cNvSpPr>
            <a:spLocks noGrp="1"/>
          </p:cNvSpPr>
          <p:nvPr>
            <p:ph type="sldNum" sz="quarter" idx="12"/>
          </p:nvPr>
        </p:nvSpPr>
        <p:spPr/>
        <p:txBody>
          <a:bodyPr/>
          <a:lstStyle/>
          <a:p>
            <a:fld id="{9E9C87DA-8EAB-8046-B7A0-677572D5F9A2}" type="slidenum">
              <a:rPr lang="en-GB" smtClean="0"/>
              <a:t>‹N°›</a:t>
            </a:fld>
            <a:endParaRPr lang="en-GB" dirty="0"/>
          </a:p>
        </p:txBody>
      </p:sp>
    </p:spTree>
    <p:extLst>
      <p:ext uri="{BB962C8B-B14F-4D97-AF65-F5344CB8AC3E}">
        <p14:creationId xmlns:p14="http://schemas.microsoft.com/office/powerpoint/2010/main" val="35481642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9B9C025E-F86C-465E-8756-4E525F66D66F}"/>
              </a:ext>
            </a:extLst>
          </p:cNvPr>
          <p:cNvSpPr>
            <a:spLocks noGrp="1"/>
          </p:cNvSpPr>
          <p:nvPr>
            <p:ph type="title"/>
          </p:nvPr>
        </p:nvSpPr>
        <p:spPr>
          <a:xfrm>
            <a:off x="1743544" y="497201"/>
            <a:ext cx="7967384" cy="574284"/>
          </a:xfrm>
        </p:spPr>
        <p:txBody>
          <a:bodyPr/>
          <a:lstStyle/>
          <a:p>
            <a:r>
              <a:rPr lang="en-US"/>
              <a:t>Click to edit Master title style</a:t>
            </a:r>
            <a:endParaRPr lang="en-GB" dirty="0"/>
          </a:p>
        </p:txBody>
      </p:sp>
      <p:sp>
        <p:nvSpPr>
          <p:cNvPr id="5" name="Content Placeholder 6">
            <a:extLst>
              <a:ext uri="{FF2B5EF4-FFF2-40B4-BE49-F238E27FC236}">
                <a16:creationId xmlns:a16="http://schemas.microsoft.com/office/drawing/2014/main" id="{17B17F46-749F-4767-9665-B130F2DE3EED}"/>
              </a:ext>
            </a:extLst>
          </p:cNvPr>
          <p:cNvSpPr>
            <a:spLocks noGrp="1"/>
          </p:cNvSpPr>
          <p:nvPr>
            <p:ph sz="quarter" idx="13"/>
          </p:nvPr>
        </p:nvSpPr>
        <p:spPr>
          <a:xfrm>
            <a:off x="336550" y="1530220"/>
            <a:ext cx="11518900" cy="5041496"/>
          </a:xfrm>
        </p:spPr>
        <p:txBody>
          <a:bodyPr lIns="0" tIns="0" rIns="0" bIns="0"/>
          <a:lstStyle>
            <a:lvl1pPr marL="360000" indent="-355600" algn="just">
              <a:lnSpc>
                <a:spcPct val="100000"/>
              </a:lnSpc>
              <a:spcBef>
                <a:spcPts val="0"/>
              </a:spcBef>
              <a:buFont typeface="Arial" panose="020B0604020202020204" pitchFamily="34" charset="0"/>
              <a:buChar char="•"/>
              <a:defRPr/>
            </a:lvl1pPr>
            <a:lvl2pPr indent="0" algn="just">
              <a:lnSpc>
                <a:spcPct val="100000"/>
              </a:lnSpc>
              <a:spcBef>
                <a:spcPts val="0"/>
              </a:spcBef>
              <a:defRPr/>
            </a:lvl2pPr>
            <a:lvl3pPr indent="0" algn="just">
              <a:lnSpc>
                <a:spcPct val="100000"/>
              </a:lnSpc>
              <a:spcBef>
                <a:spcPts val="0"/>
              </a:spcBef>
              <a:defRPr/>
            </a:lvl3pPr>
            <a:lvl4pPr indent="0" algn="just">
              <a:lnSpc>
                <a:spcPct val="100000"/>
              </a:lnSpc>
              <a:spcBef>
                <a:spcPts val="0"/>
              </a:spcBef>
              <a:defRPr/>
            </a:lvl4pPr>
            <a:lvl5pPr indent="0" algn="just">
              <a:lnSpc>
                <a:spcPct val="100000"/>
              </a:lnSpc>
              <a:spcBef>
                <a:spcPts val="0"/>
              </a:spcBef>
              <a:defRPr/>
            </a:lvl5pPr>
          </a:lstStyle>
          <a:p>
            <a:pPr lvl="0"/>
            <a:r>
              <a:rPr lang="en-US"/>
              <a:t>Click to edit Master text styles</a:t>
            </a:r>
          </a:p>
        </p:txBody>
      </p:sp>
    </p:spTree>
    <p:extLst>
      <p:ext uri="{BB962C8B-B14F-4D97-AF65-F5344CB8AC3E}">
        <p14:creationId xmlns:p14="http://schemas.microsoft.com/office/powerpoint/2010/main" val="14680339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AC846-010A-3E22-350B-295388B806A0}"/>
              </a:ext>
            </a:extLst>
          </p:cNvPr>
          <p:cNvSpPr>
            <a:spLocks noGrp="1"/>
          </p:cNvSpPr>
          <p:nvPr>
            <p:ph type="title" hasCustomPrompt="1"/>
          </p:nvPr>
        </p:nvSpPr>
        <p:spPr/>
        <p:txBody>
          <a:bodyPr/>
          <a:lstStyle/>
          <a:p>
            <a:r>
              <a:rPr lang="en-GB" dirty="0"/>
              <a:t>CLICK TO EDIT MASTER TITLE STYLE</a:t>
            </a:r>
          </a:p>
        </p:txBody>
      </p:sp>
      <p:sp>
        <p:nvSpPr>
          <p:cNvPr id="3" name="Content Placeholder 2">
            <a:extLst>
              <a:ext uri="{FF2B5EF4-FFF2-40B4-BE49-F238E27FC236}">
                <a16:creationId xmlns:a16="http://schemas.microsoft.com/office/drawing/2014/main" id="{3A0B22A0-A339-FBB1-BBA3-60048AAFDBFC}"/>
              </a:ext>
            </a:extLst>
          </p:cNvPr>
          <p:cNvSpPr>
            <a:spLocks noGrp="1"/>
          </p:cNvSpPr>
          <p:nvPr>
            <p:ph idx="1"/>
          </p:nvPr>
        </p:nvSpPr>
        <p:spPr>
          <a:xfrm>
            <a:off x="336030" y="2098623"/>
            <a:ext cx="5585085" cy="3800007"/>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4" name="Date Placeholder 3">
            <a:extLst>
              <a:ext uri="{FF2B5EF4-FFF2-40B4-BE49-F238E27FC236}">
                <a16:creationId xmlns:a16="http://schemas.microsoft.com/office/drawing/2014/main" id="{5224E3F9-6D86-0155-DCAD-84F63CA0BABF}"/>
              </a:ext>
            </a:extLst>
          </p:cNvPr>
          <p:cNvSpPr>
            <a:spLocks noGrp="1"/>
          </p:cNvSpPr>
          <p:nvPr>
            <p:ph type="dt" sz="half" idx="10"/>
          </p:nvPr>
        </p:nvSpPr>
        <p:spPr/>
        <p:txBody>
          <a:bodyPr/>
          <a:lstStyle/>
          <a:p>
            <a:fld id="{BC167085-5E2E-8A42-9B50-01B17EA7A663}" type="datetimeFigureOut">
              <a:rPr lang="en-GB" smtClean="0"/>
              <a:t>08/01/2026</a:t>
            </a:fld>
            <a:endParaRPr lang="en-GB" dirty="0"/>
          </a:p>
        </p:txBody>
      </p:sp>
      <p:sp>
        <p:nvSpPr>
          <p:cNvPr id="5" name="Footer Placeholder 4">
            <a:extLst>
              <a:ext uri="{FF2B5EF4-FFF2-40B4-BE49-F238E27FC236}">
                <a16:creationId xmlns:a16="http://schemas.microsoft.com/office/drawing/2014/main" id="{15A99077-ED2C-06DE-ADDB-650F92A60848}"/>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1209BF3D-B164-D74E-8788-A9987D32C9A6}"/>
              </a:ext>
            </a:extLst>
          </p:cNvPr>
          <p:cNvSpPr>
            <a:spLocks noGrp="1"/>
          </p:cNvSpPr>
          <p:nvPr>
            <p:ph type="sldNum" sz="quarter" idx="12"/>
          </p:nvPr>
        </p:nvSpPr>
        <p:spPr/>
        <p:txBody>
          <a:bodyPr/>
          <a:lstStyle/>
          <a:p>
            <a:fld id="{9E9C87DA-8EAB-8046-B7A0-677572D5F9A2}" type="slidenum">
              <a:rPr lang="en-GB" smtClean="0"/>
              <a:t>‹N°›</a:t>
            </a:fld>
            <a:endParaRPr lang="en-GB" dirty="0"/>
          </a:p>
        </p:txBody>
      </p:sp>
    </p:spTree>
    <p:extLst>
      <p:ext uri="{BB962C8B-B14F-4D97-AF65-F5344CB8AC3E}">
        <p14:creationId xmlns:p14="http://schemas.microsoft.com/office/powerpoint/2010/main" val="38380118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8">
            <a:extLst>
              <a:ext uri="{FF2B5EF4-FFF2-40B4-BE49-F238E27FC236}">
                <a16:creationId xmlns:a16="http://schemas.microsoft.com/office/drawing/2014/main" id="{AA03F3DB-2D3E-4EBC-8906-4646AE11347B}"/>
              </a:ext>
            </a:extLst>
          </p:cNvPr>
          <p:cNvGrpSpPr>
            <a:grpSpLocks/>
          </p:cNvGrpSpPr>
          <p:nvPr/>
        </p:nvGrpSpPr>
        <p:grpSpPr bwMode="auto">
          <a:xfrm>
            <a:off x="0" y="0"/>
            <a:ext cx="12192000" cy="6858000"/>
            <a:chOff x="0" y="0"/>
            <a:chExt cx="12192000" cy="6858001"/>
          </a:xfrm>
        </p:grpSpPr>
        <p:sp>
          <p:nvSpPr>
            <p:cNvPr id="7" name="Rectangle 6">
              <a:extLst>
                <a:ext uri="{FF2B5EF4-FFF2-40B4-BE49-F238E27FC236}">
                  <a16:creationId xmlns:a16="http://schemas.microsoft.com/office/drawing/2014/main" id="{30CC8FCD-59CC-4794-BA5A-3B4EDE6461F4}"/>
                </a:ext>
              </a:extLst>
            </p:cNvPr>
            <p:cNvSpPr/>
            <p:nvPr/>
          </p:nvSpPr>
          <p:spPr>
            <a:xfrm>
              <a:off x="0" y="0"/>
              <a:ext cx="12192000" cy="6858001"/>
            </a:xfrm>
            <a:prstGeom prst="rect">
              <a:avLst/>
            </a:prstGeom>
            <a:solidFill>
              <a:schemeClr val="bg1">
                <a:lumMod val="95000"/>
              </a:schemeClr>
            </a:solidFill>
            <a:ln w="292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dirty="0"/>
            </a:p>
          </p:txBody>
        </p:sp>
        <p:sp>
          <p:nvSpPr>
            <p:cNvPr id="8" name="Rectangle 7">
              <a:extLst>
                <a:ext uri="{FF2B5EF4-FFF2-40B4-BE49-F238E27FC236}">
                  <a16:creationId xmlns:a16="http://schemas.microsoft.com/office/drawing/2014/main" id="{72CF63A4-2B31-40A2-9158-4D487790CAA9}"/>
                </a:ext>
              </a:extLst>
            </p:cNvPr>
            <p:cNvSpPr/>
            <p:nvPr/>
          </p:nvSpPr>
          <p:spPr>
            <a:xfrm>
              <a:off x="161925" y="96838"/>
              <a:ext cx="11868150" cy="6577013"/>
            </a:xfrm>
            <a:prstGeom prst="rect">
              <a:avLst/>
            </a:prstGeom>
            <a:solidFill>
              <a:schemeClr val="bg1"/>
            </a:solidFill>
            <a:ln w="292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dirty="0"/>
            </a:p>
          </p:txBody>
        </p:sp>
      </p:grpSp>
      <p:sp>
        <p:nvSpPr>
          <p:cNvPr id="1027" name="Title Placeholder 1">
            <a:extLst>
              <a:ext uri="{FF2B5EF4-FFF2-40B4-BE49-F238E27FC236}">
                <a16:creationId xmlns:a16="http://schemas.microsoft.com/office/drawing/2014/main" id="{29E4717B-C3E6-4E2C-851F-C4A22A73E2D3}"/>
              </a:ext>
            </a:extLst>
          </p:cNvPr>
          <p:cNvSpPr>
            <a:spLocks noGrp="1" noChangeArrowheads="1"/>
          </p:cNvSpPr>
          <p:nvPr>
            <p:ph type="title"/>
          </p:nvPr>
        </p:nvSpPr>
        <p:spPr bwMode="auto">
          <a:xfrm>
            <a:off x="1743075" y="496888"/>
            <a:ext cx="7961313"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FR" altLang="en-US"/>
              <a:t>Modifiez le style du titre</a:t>
            </a:r>
            <a:endParaRPr lang="en-GB" altLang="en-US"/>
          </a:p>
        </p:txBody>
      </p:sp>
      <p:sp>
        <p:nvSpPr>
          <p:cNvPr id="1028" name="Text Placeholder 2">
            <a:extLst>
              <a:ext uri="{FF2B5EF4-FFF2-40B4-BE49-F238E27FC236}">
                <a16:creationId xmlns:a16="http://schemas.microsoft.com/office/drawing/2014/main" id="{21C17329-F6AA-4C85-AA0F-80D3BA6CAFC4}"/>
              </a:ext>
            </a:extLst>
          </p:cNvPr>
          <p:cNvSpPr>
            <a:spLocks noGrp="1" noChangeArrowheads="1"/>
          </p:cNvSpPr>
          <p:nvPr>
            <p:ph type="body" idx="1"/>
          </p:nvPr>
        </p:nvSpPr>
        <p:spPr bwMode="auto">
          <a:xfrm>
            <a:off x="336550" y="2098675"/>
            <a:ext cx="11518900" cy="380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en-US"/>
              <a:t>Cliquez pour modifier les styles du texte du masque</a:t>
            </a:r>
          </a:p>
          <a:p>
            <a:pPr lvl="1"/>
            <a:r>
              <a:rPr lang="fr-FR" altLang="en-US"/>
              <a:t>Deuxième niveau</a:t>
            </a:r>
          </a:p>
          <a:p>
            <a:pPr lvl="2"/>
            <a:r>
              <a:rPr lang="fr-FR" altLang="en-US"/>
              <a:t>Troisième niveau</a:t>
            </a:r>
          </a:p>
          <a:p>
            <a:pPr lvl="3"/>
            <a:r>
              <a:rPr lang="fr-FR" altLang="en-US"/>
              <a:t>Quatrième niveau</a:t>
            </a:r>
          </a:p>
          <a:p>
            <a:pPr lvl="4"/>
            <a:r>
              <a:rPr lang="fr-FR" altLang="en-US"/>
              <a:t>Cinquième niveau</a:t>
            </a:r>
            <a:endParaRPr lang="en-GB" altLang="en-US"/>
          </a:p>
        </p:txBody>
      </p:sp>
      <p:sp>
        <p:nvSpPr>
          <p:cNvPr id="4" name="Date Placeholder 3">
            <a:extLst>
              <a:ext uri="{FF2B5EF4-FFF2-40B4-BE49-F238E27FC236}">
                <a16:creationId xmlns:a16="http://schemas.microsoft.com/office/drawing/2014/main" id="{99B189F2-553C-4ECD-8D36-BD00EF23ED1A}"/>
              </a:ext>
            </a:extLst>
          </p:cNvPr>
          <p:cNvSpPr>
            <a:spLocks noGrp="1"/>
          </p:cNvSpPr>
          <p:nvPr>
            <p:ph type="dt" sz="half" idx="2"/>
          </p:nvPr>
        </p:nvSpPr>
        <p:spPr>
          <a:xfrm>
            <a:off x="336550" y="6192838"/>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1pPr>
          </a:lstStyle>
          <a:p>
            <a:pPr>
              <a:defRPr/>
            </a:pPr>
            <a:fld id="{ACAA95DA-0A56-4565-BC55-08B2120037E6}" type="datetimeFigureOut">
              <a:rPr lang="en-GB"/>
              <a:pPr>
                <a:defRPr/>
              </a:pPr>
              <a:t>08/01/2026</a:t>
            </a:fld>
            <a:endParaRPr lang="en-GB" dirty="0"/>
          </a:p>
        </p:txBody>
      </p:sp>
      <p:sp>
        <p:nvSpPr>
          <p:cNvPr id="5" name="Footer Placeholder 4">
            <a:extLst>
              <a:ext uri="{FF2B5EF4-FFF2-40B4-BE49-F238E27FC236}">
                <a16:creationId xmlns:a16="http://schemas.microsoft.com/office/drawing/2014/main" id="{82152B18-AA0E-4739-90BC-779EA42ED171}"/>
              </a:ext>
            </a:extLst>
          </p:cNvPr>
          <p:cNvSpPr>
            <a:spLocks noGrp="1"/>
          </p:cNvSpPr>
          <p:nvPr>
            <p:ph type="ftr" sz="quarter" idx="3"/>
          </p:nvPr>
        </p:nvSpPr>
        <p:spPr>
          <a:xfrm>
            <a:off x="4038600" y="6192838"/>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1pPr>
          </a:lstStyle>
          <a:p>
            <a:pPr>
              <a:defRPr/>
            </a:pPr>
            <a:endParaRPr lang="en-GB" dirty="0"/>
          </a:p>
        </p:txBody>
      </p:sp>
      <p:sp>
        <p:nvSpPr>
          <p:cNvPr id="6" name="Slide Number Placeholder 5">
            <a:extLst>
              <a:ext uri="{FF2B5EF4-FFF2-40B4-BE49-F238E27FC236}">
                <a16:creationId xmlns:a16="http://schemas.microsoft.com/office/drawing/2014/main" id="{3FB00031-4640-4C64-A71C-7397FAB1AC36}"/>
              </a:ext>
            </a:extLst>
          </p:cNvPr>
          <p:cNvSpPr>
            <a:spLocks noGrp="1"/>
          </p:cNvSpPr>
          <p:nvPr>
            <p:ph type="sldNum" sz="quarter" idx="4"/>
          </p:nvPr>
        </p:nvSpPr>
        <p:spPr>
          <a:xfrm>
            <a:off x="9112250" y="6192838"/>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1pPr>
          </a:lstStyle>
          <a:p>
            <a:pPr>
              <a:defRPr/>
            </a:pPr>
            <a:fld id="{68280877-439B-43FC-8CEA-41B30A5FE68D}" type="slidenum">
              <a:rPr lang="en-GB"/>
              <a:pPr>
                <a:defRPr/>
              </a:pPr>
              <a:t>‹N°›</a:t>
            </a:fld>
            <a:endParaRPr lang="en-GB" dirty="0"/>
          </a:p>
        </p:txBody>
      </p:sp>
      <p:pic>
        <p:nvPicPr>
          <p:cNvPr id="1032" name="Picture 10" descr="A picture containing text&#10;&#10;Description automatically generated">
            <a:extLst>
              <a:ext uri="{FF2B5EF4-FFF2-40B4-BE49-F238E27FC236}">
                <a16:creationId xmlns:a16="http://schemas.microsoft.com/office/drawing/2014/main" id="{ABBCEE24-5669-4278-A7D3-16F805568BB9}"/>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36550" y="0"/>
            <a:ext cx="1071563" cy="1071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75" r:id="rId1"/>
    <p:sldLayoutId id="2147483679" r:id="rId2"/>
    <p:sldLayoutId id="2147483676" r:id="rId3"/>
    <p:sldLayoutId id="2147483677" r:id="rId4"/>
    <p:sldLayoutId id="2147483678" r:id="rId5"/>
    <p:sldLayoutId id="2147483680" r:id="rId6"/>
    <p:sldLayoutId id="2147483681" r:id="rId7"/>
    <p:sldLayoutId id="2147483682" r:id="rId8"/>
    <p:sldLayoutId id="2147483683" r:id="rId9"/>
    <p:sldLayoutId id="2147483684" r:id="rId10"/>
    <p:sldLayoutId id="2147483685" r:id="rId11"/>
  </p:sldLayoutIdLst>
  <p:txStyles>
    <p:titleStyle>
      <a:lvl1pPr algn="l" rtl="0" eaLnBrk="1" fontAlgn="base" hangingPunct="1">
        <a:lnSpc>
          <a:spcPct val="90000"/>
        </a:lnSpc>
        <a:spcBef>
          <a:spcPct val="0"/>
        </a:spcBef>
        <a:spcAft>
          <a:spcPct val="0"/>
        </a:spcAft>
        <a:defRPr sz="36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algn="l" rtl="0" eaLnBrk="1" fontAlgn="base" hangingPunct="1">
        <a:lnSpc>
          <a:spcPct val="90000"/>
        </a:lnSpc>
        <a:spcBef>
          <a:spcPct val="0"/>
        </a:spcBef>
        <a:spcAft>
          <a:spcPct val="0"/>
        </a:spcAft>
        <a:defRPr sz="3600" b="1">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algn="l" rtl="0" eaLnBrk="1" fontAlgn="base" hangingPunct="1">
        <a:lnSpc>
          <a:spcPct val="90000"/>
        </a:lnSpc>
        <a:spcBef>
          <a:spcPct val="0"/>
        </a:spcBef>
        <a:spcAft>
          <a:spcPct val="0"/>
        </a:spcAft>
        <a:defRPr sz="3600" b="1">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algn="l" rtl="0" eaLnBrk="1" fontAlgn="base" hangingPunct="1">
        <a:lnSpc>
          <a:spcPct val="90000"/>
        </a:lnSpc>
        <a:spcBef>
          <a:spcPct val="0"/>
        </a:spcBef>
        <a:spcAft>
          <a:spcPct val="0"/>
        </a:spcAft>
        <a:defRPr sz="3600" b="1">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algn="l" rtl="0" eaLnBrk="1" fontAlgn="base" hangingPunct="1">
        <a:lnSpc>
          <a:spcPct val="90000"/>
        </a:lnSpc>
        <a:spcBef>
          <a:spcPct val="0"/>
        </a:spcBef>
        <a:spcAft>
          <a:spcPct val="0"/>
        </a:spcAft>
        <a:defRPr sz="3600" b="1">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457200" algn="l" rtl="0" eaLnBrk="1" fontAlgn="base" hangingPunct="1">
        <a:lnSpc>
          <a:spcPct val="90000"/>
        </a:lnSpc>
        <a:spcBef>
          <a:spcPct val="0"/>
        </a:spcBef>
        <a:spcAft>
          <a:spcPct val="0"/>
        </a:spcAft>
        <a:defRPr sz="3600" b="1">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914400" algn="l" rtl="0" eaLnBrk="1" fontAlgn="base" hangingPunct="1">
        <a:lnSpc>
          <a:spcPct val="90000"/>
        </a:lnSpc>
        <a:spcBef>
          <a:spcPct val="0"/>
        </a:spcBef>
        <a:spcAft>
          <a:spcPct val="0"/>
        </a:spcAft>
        <a:defRPr sz="3600" b="1">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1371600" algn="l" rtl="0" eaLnBrk="1" fontAlgn="base" hangingPunct="1">
        <a:lnSpc>
          <a:spcPct val="90000"/>
        </a:lnSpc>
        <a:spcBef>
          <a:spcPct val="0"/>
        </a:spcBef>
        <a:spcAft>
          <a:spcPct val="0"/>
        </a:spcAft>
        <a:defRPr sz="3600" b="1">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1828800" algn="l" rtl="0" eaLnBrk="1" fontAlgn="base" hangingPunct="1">
        <a:lnSpc>
          <a:spcPct val="90000"/>
        </a:lnSpc>
        <a:spcBef>
          <a:spcPct val="0"/>
        </a:spcBef>
        <a:spcAft>
          <a:spcPct val="0"/>
        </a:spcAft>
        <a:defRPr sz="3600" b="1">
          <a:solidFill>
            <a:schemeClr val="tx1"/>
          </a:solidFill>
          <a:latin typeface="Verdana" panose="020B0604030504040204" pitchFamily="34" charset="0"/>
          <a:ea typeface="Verdana" panose="020B0604030504040204" pitchFamily="34" charset="0"/>
          <a:cs typeface="Verdana" panose="020B0604030504040204" pitchFamily="34" charset="0"/>
        </a:defRPr>
      </a:lvl9pPr>
    </p:titleStyle>
    <p:bodyStyle>
      <a:lvl1pPr marL="228600" indent="-228600" algn="l" rtl="0" eaLnBrk="1" fontAlgn="base" hangingPunct="1">
        <a:lnSpc>
          <a:spcPct val="90000"/>
        </a:lnSpc>
        <a:spcBef>
          <a:spcPts val="1000"/>
        </a:spcBef>
        <a:spcAft>
          <a:spcPct val="0"/>
        </a:spcAft>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9.png"/></Relationships>
</file>

<file path=ppt/slides/_rels/slide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1.png"/><Relationship Id="rId7"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10.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 Id="rId9" Type="http://schemas.microsoft.com/office/2007/relationships/hdphoto" Target="../media/hdphoto2.wdp"/></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hyperlink" Target="https://docs.upu.int/cep/27/Documents/Forms/AllItems.aspx?FolderCTID=0x012000D282E7C5AAFA4083A87E673B30CB841F007C21A6D9162CF54DB187F9FADE6BEC03&amp;id=%2Fcep%2F27%2FDocuments%2FCEP%20C%202%2F2024%2E2%2FDoc%202c%2FEN" TargetMode="External"/><Relationship Id="rId2" Type="http://schemas.openxmlformats.org/officeDocument/2006/relationships/diagramData" Target="../diagrams/data2.xml"/><Relationship Id="rId1" Type="http://schemas.openxmlformats.org/officeDocument/2006/relationships/slideLayout" Target="../slideLayouts/slideLayout9.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9.png"/><Relationship Id="rId7" Type="http://schemas.openxmlformats.org/officeDocument/2006/relationships/diagramColors" Target="../diagrams/colors3.xml"/><Relationship Id="rId2" Type="http://schemas.openxmlformats.org/officeDocument/2006/relationships/image" Target="../media/image18.png"/><Relationship Id="rId1" Type="http://schemas.openxmlformats.org/officeDocument/2006/relationships/slideLayout" Target="../slideLayouts/slideLayout9.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 Id="rId9" Type="http://schemas.openxmlformats.org/officeDocument/2006/relationships/image" Target="../media/image20.png"/></Relationships>
</file>

<file path=ppt/slides/_rels/slide15.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9.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 Id="rId9"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9.xml"/><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26.jpg"/><Relationship Id="rId2" Type="http://schemas.openxmlformats.org/officeDocument/2006/relationships/diagramData" Target="../diagrams/data5.xml"/><Relationship Id="rId1" Type="http://schemas.openxmlformats.org/officeDocument/2006/relationships/slideLayout" Target="../slideLayouts/slideLayout10.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0.xml"/><Relationship Id="rId5" Type="http://schemas.openxmlformats.org/officeDocument/2006/relationships/image" Target="../media/image33.png"/><Relationship Id="rId4" Type="http://schemas.openxmlformats.org/officeDocument/2006/relationships/image" Target="../media/image32.png"/></Relationships>
</file>

<file path=ppt/slides/_rels/slide2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diagramLayout" Target="../diagrams/layout6.xml"/><Relationship Id="rId7" Type="http://schemas.openxmlformats.org/officeDocument/2006/relationships/image" Target="../media/image36.png"/><Relationship Id="rId2" Type="http://schemas.openxmlformats.org/officeDocument/2006/relationships/diagramData" Target="../diagrams/data6.xml"/><Relationship Id="rId1" Type="http://schemas.openxmlformats.org/officeDocument/2006/relationships/slideLayout" Target="../slideLayouts/slideLayout10.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image" Target="../media/image38.emf"/><Relationship Id="rId5" Type="http://schemas.openxmlformats.org/officeDocument/2006/relationships/oleObject" Target="../embeddings/oleObject1.bin"/><Relationship Id="rId4" Type="http://schemas.openxmlformats.org/officeDocument/2006/relationships/notesSlide" Target="../notesSlides/notesSlide5.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2.xml"/><Relationship Id="rId1" Type="http://schemas.openxmlformats.org/officeDocument/2006/relationships/vmlDrawing" Target="../drawings/vmlDrawing2.vml"/><Relationship Id="rId6" Type="http://schemas.openxmlformats.org/officeDocument/2006/relationships/image" Target="../media/image38.emf"/><Relationship Id="rId5" Type="http://schemas.openxmlformats.org/officeDocument/2006/relationships/oleObject" Target="../embeddings/oleObject1.bin"/><Relationship Id="rId4" Type="http://schemas.openxmlformats.org/officeDocument/2006/relationships/notesSlide" Target="../notesSlides/notesSlide6.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3.xml"/><Relationship Id="rId1" Type="http://schemas.openxmlformats.org/officeDocument/2006/relationships/vmlDrawing" Target="../drawings/vmlDrawing3.vml"/><Relationship Id="rId6" Type="http://schemas.openxmlformats.org/officeDocument/2006/relationships/image" Target="../media/image38.emf"/><Relationship Id="rId5" Type="http://schemas.openxmlformats.org/officeDocument/2006/relationships/oleObject" Target="../embeddings/oleObject1.bin"/><Relationship Id="rId4" Type="http://schemas.openxmlformats.org/officeDocument/2006/relationships/notesSlide" Target="../notesSlides/notesSlide7.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4.xml"/><Relationship Id="rId1" Type="http://schemas.openxmlformats.org/officeDocument/2006/relationships/vmlDrawing" Target="../drawings/vmlDrawing4.vml"/><Relationship Id="rId6" Type="http://schemas.openxmlformats.org/officeDocument/2006/relationships/image" Target="../media/image38.emf"/><Relationship Id="rId5" Type="http://schemas.openxmlformats.org/officeDocument/2006/relationships/oleObject" Target="../embeddings/oleObject1.bin"/><Relationship Id="rId4" Type="http://schemas.openxmlformats.org/officeDocument/2006/relationships/notesSlide" Target="../notesSlides/notesSlide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8" Type="http://schemas.openxmlformats.org/officeDocument/2006/relationships/image" Target="../media/image44.emf"/><Relationship Id="rId13" Type="http://schemas.openxmlformats.org/officeDocument/2006/relationships/image" Target="../media/image49.emf"/><Relationship Id="rId3" Type="http://schemas.openxmlformats.org/officeDocument/2006/relationships/image" Target="../media/image40.png"/><Relationship Id="rId7" Type="http://schemas.openxmlformats.org/officeDocument/2006/relationships/image" Target="../media/image43.emf"/><Relationship Id="rId12" Type="http://schemas.openxmlformats.org/officeDocument/2006/relationships/image" Target="../media/image48.emf"/><Relationship Id="rId2" Type="http://schemas.openxmlformats.org/officeDocument/2006/relationships/image" Target="../media/image39.jpeg"/><Relationship Id="rId16" Type="http://schemas.openxmlformats.org/officeDocument/2006/relationships/image" Target="../media/image52.emf"/><Relationship Id="rId1" Type="http://schemas.openxmlformats.org/officeDocument/2006/relationships/slideLayout" Target="../slideLayouts/slideLayout10.xml"/><Relationship Id="rId6" Type="http://schemas.openxmlformats.org/officeDocument/2006/relationships/image" Target="../media/image42.emf"/><Relationship Id="rId11" Type="http://schemas.openxmlformats.org/officeDocument/2006/relationships/image" Target="../media/image47.emf"/><Relationship Id="rId5" Type="http://schemas.openxmlformats.org/officeDocument/2006/relationships/image" Target="../media/image22.png"/><Relationship Id="rId15" Type="http://schemas.openxmlformats.org/officeDocument/2006/relationships/image" Target="../media/image51.emf"/><Relationship Id="rId10" Type="http://schemas.openxmlformats.org/officeDocument/2006/relationships/image" Target="../media/image46.emf"/><Relationship Id="rId4" Type="http://schemas.openxmlformats.org/officeDocument/2006/relationships/image" Target="../media/image41.png"/><Relationship Id="rId9" Type="http://schemas.openxmlformats.org/officeDocument/2006/relationships/image" Target="../media/image45.emf"/><Relationship Id="rId14" Type="http://schemas.openxmlformats.org/officeDocument/2006/relationships/image" Target="../media/image50.emf"/></Relationships>
</file>

<file path=ppt/slides/_rels/slide3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eg"/><Relationship Id="rId1" Type="http://schemas.openxmlformats.org/officeDocument/2006/relationships/slideLayout" Target="../slideLayouts/slideLayout10.xml"/><Relationship Id="rId6" Type="http://schemas.openxmlformats.org/officeDocument/2006/relationships/image" Target="../media/image53.jpeg"/><Relationship Id="rId5" Type="http://schemas.openxmlformats.org/officeDocument/2006/relationships/image" Target="../media/image22.png"/><Relationship Id="rId4" Type="http://schemas.openxmlformats.org/officeDocument/2006/relationships/image" Target="../media/image41.png"/></Relationships>
</file>

<file path=ppt/slides/_rels/slide37.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hyperlink" Target="https://qcsmail.ptc.post/" TargetMode="Externa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8" Type="http://schemas.openxmlformats.org/officeDocument/2006/relationships/diagramLayout" Target="../diagrams/layout8.xml"/><Relationship Id="rId3" Type="http://schemas.openxmlformats.org/officeDocument/2006/relationships/diagramLayout" Target="../diagrams/layout7.xml"/><Relationship Id="rId7" Type="http://schemas.openxmlformats.org/officeDocument/2006/relationships/diagramData" Target="../diagrams/data8.xml"/><Relationship Id="rId2" Type="http://schemas.openxmlformats.org/officeDocument/2006/relationships/diagramData" Target="../diagrams/data7.xml"/><Relationship Id="rId1" Type="http://schemas.openxmlformats.org/officeDocument/2006/relationships/slideLayout" Target="../slideLayouts/slideLayout10.xml"/><Relationship Id="rId6" Type="http://schemas.microsoft.com/office/2007/relationships/diagramDrawing" Target="../diagrams/drawing7.xml"/><Relationship Id="rId11" Type="http://schemas.microsoft.com/office/2007/relationships/diagramDrawing" Target="../diagrams/drawing8.xml"/><Relationship Id="rId5" Type="http://schemas.openxmlformats.org/officeDocument/2006/relationships/diagramColors" Target="../diagrams/colors7.xml"/><Relationship Id="rId10" Type="http://schemas.openxmlformats.org/officeDocument/2006/relationships/diagramColors" Target="../diagrams/colors8.xml"/><Relationship Id="rId4" Type="http://schemas.openxmlformats.org/officeDocument/2006/relationships/diagramQuickStyle" Target="../diagrams/quickStyle7.xml"/><Relationship Id="rId9" Type="http://schemas.openxmlformats.org/officeDocument/2006/relationships/diagramQuickStyle" Target="../diagrams/quickStyle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10.xml"/><Relationship Id="rId4" Type="http://schemas.openxmlformats.org/officeDocument/2006/relationships/image" Target="../media/image60.png"/></Relationships>
</file>

<file path=ppt/slides/_rels/slide46.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2" Type="http://schemas.openxmlformats.org/officeDocument/2006/relationships/hyperlink" Target="https://qcsmailbd.ptc.post/" TargetMode="Externa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51.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52.xml.rels><?xml version="1.0" encoding="UTF-8" standalone="yes"?>
<Relationships xmlns="http://schemas.openxmlformats.org/package/2006/relationships"><Relationship Id="rId8" Type="http://schemas.openxmlformats.org/officeDocument/2006/relationships/image" Target="../media/image62.emf"/><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53.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54.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55.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5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6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hyperlink" Target="mailto:ellilic@upu.int" TargetMode="Externa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2.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9.xml"/></Relationships>
</file>

<file path=ppt/slides/_rels/slide6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emf"/><Relationship Id="rId1" Type="http://schemas.openxmlformats.org/officeDocument/2006/relationships/slideLayout" Target="../slideLayouts/slideLayout10.xml"/><Relationship Id="rId5" Type="http://schemas.openxmlformats.org/officeDocument/2006/relationships/image" Target="../media/image70.png"/><Relationship Id="rId4" Type="http://schemas.openxmlformats.org/officeDocument/2006/relationships/image" Target="../media/image69.emf"/></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10.xml"/><Relationship Id="rId4" Type="http://schemas.openxmlformats.org/officeDocument/2006/relationships/image" Target="../media/image73.png"/></Relationships>
</file>

<file path=ppt/slides/_rels/slide67.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9.xml"/></Relationships>
</file>

<file path=ppt/slides/_rels/slide68.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9.xml"/></Relationships>
</file>

<file path=ppt/slides/_rels/slide69.xml.rels><?xml version="1.0" encoding="UTF-8" standalone="yes"?>
<Relationships xmlns="http://schemas.openxmlformats.org/package/2006/relationships"><Relationship Id="rId3" Type="http://schemas.openxmlformats.org/officeDocument/2006/relationships/image" Target="../media/image75.png"/><Relationship Id="rId7" Type="http://schemas.openxmlformats.org/officeDocument/2006/relationships/image" Target="../media/image79.svg"/><Relationship Id="rId2" Type="http://schemas.openxmlformats.org/officeDocument/2006/relationships/notesSlide" Target="../notesSlides/notesSlide20.xml"/><Relationship Id="rId1" Type="http://schemas.openxmlformats.org/officeDocument/2006/relationships/slideLayout" Target="../slideLayouts/slideLayout9.xml"/><Relationship Id="rId6" Type="http://schemas.openxmlformats.org/officeDocument/2006/relationships/image" Target="../media/image78.png"/><Relationship Id="rId5" Type="http://schemas.openxmlformats.org/officeDocument/2006/relationships/image" Target="../media/image77.svg"/><Relationship Id="rId4" Type="http://schemas.openxmlformats.org/officeDocument/2006/relationships/image" Target="../media/image76.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72.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73.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23.xml"/><Relationship Id="rId1" Type="http://schemas.openxmlformats.org/officeDocument/2006/relationships/slideLayout" Target="../slideLayouts/slideLayout9.xml"/><Relationship Id="rId4" Type="http://schemas.openxmlformats.org/officeDocument/2006/relationships/hyperlink" Target="https://support.upu.int/" TargetMode="External"/></Relationships>
</file>

<file path=ppt/slides/_rels/slide74.xml.rels><?xml version="1.0" encoding="UTF-8" standalone="yes"?>
<Relationships xmlns="http://schemas.openxmlformats.org/package/2006/relationships"><Relationship Id="rId13" Type="http://schemas.openxmlformats.org/officeDocument/2006/relationships/image" Target="../media/image92.svg"/><Relationship Id="rId18" Type="http://schemas.openxmlformats.org/officeDocument/2006/relationships/image" Target="../media/image97.png"/><Relationship Id="rId26" Type="http://schemas.openxmlformats.org/officeDocument/2006/relationships/image" Target="../media/image105.png"/><Relationship Id="rId39" Type="http://schemas.openxmlformats.org/officeDocument/2006/relationships/image" Target="../media/image118.svg"/><Relationship Id="rId21" Type="http://schemas.openxmlformats.org/officeDocument/2006/relationships/image" Target="../media/image100.svg"/><Relationship Id="rId34" Type="http://schemas.openxmlformats.org/officeDocument/2006/relationships/image" Target="../media/image113.png"/><Relationship Id="rId42" Type="http://schemas.openxmlformats.org/officeDocument/2006/relationships/image" Target="../media/image121.png"/><Relationship Id="rId7" Type="http://schemas.openxmlformats.org/officeDocument/2006/relationships/image" Target="../media/image86.svg"/><Relationship Id="rId2" Type="http://schemas.openxmlformats.org/officeDocument/2006/relationships/image" Target="../media/image81.png"/><Relationship Id="rId16" Type="http://schemas.openxmlformats.org/officeDocument/2006/relationships/image" Target="../media/image95.png"/><Relationship Id="rId20" Type="http://schemas.openxmlformats.org/officeDocument/2006/relationships/image" Target="../media/image99.png"/><Relationship Id="rId29" Type="http://schemas.openxmlformats.org/officeDocument/2006/relationships/image" Target="../media/image108.svg"/><Relationship Id="rId41" Type="http://schemas.openxmlformats.org/officeDocument/2006/relationships/image" Target="../media/image120.svg"/><Relationship Id="rId1" Type="http://schemas.openxmlformats.org/officeDocument/2006/relationships/slideLayout" Target="../slideLayouts/slideLayout9.xml"/><Relationship Id="rId6" Type="http://schemas.openxmlformats.org/officeDocument/2006/relationships/image" Target="../media/image85.png"/><Relationship Id="rId11" Type="http://schemas.openxmlformats.org/officeDocument/2006/relationships/image" Target="../media/image90.svg"/><Relationship Id="rId24" Type="http://schemas.openxmlformats.org/officeDocument/2006/relationships/image" Target="../media/image103.png"/><Relationship Id="rId32" Type="http://schemas.openxmlformats.org/officeDocument/2006/relationships/image" Target="../media/image111.png"/><Relationship Id="rId37" Type="http://schemas.openxmlformats.org/officeDocument/2006/relationships/image" Target="../media/image116.svg"/><Relationship Id="rId40" Type="http://schemas.openxmlformats.org/officeDocument/2006/relationships/image" Target="../media/image119.png"/><Relationship Id="rId5" Type="http://schemas.openxmlformats.org/officeDocument/2006/relationships/image" Target="../media/image84.svg"/><Relationship Id="rId15" Type="http://schemas.openxmlformats.org/officeDocument/2006/relationships/image" Target="../media/image94.svg"/><Relationship Id="rId23" Type="http://schemas.openxmlformats.org/officeDocument/2006/relationships/image" Target="../media/image102.svg"/><Relationship Id="rId28" Type="http://schemas.openxmlformats.org/officeDocument/2006/relationships/image" Target="../media/image107.png"/><Relationship Id="rId36" Type="http://schemas.openxmlformats.org/officeDocument/2006/relationships/image" Target="../media/image115.png"/><Relationship Id="rId10" Type="http://schemas.openxmlformats.org/officeDocument/2006/relationships/image" Target="../media/image89.png"/><Relationship Id="rId19" Type="http://schemas.openxmlformats.org/officeDocument/2006/relationships/image" Target="../media/image98.svg"/><Relationship Id="rId31" Type="http://schemas.openxmlformats.org/officeDocument/2006/relationships/image" Target="../media/image110.svg"/><Relationship Id="rId4" Type="http://schemas.openxmlformats.org/officeDocument/2006/relationships/image" Target="../media/image83.png"/><Relationship Id="rId9" Type="http://schemas.openxmlformats.org/officeDocument/2006/relationships/image" Target="../media/image88.svg"/><Relationship Id="rId14" Type="http://schemas.openxmlformats.org/officeDocument/2006/relationships/image" Target="../media/image93.png"/><Relationship Id="rId22" Type="http://schemas.openxmlformats.org/officeDocument/2006/relationships/image" Target="../media/image101.png"/><Relationship Id="rId27" Type="http://schemas.openxmlformats.org/officeDocument/2006/relationships/image" Target="../media/image106.svg"/><Relationship Id="rId30" Type="http://schemas.openxmlformats.org/officeDocument/2006/relationships/image" Target="../media/image109.png"/><Relationship Id="rId35" Type="http://schemas.openxmlformats.org/officeDocument/2006/relationships/image" Target="../media/image114.svg"/><Relationship Id="rId43" Type="http://schemas.openxmlformats.org/officeDocument/2006/relationships/image" Target="../media/image122.svg"/><Relationship Id="rId8" Type="http://schemas.openxmlformats.org/officeDocument/2006/relationships/image" Target="../media/image87.png"/><Relationship Id="rId3" Type="http://schemas.openxmlformats.org/officeDocument/2006/relationships/image" Target="../media/image82.svg"/><Relationship Id="rId12" Type="http://schemas.openxmlformats.org/officeDocument/2006/relationships/image" Target="../media/image91.png"/><Relationship Id="rId17" Type="http://schemas.openxmlformats.org/officeDocument/2006/relationships/image" Target="../media/image96.svg"/><Relationship Id="rId25" Type="http://schemas.openxmlformats.org/officeDocument/2006/relationships/image" Target="../media/image104.svg"/><Relationship Id="rId33" Type="http://schemas.openxmlformats.org/officeDocument/2006/relationships/image" Target="../media/image112.svg"/><Relationship Id="rId38" Type="http://schemas.openxmlformats.org/officeDocument/2006/relationships/image" Target="../media/image117.png"/></Relationships>
</file>

<file path=ppt/slides/_rels/slide75.xml.rels><?xml version="1.0" encoding="UTF-8" standalone="yes"?>
<Relationships xmlns="http://schemas.openxmlformats.org/package/2006/relationships"><Relationship Id="rId3" Type="http://schemas.openxmlformats.org/officeDocument/2006/relationships/hyperlink" Target="mailto:stephane.herrmann@upu.int" TargetMode="External"/><Relationship Id="rId2" Type="http://schemas.openxmlformats.org/officeDocument/2006/relationships/image" Target="../media/image65.png"/><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77.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24.png"/></Relationships>
</file>

<file path=ppt/slides/_rels/slide78.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126.png"/></Relationships>
</file>

<file path=ppt/slides/_rels/slide79.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8.xml"/><Relationship Id="rId1" Type="http://schemas.openxmlformats.org/officeDocument/2006/relationships/slideLayout" Target="../slideLayouts/slideLayout3.xml"/><Relationship Id="rId4" Type="http://schemas.openxmlformats.org/officeDocument/2006/relationships/hyperlink" Target="mailto:chokri.ellili@upu.int" TargetMode="Externa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3.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image" Target="../media/image128.png"/><Relationship Id="rId1" Type="http://schemas.openxmlformats.org/officeDocument/2006/relationships/slideLayout" Target="../slideLayouts/slideLayout10.xml"/><Relationship Id="rId4" Type="http://schemas.openxmlformats.org/officeDocument/2006/relationships/image" Target="../media/image130.png"/></Relationships>
</file>

<file path=ppt/slides/_rels/slide84.xml.rels><?xml version="1.0" encoding="UTF-8" standalone="yes"?>
<Relationships xmlns="http://schemas.openxmlformats.org/package/2006/relationships"><Relationship Id="rId8" Type="http://schemas.openxmlformats.org/officeDocument/2006/relationships/hyperlink" Target="https://support.upu.int/" TargetMode="External"/><Relationship Id="rId3" Type="http://schemas.openxmlformats.org/officeDocument/2006/relationships/hyperlink" Target="mailto:poc.psdeig.secretariat@upu.int" TargetMode="External"/><Relationship Id="rId7" Type="http://schemas.openxmlformats.org/officeDocument/2006/relationships/hyperlink" Target="mailto:compliance.standards@upu.int" TargetMode="External"/><Relationship Id="rId2" Type="http://schemas.openxmlformats.org/officeDocument/2006/relationships/hyperlink" Target="mailto:letters@upu.int" TargetMode="External"/><Relationship Id="rId1" Type="http://schemas.openxmlformats.org/officeDocument/2006/relationships/slideLayout" Target="../slideLayouts/slideLayout10.xml"/><Relationship Id="rId6" Type="http://schemas.openxmlformats.org/officeDocument/2006/relationships/hyperlink" Target="mailto:central.accounting@upu.int" TargetMode="External"/><Relationship Id="rId5" Type="http://schemas.openxmlformats.org/officeDocument/2006/relationships/hyperlink" Target="mailto:DPRM-PPRE-REM@upu.int" TargetMode="External"/><Relationship Id="rId4" Type="http://schemas.openxmlformats.org/officeDocument/2006/relationships/hyperlink" Target="mailto:information.QS@upu.int" TargetMode="External"/></Relationships>
</file>

<file path=ppt/slides/_rels/slide85.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image" Target="../media/image131.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hyperlink" Target="mailto:david.pilkington@upu.int" TargetMode="External"/><Relationship Id="rId2" Type="http://schemas.openxmlformats.org/officeDocument/2006/relationships/image" Target="../media/image65.png"/><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2" Type="http://schemas.openxmlformats.org/officeDocument/2006/relationships/hyperlink" Target="mailto:POC.PSDEIG.secretariat@upu.int" TargetMode="Externa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0835D29-844D-9B39-E66B-3F0C2F5A2FBA}"/>
              </a:ext>
            </a:extLst>
          </p:cNvPr>
          <p:cNvSpPr>
            <a:spLocks noGrp="1"/>
          </p:cNvSpPr>
          <p:nvPr>
            <p:ph type="ctrTitle"/>
          </p:nvPr>
        </p:nvSpPr>
        <p:spPr>
          <a:xfrm>
            <a:off x="735874" y="1262125"/>
            <a:ext cx="10977461" cy="2387600"/>
          </a:xfrm>
        </p:spPr>
        <p:txBody>
          <a:bodyPr/>
          <a:lstStyle/>
          <a:p>
            <a:r>
              <a:rPr lang="fr-FR" sz="3600" dirty="0"/>
              <a:t>Orienter l’avenir des services postaux – Mises à jour réglementaires </a:t>
            </a:r>
            <a:br>
              <a:rPr lang="fr-FR" sz="3600" dirty="0"/>
            </a:br>
            <a:r>
              <a:rPr lang="fr-FR" sz="3600" dirty="0"/>
              <a:t>et innovations informatiques de l’UPU avec la solution rendu «droits acquittés»</a:t>
            </a:r>
          </a:p>
        </p:txBody>
      </p:sp>
      <p:sp>
        <p:nvSpPr>
          <p:cNvPr id="5" name="Subtitle 4">
            <a:extLst>
              <a:ext uri="{FF2B5EF4-FFF2-40B4-BE49-F238E27FC236}">
                <a16:creationId xmlns:a16="http://schemas.microsoft.com/office/drawing/2014/main" id="{50C6356B-0C5A-4722-3687-062F2B9DD10B}"/>
              </a:ext>
            </a:extLst>
          </p:cNvPr>
          <p:cNvSpPr>
            <a:spLocks noGrp="1"/>
          </p:cNvSpPr>
          <p:nvPr>
            <p:ph type="subTitle" idx="1"/>
          </p:nvPr>
        </p:nvSpPr>
        <p:spPr>
          <a:xfrm>
            <a:off x="824753" y="3726074"/>
            <a:ext cx="10820400" cy="2343031"/>
          </a:xfrm>
        </p:spPr>
        <p:txBody>
          <a:bodyPr>
            <a:noAutofit/>
          </a:bodyPr>
          <a:lstStyle/>
          <a:p>
            <a:endParaRPr lang="en-GB" sz="2000" dirty="0"/>
          </a:p>
          <a:p>
            <a:endParaRPr lang="en-GB" sz="2000" dirty="0"/>
          </a:p>
          <a:p>
            <a:endParaRPr lang="en-GB" sz="2000" dirty="0"/>
          </a:p>
          <a:p>
            <a:r>
              <a:rPr lang="fr-FR" sz="1800" dirty="0"/>
              <a:t>Bureau international de l'UPU</a:t>
            </a:r>
          </a:p>
          <a:p>
            <a:r>
              <a:rPr lang="fr-FR" sz="1800" dirty="0"/>
              <a:t>Direction des opérations postales – Commerce électronique, intégration des services</a:t>
            </a:r>
          </a:p>
          <a:p>
            <a:r>
              <a:rPr lang="fr-FR" sz="1800" dirty="0"/>
              <a:t>     physiques et questions concernant le Conseil d'exploitation postale																			     </a:t>
            </a:r>
            <a:r>
              <a:rPr lang="fr-FR" sz="1000" dirty="0"/>
              <a:t>1</a:t>
            </a:r>
          </a:p>
          <a:p>
            <a:endParaRPr lang="en-GB" sz="2000" dirty="0"/>
          </a:p>
        </p:txBody>
      </p:sp>
    </p:spTree>
    <p:extLst>
      <p:ext uri="{BB962C8B-B14F-4D97-AF65-F5344CB8AC3E}">
        <p14:creationId xmlns:p14="http://schemas.microsoft.com/office/powerpoint/2010/main" val="5345531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5E8FA-EE2B-4E96-AA82-85D3B5F4A553}"/>
              </a:ext>
            </a:extLst>
          </p:cNvPr>
          <p:cNvSpPr>
            <a:spLocks noGrp="1"/>
          </p:cNvSpPr>
          <p:nvPr>
            <p:ph type="title"/>
          </p:nvPr>
        </p:nvSpPr>
        <p:spPr/>
        <p:txBody>
          <a:bodyPr/>
          <a:lstStyle/>
          <a:p>
            <a:r>
              <a:rPr lang="fr-FR" dirty="0"/>
              <a:t>Ordre du jour </a:t>
            </a:r>
          </a:p>
        </p:txBody>
      </p:sp>
      <p:sp>
        <p:nvSpPr>
          <p:cNvPr id="5" name="TextBox 4">
            <a:extLst>
              <a:ext uri="{FF2B5EF4-FFF2-40B4-BE49-F238E27FC236}">
                <a16:creationId xmlns:a16="http://schemas.microsoft.com/office/drawing/2014/main" id="{0C7FA659-9FC4-4447-8608-683FD5A80D51}"/>
              </a:ext>
            </a:extLst>
          </p:cNvPr>
          <p:cNvSpPr txBox="1"/>
          <p:nvPr/>
        </p:nvSpPr>
        <p:spPr>
          <a:xfrm>
            <a:off x="1743075" y="1456017"/>
            <a:ext cx="9996018" cy="4832092"/>
          </a:xfrm>
          <a:prstGeom prst="rect">
            <a:avLst/>
          </a:prstGeom>
          <a:noFill/>
        </p:spPr>
        <p:txBody>
          <a:bodyPr wrap="square">
            <a:spAutoFit/>
          </a:bodyPr>
          <a:lstStyle/>
          <a:p>
            <a:pPr marL="342900" lvl="0" indent="-342900">
              <a:buFont typeface="+mj-lt"/>
              <a:buAutoNum type="arabicPeriod"/>
            </a:pPr>
            <a:r>
              <a:rPr lang="fr-FR" sz="1400" b="1" dirty="0">
                <a:latin typeface="Calibri" panose="020F0502020204030204" pitchFamily="34" charset="0"/>
                <a:ea typeface="Times New Roman" panose="02020603050405020304" pitchFamily="18" charset="0"/>
              </a:rPr>
              <a:t>Remarques liminaires</a:t>
            </a:r>
          </a:p>
          <a:p>
            <a:pPr marL="342900" lvl="0" indent="-342900">
              <a:buFont typeface="+mj-lt"/>
              <a:buAutoNum type="arabicPeriod"/>
            </a:pPr>
            <a:endParaRPr lang="en-US" sz="1400" dirty="0">
              <a:ea typeface="Calibri" panose="020F0502020204030204" pitchFamily="34" charset="0"/>
            </a:endParaRPr>
          </a:p>
          <a:p>
            <a:pPr marL="342900" lvl="0" indent="-342900">
              <a:buFont typeface="+mj-lt"/>
              <a:buAutoNum type="arabicPeriod"/>
            </a:pPr>
            <a:r>
              <a:rPr lang="fr-FR" sz="1400" b="1" dirty="0">
                <a:latin typeface="Calibri" panose="020F0502020204030204" pitchFamily="34" charset="0"/>
              </a:rPr>
              <a:t>Changements réglementaires suite au 28</a:t>
            </a:r>
            <a:r>
              <a:rPr lang="fr-FR" sz="1400" b="1" baseline="30000" dirty="0">
                <a:latin typeface="Calibri" panose="020F0502020204030204" pitchFamily="34" charset="0"/>
              </a:rPr>
              <a:t>e</a:t>
            </a:r>
            <a:r>
              <a:rPr lang="fr-FR" sz="1400" b="1" dirty="0">
                <a:latin typeface="Calibri" panose="020F0502020204030204" pitchFamily="34" charset="0"/>
              </a:rPr>
              <a:t> Congrès de l’UPU et à la session 2025.2 du Conseil d’exploitation postale (CEP)</a:t>
            </a:r>
          </a:p>
          <a:p>
            <a:pPr marL="361950" indent="9525"/>
            <a:r>
              <a:rPr lang="fr-FR" sz="1400" dirty="0">
                <a:latin typeface="Calibri" panose="020F0502020204030204" pitchFamily="34" charset="0"/>
                <a:ea typeface="Calibri" panose="020F0502020204030204" pitchFamily="34" charset="0"/>
              </a:rPr>
              <a:t>Intervenant: David </a:t>
            </a:r>
            <a:r>
              <a:rPr lang="fr-FR" sz="1400" dirty="0" err="1">
                <a:latin typeface="Calibri" panose="020F0502020204030204" pitchFamily="34" charset="0"/>
                <a:ea typeface="Calibri" panose="020F0502020204030204" pitchFamily="34" charset="0"/>
              </a:rPr>
              <a:t>Pilkington</a:t>
            </a:r>
            <a:endParaRPr lang="fr-FR" sz="1400" dirty="0">
              <a:latin typeface="Calibri" panose="020F0502020204030204" pitchFamily="34" charset="0"/>
              <a:ea typeface="Calibri" panose="020F0502020204030204" pitchFamily="34" charset="0"/>
            </a:endParaRPr>
          </a:p>
          <a:p>
            <a:pPr marL="361950" indent="9525"/>
            <a:r>
              <a:rPr lang="fr-FR" sz="1400" dirty="0">
                <a:latin typeface="Calibri" panose="020F0502020204030204" pitchFamily="34" charset="0"/>
                <a:ea typeface="Calibri" panose="020F0502020204030204" pitchFamily="34" charset="0"/>
              </a:rPr>
              <a:t>(Direction «Commerce électronique, intégration des services physiques et questions concernant le Conseil d’exploitation postale») </a:t>
            </a:r>
          </a:p>
          <a:p>
            <a:pPr lvl="0"/>
            <a:endParaRPr lang="en-US" sz="1400" b="1" dirty="0">
              <a:ea typeface="Times New Roman" panose="02020603050405020304" pitchFamily="18" charset="0"/>
            </a:endParaRPr>
          </a:p>
          <a:p>
            <a:pPr marL="342900" lvl="0" indent="-342900">
              <a:buAutoNum type="arabicPeriod" startAt="3"/>
            </a:pPr>
            <a:r>
              <a:rPr lang="fr-FR" sz="1400" b="1" dirty="0">
                <a:ea typeface="Times New Roman" panose="02020603050405020304" pitchFamily="18" charset="0"/>
              </a:rPr>
              <a:t>Système de réclamations par Internet (IBIS): traitement électronique des réclamations pour les envois de la poste aux lettres</a:t>
            </a:r>
          </a:p>
          <a:p>
            <a:pPr marL="361950" lvl="0" indent="9525"/>
            <a:r>
              <a:rPr lang="fr-FR" sz="1400" dirty="0">
                <a:ea typeface="Calibri" panose="020F0502020204030204" pitchFamily="34" charset="0"/>
              </a:rPr>
              <a:t>Intervenant: Chokri </a:t>
            </a:r>
            <a:r>
              <a:rPr lang="fr-FR" sz="1400" dirty="0" err="1">
                <a:ea typeface="Calibri" panose="020F0502020204030204" pitchFamily="34" charset="0"/>
              </a:rPr>
              <a:t>Ellili</a:t>
            </a:r>
            <a:r>
              <a:rPr lang="fr-FR" sz="1400" dirty="0">
                <a:ea typeface="Calibri" panose="020F0502020204030204" pitchFamily="34" charset="0"/>
              </a:rPr>
              <a:t> </a:t>
            </a:r>
          </a:p>
          <a:p>
            <a:pPr marL="361950" lvl="0" indent="9525"/>
            <a:r>
              <a:rPr lang="fr-FR" sz="1400" dirty="0">
                <a:ea typeface="Calibri" panose="020F0502020204030204" pitchFamily="34" charset="0"/>
              </a:rPr>
              <a:t>(Direction «Commerce électronique, intégration des services physiques et questions concernant le Conseil d’exploitation postale») </a:t>
            </a:r>
          </a:p>
          <a:p>
            <a:pPr marL="457200"/>
            <a:r>
              <a:rPr lang="fr-FR" sz="1400" dirty="0">
                <a:ea typeface="Calibri" panose="020F0502020204030204" pitchFamily="34" charset="0"/>
              </a:rPr>
              <a:t>  </a:t>
            </a:r>
          </a:p>
          <a:p>
            <a:r>
              <a:rPr lang="fr-FR" sz="1400" b="1" dirty="0">
                <a:latin typeface="Calibri" panose="020F0502020204030204" pitchFamily="34" charset="0"/>
              </a:rPr>
              <a:t>4.     Dernières innovations: systèmes informatiques et solution </a:t>
            </a:r>
            <a:r>
              <a:rPr lang="fr-FR" sz="1400" b="1" dirty="0"/>
              <a:t>rendu «droits </a:t>
            </a:r>
            <a:r>
              <a:rPr lang="fr-FR" sz="1400" b="1" dirty="0">
                <a:latin typeface="Calibri" panose="020F0502020204030204" pitchFamily="34" charset="0"/>
              </a:rPr>
              <a:t>acquittés» de l’UPU </a:t>
            </a:r>
          </a:p>
          <a:p>
            <a:pPr marL="361950" indent="9525"/>
            <a:r>
              <a:rPr lang="fr-FR" sz="1400" dirty="0">
                <a:latin typeface="Calibri" panose="020F0502020204030204" pitchFamily="34" charset="0"/>
                <a:ea typeface="Calibri" panose="020F0502020204030204" pitchFamily="34" charset="0"/>
              </a:rPr>
              <a:t>Intervenants: David </a:t>
            </a:r>
            <a:r>
              <a:rPr lang="fr-FR" sz="1400" dirty="0" err="1">
                <a:latin typeface="Calibri" panose="020F0502020204030204" pitchFamily="34" charset="0"/>
                <a:ea typeface="Calibri" panose="020F0502020204030204" pitchFamily="34" charset="0"/>
              </a:rPr>
              <a:t>Avsec</a:t>
            </a:r>
            <a:r>
              <a:rPr lang="fr-FR" sz="1400" dirty="0">
                <a:latin typeface="Calibri" panose="020F0502020204030204" pitchFamily="34" charset="0"/>
                <a:ea typeface="Calibri" panose="020F0502020204030204" pitchFamily="34" charset="0"/>
              </a:rPr>
              <a:t> et Stéphane Herrmann </a:t>
            </a:r>
          </a:p>
          <a:p>
            <a:pPr marL="361950" indent="9525"/>
            <a:r>
              <a:rPr lang="fr-FR" sz="1400" dirty="0">
                <a:latin typeface="Calibri" panose="020F0502020204030204" pitchFamily="34" charset="0"/>
                <a:ea typeface="Calibri" panose="020F0502020204030204" pitchFamily="34" charset="0"/>
              </a:rPr>
              <a:t>(Centre de technologies postales)</a:t>
            </a:r>
          </a:p>
          <a:p>
            <a:pPr marL="457200"/>
            <a:r>
              <a:rPr lang="fr-FR" sz="1400" dirty="0">
                <a:ea typeface="Calibri" panose="020F0502020204030204" pitchFamily="34" charset="0"/>
              </a:rPr>
              <a:t> </a:t>
            </a:r>
          </a:p>
          <a:p>
            <a:pPr lvl="0"/>
            <a:r>
              <a:rPr lang="fr-FR" sz="1400" b="1" dirty="0">
                <a:latin typeface="Calibri" panose="020F0502020204030204" pitchFamily="34" charset="0"/>
                <a:ea typeface="Times New Roman" panose="02020603050405020304" pitchFamily="18" charset="0"/>
              </a:rPr>
              <a:t>5.     Statistiques des volumes mondiaux</a:t>
            </a:r>
          </a:p>
          <a:p>
            <a:pPr marL="361950" lvl="0" indent="9525"/>
            <a:r>
              <a:rPr lang="fr-FR" sz="1400" dirty="0">
                <a:ea typeface="Calibri" panose="020F0502020204030204" pitchFamily="34" charset="0"/>
              </a:rPr>
              <a:t>Intervenant: Chokri </a:t>
            </a:r>
            <a:r>
              <a:rPr lang="fr-FR" sz="1400" dirty="0" err="1">
                <a:ea typeface="Calibri" panose="020F0502020204030204" pitchFamily="34" charset="0"/>
              </a:rPr>
              <a:t>Ellili</a:t>
            </a:r>
            <a:r>
              <a:rPr lang="fr-FR" sz="1400" dirty="0">
                <a:ea typeface="Calibri" panose="020F0502020204030204" pitchFamily="34" charset="0"/>
              </a:rPr>
              <a:t> </a:t>
            </a:r>
          </a:p>
          <a:p>
            <a:pPr marL="361950" indent="9525"/>
            <a:r>
              <a:rPr lang="fr-FR" sz="1400" dirty="0">
                <a:ea typeface="Calibri" panose="020F0502020204030204" pitchFamily="34" charset="0"/>
              </a:rPr>
              <a:t>(Direction «Commerce électronique, intégration des services physiques et questions concernant le Conseil d’exploitation postale») </a:t>
            </a:r>
          </a:p>
          <a:p>
            <a:pPr marL="342900" lvl="0" indent="-342900">
              <a:buAutoNum type="arabicPeriod" startAt="5"/>
            </a:pPr>
            <a:endParaRPr lang="en-US" sz="1400" b="1" dirty="0">
              <a:ea typeface="Times New Roman" panose="02020603050405020304" pitchFamily="18" charset="0"/>
            </a:endParaRPr>
          </a:p>
          <a:p>
            <a:pPr lvl="0"/>
            <a:r>
              <a:rPr lang="fr-FR" sz="1400" b="1" dirty="0">
                <a:latin typeface="Calibri" panose="020F0502020204030204" pitchFamily="34" charset="0"/>
                <a:ea typeface="Times New Roman" panose="02020603050405020304" pitchFamily="18" charset="0"/>
              </a:rPr>
              <a:t>6.     Questions-réponses</a:t>
            </a:r>
          </a:p>
          <a:p>
            <a:pPr marL="361950" lvl="0" indent="9525"/>
            <a:r>
              <a:rPr lang="fr-FR" sz="1400" dirty="0">
                <a:latin typeface="Calibri" panose="020F0502020204030204" pitchFamily="34" charset="0"/>
                <a:ea typeface="Calibri" panose="020F0502020204030204" pitchFamily="34" charset="0"/>
              </a:rPr>
              <a:t>(Via la fonction «chat» de Zoom)  </a:t>
            </a:r>
          </a:p>
          <a:p>
            <a:pPr lvl="0"/>
            <a:endParaRPr lang="en-US" sz="1400" b="1" dirty="0">
              <a:effectLst/>
              <a:ea typeface="Calibri" panose="020F0502020204030204" pitchFamily="34" charset="0"/>
            </a:endParaRPr>
          </a:p>
          <a:p>
            <a:pPr lvl="0"/>
            <a:r>
              <a:rPr lang="fr-FR" sz="1400" b="1" dirty="0">
                <a:latin typeface="Calibri" panose="020F0502020204030204" pitchFamily="34" charset="0"/>
                <a:ea typeface="Calibri" panose="020F0502020204030204" pitchFamily="34" charset="0"/>
              </a:rPr>
              <a:t>7.     </a:t>
            </a:r>
            <a:r>
              <a:rPr lang="fr-FR" sz="1400" b="1" dirty="0">
                <a:latin typeface="Calibri" panose="020F0502020204030204" pitchFamily="34" charset="0"/>
                <a:ea typeface="Times New Roman" panose="02020603050405020304" pitchFamily="18" charset="0"/>
              </a:rPr>
              <a:t>Remarques finales et principales conclusions</a:t>
            </a:r>
          </a:p>
        </p:txBody>
      </p:sp>
    </p:spTree>
    <p:extLst>
      <p:ext uri="{BB962C8B-B14F-4D97-AF65-F5344CB8AC3E}">
        <p14:creationId xmlns:p14="http://schemas.microsoft.com/office/powerpoint/2010/main" val="9489190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0835D29-844D-9B39-E66B-3F0C2F5A2FBA}"/>
              </a:ext>
            </a:extLst>
          </p:cNvPr>
          <p:cNvSpPr>
            <a:spLocks noGrp="1"/>
          </p:cNvSpPr>
          <p:nvPr>
            <p:ph type="ctrTitle"/>
          </p:nvPr>
        </p:nvSpPr>
        <p:spPr>
          <a:xfrm>
            <a:off x="1056443" y="2042612"/>
            <a:ext cx="10271591" cy="1809549"/>
          </a:xfrm>
        </p:spPr>
        <p:txBody>
          <a:bodyPr/>
          <a:lstStyle/>
          <a:p>
            <a:br>
              <a:rPr lang="fr-FR" sz="1800" b="0" i="0" u="none" strike="noStrike" baseline="0" dirty="0">
                <a:solidFill>
                  <a:srgbClr val="000000"/>
                </a:solidFill>
                <a:latin typeface="Lucida Sans" panose="020B0602030504020204" pitchFamily="34" charset="0"/>
              </a:rPr>
            </a:br>
            <a:r>
              <a:rPr lang="fr-FR" sz="3600" dirty="0"/>
              <a:t> 1. Moteurs du changement – Contexte et dispositions réglementaires </a:t>
            </a:r>
          </a:p>
        </p:txBody>
      </p:sp>
    </p:spTree>
    <p:extLst>
      <p:ext uri="{BB962C8B-B14F-4D97-AF65-F5344CB8AC3E}">
        <p14:creationId xmlns:p14="http://schemas.microsoft.com/office/powerpoint/2010/main" val="15463472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1FBD4C8-3DF6-4C8D-9667-690DD20D5492}"/>
              </a:ext>
            </a:extLst>
          </p:cNvPr>
          <p:cNvSpPr>
            <a:spLocks noGrp="1"/>
          </p:cNvSpPr>
          <p:nvPr>
            <p:ph type="title"/>
          </p:nvPr>
        </p:nvSpPr>
        <p:spPr>
          <a:xfrm>
            <a:off x="1388224" y="320876"/>
            <a:ext cx="10706793" cy="485460"/>
          </a:xfrm>
        </p:spPr>
        <p:txBody>
          <a:bodyPr/>
          <a:lstStyle/>
          <a:p>
            <a:r>
              <a:rPr lang="fr-FR" sz="3200" b="1" dirty="0">
                <a:latin typeface="+mn-lt"/>
                <a:ea typeface="+mn-ea"/>
                <a:cs typeface="+mn-cs"/>
              </a:rPr>
              <a:t>Répondre aux demandes et aux dynamiques du marché</a:t>
            </a:r>
          </a:p>
        </p:txBody>
      </p:sp>
      <p:sp>
        <p:nvSpPr>
          <p:cNvPr id="4" name="Rectangle 1">
            <a:extLst>
              <a:ext uri="{FF2B5EF4-FFF2-40B4-BE49-F238E27FC236}">
                <a16:creationId xmlns:a16="http://schemas.microsoft.com/office/drawing/2014/main" id="{30F19375-8870-4900-86B8-64A4197FDADE}"/>
              </a:ext>
            </a:extLst>
          </p:cNvPr>
          <p:cNvSpPr>
            <a:spLocks noGrp="1" noChangeArrowheads="1"/>
          </p:cNvSpPr>
          <p:nvPr>
            <p:ph idx="1"/>
          </p:nvPr>
        </p:nvSpPr>
        <p:spPr bwMode="auto">
          <a:xfrm>
            <a:off x="1388224" y="1146273"/>
            <a:ext cx="10550064" cy="48628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None/>
              <a:tabLst/>
            </a:pPr>
            <a:r>
              <a:rPr kumimoji="0" lang="fr-FR" sz="1000" b="1" i="0" u="none" strike="noStrike" cap="none" normalizeH="0" baseline="0" dirty="0">
                <a:ln>
                  <a:noFill/>
                </a:ln>
                <a:solidFill>
                  <a:schemeClr val="tx1"/>
                </a:solidFill>
              </a:rPr>
              <a:t>Numérisation</a:t>
            </a:r>
          </a:p>
          <a:p>
            <a:pPr eaLnBrk="0" fontAlgn="base" hangingPunct="0">
              <a:lnSpc>
                <a:spcPct val="100000"/>
              </a:lnSpc>
              <a:spcBef>
                <a:spcPct val="0"/>
              </a:spcBef>
              <a:spcAft>
                <a:spcPct val="0"/>
              </a:spcAft>
            </a:pPr>
            <a:r>
              <a:rPr kumimoji="0" lang="fr-FR" sz="1000" b="0" i="0" u="none" strike="noStrike" cap="none" normalizeH="0" baseline="0" dirty="0">
                <a:ln>
                  <a:noFill/>
                </a:ln>
                <a:solidFill>
                  <a:schemeClr val="tx1"/>
                </a:solidFill>
              </a:rPr>
              <a:t>Remplacement des communications physiques par les communications numériques (courrier électronique, facturation électronique, etc.) et déclin des volumes de courrier traditionnel</a:t>
            </a:r>
          </a:p>
          <a:p>
            <a:pPr eaLnBrk="0" fontAlgn="base" hangingPunct="0">
              <a:lnSpc>
                <a:spcPct val="100000"/>
              </a:lnSpc>
              <a:spcBef>
                <a:spcPct val="0"/>
              </a:spcBef>
              <a:spcAft>
                <a:spcPct val="0"/>
              </a:spcAft>
            </a:pPr>
            <a:r>
              <a:rPr lang="fr-FR" sz="1000" dirty="0"/>
              <a:t>Adoption de l'automatisation, de l'intelligence artificielle (IA) et de la robotique pour le contrôle de l'offre et de la demande, le tri et la distribution</a:t>
            </a:r>
          </a:p>
          <a:p>
            <a:pPr marL="0" marR="0" lvl="0" indent="0" algn="l" defTabSz="914400" rtl="0" eaLnBrk="0" fontAlgn="base" latinLnBrk="0" hangingPunct="0">
              <a:lnSpc>
                <a:spcPct val="100000"/>
              </a:lnSpc>
              <a:spcBef>
                <a:spcPct val="0"/>
              </a:spcBef>
              <a:spcAft>
                <a:spcPct val="0"/>
              </a:spcAft>
              <a:buClrTx/>
              <a:buSzTx/>
              <a:buNone/>
              <a:tabLst/>
            </a:pPr>
            <a:endParaRPr kumimoji="0" lang="en-GB" altLang="en-US" sz="1000" b="1"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None/>
              <a:tabLst/>
            </a:pPr>
            <a:r>
              <a:rPr kumimoji="0" lang="fr-FR" sz="1000" b="1" i="0" u="none" strike="noStrike" cap="none" normalizeH="0" baseline="0" dirty="0">
                <a:ln>
                  <a:noFill/>
                </a:ln>
                <a:solidFill>
                  <a:schemeClr val="tx1"/>
                </a:solidFill>
              </a:rPr>
              <a:t>Essor du commerce électronique</a:t>
            </a:r>
          </a:p>
          <a:p>
            <a:pPr eaLnBrk="0" fontAlgn="base" hangingPunct="0">
              <a:lnSpc>
                <a:spcPct val="100000"/>
              </a:lnSpc>
              <a:spcBef>
                <a:spcPct val="0"/>
              </a:spcBef>
              <a:spcAft>
                <a:spcPct val="0"/>
              </a:spcAft>
            </a:pPr>
            <a:r>
              <a:rPr kumimoji="0" lang="fr-FR" sz="1000" b="0" i="0" u="none" strike="noStrike" cap="none" normalizeH="0" baseline="0" dirty="0">
                <a:ln>
                  <a:noFill/>
                </a:ln>
                <a:solidFill>
                  <a:schemeClr val="tx1"/>
                </a:solidFill>
              </a:rPr>
              <a:t>Réorientation vers des plates-formes de commerce électronique et des réseaux intégrés verticalement  </a:t>
            </a:r>
          </a:p>
          <a:p>
            <a:pPr eaLnBrk="0" fontAlgn="base" hangingPunct="0">
              <a:lnSpc>
                <a:spcPct val="100000"/>
              </a:lnSpc>
              <a:spcBef>
                <a:spcPct val="0"/>
              </a:spcBef>
              <a:spcAft>
                <a:spcPct val="0"/>
              </a:spcAft>
            </a:pPr>
            <a:r>
              <a:rPr kumimoji="0" lang="fr-FR" sz="1000" b="0" i="0" u="none" strike="noStrike" cap="none" normalizeH="0" baseline="0" dirty="0">
                <a:ln>
                  <a:noFill/>
                </a:ln>
                <a:solidFill>
                  <a:schemeClr val="tx1"/>
                </a:solidFill>
              </a:rPr>
              <a:t>Augmentation de la demande de services de distribution des colis, en conséquence de la croissance des achats en ligne</a:t>
            </a:r>
          </a:p>
          <a:p>
            <a:pPr eaLnBrk="0" fontAlgn="base" hangingPunct="0">
              <a:lnSpc>
                <a:spcPct val="100000"/>
              </a:lnSpc>
              <a:spcBef>
                <a:spcPct val="0"/>
              </a:spcBef>
              <a:spcAft>
                <a:spcPct val="0"/>
              </a:spcAft>
            </a:pPr>
            <a:r>
              <a:rPr kumimoji="0" lang="fr-FR" sz="1000" b="0" i="0" u="none" strike="noStrike" cap="none" normalizeH="0" baseline="0" dirty="0">
                <a:ln>
                  <a:noFill/>
                </a:ln>
                <a:solidFill>
                  <a:schemeClr val="tx1"/>
                </a:solidFill>
              </a:rPr>
              <a:t>Transformation de la logistique et de la distribution par le commerce électronique, qui rend indispensable de fournir des services plus rapides et plus efficaces</a:t>
            </a:r>
          </a:p>
          <a:p>
            <a:pPr marL="0" marR="0" lvl="0" indent="0" algn="l" defTabSz="914400" rtl="0" eaLnBrk="0" fontAlgn="base" latinLnBrk="0" hangingPunct="0">
              <a:lnSpc>
                <a:spcPct val="100000"/>
              </a:lnSpc>
              <a:spcBef>
                <a:spcPct val="0"/>
              </a:spcBef>
              <a:spcAft>
                <a:spcPct val="0"/>
              </a:spcAft>
              <a:buClrTx/>
              <a:buSzTx/>
              <a:buNone/>
              <a:tabLst/>
            </a:pPr>
            <a:endParaRPr kumimoji="0" lang="en-GB" altLang="en-US" sz="1000" b="1"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None/>
              <a:tabLst/>
            </a:pPr>
            <a:r>
              <a:rPr kumimoji="0" lang="fr-FR" sz="1000" b="1" i="0" u="none" strike="noStrike" cap="none" normalizeH="0" baseline="0" dirty="0">
                <a:ln>
                  <a:noFill/>
                </a:ln>
                <a:solidFill>
                  <a:schemeClr val="tx1"/>
                </a:solidFill>
              </a:rPr>
              <a:t>Préoccupations environnementales</a:t>
            </a:r>
          </a:p>
          <a:p>
            <a:pPr marR="0" lvl="0" eaLnBrk="0" fontAlgn="base" hangingPunct="0">
              <a:lnSpc>
                <a:spcPct val="100000"/>
              </a:lnSpc>
              <a:spcBef>
                <a:spcPct val="0"/>
              </a:spcBef>
              <a:spcAft>
                <a:spcPct val="0"/>
              </a:spcAft>
              <a:buClrTx/>
              <a:buSzTx/>
              <a:tabLst/>
            </a:pPr>
            <a:r>
              <a:rPr lang="fr-FR" sz="1000" dirty="0"/>
              <a:t>Pressions croissantes pour rendre les opérations durables, y compris par des méthodes de distribution au bilan carbone neutre et par la réduction des déchets papier</a:t>
            </a:r>
          </a:p>
          <a:p>
            <a:pPr marR="0" lvl="0" eaLnBrk="0" fontAlgn="base" hangingPunct="0">
              <a:lnSpc>
                <a:spcPct val="100000"/>
              </a:lnSpc>
              <a:spcBef>
                <a:spcPct val="0"/>
              </a:spcBef>
              <a:spcAft>
                <a:spcPct val="0"/>
              </a:spcAft>
              <a:buClrTx/>
              <a:buSzTx/>
              <a:tabLst/>
            </a:pPr>
            <a:r>
              <a:rPr lang="fr-FR" sz="1000" dirty="0"/>
              <a:t>Attractivité croissante des options de transport respectueuses de l'environnement (p. ex. véhicules électriques, vélo)</a:t>
            </a:r>
          </a:p>
          <a:p>
            <a:pPr marL="0" marR="0" lvl="0" indent="0" algn="l" defTabSz="914400" rtl="0" eaLnBrk="0" fontAlgn="base" latinLnBrk="0" hangingPunct="0">
              <a:lnSpc>
                <a:spcPct val="100000"/>
              </a:lnSpc>
              <a:spcBef>
                <a:spcPct val="0"/>
              </a:spcBef>
              <a:spcAft>
                <a:spcPct val="0"/>
              </a:spcAft>
              <a:buClrTx/>
              <a:buSzTx/>
              <a:buNone/>
              <a:tabLst/>
            </a:pPr>
            <a:endParaRPr kumimoji="0" lang="en-GB" altLang="en-US" sz="1000" b="1"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None/>
              <a:tabLst/>
            </a:pPr>
            <a:r>
              <a:rPr kumimoji="0" lang="fr-FR" sz="1000" b="1" i="0" u="none" strike="noStrike" cap="none" normalizeH="0" baseline="0" dirty="0">
                <a:ln>
                  <a:noFill/>
                </a:ln>
                <a:solidFill>
                  <a:schemeClr val="tx1"/>
                </a:solidFill>
              </a:rPr>
              <a:t>Attentes des clients</a:t>
            </a:r>
          </a:p>
          <a:p>
            <a:pPr eaLnBrk="0" fontAlgn="base" hangingPunct="0">
              <a:lnSpc>
                <a:spcPct val="100000"/>
              </a:lnSpc>
              <a:spcBef>
                <a:spcPct val="0"/>
              </a:spcBef>
              <a:spcAft>
                <a:spcPct val="0"/>
              </a:spcAft>
            </a:pPr>
            <a:r>
              <a:rPr kumimoji="0" lang="fr-FR" sz="1000" b="0" i="0" u="none" strike="noStrike" cap="none" normalizeH="0" baseline="0" dirty="0">
                <a:ln>
                  <a:noFill/>
                </a:ln>
                <a:solidFill>
                  <a:schemeClr val="tx1"/>
                </a:solidFill>
              </a:rPr>
              <a:t>«La commodité avant tout» </a:t>
            </a:r>
          </a:p>
          <a:p>
            <a:pPr eaLnBrk="0" fontAlgn="base" hangingPunct="0">
              <a:lnSpc>
                <a:spcPct val="100000"/>
              </a:lnSpc>
              <a:spcBef>
                <a:spcPct val="0"/>
              </a:spcBef>
              <a:spcAft>
                <a:spcPct val="0"/>
              </a:spcAft>
            </a:pPr>
            <a:r>
              <a:rPr kumimoji="0" lang="fr-FR" sz="1000" b="0" i="0" u="none" strike="noStrike" cap="none" normalizeH="0" baseline="0" dirty="0">
                <a:ln>
                  <a:noFill/>
                </a:ln>
                <a:solidFill>
                  <a:schemeClr val="tx1"/>
                </a:solidFill>
              </a:rPr>
              <a:t>Demande d'options de distribution plus rapides et plus flexibles (p. ex. distribution le jour même ou le jour suivant)</a:t>
            </a:r>
          </a:p>
          <a:p>
            <a:pPr eaLnBrk="0" fontAlgn="base" hangingPunct="0">
              <a:lnSpc>
                <a:spcPct val="100000"/>
              </a:lnSpc>
              <a:spcBef>
                <a:spcPct val="0"/>
              </a:spcBef>
              <a:spcAft>
                <a:spcPct val="0"/>
              </a:spcAft>
            </a:pPr>
            <a:r>
              <a:rPr kumimoji="0" lang="fr-FR" sz="1000" b="0" i="0" u="none" strike="noStrike" cap="none" normalizeH="0" baseline="0" dirty="0">
                <a:ln>
                  <a:noFill/>
                </a:ln>
                <a:solidFill>
                  <a:schemeClr val="tx1"/>
                </a:solidFill>
              </a:rPr>
              <a:t>Importance croissante du suivi et à la transparence tout au long du processus de distribution</a:t>
            </a:r>
          </a:p>
          <a:p>
            <a:pPr eaLnBrk="0" fontAlgn="base" hangingPunct="0">
              <a:lnSpc>
                <a:spcPct val="100000"/>
              </a:lnSpc>
              <a:spcBef>
                <a:spcPct val="0"/>
              </a:spcBef>
              <a:spcAft>
                <a:spcPct val="0"/>
              </a:spcAft>
            </a:pPr>
            <a:r>
              <a:rPr kumimoji="0" lang="fr-FR" sz="1000" b="0" i="0" u="none" strike="noStrike" cap="none" normalizeH="0" baseline="0" dirty="0">
                <a:ln>
                  <a:noFill/>
                </a:ln>
                <a:solidFill>
                  <a:schemeClr val="tx1"/>
                </a:solidFill>
              </a:rPr>
              <a:t>Éléments de services orientés vers la clientèle: distribution gratuite, facilitation des retours, visibilité et distribution/collecte en dehors du domicile  </a:t>
            </a:r>
          </a:p>
          <a:p>
            <a:pPr marL="0" indent="0" eaLnBrk="0" fontAlgn="base" hangingPunct="0">
              <a:lnSpc>
                <a:spcPct val="100000"/>
              </a:lnSpc>
              <a:spcBef>
                <a:spcPct val="0"/>
              </a:spcBef>
              <a:spcAft>
                <a:spcPct val="0"/>
              </a:spcAft>
              <a:buNone/>
            </a:pPr>
            <a:endParaRPr lang="en-GB" altLang="en-US" sz="1000" dirty="0"/>
          </a:p>
          <a:p>
            <a:pPr marL="0" indent="0" eaLnBrk="0" fontAlgn="base" hangingPunct="0">
              <a:lnSpc>
                <a:spcPct val="100000"/>
              </a:lnSpc>
              <a:spcBef>
                <a:spcPct val="0"/>
              </a:spcBef>
              <a:spcAft>
                <a:spcPct val="0"/>
              </a:spcAft>
              <a:buNone/>
            </a:pPr>
            <a:r>
              <a:rPr lang="fr-FR" sz="1000" b="1" dirty="0"/>
              <a:t>Politiques et législation commerciales</a:t>
            </a:r>
          </a:p>
          <a:p>
            <a:pPr eaLnBrk="0" fontAlgn="base" hangingPunct="0">
              <a:lnSpc>
                <a:spcPct val="100000"/>
              </a:lnSpc>
              <a:spcBef>
                <a:spcPct val="0"/>
              </a:spcBef>
              <a:spcAft>
                <a:spcPct val="0"/>
              </a:spcAft>
            </a:pPr>
            <a:r>
              <a:rPr lang="fr-FR" sz="1000" dirty="0"/>
              <a:t>Nouvelles exigences législatives en matière de données, de sécurité et de limites sur certaines marchandises</a:t>
            </a:r>
          </a:p>
          <a:p>
            <a:pPr eaLnBrk="0" fontAlgn="base" hangingPunct="0">
              <a:lnSpc>
                <a:spcPct val="100000"/>
              </a:lnSpc>
              <a:spcBef>
                <a:spcPct val="0"/>
              </a:spcBef>
              <a:spcAft>
                <a:spcPct val="0"/>
              </a:spcAft>
            </a:pPr>
            <a:r>
              <a:rPr lang="fr-FR" sz="1000" dirty="0"/>
              <a:t>Modifications apportées aux politiques commerciales</a:t>
            </a:r>
          </a:p>
          <a:p>
            <a:pPr marL="0" indent="0" eaLnBrk="0" fontAlgn="base" hangingPunct="0">
              <a:lnSpc>
                <a:spcPct val="100000"/>
              </a:lnSpc>
              <a:spcBef>
                <a:spcPct val="0"/>
              </a:spcBef>
              <a:spcAft>
                <a:spcPct val="0"/>
              </a:spcAft>
              <a:buNone/>
            </a:pPr>
            <a:endParaRPr lang="en-GB" altLang="en-US" sz="1000" dirty="0"/>
          </a:p>
          <a:p>
            <a:pPr marL="0" indent="0" eaLnBrk="0" fontAlgn="base" hangingPunct="0">
              <a:lnSpc>
                <a:spcPct val="100000"/>
              </a:lnSpc>
              <a:spcBef>
                <a:spcPct val="0"/>
              </a:spcBef>
              <a:spcAft>
                <a:spcPct val="0"/>
              </a:spcAft>
              <a:buNone/>
            </a:pPr>
            <a:r>
              <a:rPr lang="fr-FR" sz="1000" b="1" dirty="0"/>
              <a:t>Impacts structurels sur les opérateurs désignés</a:t>
            </a:r>
          </a:p>
          <a:p>
            <a:pPr eaLnBrk="0" fontAlgn="base" hangingPunct="0">
              <a:lnSpc>
                <a:spcPct val="100000"/>
              </a:lnSpc>
              <a:spcBef>
                <a:spcPct val="0"/>
              </a:spcBef>
              <a:spcAft>
                <a:spcPct val="0"/>
              </a:spcAft>
            </a:pPr>
            <a:r>
              <a:rPr lang="fr-FR" sz="1000" dirty="0"/>
              <a:t>Intensification de la concurrence</a:t>
            </a:r>
          </a:p>
          <a:p>
            <a:pPr eaLnBrk="0" fontAlgn="base" hangingPunct="0">
              <a:lnSpc>
                <a:spcPct val="100000"/>
              </a:lnSpc>
              <a:spcBef>
                <a:spcPct val="0"/>
              </a:spcBef>
              <a:spcAft>
                <a:spcPct val="0"/>
              </a:spcAft>
            </a:pPr>
            <a:r>
              <a:rPr lang="fr-FR" sz="1000" dirty="0"/>
              <a:t>Réduction des revenus provenant des marchés traditionnels; efforts pour trouver le bon équilibre entre les exigences des secteurs traditionnels et celles des nouveaux secteurs</a:t>
            </a:r>
          </a:p>
          <a:p>
            <a:pPr eaLnBrk="0" fontAlgn="base" hangingPunct="0">
              <a:lnSpc>
                <a:spcPct val="100000"/>
              </a:lnSpc>
              <a:spcBef>
                <a:spcPct val="0"/>
              </a:spcBef>
              <a:spcAft>
                <a:spcPct val="0"/>
              </a:spcAft>
            </a:pPr>
            <a:r>
              <a:rPr lang="fr-FR" sz="1000" dirty="0"/>
              <a:t>Tension entre les contraintes financières et les besoins en capitaux   </a:t>
            </a:r>
          </a:p>
        </p:txBody>
      </p:sp>
      <p:pic>
        <p:nvPicPr>
          <p:cNvPr id="6" name="Picture 5">
            <a:extLst>
              <a:ext uri="{FF2B5EF4-FFF2-40B4-BE49-F238E27FC236}">
                <a16:creationId xmlns:a16="http://schemas.microsoft.com/office/drawing/2014/main" id="{0611DB6F-D873-4D7D-B4A3-2C2CFCEE9210}"/>
              </a:ext>
            </a:extLst>
          </p:cNvPr>
          <p:cNvPicPr>
            <a:picLocks noChangeAspect="1"/>
          </p:cNvPicPr>
          <p:nvPr/>
        </p:nvPicPr>
        <p:blipFill>
          <a:blip r:embed="rId3"/>
          <a:stretch>
            <a:fillRect/>
          </a:stretch>
        </p:blipFill>
        <p:spPr>
          <a:xfrm>
            <a:off x="497466" y="3421525"/>
            <a:ext cx="392938" cy="511901"/>
          </a:xfrm>
          <a:prstGeom prst="rect">
            <a:avLst/>
          </a:prstGeom>
        </p:spPr>
      </p:pic>
      <p:pic>
        <p:nvPicPr>
          <p:cNvPr id="8" name="Picture 7">
            <a:extLst>
              <a:ext uri="{FF2B5EF4-FFF2-40B4-BE49-F238E27FC236}">
                <a16:creationId xmlns:a16="http://schemas.microsoft.com/office/drawing/2014/main" id="{EAAB1E1C-A278-43F5-8A91-CEDCC96FAA0E}"/>
              </a:ext>
            </a:extLst>
          </p:cNvPr>
          <p:cNvPicPr>
            <a:picLocks noChangeAspect="1"/>
          </p:cNvPicPr>
          <p:nvPr/>
        </p:nvPicPr>
        <p:blipFill>
          <a:blip r:embed="rId4"/>
          <a:stretch>
            <a:fillRect/>
          </a:stretch>
        </p:blipFill>
        <p:spPr>
          <a:xfrm>
            <a:off x="463577" y="1907969"/>
            <a:ext cx="468769" cy="490572"/>
          </a:xfrm>
          <a:prstGeom prst="rect">
            <a:avLst/>
          </a:prstGeom>
        </p:spPr>
      </p:pic>
      <p:pic>
        <p:nvPicPr>
          <p:cNvPr id="10" name="Picture 9">
            <a:extLst>
              <a:ext uri="{FF2B5EF4-FFF2-40B4-BE49-F238E27FC236}">
                <a16:creationId xmlns:a16="http://schemas.microsoft.com/office/drawing/2014/main" id="{49F90DA0-55A1-43E6-87C5-8AF8CBED0D64}"/>
              </a:ext>
            </a:extLst>
          </p:cNvPr>
          <p:cNvPicPr>
            <a:picLocks noChangeAspect="1"/>
          </p:cNvPicPr>
          <p:nvPr/>
        </p:nvPicPr>
        <p:blipFill>
          <a:blip r:embed="rId5"/>
          <a:stretch>
            <a:fillRect/>
          </a:stretch>
        </p:blipFill>
        <p:spPr>
          <a:xfrm>
            <a:off x="481931" y="5122543"/>
            <a:ext cx="355280" cy="496667"/>
          </a:xfrm>
          <a:prstGeom prst="rect">
            <a:avLst/>
          </a:prstGeom>
        </p:spPr>
      </p:pic>
      <p:pic>
        <p:nvPicPr>
          <p:cNvPr id="12" name="Picture 11">
            <a:extLst>
              <a:ext uri="{FF2B5EF4-FFF2-40B4-BE49-F238E27FC236}">
                <a16:creationId xmlns:a16="http://schemas.microsoft.com/office/drawing/2014/main" id="{3A98BDBE-1396-4DD7-92DC-C27045F04761}"/>
              </a:ext>
            </a:extLst>
          </p:cNvPr>
          <p:cNvPicPr>
            <a:picLocks noChangeAspect="1"/>
          </p:cNvPicPr>
          <p:nvPr/>
        </p:nvPicPr>
        <p:blipFill>
          <a:blip r:embed="rId6"/>
          <a:stretch>
            <a:fillRect/>
          </a:stretch>
        </p:blipFill>
        <p:spPr>
          <a:xfrm>
            <a:off x="451663" y="4399924"/>
            <a:ext cx="414369" cy="405229"/>
          </a:xfrm>
          <a:prstGeom prst="rect">
            <a:avLst/>
          </a:prstGeom>
        </p:spPr>
      </p:pic>
      <p:pic>
        <p:nvPicPr>
          <p:cNvPr id="14" name="Picture 13">
            <a:extLst>
              <a:ext uri="{FF2B5EF4-FFF2-40B4-BE49-F238E27FC236}">
                <a16:creationId xmlns:a16="http://schemas.microsoft.com/office/drawing/2014/main" id="{46DE6A3E-F6EF-4D1F-9802-3FE9B29DCF06}"/>
              </a:ext>
            </a:extLst>
          </p:cNvPr>
          <p:cNvPicPr>
            <a:picLocks noChangeAspect="1"/>
          </p:cNvPicPr>
          <p:nvPr/>
        </p:nvPicPr>
        <p:blipFill>
          <a:blip r:embed="rId7"/>
          <a:stretch>
            <a:fillRect/>
          </a:stretch>
        </p:blipFill>
        <p:spPr>
          <a:xfrm>
            <a:off x="511454" y="2701325"/>
            <a:ext cx="347339" cy="417416"/>
          </a:xfrm>
          <a:prstGeom prst="rect">
            <a:avLst/>
          </a:prstGeom>
        </p:spPr>
      </p:pic>
      <p:pic>
        <p:nvPicPr>
          <p:cNvPr id="16" name="Picture 15">
            <a:extLst>
              <a:ext uri="{FF2B5EF4-FFF2-40B4-BE49-F238E27FC236}">
                <a16:creationId xmlns:a16="http://schemas.microsoft.com/office/drawing/2014/main" id="{DED32AB6-044C-459A-B5C0-E9807EEDA48B}"/>
              </a:ext>
            </a:extLst>
          </p:cNvPr>
          <p:cNvPicPr>
            <a:picLocks noChangeAspect="1"/>
          </p:cNvPicPr>
          <p:nvPr/>
        </p:nvPicPr>
        <p:blipFill>
          <a:blip r:embed="rId8"/>
          <a:stretch>
            <a:fillRect/>
          </a:stretch>
        </p:blipFill>
        <p:spPr>
          <a:xfrm>
            <a:off x="497466" y="1184339"/>
            <a:ext cx="399398" cy="568840"/>
          </a:xfrm>
          <a:prstGeom prst="rect">
            <a:avLst/>
          </a:prstGeom>
        </p:spPr>
      </p:pic>
      <p:sp>
        <p:nvSpPr>
          <p:cNvPr id="17" name="TextBox 16">
            <a:extLst>
              <a:ext uri="{FF2B5EF4-FFF2-40B4-BE49-F238E27FC236}">
                <a16:creationId xmlns:a16="http://schemas.microsoft.com/office/drawing/2014/main" id="{39E1CAB5-4EA1-444F-837F-1BA20F26BC7E}"/>
              </a:ext>
            </a:extLst>
          </p:cNvPr>
          <p:cNvSpPr txBox="1"/>
          <p:nvPr/>
        </p:nvSpPr>
        <p:spPr>
          <a:xfrm>
            <a:off x="383466" y="1544722"/>
            <a:ext cx="627657" cy="261610"/>
          </a:xfrm>
          <a:prstGeom prst="rect">
            <a:avLst/>
          </a:prstGeom>
          <a:solidFill>
            <a:schemeClr val="bg1"/>
          </a:solidFill>
        </p:spPr>
        <p:txBody>
          <a:bodyPr wrap="square" rtlCol="0">
            <a:spAutoFit/>
          </a:bodyPr>
          <a:lstStyle/>
          <a:p>
            <a:r>
              <a:rPr lang="fr-FR" sz="800" b="1" dirty="0">
                <a:solidFill>
                  <a:schemeClr val="accent1">
                    <a:lumMod val="50000"/>
                  </a:schemeClr>
                </a:solidFill>
              </a:rPr>
              <a:t>Évolution</a:t>
            </a:r>
            <a:r>
              <a:rPr lang="fr-FR" sz="1100" dirty="0"/>
              <a:t> </a:t>
            </a:r>
          </a:p>
        </p:txBody>
      </p:sp>
      <p:sp>
        <p:nvSpPr>
          <p:cNvPr id="13" name="TextBox 12">
            <a:extLst>
              <a:ext uri="{FF2B5EF4-FFF2-40B4-BE49-F238E27FC236}">
                <a16:creationId xmlns:a16="http://schemas.microsoft.com/office/drawing/2014/main" id="{597F473E-D392-4D44-A11A-298E78A34F4B}"/>
              </a:ext>
            </a:extLst>
          </p:cNvPr>
          <p:cNvSpPr txBox="1"/>
          <p:nvPr/>
        </p:nvSpPr>
        <p:spPr>
          <a:xfrm>
            <a:off x="2068244" y="6185093"/>
            <a:ext cx="9737766" cy="646331"/>
          </a:xfrm>
          <a:prstGeom prst="rect">
            <a:avLst/>
          </a:prstGeom>
          <a:noFill/>
        </p:spPr>
        <p:txBody>
          <a:bodyPr wrap="square">
            <a:spAutoFit/>
          </a:bodyPr>
          <a:lstStyle/>
          <a:p>
            <a:pPr>
              <a:spcAft>
                <a:spcPts val="1000"/>
              </a:spcAft>
            </a:pPr>
            <a:r>
              <a:rPr lang="fr-FR" b="1" dirty="0">
                <a:solidFill>
                  <a:schemeClr val="accent1"/>
                </a:solidFill>
                <a:latin typeface="+mn-lt"/>
                <a:ea typeface="+mn-ea"/>
                <a:cs typeface="+mn-cs"/>
              </a:rPr>
              <a:t>Transition vers une approche par menu pour aligner les besoins du secteur et simplifier l'offre de services en harmonisant les produits, la qualité et la rémunération  </a:t>
            </a:r>
          </a:p>
        </p:txBody>
      </p:sp>
      <p:pic>
        <p:nvPicPr>
          <p:cNvPr id="7" name="Picture 6">
            <a:extLst>
              <a:ext uri="{FF2B5EF4-FFF2-40B4-BE49-F238E27FC236}">
                <a16:creationId xmlns:a16="http://schemas.microsoft.com/office/drawing/2014/main" id="{3D1B785F-D988-45FF-A2C0-34C71F53F9BA}"/>
              </a:ext>
            </a:extLst>
          </p:cNvPr>
          <p:cNvPicPr>
            <a:picLocks noChangeAspect="1"/>
          </p:cNvPicPr>
          <p:nvPr/>
        </p:nvPicPr>
        <p:blipFill>
          <a:blip r:embed="rId9"/>
          <a:stretch>
            <a:fillRect/>
          </a:stretch>
        </p:blipFill>
        <p:spPr>
          <a:xfrm>
            <a:off x="230227" y="6145875"/>
            <a:ext cx="1786564" cy="640467"/>
          </a:xfrm>
          <a:prstGeom prst="rect">
            <a:avLst/>
          </a:prstGeom>
        </p:spPr>
      </p:pic>
    </p:spTree>
    <p:extLst>
      <p:ext uri="{BB962C8B-B14F-4D97-AF65-F5344CB8AC3E}">
        <p14:creationId xmlns:p14="http://schemas.microsoft.com/office/powerpoint/2010/main" val="24178916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B492042-F436-4448-86DF-E0D193D04426}"/>
              </a:ext>
            </a:extLst>
          </p:cNvPr>
          <p:cNvSpPr>
            <a:spLocks noGrp="1"/>
          </p:cNvSpPr>
          <p:nvPr>
            <p:ph type="title"/>
          </p:nvPr>
        </p:nvSpPr>
        <p:spPr>
          <a:xfrm>
            <a:off x="1743544" y="497201"/>
            <a:ext cx="9479236" cy="574284"/>
          </a:xfrm>
        </p:spPr>
        <p:txBody>
          <a:bodyPr/>
          <a:lstStyle/>
          <a:p>
            <a:pPr>
              <a:defRPr/>
            </a:pPr>
            <a:r>
              <a:rPr lang="fr-FR" sz="2400" dirty="0">
                <a:cs typeface="Arial" panose="020B0604020202020204" pitchFamily="34" charset="0"/>
              </a:rPr>
              <a:t>Réponse et cadre d’appui de l’UPU</a:t>
            </a:r>
            <a:br>
              <a:rPr lang="fr-FR" sz="2400" dirty="0">
                <a:cs typeface="Arial" panose="020B0604020202020204" pitchFamily="34" charset="0"/>
              </a:rPr>
            </a:br>
            <a:r>
              <a:rPr lang="fr-FR" sz="2400" dirty="0">
                <a:cs typeface="Arial" panose="020B0604020202020204" pitchFamily="34" charset="0"/>
              </a:rPr>
              <a:t>Adapter les services postaux à l’évolution du marché</a:t>
            </a:r>
          </a:p>
        </p:txBody>
      </p:sp>
      <p:sp>
        <p:nvSpPr>
          <p:cNvPr id="29" name="Oval 28">
            <a:extLst>
              <a:ext uri="{FF2B5EF4-FFF2-40B4-BE49-F238E27FC236}">
                <a16:creationId xmlns:a16="http://schemas.microsoft.com/office/drawing/2014/main" id="{074C7C8F-8ADE-4AE9-91C2-F416AD4274CB}"/>
              </a:ext>
            </a:extLst>
          </p:cNvPr>
          <p:cNvSpPr>
            <a:spLocks noChangeAspect="1"/>
          </p:cNvSpPr>
          <p:nvPr/>
        </p:nvSpPr>
        <p:spPr>
          <a:xfrm>
            <a:off x="3457597" y="1579377"/>
            <a:ext cx="4975790" cy="4939184"/>
          </a:xfrm>
          <a:prstGeom prst="ellipse">
            <a:avLst/>
          </a:prstGeom>
          <a:solidFill>
            <a:schemeClr val="bg1"/>
          </a:solidFill>
          <a:ln w="762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Oval 30">
            <a:extLst>
              <a:ext uri="{FF2B5EF4-FFF2-40B4-BE49-F238E27FC236}">
                <a16:creationId xmlns:a16="http://schemas.microsoft.com/office/drawing/2014/main" id="{CE15F7C5-E99E-465F-9A16-1E905F1B8A4B}"/>
              </a:ext>
            </a:extLst>
          </p:cNvPr>
          <p:cNvSpPr/>
          <p:nvPr/>
        </p:nvSpPr>
        <p:spPr>
          <a:xfrm>
            <a:off x="4160400" y="2343712"/>
            <a:ext cx="3527774" cy="3422697"/>
          </a:xfrm>
          <a:prstGeom prst="ellipse">
            <a:avLst/>
          </a:prstGeom>
          <a:solidFill>
            <a:schemeClr val="bg1"/>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a typeface="Verdana" panose="020B0604030504040204" pitchFamily="34" charset="0"/>
            </a:endParaRPr>
          </a:p>
        </p:txBody>
      </p:sp>
      <p:pic>
        <p:nvPicPr>
          <p:cNvPr id="32" name="Picture 31">
            <a:extLst>
              <a:ext uri="{FF2B5EF4-FFF2-40B4-BE49-F238E27FC236}">
                <a16:creationId xmlns:a16="http://schemas.microsoft.com/office/drawing/2014/main" id="{9D1B370A-76A5-4693-B203-EE32F76D1235}"/>
              </a:ext>
            </a:extLst>
          </p:cNvPr>
          <p:cNvPicPr>
            <a:picLocks noChangeAspect="1"/>
          </p:cNvPicPr>
          <p:nvPr/>
        </p:nvPicPr>
        <p:blipFill>
          <a:blip r:embed="rId2">
            <a:duotone>
              <a:schemeClr val="accent6">
                <a:shade val="45000"/>
                <a:satMod val="135000"/>
              </a:schemeClr>
              <a:prstClr val="white"/>
            </a:duotone>
          </a:blip>
          <a:stretch>
            <a:fillRect/>
          </a:stretch>
        </p:blipFill>
        <p:spPr>
          <a:xfrm>
            <a:off x="7055945" y="3806979"/>
            <a:ext cx="944782" cy="890485"/>
          </a:xfrm>
          <a:prstGeom prst="rect">
            <a:avLst/>
          </a:prstGeom>
        </p:spPr>
      </p:pic>
      <p:pic>
        <p:nvPicPr>
          <p:cNvPr id="33" name="Picture 32">
            <a:extLst>
              <a:ext uri="{FF2B5EF4-FFF2-40B4-BE49-F238E27FC236}">
                <a16:creationId xmlns:a16="http://schemas.microsoft.com/office/drawing/2014/main" id="{4B5D3D3D-2AD9-4662-973D-F4CBE38DBD98}"/>
              </a:ext>
            </a:extLst>
          </p:cNvPr>
          <p:cNvPicPr>
            <a:picLocks noChangeAspect="1"/>
          </p:cNvPicPr>
          <p:nvPr/>
        </p:nvPicPr>
        <p:blipFill>
          <a:blip r:embed="rId3">
            <a:grayscl/>
          </a:blip>
          <a:stretch>
            <a:fillRect/>
          </a:stretch>
        </p:blipFill>
        <p:spPr>
          <a:xfrm>
            <a:off x="3604983" y="4316648"/>
            <a:ext cx="1321552" cy="894910"/>
          </a:xfrm>
          <a:prstGeom prst="rect">
            <a:avLst/>
          </a:prstGeom>
        </p:spPr>
      </p:pic>
      <p:pic>
        <p:nvPicPr>
          <p:cNvPr id="34" name="Picture 33">
            <a:extLst>
              <a:ext uri="{FF2B5EF4-FFF2-40B4-BE49-F238E27FC236}">
                <a16:creationId xmlns:a16="http://schemas.microsoft.com/office/drawing/2014/main" id="{A04A5434-EB96-4159-960B-501030337DF3}"/>
              </a:ext>
            </a:extLst>
          </p:cNvPr>
          <p:cNvPicPr>
            <a:picLocks noChangeAspect="1"/>
          </p:cNvPicPr>
          <p:nvPr/>
        </p:nvPicPr>
        <p:blipFill>
          <a:blip r:embed="rId4">
            <a:duotone>
              <a:schemeClr val="accent5">
                <a:shade val="45000"/>
                <a:satMod val="135000"/>
              </a:schemeClr>
              <a:prstClr val="white"/>
            </a:duotone>
          </a:blip>
          <a:stretch>
            <a:fillRect/>
          </a:stretch>
        </p:blipFill>
        <p:spPr>
          <a:xfrm>
            <a:off x="6434374" y="2158447"/>
            <a:ext cx="936117" cy="684753"/>
          </a:xfrm>
          <a:prstGeom prst="rect">
            <a:avLst/>
          </a:prstGeom>
        </p:spPr>
      </p:pic>
      <p:pic>
        <p:nvPicPr>
          <p:cNvPr id="35" name="Picture 34">
            <a:extLst>
              <a:ext uri="{FF2B5EF4-FFF2-40B4-BE49-F238E27FC236}">
                <a16:creationId xmlns:a16="http://schemas.microsoft.com/office/drawing/2014/main" id="{A1ADCE88-F864-4705-91C1-56232A27F60F}"/>
              </a:ext>
            </a:extLst>
          </p:cNvPr>
          <p:cNvPicPr>
            <a:picLocks noChangeAspect="1"/>
          </p:cNvPicPr>
          <p:nvPr/>
        </p:nvPicPr>
        <p:blipFill>
          <a:blip r:embed="rId5"/>
          <a:stretch>
            <a:fillRect/>
          </a:stretch>
        </p:blipFill>
        <p:spPr>
          <a:xfrm>
            <a:off x="5583124" y="5257757"/>
            <a:ext cx="781654" cy="841020"/>
          </a:xfrm>
          <a:prstGeom prst="rect">
            <a:avLst/>
          </a:prstGeom>
        </p:spPr>
      </p:pic>
      <p:pic>
        <p:nvPicPr>
          <p:cNvPr id="36" name="Picture 35">
            <a:extLst>
              <a:ext uri="{FF2B5EF4-FFF2-40B4-BE49-F238E27FC236}">
                <a16:creationId xmlns:a16="http://schemas.microsoft.com/office/drawing/2014/main" id="{D37F2106-87D5-49AE-8B1B-E32AA57B5175}"/>
              </a:ext>
            </a:extLst>
          </p:cNvPr>
          <p:cNvPicPr>
            <a:picLocks noChangeAspect="1"/>
          </p:cNvPicPr>
          <p:nvPr/>
        </p:nvPicPr>
        <p:blipFill>
          <a:blip r:embed="rId6">
            <a:duotone>
              <a:schemeClr val="accent1">
                <a:shade val="45000"/>
                <a:satMod val="135000"/>
              </a:schemeClr>
              <a:prstClr val="white"/>
            </a:duotone>
            <a:extLst>
              <a:ext uri="{BEBA8EAE-BF5A-486C-A8C5-ECC9F3942E4B}">
                <a14:imgProps xmlns:a14="http://schemas.microsoft.com/office/drawing/2010/main">
                  <a14:imgLayer r:embed="rId7">
                    <a14:imgEffect>
                      <a14:colorTemperature colorTemp="4700"/>
                    </a14:imgEffect>
                  </a14:imgLayer>
                </a14:imgProps>
              </a:ext>
            </a:extLst>
          </a:blip>
          <a:stretch>
            <a:fillRect/>
          </a:stretch>
        </p:blipFill>
        <p:spPr>
          <a:xfrm>
            <a:off x="5373813" y="3419614"/>
            <a:ext cx="1126807" cy="788766"/>
          </a:xfrm>
          <a:prstGeom prst="ellipse">
            <a:avLst/>
          </a:prstGeom>
          <a:ln w="63500" cap="rnd">
            <a:solidFill>
              <a:schemeClr val="accent1">
                <a:lumMod val="60000"/>
                <a:lumOff val="40000"/>
              </a:schemeClr>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37" name="TextBox 36">
            <a:extLst>
              <a:ext uri="{FF2B5EF4-FFF2-40B4-BE49-F238E27FC236}">
                <a16:creationId xmlns:a16="http://schemas.microsoft.com/office/drawing/2014/main" id="{CED30DD6-78CC-41A9-AA53-CFE816BE9DCF}"/>
              </a:ext>
            </a:extLst>
          </p:cNvPr>
          <p:cNvSpPr txBox="1"/>
          <p:nvPr/>
        </p:nvSpPr>
        <p:spPr>
          <a:xfrm>
            <a:off x="5157565" y="4131310"/>
            <a:ext cx="1664040" cy="923330"/>
          </a:xfrm>
          <a:prstGeom prst="rect">
            <a:avLst/>
          </a:prstGeom>
          <a:noFill/>
        </p:spPr>
        <p:txBody>
          <a:bodyPr wrap="square" rtlCol="0">
            <a:spAutoFit/>
          </a:bodyPr>
          <a:lstStyle/>
          <a:p>
            <a:r>
              <a:rPr lang="fr-FR" dirty="0">
                <a:latin typeface="Verdana" panose="020B0604030504040204" pitchFamily="34" charset="0"/>
                <a:ea typeface="Verdana" panose="020B0604030504040204" pitchFamily="34" charset="0"/>
              </a:rPr>
              <a:t>Activités centrées sur la clientèle </a:t>
            </a:r>
          </a:p>
        </p:txBody>
      </p:sp>
      <p:sp>
        <p:nvSpPr>
          <p:cNvPr id="38" name="TextBox 37">
            <a:extLst>
              <a:ext uri="{FF2B5EF4-FFF2-40B4-BE49-F238E27FC236}">
                <a16:creationId xmlns:a16="http://schemas.microsoft.com/office/drawing/2014/main" id="{E9E33905-6C6C-42B4-99C4-4193C862840B}"/>
              </a:ext>
            </a:extLst>
          </p:cNvPr>
          <p:cNvSpPr txBox="1"/>
          <p:nvPr/>
        </p:nvSpPr>
        <p:spPr>
          <a:xfrm>
            <a:off x="4530028" y="3044532"/>
            <a:ext cx="801694" cy="307777"/>
          </a:xfrm>
          <a:prstGeom prst="rect">
            <a:avLst/>
          </a:prstGeom>
          <a:noFill/>
        </p:spPr>
        <p:txBody>
          <a:bodyPr wrap="none" rtlCol="0">
            <a:spAutoFit/>
          </a:bodyPr>
          <a:lstStyle/>
          <a:p>
            <a:r>
              <a:rPr lang="fr-FR" sz="1400">
                <a:latin typeface="Verdana" panose="020B0604030504040204" pitchFamily="34" charset="0"/>
                <a:ea typeface="Verdana" panose="020B0604030504040204" pitchFamily="34" charset="0"/>
              </a:rPr>
              <a:t>Marché</a:t>
            </a:r>
          </a:p>
        </p:txBody>
      </p:sp>
      <p:sp>
        <p:nvSpPr>
          <p:cNvPr id="39" name="TextBox 38">
            <a:extLst>
              <a:ext uri="{FF2B5EF4-FFF2-40B4-BE49-F238E27FC236}">
                <a16:creationId xmlns:a16="http://schemas.microsoft.com/office/drawing/2014/main" id="{A1E64D72-5C94-4436-9B3F-D4969580621C}"/>
              </a:ext>
            </a:extLst>
          </p:cNvPr>
          <p:cNvSpPr txBox="1"/>
          <p:nvPr/>
        </p:nvSpPr>
        <p:spPr>
          <a:xfrm>
            <a:off x="6370570" y="2800963"/>
            <a:ext cx="1126807" cy="523220"/>
          </a:xfrm>
          <a:prstGeom prst="rect">
            <a:avLst/>
          </a:prstGeom>
          <a:noFill/>
        </p:spPr>
        <p:txBody>
          <a:bodyPr wrap="square" rtlCol="0">
            <a:spAutoFit/>
          </a:bodyPr>
          <a:lstStyle/>
          <a:p>
            <a:r>
              <a:rPr lang="fr-FR" sz="1400" dirty="0">
                <a:latin typeface="Verdana" panose="020B0604030504040204" pitchFamily="34" charset="0"/>
                <a:ea typeface="Verdana" panose="020B0604030504040204" pitchFamily="34" charset="0"/>
              </a:rPr>
              <a:t>Éléments de service</a:t>
            </a:r>
          </a:p>
        </p:txBody>
      </p:sp>
      <p:sp>
        <p:nvSpPr>
          <p:cNvPr id="40" name="TextBox 39">
            <a:extLst>
              <a:ext uri="{FF2B5EF4-FFF2-40B4-BE49-F238E27FC236}">
                <a16:creationId xmlns:a16="http://schemas.microsoft.com/office/drawing/2014/main" id="{2C244B8C-B7EB-4E32-A801-C639F51F2965}"/>
              </a:ext>
            </a:extLst>
          </p:cNvPr>
          <p:cNvSpPr txBox="1"/>
          <p:nvPr/>
        </p:nvSpPr>
        <p:spPr>
          <a:xfrm>
            <a:off x="3604983" y="5042678"/>
            <a:ext cx="1474093" cy="492443"/>
          </a:xfrm>
          <a:prstGeom prst="rect">
            <a:avLst/>
          </a:prstGeom>
          <a:noFill/>
        </p:spPr>
        <p:txBody>
          <a:bodyPr wrap="square" rtlCol="0">
            <a:spAutoFit/>
          </a:bodyPr>
          <a:lstStyle/>
          <a:p>
            <a:r>
              <a:rPr lang="fr-FR" sz="1300" dirty="0">
                <a:latin typeface="Verdana" panose="020B0604030504040204" pitchFamily="34" charset="0"/>
                <a:ea typeface="Verdana" panose="020B0604030504040204" pitchFamily="34" charset="0"/>
              </a:rPr>
              <a:t>Cadre et outils réglementaires</a:t>
            </a:r>
          </a:p>
        </p:txBody>
      </p:sp>
      <p:sp>
        <p:nvSpPr>
          <p:cNvPr id="41" name="Arrow: Pentagon 40">
            <a:extLst>
              <a:ext uri="{FF2B5EF4-FFF2-40B4-BE49-F238E27FC236}">
                <a16:creationId xmlns:a16="http://schemas.microsoft.com/office/drawing/2014/main" id="{D3976829-BF04-4B6B-B235-8569293EADA9}"/>
              </a:ext>
            </a:extLst>
          </p:cNvPr>
          <p:cNvSpPr/>
          <p:nvPr/>
        </p:nvSpPr>
        <p:spPr>
          <a:xfrm>
            <a:off x="1305142" y="2216318"/>
            <a:ext cx="2991120" cy="771430"/>
          </a:xfrm>
          <a:prstGeom prst="homePlate">
            <a:avLst/>
          </a:prstGeom>
          <a:solidFill>
            <a:srgbClr val="9966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0" indent="0" algn="ctr" defTabSz="1200150">
              <a:lnSpc>
                <a:spcPct val="90000"/>
              </a:lnSpc>
              <a:spcBef>
                <a:spcPct val="0"/>
              </a:spcBef>
              <a:spcAft>
                <a:spcPct val="35000"/>
              </a:spcAft>
              <a:buClrTx/>
              <a:buSzTx/>
              <a:buFontTx/>
              <a:buNone/>
            </a:pPr>
            <a:r>
              <a:rPr lang="fr-FR" sz="1100" b="1" dirty="0">
                <a:solidFill>
                  <a:prstClr val="white"/>
                </a:solidFill>
                <a:latin typeface="Verdana" panose="020B0604030504040204" pitchFamily="34" charset="0"/>
                <a:ea typeface="Verdana" panose="020B0604030504040204" pitchFamily="34" charset="0"/>
                <a:cs typeface="Arial" charset="0"/>
              </a:rPr>
              <a:t>Révision et création d’éléments de service et de caractéristiques de produits axés sur la clientèle et déterminés par le marché</a:t>
            </a:r>
          </a:p>
        </p:txBody>
      </p:sp>
      <p:sp>
        <p:nvSpPr>
          <p:cNvPr id="42" name="Arrow: Pentagon 41">
            <a:extLst>
              <a:ext uri="{FF2B5EF4-FFF2-40B4-BE49-F238E27FC236}">
                <a16:creationId xmlns:a16="http://schemas.microsoft.com/office/drawing/2014/main" id="{C81C4FF1-F0CC-49A0-B3F3-8776674860F7}"/>
              </a:ext>
            </a:extLst>
          </p:cNvPr>
          <p:cNvSpPr/>
          <p:nvPr/>
        </p:nvSpPr>
        <p:spPr>
          <a:xfrm>
            <a:off x="1087201" y="4487361"/>
            <a:ext cx="2933925" cy="665684"/>
          </a:xfrm>
          <a:prstGeom prst="homePlat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0" indent="0" algn="ctr" defTabSz="1200150">
              <a:lnSpc>
                <a:spcPct val="90000"/>
              </a:lnSpc>
              <a:spcBef>
                <a:spcPct val="0"/>
              </a:spcBef>
              <a:spcAft>
                <a:spcPct val="35000"/>
              </a:spcAft>
              <a:buClrTx/>
              <a:buSzTx/>
              <a:buFontTx/>
              <a:buNone/>
            </a:pPr>
            <a:r>
              <a:rPr kumimoji="0" lang="fr-FR" sz="1200" b="1" i="0" u="none" strike="noStrike" cap="none" normalizeH="0" baseline="0" dirty="0">
                <a:ln>
                  <a:noFill/>
                </a:ln>
                <a:solidFill>
                  <a:prstClr val="white"/>
                </a:solidFill>
                <a:uLnTx/>
                <a:uFillTx/>
                <a:latin typeface="Verdana" panose="020B0604030504040204" pitchFamily="34" charset="0"/>
                <a:ea typeface="Verdana" panose="020B0604030504040204" pitchFamily="34" charset="0"/>
                <a:cs typeface="Arial" charset="0"/>
              </a:rPr>
              <a:t>Harmonisation des règlements pour appuyer </a:t>
            </a:r>
            <a:br>
              <a:rPr kumimoji="0" lang="fr-FR" sz="1200" b="1" i="0" u="none" strike="noStrike" cap="none" normalizeH="0" baseline="0" dirty="0">
                <a:ln>
                  <a:noFill/>
                </a:ln>
                <a:solidFill>
                  <a:prstClr val="white"/>
                </a:solidFill>
                <a:uLnTx/>
                <a:uFillTx/>
                <a:latin typeface="Verdana" panose="020B0604030504040204" pitchFamily="34" charset="0"/>
                <a:ea typeface="Verdana" panose="020B0604030504040204" pitchFamily="34" charset="0"/>
                <a:cs typeface="Arial" charset="0"/>
              </a:rPr>
            </a:br>
            <a:r>
              <a:rPr kumimoji="0" lang="fr-FR" sz="1200" b="1" i="0" u="none" strike="noStrike" cap="none" normalizeH="0" baseline="0" dirty="0">
                <a:ln>
                  <a:noFill/>
                </a:ln>
                <a:solidFill>
                  <a:prstClr val="white"/>
                </a:solidFill>
                <a:uLnTx/>
                <a:uFillTx/>
                <a:latin typeface="Verdana" panose="020B0604030504040204" pitchFamily="34" charset="0"/>
                <a:ea typeface="Verdana" panose="020B0604030504040204" pitchFamily="34" charset="0"/>
                <a:cs typeface="Arial" charset="0"/>
              </a:rPr>
              <a:t>et faciliter les services  </a:t>
            </a:r>
          </a:p>
        </p:txBody>
      </p:sp>
      <p:pic>
        <p:nvPicPr>
          <p:cNvPr id="43" name="Picture 42">
            <a:extLst>
              <a:ext uri="{FF2B5EF4-FFF2-40B4-BE49-F238E27FC236}">
                <a16:creationId xmlns:a16="http://schemas.microsoft.com/office/drawing/2014/main" id="{C954185F-BA4C-4DA8-87E3-888A7E0FD253}"/>
              </a:ext>
            </a:extLst>
          </p:cNvPr>
          <p:cNvPicPr>
            <a:picLocks noChangeAspect="1"/>
          </p:cNvPicPr>
          <p:nvPr/>
        </p:nvPicPr>
        <p:blipFill>
          <a:blip r:embed="rId8">
            <a:extLst>
              <a:ext uri="{BEBA8EAE-BF5A-486C-A8C5-ECC9F3942E4B}">
                <a14:imgProps xmlns:a14="http://schemas.microsoft.com/office/drawing/2010/main">
                  <a14:imgLayer r:embed="rId9">
                    <a14:imgEffect>
                      <a14:saturation sat="33000"/>
                    </a14:imgEffect>
                  </a14:imgLayer>
                </a14:imgProps>
              </a:ext>
            </a:extLst>
          </a:blip>
          <a:stretch>
            <a:fillRect/>
          </a:stretch>
        </p:blipFill>
        <p:spPr>
          <a:xfrm>
            <a:off x="4311899" y="2333238"/>
            <a:ext cx="667417" cy="771430"/>
          </a:xfrm>
          <a:prstGeom prst="rect">
            <a:avLst/>
          </a:prstGeom>
        </p:spPr>
      </p:pic>
      <p:sp>
        <p:nvSpPr>
          <p:cNvPr id="44" name="Arrow: Pentagon 43">
            <a:extLst>
              <a:ext uri="{FF2B5EF4-FFF2-40B4-BE49-F238E27FC236}">
                <a16:creationId xmlns:a16="http://schemas.microsoft.com/office/drawing/2014/main" id="{790BF40D-3117-4699-9A8E-412F83C32477}"/>
              </a:ext>
            </a:extLst>
          </p:cNvPr>
          <p:cNvSpPr/>
          <p:nvPr/>
        </p:nvSpPr>
        <p:spPr>
          <a:xfrm rot="10800000">
            <a:off x="7847442" y="3722218"/>
            <a:ext cx="2880628" cy="734413"/>
          </a:xfrm>
          <a:prstGeom prst="homePlate">
            <a:avLst/>
          </a:prstGeom>
          <a:solidFill>
            <a:srgbClr val="99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0" indent="0" algn="ctr" defTabSz="1200150">
              <a:lnSpc>
                <a:spcPct val="90000"/>
              </a:lnSpc>
              <a:spcBef>
                <a:spcPct val="0"/>
              </a:spcBef>
              <a:spcAft>
                <a:spcPct val="35000"/>
              </a:spcAft>
              <a:buClrTx/>
              <a:buSzTx/>
              <a:buFontTx/>
              <a:buNone/>
            </a:pPr>
            <a:endParaRPr lang="en-GB" sz="1200" kern="1200" dirty="0"/>
          </a:p>
        </p:txBody>
      </p:sp>
      <p:sp>
        <p:nvSpPr>
          <p:cNvPr id="45" name="TextBox 44">
            <a:extLst>
              <a:ext uri="{FF2B5EF4-FFF2-40B4-BE49-F238E27FC236}">
                <a16:creationId xmlns:a16="http://schemas.microsoft.com/office/drawing/2014/main" id="{F1782E35-A5E1-428C-9946-CA88C1101C45}"/>
              </a:ext>
            </a:extLst>
          </p:cNvPr>
          <p:cNvSpPr txBox="1"/>
          <p:nvPr/>
        </p:nvSpPr>
        <p:spPr>
          <a:xfrm>
            <a:off x="8013031" y="3776774"/>
            <a:ext cx="2790752" cy="701731"/>
          </a:xfrm>
          <a:prstGeom prst="rect">
            <a:avLst/>
          </a:prstGeom>
          <a:noFill/>
        </p:spPr>
        <p:txBody>
          <a:bodyPr wrap="square">
            <a:spAutoFit/>
          </a:bodyPr>
          <a:lstStyle/>
          <a:p>
            <a:pPr marL="0" lvl="0" indent="0" algn="ctr" defTabSz="1200150">
              <a:lnSpc>
                <a:spcPct val="90000"/>
              </a:lnSpc>
              <a:spcBef>
                <a:spcPct val="0"/>
              </a:spcBef>
              <a:spcAft>
                <a:spcPct val="35000"/>
              </a:spcAft>
              <a:buClrTx/>
              <a:buSzTx/>
              <a:buFontTx/>
              <a:buNone/>
            </a:pPr>
            <a:r>
              <a:rPr lang="fr-FR" sz="1100" b="1" dirty="0">
                <a:latin typeface="Verdana" panose="020B0604030504040204" pitchFamily="34" charset="0"/>
                <a:ea typeface="Verdana" panose="020B0604030504040204" pitchFamily="34" charset="0"/>
                <a:cs typeface="Arial" charset="0"/>
              </a:rPr>
              <a:t>Renforcement des capacités, acquisition de connaissances </a:t>
            </a:r>
            <a:br>
              <a:rPr lang="fr-FR" sz="1100" b="1" dirty="0">
                <a:latin typeface="Verdana" panose="020B0604030504040204" pitchFamily="34" charset="0"/>
                <a:ea typeface="Verdana" panose="020B0604030504040204" pitchFamily="34" charset="0"/>
                <a:cs typeface="Arial" charset="0"/>
              </a:rPr>
            </a:br>
            <a:r>
              <a:rPr lang="fr-FR" sz="1100" b="1" dirty="0">
                <a:latin typeface="Verdana" panose="020B0604030504040204" pitchFamily="34" charset="0"/>
                <a:ea typeface="Verdana" panose="020B0604030504040204" pitchFamily="34" charset="0"/>
                <a:cs typeface="Arial" charset="0"/>
              </a:rPr>
              <a:t>et coopération </a:t>
            </a:r>
            <a:br>
              <a:rPr lang="fr-FR" sz="1100" b="1" dirty="0">
                <a:latin typeface="Verdana" panose="020B0604030504040204" pitchFamily="34" charset="0"/>
                <a:ea typeface="Verdana" panose="020B0604030504040204" pitchFamily="34" charset="0"/>
                <a:cs typeface="Arial" charset="0"/>
              </a:rPr>
            </a:br>
            <a:r>
              <a:rPr lang="fr-FR" sz="1100" b="1" dirty="0">
                <a:latin typeface="Verdana" panose="020B0604030504040204" pitchFamily="34" charset="0"/>
                <a:ea typeface="Verdana" panose="020B0604030504040204" pitchFamily="34" charset="0"/>
                <a:cs typeface="Arial" charset="0"/>
              </a:rPr>
              <a:t>au développement</a:t>
            </a:r>
          </a:p>
        </p:txBody>
      </p:sp>
      <p:sp>
        <p:nvSpPr>
          <p:cNvPr id="46" name="Arrow: Pentagon 45">
            <a:extLst>
              <a:ext uri="{FF2B5EF4-FFF2-40B4-BE49-F238E27FC236}">
                <a16:creationId xmlns:a16="http://schemas.microsoft.com/office/drawing/2014/main" id="{E903B065-427D-4677-B89B-65F44C271B6D}"/>
              </a:ext>
            </a:extLst>
          </p:cNvPr>
          <p:cNvSpPr/>
          <p:nvPr/>
        </p:nvSpPr>
        <p:spPr>
          <a:xfrm rot="10800000">
            <a:off x="7370490" y="1971364"/>
            <a:ext cx="2828206" cy="684752"/>
          </a:xfrm>
          <a:prstGeom prst="homePlate">
            <a:avLst/>
          </a:prstGeom>
          <a:solidFill>
            <a:srgbClr val="CCE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0" indent="0" algn="ctr" defTabSz="1200150">
              <a:lnSpc>
                <a:spcPct val="90000"/>
              </a:lnSpc>
              <a:spcBef>
                <a:spcPct val="0"/>
              </a:spcBef>
              <a:spcAft>
                <a:spcPct val="35000"/>
              </a:spcAft>
              <a:buClrTx/>
              <a:buSzTx/>
              <a:buFontTx/>
              <a:buNone/>
            </a:pPr>
            <a:endParaRPr lang="en-GB" sz="1200" kern="1200" dirty="0"/>
          </a:p>
        </p:txBody>
      </p:sp>
      <p:sp>
        <p:nvSpPr>
          <p:cNvPr id="47" name="TextBox 46">
            <a:extLst>
              <a:ext uri="{FF2B5EF4-FFF2-40B4-BE49-F238E27FC236}">
                <a16:creationId xmlns:a16="http://schemas.microsoft.com/office/drawing/2014/main" id="{82F1F193-7EF9-453A-85E6-E100DD852A0E}"/>
              </a:ext>
            </a:extLst>
          </p:cNvPr>
          <p:cNvSpPr txBox="1"/>
          <p:nvPr/>
        </p:nvSpPr>
        <p:spPr>
          <a:xfrm>
            <a:off x="7551221" y="2056706"/>
            <a:ext cx="2582291" cy="590931"/>
          </a:xfrm>
          <a:prstGeom prst="rect">
            <a:avLst/>
          </a:prstGeom>
          <a:noFill/>
        </p:spPr>
        <p:txBody>
          <a:bodyPr wrap="square">
            <a:spAutoFit/>
          </a:bodyPr>
          <a:lstStyle/>
          <a:p>
            <a:pPr marL="0" lvl="0" indent="0" algn="ctr" defTabSz="1200150">
              <a:lnSpc>
                <a:spcPct val="90000"/>
              </a:lnSpc>
              <a:spcBef>
                <a:spcPct val="0"/>
              </a:spcBef>
              <a:spcAft>
                <a:spcPct val="35000"/>
              </a:spcAft>
              <a:buClrTx/>
              <a:buSzTx/>
              <a:buFontTx/>
              <a:buNone/>
            </a:pPr>
            <a:r>
              <a:rPr lang="fr-FR" sz="1200" b="1" dirty="0">
                <a:latin typeface="Verdana" panose="020B0604030504040204" pitchFamily="34" charset="0"/>
                <a:ea typeface="Verdana" panose="020B0604030504040204" pitchFamily="34" charset="0"/>
                <a:cs typeface="Arial" charset="0"/>
              </a:rPr>
              <a:t>Simplification </a:t>
            </a:r>
            <a:br>
              <a:rPr lang="fr-FR" sz="1200" b="1" dirty="0">
                <a:latin typeface="Verdana" panose="020B0604030504040204" pitchFamily="34" charset="0"/>
                <a:ea typeface="Verdana" panose="020B0604030504040204" pitchFamily="34" charset="0"/>
                <a:cs typeface="Arial" charset="0"/>
              </a:rPr>
            </a:br>
            <a:r>
              <a:rPr lang="fr-FR" sz="1200" b="1" dirty="0">
                <a:latin typeface="Verdana" panose="020B0604030504040204" pitchFamily="34" charset="0"/>
                <a:ea typeface="Verdana" panose="020B0604030504040204" pitchFamily="34" charset="0"/>
                <a:cs typeface="Arial" charset="0"/>
              </a:rPr>
              <a:t>et amélioration </a:t>
            </a:r>
            <a:br>
              <a:rPr lang="fr-FR" sz="1200" b="1" dirty="0">
                <a:latin typeface="Verdana" panose="020B0604030504040204" pitchFamily="34" charset="0"/>
                <a:ea typeface="Verdana" panose="020B0604030504040204" pitchFamily="34" charset="0"/>
                <a:cs typeface="Arial" charset="0"/>
              </a:rPr>
            </a:br>
            <a:r>
              <a:rPr lang="fr-FR" sz="1200" b="1" dirty="0">
                <a:latin typeface="Verdana" panose="020B0604030504040204" pitchFamily="34" charset="0"/>
                <a:ea typeface="Verdana" panose="020B0604030504040204" pitchFamily="34" charset="0"/>
                <a:cs typeface="Arial" charset="0"/>
              </a:rPr>
              <a:t>de la gamme de services  </a:t>
            </a:r>
          </a:p>
        </p:txBody>
      </p:sp>
      <p:sp>
        <p:nvSpPr>
          <p:cNvPr id="48" name="Arrow: Pentagon 47">
            <a:extLst>
              <a:ext uri="{FF2B5EF4-FFF2-40B4-BE49-F238E27FC236}">
                <a16:creationId xmlns:a16="http://schemas.microsoft.com/office/drawing/2014/main" id="{1F7CFC3E-1A62-4758-A496-6A89A18370E0}"/>
              </a:ext>
            </a:extLst>
          </p:cNvPr>
          <p:cNvSpPr/>
          <p:nvPr/>
        </p:nvSpPr>
        <p:spPr>
          <a:xfrm rot="10800000">
            <a:off x="6635509" y="5612099"/>
            <a:ext cx="2738855" cy="665684"/>
          </a:xfrm>
          <a:prstGeom prst="homePlat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0" indent="0" algn="ctr" defTabSz="1200150">
              <a:lnSpc>
                <a:spcPct val="90000"/>
              </a:lnSpc>
              <a:spcBef>
                <a:spcPct val="0"/>
              </a:spcBef>
              <a:spcAft>
                <a:spcPct val="35000"/>
              </a:spcAft>
              <a:buClrTx/>
              <a:buSzTx/>
              <a:buFontTx/>
              <a:buNone/>
            </a:pPr>
            <a:endParaRPr lang="en-GB" sz="1200" kern="1200" dirty="0"/>
          </a:p>
        </p:txBody>
      </p:sp>
      <p:sp>
        <p:nvSpPr>
          <p:cNvPr id="49" name="TextBox 48">
            <a:extLst>
              <a:ext uri="{FF2B5EF4-FFF2-40B4-BE49-F238E27FC236}">
                <a16:creationId xmlns:a16="http://schemas.microsoft.com/office/drawing/2014/main" id="{EFA331ED-4575-4343-93B7-3EA589FF41F5}"/>
              </a:ext>
            </a:extLst>
          </p:cNvPr>
          <p:cNvSpPr txBox="1"/>
          <p:nvPr/>
        </p:nvSpPr>
        <p:spPr>
          <a:xfrm>
            <a:off x="7022496" y="5684963"/>
            <a:ext cx="2351868" cy="590931"/>
          </a:xfrm>
          <a:prstGeom prst="rect">
            <a:avLst/>
          </a:prstGeom>
          <a:noFill/>
        </p:spPr>
        <p:txBody>
          <a:bodyPr wrap="square">
            <a:spAutoFit/>
          </a:bodyPr>
          <a:lstStyle/>
          <a:p>
            <a:pPr algn="ctr" defTabSz="1200150">
              <a:lnSpc>
                <a:spcPct val="90000"/>
              </a:lnSpc>
              <a:spcBef>
                <a:spcPct val="0"/>
              </a:spcBef>
              <a:spcAft>
                <a:spcPct val="35000"/>
              </a:spcAft>
            </a:pPr>
            <a:r>
              <a:rPr lang="fr-FR" sz="1200" b="1" dirty="0">
                <a:solidFill>
                  <a:prstClr val="white"/>
                </a:solidFill>
                <a:latin typeface="Verdana" panose="020B0604030504040204" pitchFamily="34" charset="0"/>
                <a:ea typeface="Verdana" panose="020B0604030504040204" pitchFamily="34" charset="0"/>
                <a:cs typeface="Arial" charset="0"/>
              </a:rPr>
              <a:t>Élaboration de nouveaux modèles et de nouvelles solutions</a:t>
            </a:r>
          </a:p>
        </p:txBody>
      </p:sp>
      <p:sp>
        <p:nvSpPr>
          <p:cNvPr id="50" name="TextBox 49">
            <a:extLst>
              <a:ext uri="{FF2B5EF4-FFF2-40B4-BE49-F238E27FC236}">
                <a16:creationId xmlns:a16="http://schemas.microsoft.com/office/drawing/2014/main" id="{A7E97F42-CD6D-4C97-9239-181FAB95E80E}"/>
              </a:ext>
            </a:extLst>
          </p:cNvPr>
          <p:cNvSpPr txBox="1"/>
          <p:nvPr/>
        </p:nvSpPr>
        <p:spPr>
          <a:xfrm>
            <a:off x="7562525" y="4465111"/>
            <a:ext cx="1664040" cy="523220"/>
          </a:xfrm>
          <a:prstGeom prst="rect">
            <a:avLst/>
          </a:prstGeom>
          <a:noFill/>
        </p:spPr>
        <p:txBody>
          <a:bodyPr wrap="square" rtlCol="0">
            <a:spAutoFit/>
          </a:bodyPr>
          <a:lstStyle/>
          <a:p>
            <a:r>
              <a:rPr lang="fr-FR" sz="1400">
                <a:latin typeface="Verdana" panose="020B0604030504040204" pitchFamily="34" charset="0"/>
                <a:ea typeface="Verdana" panose="020B0604030504040204" pitchFamily="34" charset="0"/>
              </a:rPr>
              <a:t>Renforcement des capacités </a:t>
            </a:r>
          </a:p>
        </p:txBody>
      </p:sp>
      <p:sp>
        <p:nvSpPr>
          <p:cNvPr id="51" name="TextBox 50">
            <a:extLst>
              <a:ext uri="{FF2B5EF4-FFF2-40B4-BE49-F238E27FC236}">
                <a16:creationId xmlns:a16="http://schemas.microsoft.com/office/drawing/2014/main" id="{87B9EF12-76A8-4623-A355-947805E35528}"/>
              </a:ext>
            </a:extLst>
          </p:cNvPr>
          <p:cNvSpPr txBox="1"/>
          <p:nvPr/>
        </p:nvSpPr>
        <p:spPr>
          <a:xfrm>
            <a:off x="5373813" y="5952369"/>
            <a:ext cx="1344039" cy="307777"/>
          </a:xfrm>
          <a:prstGeom prst="rect">
            <a:avLst/>
          </a:prstGeom>
          <a:noFill/>
        </p:spPr>
        <p:txBody>
          <a:bodyPr wrap="square" rtlCol="0">
            <a:spAutoFit/>
          </a:bodyPr>
          <a:lstStyle/>
          <a:p>
            <a:r>
              <a:rPr lang="fr-FR" sz="1400">
                <a:latin typeface="Verdana" panose="020B0604030504040204" pitchFamily="34" charset="0"/>
                <a:ea typeface="Verdana" panose="020B0604030504040204" pitchFamily="34" charset="0"/>
              </a:rPr>
              <a:t>Nouveaux modèles</a:t>
            </a:r>
          </a:p>
        </p:txBody>
      </p:sp>
    </p:spTree>
    <p:extLst>
      <p:ext uri="{BB962C8B-B14F-4D97-AF65-F5344CB8AC3E}">
        <p14:creationId xmlns:p14="http://schemas.microsoft.com/office/powerpoint/2010/main" val="42151236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9C3B81C6-BF53-4BEB-A7DA-51B0C3D23EF6}"/>
              </a:ext>
            </a:extLst>
          </p:cNvPr>
          <p:cNvSpPr txBox="1">
            <a:spLocks/>
          </p:cNvSpPr>
          <p:nvPr/>
        </p:nvSpPr>
        <p:spPr>
          <a:xfrm>
            <a:off x="302973" y="6409681"/>
            <a:ext cx="10599489" cy="236923"/>
          </a:xfrm>
          <a:prstGeom prst="rect">
            <a:avLst/>
          </a:prstGeom>
        </p:spPr>
        <p:txBody>
          <a:bodyPr vert="horz"/>
          <a:lst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itchFamily="-105" charset="0"/>
                <a:ea typeface="Arial" pitchFamily="-105" charset="0"/>
                <a:cs typeface="Arial" pitchFamily="-105" charset="0"/>
              </a:defRPr>
            </a:lvl2pPr>
            <a:lvl3pPr algn="ctr" rtl="0" eaLnBrk="1" fontAlgn="base" hangingPunct="1">
              <a:spcBef>
                <a:spcPct val="0"/>
              </a:spcBef>
              <a:spcAft>
                <a:spcPct val="0"/>
              </a:spcAft>
              <a:defRPr sz="4400">
                <a:solidFill>
                  <a:schemeClr val="tx2"/>
                </a:solidFill>
                <a:latin typeface="Arial" pitchFamily="-105" charset="0"/>
                <a:ea typeface="Arial" pitchFamily="-105" charset="0"/>
                <a:cs typeface="Arial" pitchFamily="-105" charset="0"/>
              </a:defRPr>
            </a:lvl3pPr>
            <a:lvl4pPr algn="ctr" rtl="0" eaLnBrk="1" fontAlgn="base" hangingPunct="1">
              <a:spcBef>
                <a:spcPct val="0"/>
              </a:spcBef>
              <a:spcAft>
                <a:spcPct val="0"/>
              </a:spcAft>
              <a:defRPr sz="4400">
                <a:solidFill>
                  <a:schemeClr val="tx2"/>
                </a:solidFill>
                <a:latin typeface="Arial" pitchFamily="-105" charset="0"/>
                <a:ea typeface="Arial" pitchFamily="-105" charset="0"/>
                <a:cs typeface="Arial" pitchFamily="-105" charset="0"/>
              </a:defRPr>
            </a:lvl4pPr>
            <a:lvl5pPr algn="ctr" rtl="0" eaLnBrk="1" fontAlgn="base" hangingPunct="1">
              <a:spcBef>
                <a:spcPct val="0"/>
              </a:spcBef>
              <a:spcAft>
                <a:spcPct val="0"/>
              </a:spcAft>
              <a:defRPr sz="4400">
                <a:solidFill>
                  <a:schemeClr val="tx2"/>
                </a:solidFill>
                <a:latin typeface="Arial" pitchFamily="-105" charset="0"/>
                <a:ea typeface="Arial" pitchFamily="-105" charset="0"/>
                <a:cs typeface="Arial" pitchFamily="-105" charset="0"/>
              </a:defRPr>
            </a:lvl5pPr>
            <a:lvl6pPr marL="457200" algn="ctr" rtl="0" eaLnBrk="1" fontAlgn="base" hangingPunct="1">
              <a:spcBef>
                <a:spcPct val="0"/>
              </a:spcBef>
              <a:spcAft>
                <a:spcPct val="0"/>
              </a:spcAft>
              <a:defRPr sz="4400">
                <a:solidFill>
                  <a:schemeClr val="tx2"/>
                </a:solidFill>
                <a:latin typeface="Arial" pitchFamily="-105" charset="0"/>
                <a:ea typeface="Arial" pitchFamily="-105" charset="0"/>
                <a:cs typeface="Arial" pitchFamily="-105" charset="0"/>
              </a:defRPr>
            </a:lvl6pPr>
            <a:lvl7pPr marL="914400" algn="ctr" rtl="0" eaLnBrk="1" fontAlgn="base" hangingPunct="1">
              <a:spcBef>
                <a:spcPct val="0"/>
              </a:spcBef>
              <a:spcAft>
                <a:spcPct val="0"/>
              </a:spcAft>
              <a:defRPr sz="4400">
                <a:solidFill>
                  <a:schemeClr val="tx2"/>
                </a:solidFill>
                <a:latin typeface="Arial" pitchFamily="-105" charset="0"/>
                <a:ea typeface="Arial" pitchFamily="-105" charset="0"/>
                <a:cs typeface="Arial" pitchFamily="-105" charset="0"/>
              </a:defRPr>
            </a:lvl7pPr>
            <a:lvl8pPr marL="1371600" algn="ctr" rtl="0" eaLnBrk="1" fontAlgn="base" hangingPunct="1">
              <a:spcBef>
                <a:spcPct val="0"/>
              </a:spcBef>
              <a:spcAft>
                <a:spcPct val="0"/>
              </a:spcAft>
              <a:defRPr sz="4400">
                <a:solidFill>
                  <a:schemeClr val="tx2"/>
                </a:solidFill>
                <a:latin typeface="Arial" pitchFamily="-105" charset="0"/>
                <a:ea typeface="Arial" pitchFamily="-105" charset="0"/>
                <a:cs typeface="Arial" pitchFamily="-105" charset="0"/>
              </a:defRPr>
            </a:lvl8pPr>
            <a:lvl9pPr marL="1828800" algn="ctr" rtl="0" eaLnBrk="1" fontAlgn="base" hangingPunct="1">
              <a:spcBef>
                <a:spcPct val="0"/>
              </a:spcBef>
              <a:spcAft>
                <a:spcPct val="0"/>
              </a:spcAft>
              <a:defRPr sz="4400">
                <a:solidFill>
                  <a:schemeClr val="tx2"/>
                </a:solidFill>
                <a:latin typeface="Arial" pitchFamily="-105" charset="0"/>
                <a:ea typeface="Arial" pitchFamily="-105" charset="0"/>
                <a:cs typeface="Arial" pitchFamily="-105"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1200" b="0" i="0" u="none" strike="noStrike" cap="none" normalizeH="0" baseline="0" noProof="0">
                <a:ln>
                  <a:noFill/>
                </a:ln>
                <a:solidFill>
                  <a:prstClr val="black"/>
                </a:solidFill>
                <a:uLnTx/>
                <a:uFillTx/>
                <a:latin typeface="Aptos" panose="020B0004020202020204"/>
              </a:rPr>
              <a:t> </a:t>
            </a:r>
            <a:r>
              <a:rPr kumimoji="0" lang="fr-FR" sz="1200" b="1" i="0" u="none" strike="noStrike" cap="none" normalizeH="0" baseline="0" noProof="0">
                <a:ln>
                  <a:noFill/>
                </a:ln>
                <a:solidFill>
                  <a:prstClr val="black"/>
                </a:solidFill>
                <a:uLnTx/>
                <a:uFillTx/>
                <a:latin typeface="Aptos" panose="020B0004020202020204"/>
              </a:rPr>
              <a:t>Remarque: </a:t>
            </a:r>
            <a:r>
              <a:rPr kumimoji="0" lang="fr-FR" sz="1200" b="0" i="0" u="none" strike="noStrike" cap="none" normalizeH="0" baseline="0" noProof="0">
                <a:ln>
                  <a:noFill/>
                </a:ln>
                <a:solidFill>
                  <a:prstClr val="black"/>
                </a:solidFill>
                <a:uLnTx/>
                <a:uFillTx/>
                <a:latin typeface="Aptos" panose="020B0004020202020204"/>
              </a:rPr>
              <a:t>Pour savoir si un service est facultatif, obligatoire ou les deux, veuillez vous reporter à la Convention. *Des discussions sont en cours à propos du service des envois avec valeur déclarée.</a:t>
            </a:r>
          </a:p>
        </p:txBody>
      </p:sp>
      <p:grpSp>
        <p:nvGrpSpPr>
          <p:cNvPr id="5" name="Group 4">
            <a:extLst>
              <a:ext uri="{FF2B5EF4-FFF2-40B4-BE49-F238E27FC236}">
                <a16:creationId xmlns:a16="http://schemas.microsoft.com/office/drawing/2014/main" id="{AB867358-0892-4125-B74E-B117FF1E2BD6}"/>
              </a:ext>
            </a:extLst>
          </p:cNvPr>
          <p:cNvGrpSpPr/>
          <p:nvPr/>
        </p:nvGrpSpPr>
        <p:grpSpPr>
          <a:xfrm>
            <a:off x="348892" y="1132513"/>
            <a:ext cx="11655754" cy="5230517"/>
            <a:chOff x="742247" y="581799"/>
            <a:chExt cx="11251532" cy="6031752"/>
          </a:xfrm>
        </p:grpSpPr>
        <p:sp>
          <p:nvSpPr>
            <p:cNvPr id="6" name="Rectangle: Rounded Corners 5">
              <a:extLst>
                <a:ext uri="{FF2B5EF4-FFF2-40B4-BE49-F238E27FC236}">
                  <a16:creationId xmlns:a16="http://schemas.microsoft.com/office/drawing/2014/main" id="{031C04D0-A1AB-420A-BEEB-19FAA528AA33}"/>
                </a:ext>
              </a:extLst>
            </p:cNvPr>
            <p:cNvSpPr/>
            <p:nvPr/>
          </p:nvSpPr>
          <p:spPr>
            <a:xfrm>
              <a:off x="10456795" y="1127151"/>
              <a:ext cx="1536742" cy="5486400"/>
            </a:xfrm>
            <a:prstGeom prst="roundRect">
              <a:avLst>
                <a:gd name="adj" fmla="val 10000"/>
              </a:avLst>
            </a:prstGeom>
            <a:solidFill>
              <a:schemeClr val="tx1"/>
            </a:solidFill>
            <a:ln>
              <a:solidFill>
                <a:schemeClr val="tx1"/>
              </a:solidFill>
            </a:ln>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100" b="1" i="0" u="none" strike="noStrike" cap="none" normalizeH="0" baseline="0" noProof="0" dirty="0">
                  <a:ln>
                    <a:noFill/>
                  </a:ln>
                  <a:solidFill>
                    <a:prstClr val="white"/>
                  </a:solidFill>
                  <a:uLnTx/>
                  <a:uFillTx/>
                  <a:latin typeface="Aptos" panose="020B0004020202020204"/>
                </a:rPr>
                <a:t>Classification des éléments</a:t>
              </a:r>
            </a:p>
          </p:txBody>
        </p:sp>
        <p:sp>
          <p:nvSpPr>
            <p:cNvPr id="7" name="Rectangle: Rounded Corners 6">
              <a:extLst>
                <a:ext uri="{FF2B5EF4-FFF2-40B4-BE49-F238E27FC236}">
                  <a16:creationId xmlns:a16="http://schemas.microsoft.com/office/drawing/2014/main" id="{DF341057-3819-445B-A646-94A937308755}"/>
                </a:ext>
              </a:extLst>
            </p:cNvPr>
            <p:cNvSpPr/>
            <p:nvPr/>
          </p:nvSpPr>
          <p:spPr>
            <a:xfrm>
              <a:off x="10466181" y="1593953"/>
              <a:ext cx="1527356" cy="1076998"/>
            </a:xfrm>
            <a:prstGeom prst="roundRect">
              <a:avLst>
                <a:gd name="adj" fmla="val 10000"/>
              </a:avLst>
            </a:prstGeom>
            <a:solidFill>
              <a:srgbClr val="92D050"/>
            </a:solidFill>
            <a:ln>
              <a:solidFill>
                <a:schemeClr val="tx1"/>
              </a:solidFill>
            </a:ln>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nchor="ctr"/>
            <a:lstStyle/>
            <a:p>
              <a:pPr marL="0" marR="0" lvl="0" indent="0" algn="ctr" defTabSz="914400" rtl="0" eaLnBrk="1" fontAlgn="auto" latinLnBrk="0" hangingPunct="1">
                <a:lnSpc>
                  <a:spcPts val="2000"/>
                </a:lnSpc>
                <a:spcBef>
                  <a:spcPts val="0"/>
                </a:spcBef>
                <a:spcAft>
                  <a:spcPts val="0"/>
                </a:spcAft>
                <a:buClrTx/>
                <a:buSzTx/>
                <a:buFontTx/>
                <a:buNone/>
                <a:tabLst/>
                <a:defRPr/>
              </a:pPr>
              <a:r>
                <a:rPr kumimoji="0" lang="fr-FR" sz="1300" b="0" i="1" u="none" strike="noStrike" cap="none" normalizeH="0" baseline="0" noProof="0" dirty="0">
                  <a:ln>
                    <a:noFill/>
                  </a:ln>
                  <a:solidFill>
                    <a:prstClr val="black"/>
                  </a:solidFill>
                  <a:uLnTx/>
                  <a:uFillTx/>
                  <a:latin typeface="Aptos" panose="020B0004020202020204"/>
                  <a:cs typeface="Arial" panose="020B0604020202020204" pitchFamily="34" charset="0"/>
                </a:rPr>
                <a:t>Suivi</a:t>
              </a:r>
            </a:p>
            <a:p>
              <a:pPr marL="0" marR="0" lvl="0" indent="0" algn="ctr" defTabSz="914400" rtl="0" eaLnBrk="1" fontAlgn="auto" latinLnBrk="0" hangingPunct="1">
                <a:lnSpc>
                  <a:spcPts val="2000"/>
                </a:lnSpc>
                <a:spcBef>
                  <a:spcPts val="0"/>
                </a:spcBef>
                <a:spcAft>
                  <a:spcPts val="0"/>
                </a:spcAft>
                <a:buClrTx/>
                <a:buSzTx/>
                <a:buFontTx/>
                <a:buNone/>
                <a:tabLst/>
                <a:defRPr/>
              </a:pPr>
              <a:r>
                <a:rPr kumimoji="0" lang="fr-FR" sz="1300" b="0" i="1" u="none" strike="noStrike" cap="none" normalizeH="0" baseline="0" noProof="0" dirty="0">
                  <a:ln>
                    <a:noFill/>
                  </a:ln>
                  <a:solidFill>
                    <a:prstClr val="black"/>
                  </a:solidFill>
                  <a:uLnTx/>
                  <a:uFillTx/>
                  <a:latin typeface="Aptos" panose="020B0004020202020204"/>
                  <a:cs typeface="Arial" panose="020B0604020202020204" pitchFamily="34" charset="0"/>
                </a:rPr>
                <a:t>Responsabilité</a:t>
              </a:r>
            </a:p>
            <a:p>
              <a:pPr marL="0" marR="0" lvl="0" indent="0" algn="ctr" defTabSz="914400" rtl="0" eaLnBrk="1" fontAlgn="auto" latinLnBrk="0" hangingPunct="1">
                <a:lnSpc>
                  <a:spcPts val="2000"/>
                </a:lnSpc>
                <a:spcBef>
                  <a:spcPts val="0"/>
                </a:spcBef>
                <a:spcAft>
                  <a:spcPts val="0"/>
                </a:spcAft>
                <a:buClrTx/>
                <a:buSzTx/>
                <a:buFontTx/>
                <a:buNone/>
                <a:tabLst/>
                <a:defRPr/>
              </a:pPr>
              <a:r>
                <a:rPr kumimoji="0" lang="fr-FR" sz="1300" b="0" i="1" u="none" strike="noStrike" cap="none" normalizeH="0" baseline="0" noProof="0" dirty="0">
                  <a:ln>
                    <a:noFill/>
                  </a:ln>
                  <a:solidFill>
                    <a:prstClr val="black"/>
                  </a:solidFill>
                  <a:uLnTx/>
                  <a:uFillTx/>
                  <a:latin typeface="Aptos" panose="020B0004020202020204"/>
                  <a:cs typeface="Arial" panose="020B0604020202020204" pitchFamily="34" charset="0"/>
                </a:rPr>
                <a:t>Signature</a:t>
              </a:r>
            </a:p>
          </p:txBody>
        </p:sp>
        <p:sp>
          <p:nvSpPr>
            <p:cNvPr id="8" name="Rectangle: Rounded Corners 7">
              <a:extLst>
                <a:ext uri="{FF2B5EF4-FFF2-40B4-BE49-F238E27FC236}">
                  <a16:creationId xmlns:a16="http://schemas.microsoft.com/office/drawing/2014/main" id="{77E07C89-9CF5-48AC-845E-DCD74D057F33}"/>
                </a:ext>
              </a:extLst>
            </p:cNvPr>
            <p:cNvSpPr/>
            <p:nvPr/>
          </p:nvSpPr>
          <p:spPr>
            <a:xfrm>
              <a:off x="10465090" y="3950382"/>
              <a:ext cx="1527356" cy="787371"/>
            </a:xfrm>
            <a:prstGeom prst="roundRect">
              <a:avLst>
                <a:gd name="adj" fmla="val 10000"/>
              </a:avLst>
            </a:prstGeom>
            <a:solidFill>
              <a:srgbClr val="FFC000"/>
            </a:solidFill>
            <a:ln>
              <a:solidFill>
                <a:schemeClr val="tx1"/>
              </a:solidFill>
            </a:ln>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300" b="0" i="1" u="none" strike="noStrike" cap="none" normalizeH="0" baseline="0" noProof="0" dirty="0">
                  <a:ln>
                    <a:noFill/>
                  </a:ln>
                  <a:solidFill>
                    <a:prstClr val="black"/>
                  </a:solidFill>
                  <a:uLnTx/>
                  <a:uFillTx/>
                  <a:latin typeface="Aptos" panose="020B0004020202020204"/>
                </a:rPr>
                <a:t>Suivi</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300" b="0" i="1" u="none" strike="noStrike" kern="1200" cap="none" spc="0" normalizeH="0" baseline="0" noProof="0" dirty="0">
                <a:ln>
                  <a:noFill/>
                </a:ln>
                <a:solidFill>
                  <a:prstClr val="black"/>
                </a:solidFill>
                <a:effectLst/>
                <a:uLnTx/>
                <a:uFillTx/>
                <a:latin typeface="Aptos" panose="020B0004020202020204"/>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300" b="0" i="1" u="none" strike="noStrike" cap="none" normalizeH="0" baseline="0" noProof="0" dirty="0">
                  <a:ln>
                    <a:noFill/>
                  </a:ln>
                  <a:solidFill>
                    <a:prstClr val="black"/>
                  </a:solidFill>
                  <a:uLnTx/>
                  <a:uFillTx/>
                  <a:latin typeface="Aptos" panose="020B0004020202020204"/>
                </a:rPr>
                <a:t>Responsabilité</a:t>
              </a:r>
            </a:p>
          </p:txBody>
        </p:sp>
        <p:sp>
          <p:nvSpPr>
            <p:cNvPr id="9" name="Rectangle: Rounded Corners 8">
              <a:extLst>
                <a:ext uri="{FF2B5EF4-FFF2-40B4-BE49-F238E27FC236}">
                  <a16:creationId xmlns:a16="http://schemas.microsoft.com/office/drawing/2014/main" id="{C6AAAB3A-D29F-4722-807B-857B6475877B}"/>
                </a:ext>
              </a:extLst>
            </p:cNvPr>
            <p:cNvSpPr/>
            <p:nvPr/>
          </p:nvSpPr>
          <p:spPr>
            <a:xfrm>
              <a:off x="742247" y="582137"/>
              <a:ext cx="4877129" cy="494217"/>
            </a:xfrm>
            <a:prstGeom prst="roundRect">
              <a:avLst>
                <a:gd name="adj" fmla="val 10000"/>
              </a:avLst>
            </a:prstGeom>
            <a:solidFill>
              <a:srgbClr val="00B0F0"/>
            </a:solidFill>
            <a:ln>
              <a:solidFill>
                <a:schemeClr val="tx1"/>
              </a:solidFill>
            </a:ln>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cap="none" normalizeH="0" baseline="0" noProof="0">
                  <a:ln>
                    <a:noFill/>
                  </a:ln>
                  <a:solidFill>
                    <a:prstClr val="white"/>
                  </a:solidFill>
                  <a:uLnTx/>
                  <a:uFillTx/>
                  <a:latin typeface="Aptos" panose="020B0004020202020204"/>
                </a:rPr>
                <a:t>Documents postaux</a:t>
              </a:r>
            </a:p>
          </p:txBody>
        </p:sp>
        <p:sp>
          <p:nvSpPr>
            <p:cNvPr id="10" name="Rectangle: Rounded Corners 9">
              <a:extLst>
                <a:ext uri="{FF2B5EF4-FFF2-40B4-BE49-F238E27FC236}">
                  <a16:creationId xmlns:a16="http://schemas.microsoft.com/office/drawing/2014/main" id="{9358A959-2861-422D-98A3-FDF768E0F496}"/>
                </a:ext>
              </a:extLst>
            </p:cNvPr>
            <p:cNvSpPr/>
            <p:nvPr/>
          </p:nvSpPr>
          <p:spPr>
            <a:xfrm>
              <a:off x="5679077" y="581800"/>
              <a:ext cx="4695760" cy="494217"/>
            </a:xfrm>
            <a:prstGeom prst="roundRect">
              <a:avLst>
                <a:gd name="adj" fmla="val 10000"/>
              </a:avLst>
            </a:prstGeom>
            <a:solidFill>
              <a:srgbClr val="005BAA"/>
            </a:solidFill>
            <a:ln>
              <a:solidFill>
                <a:schemeClr val="tx1"/>
              </a:solidFill>
            </a:ln>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cap="none" normalizeH="0" baseline="0" noProof="0">
                  <a:ln>
                    <a:noFill/>
                  </a:ln>
                  <a:solidFill>
                    <a:prstClr val="white"/>
                  </a:solidFill>
                  <a:uLnTx/>
                  <a:uFillTx/>
                  <a:latin typeface="Aptos" panose="020B0004020202020204"/>
                </a:rPr>
                <a:t>Marchandises postales</a:t>
              </a:r>
            </a:p>
          </p:txBody>
        </p:sp>
        <p:sp>
          <p:nvSpPr>
            <p:cNvPr id="11" name="Rectangle: Rounded Corners 10">
              <a:extLst>
                <a:ext uri="{FF2B5EF4-FFF2-40B4-BE49-F238E27FC236}">
                  <a16:creationId xmlns:a16="http://schemas.microsoft.com/office/drawing/2014/main" id="{6AC60F97-BCD1-4392-9636-C15386643315}"/>
                </a:ext>
              </a:extLst>
            </p:cNvPr>
            <p:cNvSpPr/>
            <p:nvPr/>
          </p:nvSpPr>
          <p:spPr>
            <a:xfrm>
              <a:off x="742247" y="1124568"/>
              <a:ext cx="1575714" cy="5472847"/>
            </a:xfrm>
            <a:prstGeom prst="roundRect">
              <a:avLst>
                <a:gd name="adj" fmla="val 10000"/>
              </a:avLst>
            </a:prstGeom>
            <a:solidFill>
              <a:srgbClr val="00B0F0"/>
            </a:solidFill>
            <a:ln>
              <a:solidFill>
                <a:schemeClr val="tx1"/>
              </a:solidFill>
            </a:ln>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cap="none" normalizeH="0" baseline="0" noProof="0">
                  <a:ln>
                    <a:noFill/>
                  </a:ln>
                  <a:solidFill>
                    <a:prstClr val="white"/>
                  </a:solidFill>
                  <a:uLnTx/>
                  <a:uFillTx/>
                  <a:latin typeface="Aptos" panose="020B0004020202020204"/>
                </a:rPr>
                <a:t>Non prioritaires</a:t>
              </a:r>
            </a:p>
          </p:txBody>
        </p:sp>
        <p:sp>
          <p:nvSpPr>
            <p:cNvPr id="12" name="Rectangle: Rounded Corners 11">
              <a:extLst>
                <a:ext uri="{FF2B5EF4-FFF2-40B4-BE49-F238E27FC236}">
                  <a16:creationId xmlns:a16="http://schemas.microsoft.com/office/drawing/2014/main" id="{EBC1226B-E160-4F5C-AF28-DCA343FE233E}"/>
                </a:ext>
              </a:extLst>
            </p:cNvPr>
            <p:cNvSpPr/>
            <p:nvPr/>
          </p:nvSpPr>
          <p:spPr>
            <a:xfrm>
              <a:off x="2376100" y="1145242"/>
              <a:ext cx="1663253" cy="5467693"/>
            </a:xfrm>
            <a:prstGeom prst="roundRect">
              <a:avLst>
                <a:gd name="adj" fmla="val 10000"/>
              </a:avLst>
            </a:prstGeom>
            <a:solidFill>
              <a:srgbClr val="00B0F0"/>
            </a:solidFill>
            <a:ln>
              <a:solidFill>
                <a:schemeClr val="tx1"/>
              </a:solidFill>
            </a:ln>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cap="none" normalizeH="0" baseline="0" noProof="0">
                  <a:ln>
                    <a:noFill/>
                  </a:ln>
                  <a:solidFill>
                    <a:prstClr val="white"/>
                  </a:solidFill>
                  <a:uLnTx/>
                  <a:uFillTx/>
                  <a:latin typeface="Aptos" panose="020B0004020202020204"/>
                </a:rPr>
                <a:t>Prioritaires</a:t>
              </a:r>
            </a:p>
          </p:txBody>
        </p:sp>
        <p:sp>
          <p:nvSpPr>
            <p:cNvPr id="13" name="Rectangle: Rounded Corners 12">
              <a:extLst>
                <a:ext uri="{FF2B5EF4-FFF2-40B4-BE49-F238E27FC236}">
                  <a16:creationId xmlns:a16="http://schemas.microsoft.com/office/drawing/2014/main" id="{533F4EB0-992E-49BC-9802-CD822F72B3A6}"/>
                </a:ext>
              </a:extLst>
            </p:cNvPr>
            <p:cNvSpPr/>
            <p:nvPr/>
          </p:nvSpPr>
          <p:spPr>
            <a:xfrm>
              <a:off x="4074097" y="1150170"/>
              <a:ext cx="1575714" cy="5459402"/>
            </a:xfrm>
            <a:prstGeom prst="roundRect">
              <a:avLst>
                <a:gd name="adj" fmla="val 10000"/>
              </a:avLst>
            </a:prstGeom>
            <a:solidFill>
              <a:srgbClr val="00B0F0"/>
            </a:solidFill>
            <a:ln>
              <a:solidFill>
                <a:schemeClr val="tx1"/>
              </a:solidFill>
            </a:ln>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cap="none" normalizeH="0" baseline="0" noProof="0">
                  <a:ln>
                    <a:noFill/>
                  </a:ln>
                  <a:solidFill>
                    <a:prstClr val="white"/>
                  </a:solidFill>
                  <a:uLnTx/>
                  <a:uFillTx/>
                  <a:latin typeface="Aptos" panose="020B0004020202020204"/>
                </a:rPr>
                <a:t>Premium</a:t>
              </a:r>
            </a:p>
          </p:txBody>
        </p:sp>
        <p:sp>
          <p:nvSpPr>
            <p:cNvPr id="14" name="Rectangle: Rounded Corners 13">
              <a:extLst>
                <a:ext uri="{FF2B5EF4-FFF2-40B4-BE49-F238E27FC236}">
                  <a16:creationId xmlns:a16="http://schemas.microsoft.com/office/drawing/2014/main" id="{1CCB3C1C-4C7F-49F6-9B5C-937DC61A613B}"/>
                </a:ext>
              </a:extLst>
            </p:cNvPr>
            <p:cNvSpPr/>
            <p:nvPr/>
          </p:nvSpPr>
          <p:spPr>
            <a:xfrm>
              <a:off x="5671924" y="1142798"/>
              <a:ext cx="1519653" cy="5459403"/>
            </a:xfrm>
            <a:prstGeom prst="roundRect">
              <a:avLst>
                <a:gd name="adj" fmla="val 10000"/>
              </a:avLst>
            </a:prstGeom>
            <a:solidFill>
              <a:srgbClr val="005BAA"/>
            </a:solidFill>
            <a:ln>
              <a:solidFill>
                <a:schemeClr val="tx1"/>
              </a:solidFill>
            </a:ln>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cap="none" normalizeH="0" baseline="0" noProof="0">
                  <a:ln>
                    <a:noFill/>
                  </a:ln>
                  <a:solidFill>
                    <a:prstClr val="white"/>
                  </a:solidFill>
                  <a:uLnTx/>
                  <a:uFillTx/>
                  <a:latin typeface="Aptos" panose="020B0004020202020204"/>
                </a:rPr>
                <a:t>Non prioritaires</a:t>
              </a:r>
            </a:p>
          </p:txBody>
        </p:sp>
        <p:sp>
          <p:nvSpPr>
            <p:cNvPr id="15" name="Rectangle: Rounded Corners 14">
              <a:extLst>
                <a:ext uri="{FF2B5EF4-FFF2-40B4-BE49-F238E27FC236}">
                  <a16:creationId xmlns:a16="http://schemas.microsoft.com/office/drawing/2014/main" id="{C36BC757-60FE-4523-B32C-854F5B8AD68D}"/>
                </a:ext>
              </a:extLst>
            </p:cNvPr>
            <p:cNvSpPr/>
            <p:nvPr/>
          </p:nvSpPr>
          <p:spPr>
            <a:xfrm>
              <a:off x="7236458" y="1147457"/>
              <a:ext cx="1575714" cy="5454744"/>
            </a:xfrm>
            <a:prstGeom prst="roundRect">
              <a:avLst>
                <a:gd name="adj" fmla="val 10000"/>
              </a:avLst>
            </a:prstGeom>
            <a:solidFill>
              <a:srgbClr val="005BAA"/>
            </a:solidFill>
            <a:ln>
              <a:solidFill>
                <a:schemeClr val="tx1"/>
              </a:solidFill>
            </a:ln>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cap="none" normalizeH="0" baseline="0" noProof="0">
                  <a:ln>
                    <a:noFill/>
                  </a:ln>
                  <a:solidFill>
                    <a:prstClr val="white"/>
                  </a:solidFill>
                  <a:uLnTx/>
                  <a:uFillTx/>
                  <a:latin typeface="Aptos" panose="020B0004020202020204"/>
                </a:rPr>
                <a:t>Prioritaires</a:t>
              </a:r>
            </a:p>
          </p:txBody>
        </p:sp>
        <p:sp>
          <p:nvSpPr>
            <p:cNvPr id="16" name="Rectangle: Rounded Corners 15">
              <a:extLst>
                <a:ext uri="{FF2B5EF4-FFF2-40B4-BE49-F238E27FC236}">
                  <a16:creationId xmlns:a16="http://schemas.microsoft.com/office/drawing/2014/main" id="{EC6A70AE-56BE-4F59-B394-65A44C40AB3A}"/>
                </a:ext>
              </a:extLst>
            </p:cNvPr>
            <p:cNvSpPr/>
            <p:nvPr/>
          </p:nvSpPr>
          <p:spPr>
            <a:xfrm>
              <a:off x="8858173" y="1142671"/>
              <a:ext cx="1519653" cy="5454744"/>
            </a:xfrm>
            <a:prstGeom prst="roundRect">
              <a:avLst>
                <a:gd name="adj" fmla="val 10000"/>
              </a:avLst>
            </a:prstGeom>
            <a:solidFill>
              <a:srgbClr val="005BAA"/>
            </a:solidFill>
            <a:ln>
              <a:solidFill>
                <a:schemeClr val="tx1"/>
              </a:solidFill>
            </a:ln>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cap="none" normalizeH="0" baseline="0" noProof="0">
                  <a:ln>
                    <a:noFill/>
                  </a:ln>
                  <a:solidFill>
                    <a:prstClr val="white"/>
                  </a:solidFill>
                  <a:uLnTx/>
                  <a:uFillTx/>
                  <a:latin typeface="Aptos" panose="020B0004020202020204"/>
                </a:rPr>
                <a:t>Premium</a:t>
              </a:r>
            </a:p>
          </p:txBody>
        </p:sp>
        <p:sp>
          <p:nvSpPr>
            <p:cNvPr id="17" name="Rectangle: Rounded Corners 16">
              <a:extLst>
                <a:ext uri="{FF2B5EF4-FFF2-40B4-BE49-F238E27FC236}">
                  <a16:creationId xmlns:a16="http://schemas.microsoft.com/office/drawing/2014/main" id="{F3AD430D-22E6-45E2-8EAD-EDACE047C405}"/>
                </a:ext>
              </a:extLst>
            </p:cNvPr>
            <p:cNvSpPr/>
            <p:nvPr/>
          </p:nvSpPr>
          <p:spPr>
            <a:xfrm>
              <a:off x="2425363" y="1682590"/>
              <a:ext cx="1601938" cy="1322209"/>
            </a:xfrm>
            <a:prstGeom prst="roundRect">
              <a:avLst>
                <a:gd name="adj" fmla="val 10000"/>
              </a:avLst>
            </a:prstGeom>
            <a:solidFill>
              <a:srgbClr val="92D050"/>
            </a:solidFill>
            <a:ln w="38100">
              <a:solidFill>
                <a:schemeClr val="tx1"/>
              </a:solidFill>
              <a:prstDash val="dash"/>
            </a:ln>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cap="none" normalizeH="0" baseline="0" noProof="0" dirty="0">
                  <a:ln>
                    <a:noFill/>
                  </a:ln>
                  <a:solidFill>
                    <a:prstClr val="black"/>
                  </a:solidFill>
                  <a:uLnTx/>
                  <a:uFillTx/>
                  <a:latin typeface="Aptos" panose="020B0004020202020204"/>
                </a:rPr>
                <a:t>Lettres recommandées</a:t>
              </a:r>
              <a:r>
                <a:rPr kumimoji="0" lang="fr-FR" sz="1200" b="0" i="0" u="none" strike="noStrike" cap="none" normalizeH="0" baseline="0" noProof="0" dirty="0">
                  <a:ln>
                    <a:noFill/>
                  </a:ln>
                  <a:solidFill>
                    <a:prstClr val="black"/>
                  </a:solidFill>
                  <a:uLnTx/>
                  <a:uFillTx/>
                  <a:latin typeface="Aptos" panose="020B0004020202020204"/>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cap="none" normalizeH="0" baseline="0" noProof="0" dirty="0">
                  <a:ln>
                    <a:noFill/>
                  </a:ln>
                  <a:solidFill>
                    <a:prstClr val="black"/>
                  </a:solidFill>
                  <a:uLnTx/>
                  <a:uFillTx/>
                  <a:latin typeface="Aptos" panose="020B0004020202020204"/>
                </a:rPr>
                <a:t>(P et  G)</a:t>
              </a:r>
            </a:p>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b="1" dirty="0">
                  <a:solidFill>
                    <a:prstClr val="black"/>
                  </a:solidFill>
                  <a:latin typeface="Aptos" panose="020B0004020202020204"/>
                </a:rPr>
                <a:t>Envois de la poste aux lettres avec valeur déclarée</a:t>
              </a:r>
            </a:p>
          </p:txBody>
        </p:sp>
        <p:sp>
          <p:nvSpPr>
            <p:cNvPr id="18" name="Rectangle: Rounded Corners 17">
              <a:extLst>
                <a:ext uri="{FF2B5EF4-FFF2-40B4-BE49-F238E27FC236}">
                  <a16:creationId xmlns:a16="http://schemas.microsoft.com/office/drawing/2014/main" id="{CC63A6A4-A136-40B4-AB66-41BDB4638963}"/>
                </a:ext>
              </a:extLst>
            </p:cNvPr>
            <p:cNvSpPr/>
            <p:nvPr/>
          </p:nvSpPr>
          <p:spPr>
            <a:xfrm>
              <a:off x="4124906" y="1638292"/>
              <a:ext cx="1479694" cy="1032659"/>
            </a:xfrm>
            <a:prstGeom prst="roundRect">
              <a:avLst>
                <a:gd name="adj" fmla="val 10000"/>
              </a:avLst>
            </a:prstGeom>
            <a:solidFill>
              <a:srgbClr val="92D050"/>
            </a:solidFill>
            <a:ln>
              <a:solidFill>
                <a:srgbClr val="00B0F0"/>
              </a:solidFill>
            </a:ln>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cap="none" normalizeH="0" baseline="0" noProof="0">
                  <a:ln>
                    <a:noFill/>
                  </a:ln>
                  <a:solidFill>
                    <a:prstClr val="black"/>
                  </a:solidFill>
                  <a:uLnTx/>
                  <a:uFillTx/>
                  <a:latin typeface="Aptos" panose="020B0004020202020204"/>
                </a:rPr>
                <a:t>EMS</a:t>
              </a:r>
            </a:p>
          </p:txBody>
        </p:sp>
        <p:sp>
          <p:nvSpPr>
            <p:cNvPr id="19" name="Rectangle: Rounded Corners 18">
              <a:extLst>
                <a:ext uri="{FF2B5EF4-FFF2-40B4-BE49-F238E27FC236}">
                  <a16:creationId xmlns:a16="http://schemas.microsoft.com/office/drawing/2014/main" id="{B016414F-264C-4E2C-9038-ED3D3B38D722}"/>
                </a:ext>
              </a:extLst>
            </p:cNvPr>
            <p:cNvSpPr/>
            <p:nvPr/>
          </p:nvSpPr>
          <p:spPr>
            <a:xfrm>
              <a:off x="5705950" y="2777688"/>
              <a:ext cx="3082039" cy="1073709"/>
            </a:xfrm>
            <a:prstGeom prst="roundRect">
              <a:avLst>
                <a:gd name="adj" fmla="val 10000"/>
              </a:avLst>
            </a:prstGeom>
            <a:solidFill>
              <a:srgbClr val="00B050"/>
            </a:solidFill>
            <a:ln w="38100">
              <a:solidFill>
                <a:schemeClr val="tx1"/>
              </a:solidFill>
              <a:prstDash val="dash"/>
            </a:ln>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cap="none" normalizeH="0" baseline="0" noProof="0" dirty="0">
                  <a:ln>
                    <a:noFill/>
                  </a:ln>
                  <a:solidFill>
                    <a:prstClr val="black"/>
                  </a:solidFill>
                  <a:uLnTx/>
                  <a:uFillTx/>
                  <a:latin typeface="Aptos" panose="020B0004020202020204"/>
                </a:rPr>
                <a:t>Colis postaux avec preuve </a:t>
              </a:r>
              <a:br>
                <a:rPr kumimoji="0" lang="fr-FR" sz="1400" b="1" i="0" u="none" strike="noStrike" cap="none" normalizeH="0" baseline="0" noProof="0" dirty="0">
                  <a:ln>
                    <a:noFill/>
                  </a:ln>
                  <a:solidFill>
                    <a:prstClr val="black"/>
                  </a:solidFill>
                  <a:uLnTx/>
                  <a:uFillTx/>
                  <a:latin typeface="Aptos" panose="020B0004020202020204"/>
                </a:rPr>
              </a:br>
              <a:r>
                <a:rPr kumimoji="0" lang="fr-FR" sz="1400" b="1" i="0" u="none" strike="noStrike" cap="none" normalizeH="0" baseline="0" noProof="0" dirty="0">
                  <a:ln>
                    <a:noFill/>
                  </a:ln>
                  <a:solidFill>
                    <a:prstClr val="black"/>
                  </a:solidFill>
                  <a:uLnTx/>
                  <a:uFillTx/>
                  <a:latin typeface="Aptos" panose="020B0004020202020204"/>
                </a:rPr>
                <a:t>de distribution</a:t>
              </a:r>
            </a:p>
          </p:txBody>
        </p:sp>
        <p:sp>
          <p:nvSpPr>
            <p:cNvPr id="20" name="Rectangle: Rounded Corners 19">
              <a:extLst>
                <a:ext uri="{FF2B5EF4-FFF2-40B4-BE49-F238E27FC236}">
                  <a16:creationId xmlns:a16="http://schemas.microsoft.com/office/drawing/2014/main" id="{C85836D1-83CC-4BAE-B378-EDCED784163C}"/>
                </a:ext>
              </a:extLst>
            </p:cNvPr>
            <p:cNvSpPr/>
            <p:nvPr/>
          </p:nvSpPr>
          <p:spPr>
            <a:xfrm>
              <a:off x="8911544" y="1638291"/>
              <a:ext cx="1400634" cy="1032660"/>
            </a:xfrm>
            <a:prstGeom prst="roundRect">
              <a:avLst>
                <a:gd name="adj" fmla="val 10000"/>
              </a:avLst>
            </a:prstGeom>
            <a:solidFill>
              <a:srgbClr val="92D050"/>
            </a:solidFill>
            <a:ln>
              <a:noFill/>
            </a:ln>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cap="none" normalizeH="0" baseline="0" noProof="0">
                  <a:ln>
                    <a:noFill/>
                  </a:ln>
                  <a:solidFill>
                    <a:prstClr val="black"/>
                  </a:solidFill>
                  <a:uLnTx/>
                  <a:uFillTx/>
                  <a:latin typeface="Aptos" panose="020B0004020202020204"/>
                </a:rPr>
                <a:t>EMS</a:t>
              </a:r>
            </a:p>
          </p:txBody>
        </p:sp>
        <p:sp>
          <p:nvSpPr>
            <p:cNvPr id="21" name="Rectangle: Rounded Corners 20">
              <a:extLst>
                <a:ext uri="{FF2B5EF4-FFF2-40B4-BE49-F238E27FC236}">
                  <a16:creationId xmlns:a16="http://schemas.microsoft.com/office/drawing/2014/main" id="{EBC8678C-41EC-4764-B64F-8A9988C9E27D}"/>
                </a:ext>
              </a:extLst>
            </p:cNvPr>
            <p:cNvSpPr/>
            <p:nvPr/>
          </p:nvSpPr>
          <p:spPr>
            <a:xfrm>
              <a:off x="5661569" y="5704603"/>
              <a:ext cx="3144985" cy="840452"/>
            </a:xfrm>
            <a:prstGeom prst="roundRect">
              <a:avLst>
                <a:gd name="adj" fmla="val 10000"/>
              </a:avLst>
            </a:prstGeom>
            <a:solidFill>
              <a:srgbClr val="FDF7A5"/>
            </a:solidFill>
            <a:ln>
              <a:solidFill>
                <a:srgbClr val="005BAA"/>
              </a:solidFill>
            </a:ln>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cap="none" normalizeH="0" baseline="0" noProof="0">
                  <a:ln>
                    <a:noFill/>
                  </a:ln>
                  <a:solidFill>
                    <a:prstClr val="black"/>
                  </a:solidFill>
                  <a:uLnTx/>
                  <a:uFillTx/>
                  <a:latin typeface="Aptos" panose="020B0004020202020204"/>
                </a:rPr>
                <a:t>Petits paquets</a:t>
              </a:r>
              <a:r>
                <a:rPr kumimoji="0" lang="fr-FR" sz="1400" i="0" u="none" strike="noStrike" cap="none" normalizeH="0" baseline="0" noProof="0">
                  <a:ln>
                    <a:noFill/>
                  </a:ln>
                  <a:solidFill>
                    <a:prstClr val="black"/>
                  </a:solidFill>
                  <a:uLnTx/>
                  <a:uFillTx/>
                  <a:latin typeface="Aptos" panose="020B0004020202020204"/>
                </a:rPr>
                <a:t> (E)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cap="none" normalizeH="0" baseline="0" noProof="0">
                  <a:ln>
                    <a:noFill/>
                  </a:ln>
                  <a:solidFill>
                    <a:prstClr val="black"/>
                  </a:solidFill>
                  <a:uLnTx/>
                  <a:uFillTx/>
                  <a:latin typeface="Aptos" panose="020B0004020202020204"/>
                </a:rPr>
                <a:t>Envois pour les aveugles</a:t>
              </a:r>
            </a:p>
          </p:txBody>
        </p:sp>
        <p:sp>
          <p:nvSpPr>
            <p:cNvPr id="22" name="Rectangle: Rounded Corners 21">
              <a:extLst>
                <a:ext uri="{FF2B5EF4-FFF2-40B4-BE49-F238E27FC236}">
                  <a16:creationId xmlns:a16="http://schemas.microsoft.com/office/drawing/2014/main" id="{1F3FC6EC-F7DE-4B88-9DA5-F16217BABA3A}"/>
                </a:ext>
              </a:extLst>
            </p:cNvPr>
            <p:cNvSpPr/>
            <p:nvPr/>
          </p:nvSpPr>
          <p:spPr>
            <a:xfrm>
              <a:off x="5687024" y="3932430"/>
              <a:ext cx="3092997" cy="846549"/>
            </a:xfrm>
            <a:prstGeom prst="roundRect">
              <a:avLst>
                <a:gd name="adj" fmla="val 10000"/>
              </a:avLst>
            </a:prstGeom>
            <a:solidFill>
              <a:srgbClr val="FFC000"/>
            </a:solidFill>
            <a:ln>
              <a:noFill/>
            </a:ln>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400" b="1" i="0" u="none" strike="noStrike" kern="1200" cap="none" spc="0" normalizeH="0" baseline="0" noProof="0" dirty="0">
                <a:ln>
                  <a:noFill/>
                </a:ln>
                <a:solidFill>
                  <a:prstClr val="black"/>
                </a:solidFill>
                <a:effectLst/>
                <a:uLnTx/>
                <a:uFillTx/>
                <a:latin typeface="Aptos" panose="020B0004020202020204"/>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cap="none" normalizeH="0" baseline="0" noProof="0">
                  <a:ln>
                    <a:noFill/>
                  </a:ln>
                  <a:solidFill>
                    <a:prstClr val="black"/>
                  </a:solidFill>
                  <a:uLnTx/>
                  <a:uFillTx/>
                  <a:latin typeface="Aptos" panose="020B0004020202020204"/>
                </a:rPr>
                <a:t>Colis postaux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400" b="0" i="0" u="none" strike="noStrike" kern="1200" cap="none" spc="0" normalizeH="0" baseline="0" noProof="0" dirty="0">
                <a:ln>
                  <a:noFill/>
                </a:ln>
                <a:solidFill>
                  <a:prstClr val="black"/>
                </a:solidFill>
                <a:effectLst/>
                <a:uLnTx/>
                <a:uFillTx/>
                <a:latin typeface="Aptos" panose="020B0004020202020204"/>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400" b="0" i="0" u="none" strike="noStrike" kern="1200" cap="none" spc="0" normalizeH="0" baseline="0" noProof="0" dirty="0">
                <a:ln>
                  <a:noFill/>
                </a:ln>
                <a:solidFill>
                  <a:prstClr val="black"/>
                </a:solidFill>
                <a:effectLst/>
                <a:uLnTx/>
                <a:uFillTx/>
                <a:latin typeface="Aptos" panose="020B0004020202020204"/>
              </a:endParaRPr>
            </a:p>
          </p:txBody>
        </p:sp>
        <p:sp>
          <p:nvSpPr>
            <p:cNvPr id="23" name="Rectangle: Rounded Corners 22">
              <a:extLst>
                <a:ext uri="{FF2B5EF4-FFF2-40B4-BE49-F238E27FC236}">
                  <a16:creationId xmlns:a16="http://schemas.microsoft.com/office/drawing/2014/main" id="{EAF876FF-9F1D-4579-9C9F-975E8D62AA02}"/>
                </a:ext>
              </a:extLst>
            </p:cNvPr>
            <p:cNvSpPr/>
            <p:nvPr/>
          </p:nvSpPr>
          <p:spPr>
            <a:xfrm>
              <a:off x="10506083" y="581799"/>
              <a:ext cx="1482761" cy="509767"/>
            </a:xfrm>
            <a:prstGeom prst="roundRect">
              <a:avLst>
                <a:gd name="adj" fmla="val 10000"/>
              </a:avLst>
            </a:prstGeom>
            <a:solidFill>
              <a:schemeClr val="bg1"/>
            </a:solidFill>
            <a:ln w="38100">
              <a:solidFill>
                <a:schemeClr val="tx1"/>
              </a:solidFill>
              <a:prstDash val="dash"/>
            </a:ln>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1" i="0" u="none" strike="noStrike" cap="none" normalizeH="0" baseline="0" noProof="0">
                  <a:ln>
                    <a:noFill/>
                  </a:ln>
                  <a:solidFill>
                    <a:prstClr val="black"/>
                  </a:solidFill>
                  <a:uLnTx/>
                  <a:uFillTx/>
                  <a:latin typeface="Aptos" panose="020B0004020202020204"/>
                </a:rPr>
                <a:t>Services à valeur ajoutée (services supplémentaires)</a:t>
              </a:r>
            </a:p>
          </p:txBody>
        </p:sp>
        <p:sp>
          <p:nvSpPr>
            <p:cNvPr id="24" name="Rectangle: Rounded Corners 23">
              <a:extLst>
                <a:ext uri="{FF2B5EF4-FFF2-40B4-BE49-F238E27FC236}">
                  <a16:creationId xmlns:a16="http://schemas.microsoft.com/office/drawing/2014/main" id="{289B2EAE-8DCA-490C-B2E9-219259D5AB90}"/>
                </a:ext>
              </a:extLst>
            </p:cNvPr>
            <p:cNvSpPr/>
            <p:nvPr/>
          </p:nvSpPr>
          <p:spPr>
            <a:xfrm>
              <a:off x="10464689" y="4820669"/>
              <a:ext cx="1527356" cy="808174"/>
            </a:xfrm>
            <a:prstGeom prst="roundRect">
              <a:avLst>
                <a:gd name="adj" fmla="val 10000"/>
              </a:avLst>
            </a:prstGeom>
            <a:solidFill>
              <a:srgbClr val="FFFF00"/>
            </a:solidFill>
            <a:ln>
              <a:solidFill>
                <a:schemeClr val="tx1"/>
              </a:solidFill>
            </a:ln>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300" b="0" i="1" u="none" strike="noStrike" cap="none" normalizeH="0" baseline="0" noProof="0">
                  <a:ln>
                    <a:noFill/>
                  </a:ln>
                  <a:solidFill>
                    <a:prstClr val="black"/>
                  </a:solidFill>
                  <a:uLnTx/>
                  <a:uFillTx/>
                  <a:latin typeface="Aptos" panose="020B0004020202020204"/>
                </a:rPr>
                <a:t>Suivi</a:t>
              </a:r>
            </a:p>
          </p:txBody>
        </p:sp>
        <p:sp>
          <p:nvSpPr>
            <p:cNvPr id="25" name="Rectangle: Rounded Corners 24">
              <a:extLst>
                <a:ext uri="{FF2B5EF4-FFF2-40B4-BE49-F238E27FC236}">
                  <a16:creationId xmlns:a16="http://schemas.microsoft.com/office/drawing/2014/main" id="{129A56CA-0486-4373-AF67-05384BF029F3}"/>
                </a:ext>
              </a:extLst>
            </p:cNvPr>
            <p:cNvSpPr/>
            <p:nvPr/>
          </p:nvSpPr>
          <p:spPr>
            <a:xfrm>
              <a:off x="2402169" y="4808440"/>
              <a:ext cx="1637185" cy="854199"/>
            </a:xfrm>
            <a:prstGeom prst="roundRect">
              <a:avLst>
                <a:gd name="adj" fmla="val 10000"/>
              </a:avLst>
            </a:prstGeom>
            <a:solidFill>
              <a:srgbClr val="FFFF00"/>
            </a:solidFill>
            <a:ln>
              <a:noFill/>
            </a:ln>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cap="none" normalizeH="0" baseline="0" noProof="0" dirty="0">
                  <a:ln>
                    <a:noFill/>
                  </a:ln>
                  <a:solidFill>
                    <a:prstClr val="black"/>
                  </a:solidFill>
                  <a:uLnTx/>
                  <a:uFillTx/>
                  <a:latin typeface="Aptos" panose="020B0004020202020204"/>
                </a:rPr>
                <a:t> </a:t>
              </a:r>
              <a:r>
                <a:rPr lang="fr-FR" sz="1200" b="1" dirty="0">
                  <a:solidFill>
                    <a:prstClr val="black"/>
                  </a:solidFill>
                  <a:latin typeface="Aptos" panose="020B0004020202020204"/>
                </a:rPr>
                <a:t>Lettres de petit (P)</a:t>
              </a:r>
              <a:r>
                <a:rPr lang="fr-FR" sz="1200" dirty="0">
                  <a:solidFill>
                    <a:prstClr val="black"/>
                  </a:solidFill>
                  <a:latin typeface="Aptos" panose="020B0004020202020204"/>
                </a:rPr>
                <a:t> et </a:t>
              </a:r>
              <a:r>
                <a:rPr lang="fr-FR" sz="1200" b="1" dirty="0">
                  <a:solidFill>
                    <a:prstClr val="black"/>
                  </a:solidFill>
                  <a:latin typeface="Aptos" panose="020B0004020202020204"/>
                </a:rPr>
                <a:t>grand formats (G) avec suivi de la distribution</a:t>
              </a:r>
            </a:p>
          </p:txBody>
        </p:sp>
        <p:sp>
          <p:nvSpPr>
            <p:cNvPr id="26" name="Rectangle: Rounded Corners 25">
              <a:extLst>
                <a:ext uri="{FF2B5EF4-FFF2-40B4-BE49-F238E27FC236}">
                  <a16:creationId xmlns:a16="http://schemas.microsoft.com/office/drawing/2014/main" id="{0101F923-CF4C-4383-8433-4FAE9A376931}"/>
                </a:ext>
              </a:extLst>
            </p:cNvPr>
            <p:cNvSpPr/>
            <p:nvPr/>
          </p:nvSpPr>
          <p:spPr>
            <a:xfrm>
              <a:off x="10466423" y="5704603"/>
              <a:ext cx="1527356" cy="798508"/>
            </a:xfrm>
            <a:prstGeom prst="roundRect">
              <a:avLst>
                <a:gd name="adj" fmla="val 10000"/>
              </a:avLst>
            </a:prstGeom>
            <a:solidFill>
              <a:srgbClr val="FDF7A5"/>
            </a:solidFill>
            <a:ln>
              <a:noFill/>
            </a:ln>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300" b="0" i="1" u="none" strike="noStrike" cap="none" normalizeH="0" baseline="0" noProof="0">
                  <a:ln>
                    <a:noFill/>
                  </a:ln>
                  <a:solidFill>
                    <a:prstClr val="black"/>
                  </a:solidFill>
                  <a:uLnTx/>
                  <a:uFillTx/>
                  <a:latin typeface="Aptos" panose="020B0004020202020204"/>
                </a:rPr>
                <a:t>Aucune caractéristique</a:t>
              </a:r>
            </a:p>
          </p:txBody>
        </p:sp>
        <p:sp>
          <p:nvSpPr>
            <p:cNvPr id="27" name="Rectangle: Rounded Corners 26">
              <a:extLst>
                <a:ext uri="{FF2B5EF4-FFF2-40B4-BE49-F238E27FC236}">
                  <a16:creationId xmlns:a16="http://schemas.microsoft.com/office/drawing/2014/main" id="{58AAFE38-63CD-4131-9D40-23C9B42FD0F9}"/>
                </a:ext>
              </a:extLst>
            </p:cNvPr>
            <p:cNvSpPr/>
            <p:nvPr/>
          </p:nvSpPr>
          <p:spPr>
            <a:xfrm>
              <a:off x="10461488" y="2742756"/>
              <a:ext cx="1527356" cy="1136665"/>
            </a:xfrm>
            <a:prstGeom prst="roundRect">
              <a:avLst>
                <a:gd name="adj" fmla="val 10000"/>
              </a:avLst>
            </a:prstGeom>
            <a:solidFill>
              <a:srgbClr val="00B050"/>
            </a:solidFill>
            <a:ln>
              <a:solidFill>
                <a:schemeClr val="tx1"/>
              </a:solidFill>
            </a:ln>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nchor="ctr"/>
            <a:lstStyle/>
            <a:p>
              <a:pPr marL="0" marR="0" lvl="0" indent="0" algn="ctr" defTabSz="914400" rtl="0" eaLnBrk="1" fontAlgn="auto" latinLnBrk="0" hangingPunct="1">
                <a:lnSpc>
                  <a:spcPts val="2000"/>
                </a:lnSpc>
                <a:spcBef>
                  <a:spcPts val="0"/>
                </a:spcBef>
                <a:spcAft>
                  <a:spcPts val="0"/>
                </a:spcAft>
                <a:buClrTx/>
                <a:buSzTx/>
                <a:buFontTx/>
                <a:buNone/>
                <a:tabLst/>
                <a:defRPr/>
              </a:pPr>
              <a:r>
                <a:rPr kumimoji="0" lang="fr-FR" sz="1300" b="0" i="1" u="none" strike="noStrike" cap="none" normalizeH="0" baseline="0" noProof="0" dirty="0">
                  <a:ln>
                    <a:noFill/>
                  </a:ln>
                  <a:solidFill>
                    <a:prstClr val="black"/>
                  </a:solidFill>
                  <a:uLnTx/>
                  <a:uFillTx/>
                  <a:latin typeface="Aptos" panose="020B0004020202020204"/>
                  <a:cs typeface="Arial" panose="020B0604020202020204" pitchFamily="34" charset="0"/>
                </a:rPr>
                <a:t>Suivi</a:t>
              </a:r>
            </a:p>
            <a:p>
              <a:pPr marL="0" marR="0" lvl="0" indent="0" algn="ctr" defTabSz="914400" rtl="0" eaLnBrk="1" fontAlgn="auto" latinLnBrk="0" hangingPunct="1">
                <a:lnSpc>
                  <a:spcPts val="2000"/>
                </a:lnSpc>
                <a:spcBef>
                  <a:spcPts val="0"/>
                </a:spcBef>
                <a:spcAft>
                  <a:spcPts val="0"/>
                </a:spcAft>
                <a:buClrTx/>
                <a:buSzTx/>
                <a:buFontTx/>
                <a:buNone/>
                <a:tabLst/>
                <a:defRPr/>
              </a:pPr>
              <a:r>
                <a:rPr kumimoji="0" lang="fr-FR" sz="1300" b="0" i="1" u="none" strike="noStrike" cap="none" normalizeH="0" baseline="0" noProof="0" dirty="0">
                  <a:ln>
                    <a:noFill/>
                  </a:ln>
                  <a:solidFill>
                    <a:prstClr val="black"/>
                  </a:solidFill>
                  <a:uLnTx/>
                  <a:uFillTx/>
                  <a:latin typeface="Aptos" panose="020B0004020202020204"/>
                  <a:cs typeface="Arial" panose="020B0604020202020204" pitchFamily="34" charset="0"/>
                </a:rPr>
                <a:t>Responsabilité</a:t>
              </a:r>
            </a:p>
            <a:p>
              <a:pPr marL="0" marR="0" lvl="0" indent="0" algn="ctr" defTabSz="914400" rtl="0" eaLnBrk="1" fontAlgn="auto" latinLnBrk="0" hangingPunct="1">
                <a:lnSpc>
                  <a:spcPts val="2000"/>
                </a:lnSpc>
                <a:spcBef>
                  <a:spcPts val="0"/>
                </a:spcBef>
                <a:spcAft>
                  <a:spcPts val="0"/>
                </a:spcAft>
                <a:buClrTx/>
                <a:buSzTx/>
                <a:buFontTx/>
                <a:buNone/>
                <a:tabLst/>
                <a:defRPr/>
              </a:pPr>
              <a:r>
                <a:rPr kumimoji="0" lang="fr-FR" sz="1300" b="0" i="1" u="none" strike="noStrike" cap="none" normalizeH="0" baseline="0" noProof="0" dirty="0">
                  <a:ln>
                    <a:noFill/>
                  </a:ln>
                  <a:solidFill>
                    <a:prstClr val="black"/>
                  </a:solidFill>
                  <a:uLnTx/>
                  <a:uFillTx/>
                  <a:latin typeface="Aptos" panose="020B0004020202020204"/>
                  <a:cs typeface="Arial" panose="020B0604020202020204" pitchFamily="34" charset="0"/>
                </a:rPr>
                <a:t>Preuve </a:t>
              </a:r>
              <a:br>
                <a:rPr kumimoji="0" lang="fr-FR" sz="1300" b="0" i="1" u="none" strike="noStrike" cap="none" normalizeH="0" baseline="0" noProof="0" dirty="0">
                  <a:ln>
                    <a:noFill/>
                  </a:ln>
                  <a:solidFill>
                    <a:prstClr val="black"/>
                  </a:solidFill>
                  <a:uLnTx/>
                  <a:uFillTx/>
                  <a:latin typeface="Aptos" panose="020B0004020202020204"/>
                  <a:cs typeface="Arial" panose="020B0604020202020204" pitchFamily="34" charset="0"/>
                </a:rPr>
              </a:br>
              <a:r>
                <a:rPr kumimoji="0" lang="fr-FR" sz="1300" b="0" i="1" u="none" strike="noStrike" cap="none" normalizeH="0" baseline="0" noProof="0" dirty="0">
                  <a:ln>
                    <a:noFill/>
                  </a:ln>
                  <a:solidFill>
                    <a:prstClr val="black"/>
                  </a:solidFill>
                  <a:uLnTx/>
                  <a:uFillTx/>
                  <a:latin typeface="Aptos" panose="020B0004020202020204"/>
                  <a:cs typeface="Arial" panose="020B0604020202020204" pitchFamily="34" charset="0"/>
                </a:rPr>
                <a:t>de distribution</a:t>
              </a:r>
            </a:p>
          </p:txBody>
        </p:sp>
        <p:sp>
          <p:nvSpPr>
            <p:cNvPr id="28" name="Rectangle: Rounded Corners 27">
              <a:extLst>
                <a:ext uri="{FF2B5EF4-FFF2-40B4-BE49-F238E27FC236}">
                  <a16:creationId xmlns:a16="http://schemas.microsoft.com/office/drawing/2014/main" id="{1ACF0B2E-BC6F-4FE6-8BBC-B41C2B8B897D}"/>
                </a:ext>
              </a:extLst>
            </p:cNvPr>
            <p:cNvSpPr/>
            <p:nvPr/>
          </p:nvSpPr>
          <p:spPr>
            <a:xfrm>
              <a:off x="759755" y="5730318"/>
              <a:ext cx="3289271" cy="814737"/>
            </a:xfrm>
            <a:prstGeom prst="roundRect">
              <a:avLst>
                <a:gd name="adj" fmla="val 10000"/>
              </a:avLst>
            </a:prstGeom>
            <a:solidFill>
              <a:srgbClr val="FDF7A5"/>
            </a:solidFill>
            <a:ln>
              <a:noFill/>
            </a:ln>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cap="none" normalizeH="0" baseline="0" noProof="0">
                  <a:ln>
                    <a:noFill/>
                  </a:ln>
                  <a:solidFill>
                    <a:prstClr val="black"/>
                  </a:solidFill>
                  <a:uLnTx/>
                  <a:uFillTx/>
                  <a:latin typeface="Aptos" panose="020B0004020202020204"/>
                </a:rPr>
                <a:t>Lettres de petit format </a:t>
              </a:r>
              <a:r>
                <a:rPr kumimoji="0" lang="fr-FR" sz="1400" b="0" i="0" u="none" strike="noStrike" cap="none" normalizeH="0" baseline="0" noProof="0">
                  <a:ln>
                    <a:noFill/>
                  </a:ln>
                  <a:solidFill>
                    <a:prstClr val="black"/>
                  </a:solidFill>
                  <a:uLnTx/>
                  <a:uFillTx/>
                  <a:latin typeface="Aptos" panose="020B0004020202020204"/>
                </a:rPr>
                <a:t>(P)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cap="none" normalizeH="0" baseline="0" noProof="0">
                  <a:ln>
                    <a:noFill/>
                  </a:ln>
                  <a:solidFill>
                    <a:prstClr val="black"/>
                  </a:solidFill>
                  <a:uLnTx/>
                  <a:uFillTx/>
                  <a:latin typeface="Aptos" panose="020B0004020202020204"/>
                </a:rPr>
                <a:t>Lettres de grand format </a:t>
              </a:r>
              <a:r>
                <a:rPr kumimoji="0" lang="fr-FR" sz="1400" b="0" i="0" u="none" strike="noStrike" cap="none" normalizeH="0" baseline="0" noProof="0">
                  <a:ln>
                    <a:noFill/>
                  </a:ln>
                  <a:solidFill>
                    <a:prstClr val="black"/>
                  </a:solidFill>
                  <a:uLnTx/>
                  <a:uFillTx/>
                  <a:latin typeface="Aptos" panose="020B0004020202020204"/>
                </a:rPr>
                <a:t>(G)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cap="none" normalizeH="0" baseline="0" noProof="0">
                  <a:ln>
                    <a:noFill/>
                  </a:ln>
                  <a:solidFill>
                    <a:prstClr val="black"/>
                  </a:solidFill>
                  <a:uLnTx/>
                  <a:uFillTx/>
                  <a:latin typeface="Aptos" panose="020B0004020202020204"/>
                </a:rPr>
                <a:t>Envois pour les aveugles</a:t>
              </a:r>
            </a:p>
          </p:txBody>
        </p:sp>
        <p:sp>
          <p:nvSpPr>
            <p:cNvPr id="29" name="Rectangle: Rounded Corners 28">
              <a:extLst>
                <a:ext uri="{FF2B5EF4-FFF2-40B4-BE49-F238E27FC236}">
                  <a16:creationId xmlns:a16="http://schemas.microsoft.com/office/drawing/2014/main" id="{29CB7977-197A-4604-B359-86838AABE4C0}"/>
                </a:ext>
              </a:extLst>
            </p:cNvPr>
            <p:cNvSpPr/>
            <p:nvPr/>
          </p:nvSpPr>
          <p:spPr>
            <a:xfrm>
              <a:off x="7263915" y="4843976"/>
              <a:ext cx="1529270" cy="804147"/>
            </a:xfrm>
            <a:prstGeom prst="roundRect">
              <a:avLst>
                <a:gd name="adj" fmla="val 10000"/>
              </a:avLst>
            </a:prstGeom>
            <a:solidFill>
              <a:srgbClr val="FFFF00"/>
            </a:solidFill>
            <a:ln>
              <a:noFill/>
            </a:ln>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nchor="b"/>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400" b="0" i="0" u="none" strike="noStrike" kern="1200" cap="none" spc="0" normalizeH="0" baseline="0" noProof="0" dirty="0">
                <a:ln>
                  <a:noFill/>
                </a:ln>
                <a:solidFill>
                  <a:prstClr val="black"/>
                </a:solidFill>
                <a:effectLst/>
                <a:uLnTx/>
                <a:uFillTx/>
                <a:latin typeface="Aptos" panose="020B0004020202020204"/>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cap="none" normalizeH="0" baseline="0" noProof="0" dirty="0">
                  <a:ln>
                    <a:noFill/>
                  </a:ln>
                  <a:solidFill>
                    <a:prstClr val="black"/>
                  </a:solidFill>
                  <a:uLnTx/>
                  <a:uFillTx/>
                  <a:latin typeface="Aptos" panose="020B0004020202020204"/>
                </a:rPr>
                <a:t>Petits paquets avec suivi de la distribution </a:t>
              </a:r>
              <a:r>
                <a:rPr kumimoji="0" lang="fr-FR" sz="1400" b="0" i="0" u="none" strike="noStrike" cap="none" normalizeH="0" baseline="0" noProof="0" dirty="0">
                  <a:ln>
                    <a:noFill/>
                  </a:ln>
                  <a:solidFill>
                    <a:prstClr val="black"/>
                  </a:solidFill>
                  <a:uLnTx/>
                  <a:uFillTx/>
                  <a:latin typeface="Aptos" panose="020B0004020202020204"/>
                </a:rPr>
                <a:t>(E)</a:t>
              </a:r>
            </a:p>
          </p:txBody>
        </p:sp>
        <p:sp>
          <p:nvSpPr>
            <p:cNvPr id="30" name="Rectangle: Rounded Corners 29">
              <a:extLst>
                <a:ext uri="{FF2B5EF4-FFF2-40B4-BE49-F238E27FC236}">
                  <a16:creationId xmlns:a16="http://schemas.microsoft.com/office/drawing/2014/main" id="{59F67235-E88B-48F2-896F-CAE0F2B0A731}"/>
                </a:ext>
              </a:extLst>
            </p:cNvPr>
            <p:cNvSpPr/>
            <p:nvPr/>
          </p:nvSpPr>
          <p:spPr>
            <a:xfrm>
              <a:off x="7308445" y="1666107"/>
              <a:ext cx="1463040" cy="1004843"/>
            </a:xfrm>
            <a:prstGeom prst="roundRect">
              <a:avLst>
                <a:gd name="adj" fmla="val 10000"/>
              </a:avLst>
            </a:prstGeom>
            <a:solidFill>
              <a:srgbClr val="92D050"/>
            </a:solidFill>
            <a:ln w="38100">
              <a:solidFill>
                <a:schemeClr val="tx1"/>
              </a:solidFill>
              <a:prstDash val="dash"/>
            </a:ln>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cap="none" normalizeH="0" baseline="0" noProof="0">
                  <a:ln>
                    <a:noFill/>
                  </a:ln>
                  <a:solidFill>
                    <a:prstClr val="black"/>
                  </a:solidFill>
                  <a:uLnTx/>
                  <a:uFillTx/>
                  <a:latin typeface="Aptos" panose="020B0004020202020204"/>
                </a:rPr>
                <a:t>Colis avec valeur déclarée</a:t>
              </a:r>
            </a:p>
          </p:txBody>
        </p:sp>
      </p:grpSp>
      <p:sp>
        <p:nvSpPr>
          <p:cNvPr id="31" name="Rectangle 30">
            <a:extLst>
              <a:ext uri="{FF2B5EF4-FFF2-40B4-BE49-F238E27FC236}">
                <a16:creationId xmlns:a16="http://schemas.microsoft.com/office/drawing/2014/main" id="{FDCB71B9-2964-41C9-8F6A-96ED3B2A1C59}"/>
              </a:ext>
            </a:extLst>
          </p:cNvPr>
          <p:cNvSpPr/>
          <p:nvPr/>
        </p:nvSpPr>
        <p:spPr>
          <a:xfrm>
            <a:off x="1439398" y="317240"/>
            <a:ext cx="10560136" cy="623152"/>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cap="none" normalizeH="0" baseline="0" noProof="0">
                <a:ln>
                  <a:noFill/>
                </a:ln>
                <a:solidFill>
                  <a:prstClr val="white"/>
                </a:solidFill>
                <a:uLnTx/>
                <a:uFillTx/>
                <a:latin typeface="Aptos" panose="020B0004020202020204"/>
                <a:cs typeface="Arial" panose="020B0604020202020204" pitchFamily="34" charset="0"/>
              </a:rPr>
              <a:t>		Services proposés au 1</a:t>
            </a:r>
            <a:r>
              <a:rPr kumimoji="0" lang="fr-FR" sz="1800" b="1" i="0" u="none" strike="noStrike" cap="none" normalizeH="0" baseline="30000" noProof="0">
                <a:ln>
                  <a:noFill/>
                </a:ln>
                <a:solidFill>
                  <a:prstClr val="white"/>
                </a:solidFill>
                <a:uLnTx/>
                <a:uFillTx/>
                <a:latin typeface="Aptos" panose="020B0004020202020204"/>
                <a:cs typeface="Arial" panose="020B0604020202020204" pitchFamily="34" charset="0"/>
              </a:rPr>
              <a:t>er</a:t>
            </a:r>
            <a:r>
              <a:rPr kumimoji="0" lang="fr-FR" sz="1800" b="1" i="0" u="none" strike="noStrike" cap="none" normalizeH="0" baseline="0" noProof="0">
                <a:ln>
                  <a:noFill/>
                </a:ln>
                <a:solidFill>
                  <a:prstClr val="white"/>
                </a:solidFill>
                <a:uLnTx/>
                <a:uFillTx/>
                <a:latin typeface="Aptos" panose="020B0004020202020204"/>
                <a:cs typeface="Arial" panose="020B0604020202020204" pitchFamily="34" charset="0"/>
              </a:rPr>
              <a:t> janvier 2027 – selon le contenu et la rapidité</a:t>
            </a:r>
          </a:p>
        </p:txBody>
      </p:sp>
    </p:spTree>
    <p:extLst>
      <p:ext uri="{BB962C8B-B14F-4D97-AF65-F5344CB8AC3E}">
        <p14:creationId xmlns:p14="http://schemas.microsoft.com/office/powerpoint/2010/main" val="8329820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C5BC8559-35C5-664C-E58D-7D7539922C74}"/>
              </a:ext>
            </a:extLst>
          </p:cNvPr>
          <p:cNvSpPr txBox="1">
            <a:spLocks/>
          </p:cNvSpPr>
          <p:nvPr/>
        </p:nvSpPr>
        <p:spPr>
          <a:xfrm>
            <a:off x="531223" y="1575880"/>
            <a:ext cx="11120846" cy="4406631"/>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32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marL="457200" marR="0" lvl="0" indent="-457200" algn="l" defTabSz="914400" rtl="0" eaLnBrk="1" fontAlgn="auto" latinLnBrk="0" hangingPunct="1">
              <a:lnSpc>
                <a:spcPct val="90000"/>
              </a:lnSpc>
              <a:spcBef>
                <a:spcPts val="600"/>
              </a:spcBef>
              <a:spcAft>
                <a:spcPts val="600"/>
              </a:spcAft>
              <a:buClrTx/>
              <a:buSzTx/>
              <a:buFont typeface="Arial" panose="020B0604020202020204" pitchFamily="34" charset="0"/>
              <a:buChar char="•"/>
              <a:tabLst/>
              <a:defRPr/>
            </a:pPr>
            <a:endParaRPr kumimoji="0" lang="fr-CH" sz="2000" b="0" i="1"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sym typeface="Wingdings" panose="05000000000000000000" pitchFamily="2" charset="2"/>
            </a:endParaRPr>
          </a:p>
        </p:txBody>
      </p:sp>
      <p:graphicFrame>
        <p:nvGraphicFramePr>
          <p:cNvPr id="5" name="Diagram 4"/>
          <p:cNvGraphicFramePr/>
          <p:nvPr>
            <p:extLst>
              <p:ext uri="{D42A27DB-BD31-4B8C-83A1-F6EECF244321}">
                <p14:modId xmlns:p14="http://schemas.microsoft.com/office/powerpoint/2010/main" val="4003773456"/>
              </p:ext>
            </p:extLst>
          </p:nvPr>
        </p:nvGraphicFramePr>
        <p:xfrm>
          <a:off x="2315227" y="1241674"/>
          <a:ext cx="8348817" cy="47408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Arrow: Notched Right 3">
            <a:extLst>
              <a:ext uri="{FF2B5EF4-FFF2-40B4-BE49-F238E27FC236}">
                <a16:creationId xmlns:a16="http://schemas.microsoft.com/office/drawing/2014/main" id="{7E79FBBE-7BD1-429B-9FAE-9ECAC3F2BD24}"/>
              </a:ext>
            </a:extLst>
          </p:cNvPr>
          <p:cNvSpPr/>
          <p:nvPr/>
        </p:nvSpPr>
        <p:spPr>
          <a:xfrm>
            <a:off x="1997731" y="3100403"/>
            <a:ext cx="993703" cy="954412"/>
          </a:xfrm>
          <a:prstGeom prst="notchedRightArrow">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dirty="0"/>
          </a:p>
        </p:txBody>
      </p:sp>
      <p:sp>
        <p:nvSpPr>
          <p:cNvPr id="17" name="Title 1">
            <a:extLst>
              <a:ext uri="{FF2B5EF4-FFF2-40B4-BE49-F238E27FC236}">
                <a16:creationId xmlns:a16="http://schemas.microsoft.com/office/drawing/2014/main" id="{5B20A40E-703D-46CF-BDEB-6930D9897761}"/>
              </a:ext>
            </a:extLst>
          </p:cNvPr>
          <p:cNvSpPr txBox="1">
            <a:spLocks/>
          </p:cNvSpPr>
          <p:nvPr/>
        </p:nvSpPr>
        <p:spPr>
          <a:xfrm>
            <a:off x="1820928" y="327846"/>
            <a:ext cx="9592625" cy="844861"/>
          </a:xfrm>
          <a:prstGeom prst="rect">
            <a:avLst/>
          </a:prstGeom>
        </p:spPr>
        <p:txBody>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cap="none" normalizeH="0" baseline="0" noProof="0" dirty="0">
                <a:ln>
                  <a:noFill/>
                </a:ln>
                <a:solidFill>
                  <a:srgbClr val="00484D"/>
                </a:solidFill>
                <a:uLnTx/>
                <a:uFillTx/>
                <a:latin typeface="Verdana" panose="020B0604030504040204" pitchFamily="34" charset="0"/>
                <a:ea typeface="Verdana" panose="020B0604030504040204" pitchFamily="34" charset="0"/>
              </a:rPr>
              <a:t>Modifications apportées à la Convention en matière de services postaux, telles qu’approuvées par le Congrès extraordinaire </a:t>
            </a:r>
            <a:br>
              <a:rPr kumimoji="0" lang="fr-FR" sz="2000" b="1" i="0" u="none" strike="noStrike" cap="none" normalizeH="0" baseline="0" noProof="0" dirty="0">
                <a:ln>
                  <a:noFill/>
                </a:ln>
                <a:solidFill>
                  <a:srgbClr val="00484D"/>
                </a:solidFill>
                <a:uLnTx/>
                <a:uFillTx/>
                <a:latin typeface="Verdana" panose="020B0604030504040204" pitchFamily="34" charset="0"/>
                <a:ea typeface="Verdana" panose="020B0604030504040204" pitchFamily="34" charset="0"/>
              </a:rPr>
            </a:br>
            <a:r>
              <a:rPr kumimoji="0" lang="fr-FR" sz="2000" b="1" i="0" u="none" strike="noStrike" cap="none" normalizeH="0" baseline="0" noProof="0" dirty="0">
                <a:ln>
                  <a:noFill/>
                </a:ln>
                <a:solidFill>
                  <a:srgbClr val="00484D"/>
                </a:solidFill>
                <a:uLnTx/>
                <a:uFillTx/>
                <a:latin typeface="Verdana" panose="020B0604030504040204" pitchFamily="34" charset="0"/>
                <a:ea typeface="Verdana" panose="020B0604030504040204" pitchFamily="34" charset="0"/>
              </a:rPr>
              <a:t>de Riyad 2023</a:t>
            </a:r>
          </a:p>
        </p:txBody>
      </p:sp>
      <p:pic>
        <p:nvPicPr>
          <p:cNvPr id="6" name="Picture 5">
            <a:extLst>
              <a:ext uri="{FF2B5EF4-FFF2-40B4-BE49-F238E27FC236}">
                <a16:creationId xmlns:a16="http://schemas.microsoft.com/office/drawing/2014/main" id="{1482AA51-182C-41EE-8C5C-A68D178E5F39}"/>
              </a:ext>
            </a:extLst>
          </p:cNvPr>
          <p:cNvPicPr>
            <a:picLocks noChangeAspect="1"/>
          </p:cNvPicPr>
          <p:nvPr/>
        </p:nvPicPr>
        <p:blipFill>
          <a:blip r:embed="rId8"/>
          <a:stretch>
            <a:fillRect/>
          </a:stretch>
        </p:blipFill>
        <p:spPr>
          <a:xfrm>
            <a:off x="508442" y="2797982"/>
            <a:ext cx="1332714" cy="1368000"/>
          </a:xfrm>
          <a:prstGeom prst="rect">
            <a:avLst/>
          </a:prstGeom>
        </p:spPr>
      </p:pic>
      <p:sp>
        <p:nvSpPr>
          <p:cNvPr id="21" name="Circle: Hollow 20">
            <a:extLst>
              <a:ext uri="{FF2B5EF4-FFF2-40B4-BE49-F238E27FC236}">
                <a16:creationId xmlns:a16="http://schemas.microsoft.com/office/drawing/2014/main" id="{B3EABDD2-98F1-433A-B531-AA56CAA680E2}"/>
              </a:ext>
            </a:extLst>
          </p:cNvPr>
          <p:cNvSpPr/>
          <p:nvPr/>
        </p:nvSpPr>
        <p:spPr>
          <a:xfrm>
            <a:off x="351867" y="2613908"/>
            <a:ext cx="1725508" cy="1736149"/>
          </a:xfrm>
          <a:prstGeom prst="donut">
            <a:avLst>
              <a:gd name="adj" fmla="val 5393"/>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dirty="0">
              <a:solidFill>
                <a:schemeClr val="tx1"/>
              </a:solidFill>
            </a:endParaRPr>
          </a:p>
        </p:txBody>
      </p:sp>
      <p:sp>
        <p:nvSpPr>
          <p:cNvPr id="22" name="Oval 21">
            <a:extLst>
              <a:ext uri="{FF2B5EF4-FFF2-40B4-BE49-F238E27FC236}">
                <a16:creationId xmlns:a16="http://schemas.microsoft.com/office/drawing/2014/main" id="{0FC124C5-A122-442A-9968-8BEA6D7A7B5C}"/>
              </a:ext>
            </a:extLst>
          </p:cNvPr>
          <p:cNvSpPr/>
          <p:nvPr/>
        </p:nvSpPr>
        <p:spPr>
          <a:xfrm>
            <a:off x="3144156" y="2955714"/>
            <a:ext cx="245726" cy="236109"/>
          </a:xfrm>
          <a:prstGeom prst="ellipse">
            <a:avLst/>
          </a:prstGeom>
          <a:solidFill>
            <a:srgbClr val="FFFF00"/>
          </a:solidFill>
          <a:ln>
            <a:solidFill>
              <a:schemeClr val="accent1">
                <a:lumMod val="75000"/>
              </a:schemeClr>
            </a:solid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23" name="Oval 22">
            <a:extLst>
              <a:ext uri="{FF2B5EF4-FFF2-40B4-BE49-F238E27FC236}">
                <a16:creationId xmlns:a16="http://schemas.microsoft.com/office/drawing/2014/main" id="{97EE0C69-0EC2-4E4D-8324-FBD63A69B7EA}"/>
              </a:ext>
            </a:extLst>
          </p:cNvPr>
          <p:cNvSpPr/>
          <p:nvPr/>
        </p:nvSpPr>
        <p:spPr>
          <a:xfrm>
            <a:off x="3144156" y="4054815"/>
            <a:ext cx="245726" cy="236109"/>
          </a:xfrm>
          <a:prstGeom prst="ellipse">
            <a:avLst/>
          </a:prstGeom>
          <a:solidFill>
            <a:srgbClr val="FFFF00"/>
          </a:solidFill>
          <a:ln>
            <a:solidFill>
              <a:schemeClr val="accent1">
                <a:lumMod val="75000"/>
              </a:schemeClr>
            </a:solid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GB"/>
          </a:p>
        </p:txBody>
      </p:sp>
    </p:spTree>
    <p:extLst>
      <p:ext uri="{BB962C8B-B14F-4D97-AF65-F5344CB8AC3E}">
        <p14:creationId xmlns:p14="http://schemas.microsoft.com/office/powerpoint/2010/main" val="37738430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0835D29-844D-9B39-E66B-3F0C2F5A2FBA}"/>
              </a:ext>
            </a:extLst>
          </p:cNvPr>
          <p:cNvSpPr>
            <a:spLocks noGrp="1"/>
          </p:cNvSpPr>
          <p:nvPr>
            <p:ph type="ctrTitle"/>
          </p:nvPr>
        </p:nvSpPr>
        <p:spPr>
          <a:xfrm>
            <a:off x="1056444" y="2042612"/>
            <a:ext cx="9792070" cy="1809549"/>
          </a:xfrm>
        </p:spPr>
        <p:txBody>
          <a:bodyPr/>
          <a:lstStyle/>
          <a:p>
            <a:br>
              <a:rPr lang="fr-FR" sz="1800" b="0" i="0" u="none" strike="noStrike" baseline="0">
                <a:solidFill>
                  <a:srgbClr val="000000"/>
                </a:solidFill>
                <a:latin typeface="Lucida Sans" panose="020B0602030504020204" pitchFamily="34" charset="0"/>
              </a:rPr>
            </a:br>
            <a:r>
              <a:rPr lang="fr-FR" sz="3600"/>
              <a:t> 2. Services de distribution avec suivi entrés en vigueur au 1</a:t>
            </a:r>
            <a:r>
              <a:rPr lang="fr-FR" sz="3600" baseline="30000"/>
              <a:t>er</a:t>
            </a:r>
            <a:r>
              <a:rPr lang="fr-FR" sz="3600"/>
              <a:t> janvier 2025  </a:t>
            </a:r>
          </a:p>
        </p:txBody>
      </p:sp>
    </p:spTree>
    <p:extLst>
      <p:ext uri="{BB962C8B-B14F-4D97-AF65-F5344CB8AC3E}">
        <p14:creationId xmlns:p14="http://schemas.microsoft.com/office/powerpoint/2010/main" val="30005202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336B5-CF74-4A81-93E7-6E6DEF84E919}"/>
              </a:ext>
            </a:extLst>
          </p:cNvPr>
          <p:cNvSpPr>
            <a:spLocks noGrp="1"/>
          </p:cNvSpPr>
          <p:nvPr>
            <p:ph type="title"/>
          </p:nvPr>
        </p:nvSpPr>
        <p:spPr>
          <a:xfrm>
            <a:off x="1743544" y="337403"/>
            <a:ext cx="10112426" cy="574284"/>
          </a:xfrm>
        </p:spPr>
        <p:txBody>
          <a:bodyPr/>
          <a:lstStyle/>
          <a:p>
            <a:r>
              <a:rPr lang="fr-FR" sz="3200">
                <a:cs typeface="+mn-cs"/>
              </a:rPr>
              <a:t>Article 18 de la Convention</a:t>
            </a:r>
          </a:p>
        </p:txBody>
      </p:sp>
      <p:sp>
        <p:nvSpPr>
          <p:cNvPr id="4" name="TextBox 3">
            <a:extLst>
              <a:ext uri="{FF2B5EF4-FFF2-40B4-BE49-F238E27FC236}">
                <a16:creationId xmlns:a16="http://schemas.microsoft.com/office/drawing/2014/main" id="{61C2A0DE-7BC0-4F64-B616-2A78A19E2E1C}"/>
              </a:ext>
            </a:extLst>
          </p:cNvPr>
          <p:cNvSpPr txBox="1"/>
          <p:nvPr/>
        </p:nvSpPr>
        <p:spPr>
          <a:xfrm>
            <a:off x="327716" y="1154617"/>
            <a:ext cx="11359014" cy="5016758"/>
          </a:xfrm>
          <a:prstGeom prst="rect">
            <a:avLst/>
          </a:prstGeom>
          <a:noFill/>
        </p:spPr>
        <p:txBody>
          <a:bodyPr wrap="square">
            <a:spAutoFit/>
          </a:bodyPr>
          <a:lstStyle/>
          <a:p>
            <a:pPr algn="l"/>
            <a:r>
              <a:rPr lang="fr-FR" sz="1600" b="0" i="0" dirty="0">
                <a:solidFill>
                  <a:srgbClr val="000000"/>
                </a:solidFill>
                <a:latin typeface="Calibri body"/>
              </a:rPr>
              <a:t>Article 18 - Services supplémentaires</a:t>
            </a:r>
          </a:p>
          <a:p>
            <a:pPr algn="l">
              <a:tabLst>
                <a:tab pos="361950" algn="l"/>
              </a:tabLst>
            </a:pPr>
            <a:r>
              <a:rPr lang="fr-FR" sz="1600" b="0" i="0" dirty="0">
                <a:solidFill>
                  <a:srgbClr val="000000"/>
                </a:solidFill>
                <a:latin typeface="Calibri body"/>
              </a:rPr>
              <a:t>1.	Les Pays-membres assurent la prestation des </a:t>
            </a:r>
            <a:r>
              <a:rPr lang="fr-FR" sz="1600" b="0" i="0" u="sng" dirty="0">
                <a:solidFill>
                  <a:srgbClr val="000000"/>
                </a:solidFill>
                <a:latin typeface="Calibri body"/>
              </a:rPr>
              <a:t>services supplémentaires obligatoires ci-après</a:t>
            </a:r>
            <a:r>
              <a:rPr lang="fr-FR" sz="1600" b="0" i="0" dirty="0">
                <a:solidFill>
                  <a:srgbClr val="000000"/>
                </a:solidFill>
                <a:latin typeface="Calibri body"/>
              </a:rPr>
              <a:t>:</a:t>
            </a:r>
          </a:p>
          <a:p>
            <a:pPr marL="361950" indent="-361950" algn="l"/>
            <a:r>
              <a:rPr lang="fr-FR" sz="1600" b="0" i="0" dirty="0">
                <a:solidFill>
                  <a:srgbClr val="000000"/>
                </a:solidFill>
                <a:latin typeface="Calibri body"/>
              </a:rPr>
              <a:t>1.1	Service de recommandation pour les envois-avion et les envois prioritaires partants </a:t>
            </a:r>
            <a:r>
              <a:rPr lang="fr-FR" sz="1600" b="1" i="0" dirty="0">
                <a:solidFill>
                  <a:srgbClr val="000000"/>
                </a:solidFill>
                <a:latin typeface="Calibri body"/>
              </a:rPr>
              <a:t>et arrivants</a:t>
            </a:r>
            <a:r>
              <a:rPr lang="fr-FR" sz="1600" b="0" i="0" dirty="0">
                <a:solidFill>
                  <a:srgbClr val="000000"/>
                </a:solidFill>
                <a:latin typeface="Calibri body"/>
              </a:rPr>
              <a:t> de la poste aux lettres </a:t>
            </a:r>
            <a:r>
              <a:rPr lang="fr-FR" sz="1600" b="1" i="0" dirty="0">
                <a:solidFill>
                  <a:srgbClr val="000000"/>
                </a:solidFill>
                <a:latin typeface="Calibri body"/>
              </a:rPr>
              <a:t>contenant uniquement des documents.</a:t>
            </a:r>
          </a:p>
          <a:p>
            <a:pPr marL="361950" indent="-361950" algn="l"/>
            <a:r>
              <a:rPr lang="fr-FR" sz="1600" b="1" i="0" dirty="0">
                <a:solidFill>
                  <a:srgbClr val="000000"/>
                </a:solidFill>
                <a:highlight>
                  <a:srgbClr val="FFFF00"/>
                </a:highlight>
                <a:latin typeface="Calibri body"/>
              </a:rPr>
              <a:t>1.2	Service de distribution avec suivi pour les envois-avion et les envois prioritaires arrivants de la poste aux lettres contenant des marchandises.</a:t>
            </a:r>
          </a:p>
          <a:p>
            <a:pPr algn="l">
              <a:tabLst>
                <a:tab pos="361950" algn="l"/>
              </a:tabLst>
            </a:pPr>
            <a:r>
              <a:rPr lang="fr-FR" sz="1600" b="0" i="0" dirty="0">
                <a:solidFill>
                  <a:srgbClr val="000000"/>
                </a:solidFill>
                <a:latin typeface="Calibri body"/>
              </a:rPr>
              <a:t>2.	Les Pays-membres peuvent assurer la fourniture des </a:t>
            </a:r>
            <a:r>
              <a:rPr lang="fr-FR" sz="1600" b="0" i="0" u="sng" dirty="0">
                <a:solidFill>
                  <a:srgbClr val="000000"/>
                </a:solidFill>
                <a:latin typeface="Calibri body"/>
              </a:rPr>
              <a:t>services supplémentaires facultatifs</a:t>
            </a:r>
            <a:r>
              <a:rPr lang="fr-FR" sz="1600" b="0" i="0" dirty="0">
                <a:solidFill>
                  <a:srgbClr val="000000"/>
                </a:solidFill>
                <a:latin typeface="Calibri body"/>
              </a:rPr>
              <a:t> ci-après dans le cadre des relations entre les opérateurs désignés ayant convenu de fournir ces services: </a:t>
            </a:r>
          </a:p>
          <a:p>
            <a:pPr marL="361950" indent="-361950" algn="l"/>
            <a:r>
              <a:rPr lang="fr-FR" sz="1600" b="0" i="0" dirty="0">
                <a:solidFill>
                  <a:srgbClr val="000000"/>
                </a:solidFill>
                <a:latin typeface="Calibri body"/>
              </a:rPr>
              <a:t>2.1	Service des envois avec valeur déclarée pour les envois de la poste aux lettres et les colis.</a:t>
            </a:r>
          </a:p>
          <a:p>
            <a:pPr marL="361950" indent="-361950" algn="l"/>
            <a:r>
              <a:rPr lang="fr-FR" sz="1600" b="0" i="0" dirty="0">
                <a:solidFill>
                  <a:srgbClr val="000000"/>
                </a:solidFill>
                <a:latin typeface="Calibri body"/>
              </a:rPr>
              <a:t>2.2	Service des envois contre remboursement pour les envois de la poste aux lettres et les colis.</a:t>
            </a:r>
          </a:p>
          <a:p>
            <a:pPr marL="361950" indent="-361950" algn="l"/>
            <a:r>
              <a:rPr lang="fr-FR" sz="1600" b="0" i="0" dirty="0">
                <a:solidFill>
                  <a:srgbClr val="000000"/>
                </a:solidFill>
                <a:highlight>
                  <a:srgbClr val="FFFF00"/>
                </a:highlight>
                <a:latin typeface="Calibri body"/>
              </a:rPr>
              <a:t>2.3	Service de distribution suivie pour les envois-avion et les envois prioritaires arrivants de la poste aux lettres </a:t>
            </a:r>
            <a:r>
              <a:rPr lang="fr-FR" sz="1600" b="1" i="0" dirty="0">
                <a:solidFill>
                  <a:srgbClr val="000000"/>
                </a:solidFill>
                <a:highlight>
                  <a:srgbClr val="FFFF00"/>
                </a:highlight>
                <a:latin typeface="Calibri body"/>
              </a:rPr>
              <a:t>contenant des documents et pour les envois-avion et les envois prioritaires partants de la poste aux lettres contenant des documents et des marchandises.</a:t>
            </a:r>
          </a:p>
          <a:p>
            <a:pPr marL="361950" indent="-361950" algn="l"/>
            <a:r>
              <a:rPr lang="fr-FR" sz="1600" b="0" i="0" dirty="0">
                <a:solidFill>
                  <a:srgbClr val="000000"/>
                </a:solidFill>
                <a:latin typeface="Calibri body"/>
              </a:rPr>
              <a:t>2.4	Service de remise en main propre pour les envois de la poste aux lettres recommandés ou avec valeur déclarée.</a:t>
            </a:r>
          </a:p>
          <a:p>
            <a:pPr marL="361950" indent="-361950" algn="l"/>
            <a:r>
              <a:rPr lang="fr-FR" sz="1600" b="0" i="0" dirty="0">
                <a:solidFill>
                  <a:srgbClr val="000000"/>
                </a:solidFill>
                <a:latin typeface="Calibri body"/>
              </a:rPr>
              <a:t>2.5	Service de distribution des envois francs de taxes et de droits pour les envois de la poste aux lettres et les colis.</a:t>
            </a:r>
          </a:p>
          <a:p>
            <a:pPr marL="361950" indent="-361950" algn="l"/>
            <a:r>
              <a:rPr lang="fr-FR" sz="1600" b="0" i="0" dirty="0">
                <a:solidFill>
                  <a:srgbClr val="000000"/>
                </a:solidFill>
                <a:latin typeface="Calibri body"/>
              </a:rPr>
              <a:t>2.6	Service des colis encombrants.</a:t>
            </a:r>
          </a:p>
          <a:p>
            <a:pPr marL="361950" indent="-361950" algn="l"/>
            <a:r>
              <a:rPr lang="fr-FR" sz="1600" b="0" i="0" dirty="0">
                <a:solidFill>
                  <a:srgbClr val="000000"/>
                </a:solidFill>
                <a:latin typeface="Calibri body"/>
              </a:rPr>
              <a:t>2.7	Service de groupage «</a:t>
            </a:r>
            <a:r>
              <a:rPr lang="fr-FR" sz="1600" b="0" i="0" dirty="0" err="1">
                <a:solidFill>
                  <a:srgbClr val="000000"/>
                </a:solidFill>
                <a:latin typeface="Calibri body"/>
              </a:rPr>
              <a:t>Consignment</a:t>
            </a:r>
            <a:r>
              <a:rPr lang="fr-FR" sz="1600" b="0" i="0" dirty="0">
                <a:solidFill>
                  <a:srgbClr val="000000"/>
                </a:solidFill>
                <a:latin typeface="Calibri body"/>
              </a:rPr>
              <a:t>» pour les envois groupés d'un seul expéditeur destinés à l'étranger.</a:t>
            </a:r>
          </a:p>
          <a:p>
            <a:pPr marL="361950" indent="-361950" algn="l"/>
            <a:r>
              <a:rPr lang="fr-FR" sz="1600" b="0" i="0" dirty="0">
                <a:solidFill>
                  <a:srgbClr val="000000"/>
                </a:solidFill>
                <a:latin typeface="Calibri body"/>
              </a:rPr>
              <a:t>2.8	Service de retour des marchandises, qui désigne le retour des marchandises par le destinataire à l’expéditeur d’origine sur autorisation de ce dernier.</a:t>
            </a:r>
          </a:p>
          <a:p>
            <a:pPr marL="361950" indent="-361950" algn="l"/>
            <a:r>
              <a:rPr lang="fr-FR" sz="1600" b="1" i="0" dirty="0">
                <a:solidFill>
                  <a:srgbClr val="000000"/>
                </a:solidFill>
                <a:latin typeface="Calibri body"/>
              </a:rPr>
              <a:t>2.9	Les sacs spéciaux contenant des journaux, des écrits périodiques, des livres et des documents imprimés semblables […].</a:t>
            </a:r>
          </a:p>
        </p:txBody>
      </p:sp>
    </p:spTree>
    <p:extLst>
      <p:ext uri="{BB962C8B-B14F-4D97-AF65-F5344CB8AC3E}">
        <p14:creationId xmlns:p14="http://schemas.microsoft.com/office/powerpoint/2010/main" val="31340559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42EA3-5B6D-45AC-8FF2-9E43CC966244}"/>
              </a:ext>
            </a:extLst>
          </p:cNvPr>
          <p:cNvSpPr>
            <a:spLocks noGrp="1"/>
          </p:cNvSpPr>
          <p:nvPr>
            <p:ph type="title"/>
          </p:nvPr>
        </p:nvSpPr>
        <p:spPr>
          <a:xfrm>
            <a:off x="1702973" y="353114"/>
            <a:ext cx="10010491" cy="574284"/>
          </a:xfrm>
        </p:spPr>
        <p:txBody>
          <a:bodyPr/>
          <a:lstStyle/>
          <a:p>
            <a:r>
              <a:rPr lang="fr-FR" sz="3200" dirty="0">
                <a:cs typeface="+mn-cs"/>
              </a:rPr>
              <a:t>Description générale et principales caractéristiques</a:t>
            </a:r>
          </a:p>
        </p:txBody>
      </p:sp>
      <p:sp>
        <p:nvSpPr>
          <p:cNvPr id="6" name="Rectangle 5">
            <a:extLst>
              <a:ext uri="{FF2B5EF4-FFF2-40B4-BE49-F238E27FC236}">
                <a16:creationId xmlns:a16="http://schemas.microsoft.com/office/drawing/2014/main" id="{08072AD7-7AA0-4F88-9115-076C6C1457F9}"/>
              </a:ext>
            </a:extLst>
          </p:cNvPr>
          <p:cNvSpPr/>
          <p:nvPr/>
        </p:nvSpPr>
        <p:spPr>
          <a:xfrm>
            <a:off x="2659216" y="4704809"/>
            <a:ext cx="9054248" cy="898718"/>
          </a:xfrm>
          <a:prstGeom prst="rect">
            <a:avLst/>
          </a:prstGeom>
          <a:solidFill>
            <a:schemeClr val="bg2"/>
          </a:solidFill>
          <a:ln>
            <a:noFill/>
            <a:prstDash val="sysDot"/>
          </a:ln>
          <a:effectLst/>
        </p:spPr>
        <p:style>
          <a:lnRef idx="1">
            <a:schemeClr val="accent1"/>
          </a:lnRef>
          <a:fillRef idx="3">
            <a:schemeClr val="accent1"/>
          </a:fillRef>
          <a:effectRef idx="2">
            <a:schemeClr val="accent1"/>
          </a:effectRef>
          <a:fontRef idx="minor">
            <a:schemeClr val="lt1"/>
          </a:fontRef>
        </p:style>
        <p:txBody>
          <a:bodyPr lIns="91408" tIns="45703" rIns="91408" bIns="45703" rtlCol="0" anchor="ctr"/>
          <a:lstStyle/>
          <a:p>
            <a:pPr lvl="0" fontAlgn="base">
              <a:spcBef>
                <a:spcPct val="0"/>
              </a:spcBef>
              <a:spcAft>
                <a:spcPct val="0"/>
              </a:spcAft>
              <a:defRPr/>
            </a:pPr>
            <a:r>
              <a:rPr lang="fr-FR" dirty="0">
                <a:solidFill>
                  <a:sysClr val="windowText" lastClr="000000"/>
                </a:solidFill>
                <a:latin typeface="Verdana" panose="020B0604030504040204" pitchFamily="34" charset="0"/>
                <a:ea typeface="Verdana" panose="020B0604030504040204" pitchFamily="34" charset="0"/>
                <a:cs typeface="Verdana" panose="020B0604030504040204" pitchFamily="34" charset="0"/>
              </a:rPr>
              <a:t>Clients souhaitant obtenir confirmation que leur envoi a été distribué. </a:t>
            </a:r>
            <a:br>
              <a:rPr lang="fr-FR" dirty="0">
                <a:solidFill>
                  <a:sysClr val="windowText" lastClr="000000"/>
                </a:solidFill>
                <a:latin typeface="Verdana" panose="020B0604030504040204" pitchFamily="34" charset="0"/>
                <a:ea typeface="Verdana" panose="020B0604030504040204" pitchFamily="34" charset="0"/>
                <a:cs typeface="Verdana" panose="020B0604030504040204" pitchFamily="34" charset="0"/>
              </a:rPr>
            </a:br>
            <a:r>
              <a:rPr lang="fr-FR" dirty="0">
                <a:solidFill>
                  <a:sysClr val="windowText" lastClr="000000"/>
                </a:solidFill>
                <a:latin typeface="Verdana" panose="020B0604030504040204" pitchFamily="34" charset="0"/>
                <a:ea typeface="Verdana" panose="020B0604030504040204" pitchFamily="34" charset="0"/>
                <a:cs typeface="Verdana" panose="020B0604030504040204" pitchFamily="34" charset="0"/>
              </a:rPr>
              <a:t>Ce service est principalement utilisé pour les marchandises de faible valeur </a:t>
            </a:r>
            <a:br>
              <a:rPr lang="fr-FR" dirty="0">
                <a:solidFill>
                  <a:sysClr val="windowText" lastClr="000000"/>
                </a:solidFill>
                <a:latin typeface="Verdana" panose="020B0604030504040204" pitchFamily="34" charset="0"/>
                <a:ea typeface="Verdana" panose="020B0604030504040204" pitchFamily="34" charset="0"/>
                <a:cs typeface="Verdana" panose="020B0604030504040204" pitchFamily="34" charset="0"/>
              </a:rPr>
            </a:br>
            <a:r>
              <a:rPr lang="fr-FR" dirty="0">
                <a:solidFill>
                  <a:sysClr val="windowText" lastClr="000000"/>
                </a:solidFill>
                <a:latin typeface="Verdana" panose="020B0604030504040204" pitchFamily="34" charset="0"/>
                <a:ea typeface="Verdana" panose="020B0604030504040204" pitchFamily="34" charset="0"/>
                <a:cs typeface="Verdana" panose="020B0604030504040204" pitchFamily="34" charset="0"/>
              </a:rPr>
              <a:t>et de faible poids issues du commerce électronique</a:t>
            </a:r>
          </a:p>
        </p:txBody>
      </p:sp>
      <p:sp>
        <p:nvSpPr>
          <p:cNvPr id="7" name="Rectangle 6">
            <a:extLst>
              <a:ext uri="{FF2B5EF4-FFF2-40B4-BE49-F238E27FC236}">
                <a16:creationId xmlns:a16="http://schemas.microsoft.com/office/drawing/2014/main" id="{93555E11-F7C2-4D5C-B324-CCFCAFFAD1DE}"/>
              </a:ext>
            </a:extLst>
          </p:cNvPr>
          <p:cNvSpPr/>
          <p:nvPr/>
        </p:nvSpPr>
        <p:spPr>
          <a:xfrm>
            <a:off x="380925" y="4704809"/>
            <a:ext cx="2179955" cy="898718"/>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cap="none" normalizeH="0" baseline="0" noProof="0" dirty="0">
                <a:ln>
                  <a:noFill/>
                </a:ln>
                <a:solidFill>
                  <a:prstClr val="white"/>
                </a:solidFill>
                <a:uLnTx/>
                <a:uFillTx/>
                <a:latin typeface="Verdana" panose="020B0604030504040204" pitchFamily="34" charset="0"/>
                <a:ea typeface="Verdana" panose="020B0604030504040204" pitchFamily="34" charset="0"/>
                <a:cs typeface="Verdana" panose="020B0604030504040204" pitchFamily="34" charset="0"/>
              </a:rPr>
              <a:t>Clients concernés par </a:t>
            </a:r>
            <a:br>
              <a:rPr kumimoji="0" lang="fr-FR" sz="1600" b="1" i="0" u="none" strike="noStrike" cap="none" normalizeH="0" baseline="0" noProof="0" dirty="0">
                <a:ln>
                  <a:noFill/>
                </a:ln>
                <a:solidFill>
                  <a:prstClr val="white"/>
                </a:solidFill>
                <a:uLnTx/>
                <a:uFillTx/>
                <a:latin typeface="Verdana" panose="020B0604030504040204" pitchFamily="34" charset="0"/>
                <a:ea typeface="Verdana" panose="020B0604030504040204" pitchFamily="34" charset="0"/>
                <a:cs typeface="Verdana" panose="020B0604030504040204" pitchFamily="34" charset="0"/>
              </a:rPr>
            </a:br>
            <a:r>
              <a:rPr kumimoji="0" lang="fr-FR" sz="1600" b="1" i="0" u="none" strike="noStrike" cap="none" normalizeH="0" baseline="0" noProof="0" dirty="0">
                <a:ln>
                  <a:noFill/>
                </a:ln>
                <a:solidFill>
                  <a:prstClr val="white"/>
                </a:solidFill>
                <a:uLnTx/>
                <a:uFillTx/>
                <a:latin typeface="Verdana" panose="020B0604030504040204" pitchFamily="34" charset="0"/>
                <a:ea typeface="Verdana" panose="020B0604030504040204" pitchFamily="34" charset="0"/>
                <a:cs typeface="Verdana" panose="020B0604030504040204" pitchFamily="34" charset="0"/>
              </a:rPr>
              <a:t>ce changement:</a:t>
            </a:r>
          </a:p>
        </p:txBody>
      </p:sp>
      <p:sp>
        <p:nvSpPr>
          <p:cNvPr id="8" name="Rectangle 7">
            <a:extLst>
              <a:ext uri="{FF2B5EF4-FFF2-40B4-BE49-F238E27FC236}">
                <a16:creationId xmlns:a16="http://schemas.microsoft.com/office/drawing/2014/main" id="{851E1522-5BBA-4CF9-87B5-72EAF26D5930}"/>
              </a:ext>
            </a:extLst>
          </p:cNvPr>
          <p:cNvSpPr/>
          <p:nvPr/>
        </p:nvSpPr>
        <p:spPr>
          <a:xfrm>
            <a:off x="3652708" y="5665931"/>
            <a:ext cx="8060756" cy="922008"/>
          </a:xfrm>
          <a:prstGeom prst="rect">
            <a:avLst/>
          </a:prstGeom>
          <a:solidFill>
            <a:schemeClr val="bg2"/>
          </a:solidFill>
          <a:ln>
            <a:noFill/>
            <a:prstDash val="sysDot"/>
          </a:ln>
          <a:effectLst/>
        </p:spPr>
        <p:style>
          <a:lnRef idx="1">
            <a:schemeClr val="accent1"/>
          </a:lnRef>
          <a:fillRef idx="3">
            <a:schemeClr val="accent1"/>
          </a:fillRef>
          <a:effectRef idx="2">
            <a:schemeClr val="accent1"/>
          </a:effectRef>
          <a:fontRef idx="minor">
            <a:schemeClr val="lt1"/>
          </a:fontRef>
        </p:style>
        <p:txBody>
          <a:bodyPr lIns="91408" tIns="45703" rIns="91408" bIns="45703" rtlCol="0" anchor="ctr"/>
          <a:lstStyle/>
          <a:p>
            <a:pPr lvl="0">
              <a:defRPr/>
            </a:pPr>
            <a:r>
              <a:rPr lang="fr-FR" dirty="0">
                <a:solidFill>
                  <a:sysClr val="windowText" lastClr="000000"/>
                </a:solidFill>
                <a:latin typeface="Verdana" panose="020B0604030504040204" pitchFamily="34" charset="0"/>
                <a:ea typeface="Verdana" panose="020B0604030504040204" pitchFamily="34" charset="0"/>
                <a:cs typeface="Verdana" panose="020B0604030504040204" pitchFamily="34" charset="0"/>
              </a:rPr>
              <a:t>Les Pays-membres de l’UPU sont obligés de fournir le service </a:t>
            </a:r>
            <a:br>
              <a:rPr lang="fr-FR" dirty="0">
                <a:solidFill>
                  <a:sysClr val="windowText" lastClr="000000"/>
                </a:solidFill>
                <a:latin typeface="Verdana" panose="020B0604030504040204" pitchFamily="34" charset="0"/>
                <a:ea typeface="Verdana" panose="020B0604030504040204" pitchFamily="34" charset="0"/>
                <a:cs typeface="Verdana" panose="020B0604030504040204" pitchFamily="34" charset="0"/>
              </a:rPr>
            </a:br>
            <a:r>
              <a:rPr lang="fr-FR" dirty="0">
                <a:solidFill>
                  <a:sysClr val="windowText" lastClr="000000"/>
                </a:solidFill>
                <a:latin typeface="Verdana" panose="020B0604030504040204" pitchFamily="34" charset="0"/>
                <a:ea typeface="Verdana" panose="020B0604030504040204" pitchFamily="34" charset="0"/>
                <a:cs typeface="Verdana" panose="020B0604030504040204" pitchFamily="34" charset="0"/>
              </a:rPr>
              <a:t>de distribution avec suivi pour les envois de la poste aux lettres arrivants contenant des marchandises</a:t>
            </a:r>
          </a:p>
        </p:txBody>
      </p:sp>
      <p:sp>
        <p:nvSpPr>
          <p:cNvPr id="9" name="Rectangle 8">
            <a:extLst>
              <a:ext uri="{FF2B5EF4-FFF2-40B4-BE49-F238E27FC236}">
                <a16:creationId xmlns:a16="http://schemas.microsoft.com/office/drawing/2014/main" id="{0ED10F6D-CBAA-42D6-9FD7-F631B46489F7}"/>
              </a:ext>
            </a:extLst>
          </p:cNvPr>
          <p:cNvSpPr/>
          <p:nvPr/>
        </p:nvSpPr>
        <p:spPr>
          <a:xfrm>
            <a:off x="380925" y="5673018"/>
            <a:ext cx="3217812" cy="922008"/>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fr-FR" b="1">
                <a:solidFill>
                  <a:prstClr val="white"/>
                </a:solidFill>
                <a:latin typeface="Verdana" panose="020B0604030504040204" pitchFamily="34" charset="0"/>
                <a:ea typeface="Verdana" panose="020B0604030504040204" pitchFamily="34" charset="0"/>
                <a:cs typeface="Verdana" panose="020B0604030504040204" pitchFamily="34" charset="0"/>
              </a:rPr>
              <a:t>Incidence de ce changement sur les opérateurs désignés: </a:t>
            </a:r>
          </a:p>
        </p:txBody>
      </p:sp>
      <p:sp>
        <p:nvSpPr>
          <p:cNvPr id="11" name="Rectangle 10">
            <a:extLst>
              <a:ext uri="{FF2B5EF4-FFF2-40B4-BE49-F238E27FC236}">
                <a16:creationId xmlns:a16="http://schemas.microsoft.com/office/drawing/2014/main" id="{B7212A13-760A-4315-8E39-0922F8CF7E13}"/>
              </a:ext>
            </a:extLst>
          </p:cNvPr>
          <p:cNvSpPr/>
          <p:nvPr/>
        </p:nvSpPr>
        <p:spPr>
          <a:xfrm>
            <a:off x="380924" y="1234440"/>
            <a:ext cx="1777060" cy="122334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cap="none" normalizeH="0" baseline="0" noProof="0">
                <a:ln>
                  <a:noFill/>
                </a:ln>
                <a:solidFill>
                  <a:prstClr val="white"/>
                </a:solidFill>
                <a:uLnTx/>
                <a:uFillTx/>
                <a:latin typeface="Verdana" panose="020B0604030504040204" pitchFamily="34" charset="0"/>
                <a:ea typeface="Verdana" panose="020B0604030504040204" pitchFamily="34" charset="0"/>
                <a:cs typeface="Verdana" panose="020B0604030504040204" pitchFamily="34" charset="0"/>
              </a:rPr>
              <a:t>Description du service:</a:t>
            </a:r>
          </a:p>
        </p:txBody>
      </p:sp>
      <p:sp>
        <p:nvSpPr>
          <p:cNvPr id="12" name="Rectangle 11">
            <a:extLst>
              <a:ext uri="{FF2B5EF4-FFF2-40B4-BE49-F238E27FC236}">
                <a16:creationId xmlns:a16="http://schemas.microsoft.com/office/drawing/2014/main" id="{6A12C976-A1E6-4DFD-9BF7-40EB1F6ABE8C}"/>
              </a:ext>
            </a:extLst>
          </p:cNvPr>
          <p:cNvSpPr/>
          <p:nvPr/>
        </p:nvSpPr>
        <p:spPr>
          <a:xfrm>
            <a:off x="2258568" y="1236185"/>
            <a:ext cx="9454896" cy="1223340"/>
          </a:xfrm>
          <a:prstGeom prst="rect">
            <a:avLst/>
          </a:prstGeom>
          <a:solidFill>
            <a:schemeClr val="bg2"/>
          </a:solidFill>
          <a:ln>
            <a:noFill/>
            <a:prstDash val="sysDot"/>
          </a:ln>
          <a:effectLst/>
        </p:spPr>
        <p:style>
          <a:lnRef idx="1">
            <a:schemeClr val="accent1"/>
          </a:lnRef>
          <a:fillRef idx="3">
            <a:schemeClr val="accent1"/>
          </a:fillRef>
          <a:effectRef idx="2">
            <a:schemeClr val="accent1"/>
          </a:effectRef>
          <a:fontRef idx="minor">
            <a:schemeClr val="lt1"/>
          </a:fontRef>
        </p:style>
        <p:txBody>
          <a:bodyPr lIns="91408" tIns="45703" rIns="91408" bIns="45703" rtlCol="0" anchor="ctr"/>
          <a:lstStyle/>
          <a:p>
            <a:pPr lvl="0" fontAlgn="base">
              <a:spcBef>
                <a:spcPct val="0"/>
              </a:spcBef>
              <a:spcAft>
                <a:spcPct val="0"/>
              </a:spcAft>
              <a:defRPr/>
            </a:pPr>
            <a:r>
              <a:rPr lang="fr-FR" sz="1600" dirty="0">
                <a:solidFill>
                  <a:sysClr val="windowText" lastClr="000000"/>
                </a:solidFill>
                <a:latin typeface="Verdana" panose="020B0604030504040204" pitchFamily="34" charset="0"/>
                <a:ea typeface="Verdana" panose="020B0604030504040204" pitchFamily="34" charset="0"/>
                <a:cs typeface="Verdana" panose="020B0604030504040204" pitchFamily="34" charset="0"/>
              </a:rPr>
              <a:t>Un service supplémentaire doté d’éléments obligatoires et facultatifs. Les envois sont suivis par voie électronique pour permettre aux clients de savoir où ils se trouvent </a:t>
            </a:r>
            <a:br>
              <a:rPr lang="fr-FR" sz="1600" dirty="0">
                <a:solidFill>
                  <a:sysClr val="windowText" lastClr="000000"/>
                </a:solidFill>
                <a:latin typeface="Verdana" panose="020B0604030504040204" pitchFamily="34" charset="0"/>
                <a:ea typeface="Verdana" panose="020B0604030504040204" pitchFamily="34" charset="0"/>
                <a:cs typeface="Verdana" panose="020B0604030504040204" pitchFamily="34" charset="0"/>
              </a:rPr>
            </a:br>
            <a:r>
              <a:rPr lang="fr-FR" sz="1600" dirty="0">
                <a:solidFill>
                  <a:sysClr val="windowText" lastClr="000000"/>
                </a:solidFill>
                <a:latin typeface="Verdana" panose="020B0604030504040204" pitchFamily="34" charset="0"/>
                <a:ea typeface="Verdana" panose="020B0604030504040204" pitchFamily="34" charset="0"/>
                <a:cs typeface="Verdana" panose="020B0604030504040204" pitchFamily="34" charset="0"/>
              </a:rPr>
              <a:t>et de suivre leur distribution de bout en bout. Pas de signature lors de la remise de l’envoi (scannage uniquement) et absence de responsabilité entre les postes</a:t>
            </a:r>
          </a:p>
        </p:txBody>
      </p:sp>
      <p:graphicFrame>
        <p:nvGraphicFramePr>
          <p:cNvPr id="3" name="Table 12">
            <a:extLst>
              <a:ext uri="{FF2B5EF4-FFF2-40B4-BE49-F238E27FC236}">
                <a16:creationId xmlns:a16="http://schemas.microsoft.com/office/drawing/2014/main" id="{6AC24863-3185-4903-9C86-77863C054720}"/>
              </a:ext>
            </a:extLst>
          </p:cNvPr>
          <p:cNvGraphicFramePr>
            <a:graphicFrameLocks noGrp="1"/>
          </p:cNvGraphicFramePr>
          <p:nvPr>
            <p:extLst>
              <p:ext uri="{D42A27DB-BD31-4B8C-83A1-F6EECF244321}">
                <p14:modId xmlns:p14="http://schemas.microsoft.com/office/powerpoint/2010/main" val="1428872589"/>
              </p:ext>
            </p:extLst>
          </p:nvPr>
        </p:nvGraphicFramePr>
        <p:xfrm>
          <a:off x="380925" y="2375805"/>
          <a:ext cx="11332539" cy="2103120"/>
        </p:xfrm>
        <a:graphic>
          <a:graphicData uri="http://schemas.openxmlformats.org/drawingml/2006/table">
            <a:tbl>
              <a:tblPr firstRow="1" bandRow="1">
                <a:tableStyleId>{5C22544A-7EE6-4342-B048-85BDC9FD1C3A}</a:tableStyleId>
              </a:tblPr>
              <a:tblGrid>
                <a:gridCol w="816108">
                  <a:extLst>
                    <a:ext uri="{9D8B030D-6E8A-4147-A177-3AD203B41FA5}">
                      <a16:colId xmlns:a16="http://schemas.microsoft.com/office/drawing/2014/main" val="1798018951"/>
                    </a:ext>
                  </a:extLst>
                </a:gridCol>
                <a:gridCol w="1612669">
                  <a:extLst>
                    <a:ext uri="{9D8B030D-6E8A-4147-A177-3AD203B41FA5}">
                      <a16:colId xmlns:a16="http://schemas.microsoft.com/office/drawing/2014/main" val="3221783339"/>
                    </a:ext>
                  </a:extLst>
                </a:gridCol>
                <a:gridCol w="1255222">
                  <a:extLst>
                    <a:ext uri="{9D8B030D-6E8A-4147-A177-3AD203B41FA5}">
                      <a16:colId xmlns:a16="http://schemas.microsoft.com/office/drawing/2014/main" val="4063009611"/>
                    </a:ext>
                  </a:extLst>
                </a:gridCol>
                <a:gridCol w="808828">
                  <a:extLst>
                    <a:ext uri="{9D8B030D-6E8A-4147-A177-3AD203B41FA5}">
                      <a16:colId xmlns:a16="http://schemas.microsoft.com/office/drawing/2014/main" val="1467398504"/>
                    </a:ext>
                  </a:extLst>
                </a:gridCol>
                <a:gridCol w="1197864">
                  <a:extLst>
                    <a:ext uri="{9D8B030D-6E8A-4147-A177-3AD203B41FA5}">
                      <a16:colId xmlns:a16="http://schemas.microsoft.com/office/drawing/2014/main" val="2150522696"/>
                    </a:ext>
                  </a:extLst>
                </a:gridCol>
                <a:gridCol w="1056366">
                  <a:extLst>
                    <a:ext uri="{9D8B030D-6E8A-4147-A177-3AD203B41FA5}">
                      <a16:colId xmlns:a16="http://schemas.microsoft.com/office/drawing/2014/main" val="1335450879"/>
                    </a:ext>
                  </a:extLst>
                </a:gridCol>
                <a:gridCol w="1229634">
                  <a:extLst>
                    <a:ext uri="{9D8B030D-6E8A-4147-A177-3AD203B41FA5}">
                      <a16:colId xmlns:a16="http://schemas.microsoft.com/office/drawing/2014/main" val="1256286692"/>
                    </a:ext>
                  </a:extLst>
                </a:gridCol>
                <a:gridCol w="1120377">
                  <a:extLst>
                    <a:ext uri="{9D8B030D-6E8A-4147-A177-3AD203B41FA5}">
                      <a16:colId xmlns:a16="http://schemas.microsoft.com/office/drawing/2014/main" val="1940789647"/>
                    </a:ext>
                  </a:extLst>
                </a:gridCol>
                <a:gridCol w="1193055">
                  <a:extLst>
                    <a:ext uri="{9D8B030D-6E8A-4147-A177-3AD203B41FA5}">
                      <a16:colId xmlns:a16="http://schemas.microsoft.com/office/drawing/2014/main" val="3077719537"/>
                    </a:ext>
                  </a:extLst>
                </a:gridCol>
                <a:gridCol w="1042416">
                  <a:extLst>
                    <a:ext uri="{9D8B030D-6E8A-4147-A177-3AD203B41FA5}">
                      <a16:colId xmlns:a16="http://schemas.microsoft.com/office/drawing/2014/main" val="1603822556"/>
                    </a:ext>
                  </a:extLst>
                </a:gridCol>
              </a:tblGrid>
              <a:tr h="74902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noProof="0" dirty="0"/>
                        <a:t>Poids</a:t>
                      </a:r>
                    </a:p>
                    <a:p>
                      <a:pPr algn="l"/>
                      <a:endParaRPr lang="en-GB" noProof="0" dirty="0"/>
                    </a:p>
                  </a:txBody>
                  <a:tcPr/>
                </a:tc>
                <a:tc>
                  <a:txBody>
                    <a:bodyPr/>
                    <a:lstStyle/>
                    <a:p>
                      <a:pPr algn="l"/>
                      <a:r>
                        <a:rPr lang="fr-FR" sz="1800" noProof="0" dirty="0"/>
                        <a:t>Rémunération en fonction des résultats</a:t>
                      </a:r>
                    </a:p>
                  </a:txBody>
                  <a:tcPr/>
                </a:tc>
                <a:tc>
                  <a:txBody>
                    <a:bodyPr/>
                    <a:lstStyle/>
                    <a:p>
                      <a:pPr algn="l"/>
                      <a:r>
                        <a:rPr lang="fr-FR" noProof="0" dirty="0"/>
                        <a:t>Identifiant S10</a:t>
                      </a:r>
                    </a:p>
                  </a:txBody>
                  <a:tcPr/>
                </a:tc>
                <a:tc>
                  <a:txBody>
                    <a:bodyPr/>
                    <a:lstStyle/>
                    <a:p>
                      <a:pPr algn="l"/>
                      <a:r>
                        <a:rPr lang="fr-FR" noProof="0" dirty="0"/>
                        <a:t>EAD</a:t>
                      </a:r>
                    </a:p>
                  </a:txBody>
                  <a:tcPr/>
                </a:tc>
                <a:tc>
                  <a:txBody>
                    <a:bodyPr/>
                    <a:lstStyle/>
                    <a:p>
                      <a:pPr algn="l"/>
                      <a:r>
                        <a:rPr lang="fr-FR" noProof="0"/>
                        <a:t>ITMATT</a:t>
                      </a:r>
                    </a:p>
                  </a:txBody>
                  <a:tcPr/>
                </a:tc>
                <a:tc>
                  <a:txBody>
                    <a:bodyPr/>
                    <a:lstStyle/>
                    <a:p>
                      <a:pPr algn="l"/>
                      <a:r>
                        <a:rPr lang="fr-FR" noProof="0"/>
                        <a:t>IBIS</a:t>
                      </a:r>
                    </a:p>
                  </a:txBody>
                  <a:tcPr/>
                </a:tc>
                <a:tc>
                  <a:txBody>
                    <a:bodyPr/>
                    <a:lstStyle/>
                    <a:p>
                      <a:pPr algn="l"/>
                      <a:r>
                        <a:rPr lang="fr-FR" noProof="0" dirty="0"/>
                        <a:t>EMSEVT 3</a:t>
                      </a:r>
                    </a:p>
                  </a:txBody>
                  <a:tcPr/>
                </a:tc>
                <a:tc>
                  <a:txBody>
                    <a:bodyPr/>
                    <a:lstStyle/>
                    <a:p>
                      <a:pPr algn="l"/>
                      <a:r>
                        <a:rPr lang="fr-FR" noProof="0" dirty="0"/>
                        <a:t>Suivi </a:t>
                      </a:r>
                      <a:br>
                        <a:rPr lang="fr-FR" noProof="0" dirty="0"/>
                      </a:br>
                      <a:r>
                        <a:rPr lang="fr-FR" noProof="0" dirty="0"/>
                        <a:t>de bout en bout</a:t>
                      </a:r>
                    </a:p>
                  </a:txBody>
                  <a:tcPr/>
                </a:tc>
                <a:tc>
                  <a:txBody>
                    <a:bodyPr/>
                    <a:lstStyle/>
                    <a:p>
                      <a:pPr algn="l"/>
                      <a:r>
                        <a:rPr lang="fr-FR" noProof="0"/>
                        <a:t>Signature</a:t>
                      </a:r>
                    </a:p>
                  </a:txBody>
                  <a:tcPr/>
                </a:tc>
                <a:tc>
                  <a:txBody>
                    <a:bodyPr/>
                    <a:lstStyle/>
                    <a:p>
                      <a:pPr algn="l"/>
                      <a:r>
                        <a:rPr lang="fr-FR" noProof="0" dirty="0" err="1"/>
                        <a:t>Respon-sabilité</a:t>
                      </a:r>
                      <a:endParaRPr lang="fr-FR" noProof="0" dirty="0"/>
                    </a:p>
                  </a:txBody>
                  <a:tcPr/>
                </a:tc>
                <a:extLst>
                  <a:ext uri="{0D108BD9-81ED-4DB2-BD59-A6C34878D82A}">
                    <a16:rowId xmlns:a16="http://schemas.microsoft.com/office/drawing/2014/main" val="3612712392"/>
                  </a:ext>
                </a:extLst>
              </a:tr>
              <a:tr h="749028">
                <a:tc>
                  <a:txBody>
                    <a:bodyPr/>
                    <a:lstStyle/>
                    <a:p>
                      <a:pPr algn="l"/>
                      <a:r>
                        <a:rPr lang="fr-FR" noProof="0" dirty="0"/>
                        <a:t>0–2 kg</a:t>
                      </a:r>
                    </a:p>
                  </a:txBody>
                  <a:tcPr/>
                </a:tc>
                <a:tc>
                  <a:txBody>
                    <a:bodyPr/>
                    <a:lstStyle/>
                    <a:p>
                      <a:pPr algn="l"/>
                      <a:r>
                        <a:rPr lang="fr-FR" noProof="0" dirty="0"/>
                        <a:t>Obligatoire</a:t>
                      </a:r>
                    </a:p>
                  </a:txBody>
                  <a:tcPr/>
                </a:tc>
                <a:tc>
                  <a:txBody>
                    <a:bodyPr/>
                    <a:lstStyle/>
                    <a:p>
                      <a:pPr algn="l"/>
                      <a:r>
                        <a:rPr lang="fr-FR" noProof="0" dirty="0"/>
                        <a:t>Obligatoire</a:t>
                      </a:r>
                    </a:p>
                    <a:p>
                      <a:pPr algn="l"/>
                      <a:r>
                        <a:rPr lang="fr-FR" noProof="0" dirty="0"/>
                        <a:t>(LA-LZ)</a:t>
                      </a:r>
                    </a:p>
                  </a:txBody>
                  <a:tcPr/>
                </a:tc>
                <a:tc gridSpan="2">
                  <a:txBody>
                    <a:bodyPr/>
                    <a:lstStyle/>
                    <a:p>
                      <a:pPr algn="l"/>
                      <a:r>
                        <a:rPr lang="fr-FR" noProof="0" dirty="0"/>
                        <a:t>Obligatoire (envois soumis au contrôle douanier)</a:t>
                      </a:r>
                    </a:p>
                  </a:txBody>
                  <a:tcPr/>
                </a:tc>
                <a:tc hMerge="1">
                  <a:txBody>
                    <a:bodyPr/>
                    <a:lstStyle/>
                    <a:p>
                      <a:endParaRPr lang="en-US" dirty="0"/>
                    </a:p>
                  </a:txBody>
                  <a:tcPr/>
                </a:tc>
                <a:tc>
                  <a:txBody>
                    <a:bodyPr/>
                    <a:lstStyle/>
                    <a:p>
                      <a:pPr algn="l"/>
                      <a:r>
                        <a:rPr lang="fr-FR" noProof="0" dirty="0"/>
                        <a:t>Facultatif</a:t>
                      </a:r>
                    </a:p>
                  </a:txBody>
                  <a:tcPr/>
                </a:tc>
                <a:tc>
                  <a:txBody>
                    <a:bodyPr/>
                    <a:lstStyle/>
                    <a:p>
                      <a:pPr algn="l"/>
                      <a:r>
                        <a:rPr lang="fr-FR" noProof="0" dirty="0"/>
                        <a:t>Obligatoire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noProof="0" dirty="0"/>
                        <a:t>EMC, EMD, EDH, EMH/EMI</a:t>
                      </a:r>
                    </a:p>
                  </a:txBody>
                  <a:tcPr/>
                </a:tc>
                <a:tc>
                  <a:txBody>
                    <a:bodyPr/>
                    <a:lstStyle/>
                    <a:p>
                      <a:pPr algn="l"/>
                      <a:r>
                        <a:rPr lang="fr-FR" noProof="0" dirty="0"/>
                        <a:t>Non</a:t>
                      </a:r>
                    </a:p>
                  </a:txBody>
                  <a:tcPr/>
                </a:tc>
                <a:tc>
                  <a:txBody>
                    <a:bodyPr/>
                    <a:lstStyle/>
                    <a:p>
                      <a:pPr algn="l"/>
                      <a:r>
                        <a:rPr lang="fr-FR" noProof="0" dirty="0"/>
                        <a:t>Non</a:t>
                      </a:r>
                    </a:p>
                  </a:txBody>
                  <a:tcPr/>
                </a:tc>
                <a:extLst>
                  <a:ext uri="{0D108BD9-81ED-4DB2-BD59-A6C34878D82A}">
                    <a16:rowId xmlns:a16="http://schemas.microsoft.com/office/drawing/2014/main" val="3520893677"/>
                  </a:ext>
                </a:extLst>
              </a:tr>
            </a:tbl>
          </a:graphicData>
        </a:graphic>
      </p:graphicFrame>
    </p:spTree>
    <p:extLst>
      <p:ext uri="{BB962C8B-B14F-4D97-AF65-F5344CB8AC3E}">
        <p14:creationId xmlns:p14="http://schemas.microsoft.com/office/powerpoint/2010/main" val="18964979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123F543-E7C9-475A-AF76-AA5FF86FE4C1}"/>
              </a:ext>
            </a:extLst>
          </p:cNvPr>
          <p:cNvSpPr>
            <a:spLocks noGrp="1"/>
          </p:cNvSpPr>
          <p:nvPr>
            <p:ph type="title"/>
          </p:nvPr>
        </p:nvSpPr>
        <p:spPr>
          <a:xfrm>
            <a:off x="1743544" y="497201"/>
            <a:ext cx="10150234" cy="574284"/>
          </a:xfrm>
        </p:spPr>
        <p:txBody>
          <a:bodyPr/>
          <a:lstStyle/>
          <a:p>
            <a:r>
              <a:rPr lang="fr-FR" dirty="0"/>
              <a:t>Ressources pour séminaires en ligne</a:t>
            </a:r>
          </a:p>
        </p:txBody>
      </p:sp>
      <p:grpSp>
        <p:nvGrpSpPr>
          <p:cNvPr id="8" name="Groupe 7">
            <a:extLst>
              <a:ext uri="{FF2B5EF4-FFF2-40B4-BE49-F238E27FC236}">
                <a16:creationId xmlns:a16="http://schemas.microsoft.com/office/drawing/2014/main" id="{0877780F-87AF-43C4-A61E-24D91C927F93}"/>
              </a:ext>
            </a:extLst>
          </p:cNvPr>
          <p:cNvGrpSpPr/>
          <p:nvPr/>
        </p:nvGrpSpPr>
        <p:grpSpPr>
          <a:xfrm>
            <a:off x="4466051" y="1179558"/>
            <a:ext cx="6310412" cy="5293765"/>
            <a:chOff x="4381830" y="1227684"/>
            <a:chExt cx="6310412" cy="5293765"/>
          </a:xfrm>
        </p:grpSpPr>
        <p:pic>
          <p:nvPicPr>
            <p:cNvPr id="4" name="Image 3">
              <a:extLst>
                <a:ext uri="{FF2B5EF4-FFF2-40B4-BE49-F238E27FC236}">
                  <a16:creationId xmlns:a16="http://schemas.microsoft.com/office/drawing/2014/main" id="{D2B3AFE2-9123-4E19-A621-4BF3F1ECC397}"/>
                </a:ext>
              </a:extLst>
            </p:cNvPr>
            <p:cNvPicPr>
              <a:picLocks noChangeAspect="1"/>
            </p:cNvPicPr>
            <p:nvPr/>
          </p:nvPicPr>
          <p:blipFill>
            <a:blip r:embed="rId2"/>
            <a:stretch>
              <a:fillRect/>
            </a:stretch>
          </p:blipFill>
          <p:spPr>
            <a:xfrm>
              <a:off x="4438650" y="1227684"/>
              <a:ext cx="6253592" cy="5293765"/>
            </a:xfrm>
            <a:prstGeom prst="rect">
              <a:avLst/>
            </a:prstGeom>
          </p:spPr>
        </p:pic>
        <p:sp>
          <p:nvSpPr>
            <p:cNvPr id="7" name="ZoneTexte 6">
              <a:extLst>
                <a:ext uri="{FF2B5EF4-FFF2-40B4-BE49-F238E27FC236}">
                  <a16:creationId xmlns:a16="http://schemas.microsoft.com/office/drawing/2014/main" id="{50727C3C-E2B6-4B5B-9CE7-5B8291C524B0}"/>
                </a:ext>
              </a:extLst>
            </p:cNvPr>
            <p:cNvSpPr txBox="1"/>
            <p:nvPr/>
          </p:nvSpPr>
          <p:spPr>
            <a:xfrm>
              <a:off x="4381830" y="3429000"/>
              <a:ext cx="1050874" cy="830997"/>
            </a:xfrm>
            <a:prstGeom prst="rect">
              <a:avLst/>
            </a:prstGeom>
            <a:noFill/>
          </p:spPr>
          <p:txBody>
            <a:bodyPr wrap="square" rtlCol="0">
              <a:spAutoFit/>
            </a:bodyPr>
            <a:lstStyle/>
            <a:p>
              <a:pPr algn="r"/>
              <a:r>
                <a:rPr lang="fr-FR" sz="800" b="1" u="sng">
                  <a:solidFill>
                    <a:schemeClr val="accent5">
                      <a:lumMod val="75000"/>
                    </a:schemeClr>
                  </a:solidFill>
                  <a:highlight>
                    <a:srgbClr val="FFFF00"/>
                  </a:highlight>
                </a:rPr>
                <a:t>Publications à propos des services physiques</a:t>
              </a:r>
            </a:p>
            <a:p>
              <a:pPr algn="r"/>
              <a:endParaRPr lang="fr-CH" sz="800" b="1" u="sng" dirty="0">
                <a:solidFill>
                  <a:schemeClr val="accent5">
                    <a:lumMod val="75000"/>
                  </a:schemeClr>
                </a:solidFill>
                <a:highlight>
                  <a:srgbClr val="FFFF00"/>
                </a:highlight>
              </a:endParaRPr>
            </a:p>
            <a:p>
              <a:pPr algn="r"/>
              <a:r>
                <a:rPr lang="fr-FR" sz="800" b="1" u="sng">
                  <a:solidFill>
                    <a:schemeClr val="accent5">
                      <a:lumMod val="75000"/>
                    </a:schemeClr>
                  </a:solidFill>
                  <a:highlight>
                    <a:srgbClr val="FFFF00"/>
                  </a:highlight>
                </a:rPr>
                <a:t>Renforcement des capacités</a:t>
              </a:r>
            </a:p>
            <a:p>
              <a:pPr algn="r"/>
              <a:endParaRPr lang="fr-CH" sz="800" b="1" u="sng" dirty="0">
                <a:solidFill>
                  <a:schemeClr val="accent5">
                    <a:lumMod val="75000"/>
                  </a:schemeClr>
                </a:solidFill>
                <a:highlight>
                  <a:srgbClr val="FFFF00"/>
                </a:highlight>
              </a:endParaRPr>
            </a:p>
            <a:p>
              <a:pPr algn="r"/>
              <a:r>
                <a:rPr lang="fr-FR" sz="800" b="1" u="sng">
                  <a:solidFill>
                    <a:schemeClr val="accent5">
                      <a:lumMod val="75000"/>
                    </a:schemeClr>
                  </a:solidFill>
                </a:rPr>
                <a:t>Formules de l’UPU</a:t>
              </a:r>
            </a:p>
          </p:txBody>
        </p:sp>
      </p:grpSp>
      <p:sp>
        <p:nvSpPr>
          <p:cNvPr id="9" name="ZoneTexte 8">
            <a:extLst>
              <a:ext uri="{FF2B5EF4-FFF2-40B4-BE49-F238E27FC236}">
                <a16:creationId xmlns:a16="http://schemas.microsoft.com/office/drawing/2014/main" id="{7839E34B-CD4B-44F7-8C00-BAA508DC03F2}"/>
              </a:ext>
            </a:extLst>
          </p:cNvPr>
          <p:cNvSpPr txBox="1"/>
          <p:nvPr/>
        </p:nvSpPr>
        <p:spPr>
          <a:xfrm>
            <a:off x="1170571" y="4878223"/>
            <a:ext cx="3509494" cy="1600438"/>
          </a:xfrm>
          <a:prstGeom prst="rect">
            <a:avLst/>
          </a:prstGeom>
          <a:solidFill>
            <a:schemeClr val="accent5">
              <a:lumMod val="20000"/>
              <a:lumOff val="80000"/>
            </a:schemeClr>
          </a:solidFill>
        </p:spPr>
        <p:txBody>
          <a:bodyPr wrap="square">
            <a:spAutoFit/>
          </a:bodyPr>
          <a:lstStyle/>
          <a:p>
            <a:r>
              <a:rPr lang="fr-FR" sz="1400" u="sng" dirty="0">
                <a:solidFill>
                  <a:schemeClr val="accent1"/>
                </a:solidFill>
              </a:rPr>
              <a:t>Séminaires en ligne</a:t>
            </a:r>
          </a:p>
          <a:p>
            <a:endParaRPr lang="en-US" sz="1400" u="sng" dirty="0">
              <a:solidFill>
                <a:schemeClr val="accent1"/>
              </a:solidFill>
            </a:endParaRPr>
          </a:p>
          <a:p>
            <a:pPr marL="285750" indent="-285750">
              <a:buFont typeface="Arial" panose="020B0604020202020204" pitchFamily="34" charset="0"/>
              <a:buChar char="•"/>
            </a:pPr>
            <a:r>
              <a:rPr lang="fr-FR" sz="1400" u="sng" dirty="0">
                <a:solidFill>
                  <a:schemeClr val="accent1"/>
                </a:solidFill>
              </a:rPr>
              <a:t>Présentations</a:t>
            </a:r>
          </a:p>
          <a:p>
            <a:pPr marL="285750" indent="-285750">
              <a:buFont typeface="Arial" panose="020B0604020202020204" pitchFamily="34" charset="0"/>
              <a:buChar char="•"/>
            </a:pPr>
            <a:endParaRPr lang="en-US" sz="1400" u="sng" dirty="0">
              <a:solidFill>
                <a:schemeClr val="accent1"/>
              </a:solidFill>
            </a:endParaRPr>
          </a:p>
          <a:p>
            <a:pPr marL="285750" indent="-285750">
              <a:buFont typeface="Arial" panose="020B0604020202020204" pitchFamily="34" charset="0"/>
              <a:buChar char="•"/>
            </a:pPr>
            <a:r>
              <a:rPr lang="fr-FR" sz="1400" u="sng" dirty="0">
                <a:solidFill>
                  <a:schemeClr val="accent1"/>
                </a:solidFill>
              </a:rPr>
              <a:t>Questions-réponses via la fonction «chat»</a:t>
            </a:r>
          </a:p>
          <a:p>
            <a:pPr marL="285750" indent="-285750">
              <a:buFont typeface="Arial" panose="020B0604020202020204" pitchFamily="34" charset="0"/>
              <a:buChar char="•"/>
            </a:pPr>
            <a:endParaRPr lang="en-US" sz="1400" u="sng" dirty="0">
              <a:solidFill>
                <a:schemeClr val="accent1"/>
              </a:solidFill>
            </a:endParaRPr>
          </a:p>
          <a:p>
            <a:pPr marL="285750" indent="-285750">
              <a:buFont typeface="Arial" panose="020B0604020202020204" pitchFamily="34" charset="0"/>
              <a:buChar char="•"/>
            </a:pPr>
            <a:r>
              <a:rPr lang="fr-FR" sz="1400" u="sng" dirty="0">
                <a:solidFill>
                  <a:schemeClr val="accent1"/>
                </a:solidFill>
              </a:rPr>
              <a:t>Regarder le séminaire en ligne</a:t>
            </a:r>
          </a:p>
        </p:txBody>
      </p:sp>
      <p:cxnSp>
        <p:nvCxnSpPr>
          <p:cNvPr id="12" name="Connecteur : en angle 11">
            <a:extLst>
              <a:ext uri="{FF2B5EF4-FFF2-40B4-BE49-F238E27FC236}">
                <a16:creationId xmlns:a16="http://schemas.microsoft.com/office/drawing/2014/main" id="{8909D5C2-26ED-447E-9613-0C1AD1FE7A48}"/>
              </a:ext>
            </a:extLst>
          </p:cNvPr>
          <p:cNvCxnSpPr>
            <a:cxnSpLocks/>
            <a:endCxn id="9" idx="0"/>
          </p:cNvCxnSpPr>
          <p:nvPr/>
        </p:nvCxnSpPr>
        <p:spPr>
          <a:xfrm rot="10800000" flipV="1">
            <a:off x="2925318" y="3892211"/>
            <a:ext cx="1658716" cy="986011"/>
          </a:xfrm>
          <a:prstGeom prst="bentConnector2">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3" name="ZoneTexte 12">
            <a:extLst>
              <a:ext uri="{FF2B5EF4-FFF2-40B4-BE49-F238E27FC236}">
                <a16:creationId xmlns:a16="http://schemas.microsoft.com/office/drawing/2014/main" id="{4AC74CDE-6613-47A6-B14D-16E709FD901A}"/>
              </a:ext>
            </a:extLst>
          </p:cNvPr>
          <p:cNvSpPr txBox="1"/>
          <p:nvPr/>
        </p:nvSpPr>
        <p:spPr>
          <a:xfrm>
            <a:off x="1170571" y="2624848"/>
            <a:ext cx="1631435" cy="738664"/>
          </a:xfrm>
          <a:prstGeom prst="rect">
            <a:avLst/>
          </a:prstGeom>
          <a:solidFill>
            <a:schemeClr val="accent5">
              <a:lumMod val="20000"/>
              <a:lumOff val="80000"/>
            </a:schemeClr>
          </a:solidFill>
        </p:spPr>
        <p:txBody>
          <a:bodyPr wrap="square">
            <a:spAutoFit/>
          </a:bodyPr>
          <a:lstStyle/>
          <a:p>
            <a:r>
              <a:rPr lang="fr-FR" sz="1400" u="sng" dirty="0">
                <a:solidFill>
                  <a:schemeClr val="accent1"/>
                </a:solidFill>
              </a:rPr>
              <a:t>Guides</a:t>
            </a:r>
          </a:p>
          <a:p>
            <a:pPr marL="285750" indent="-285750">
              <a:buFont typeface="Arial" panose="020B0604020202020204" pitchFamily="34" charset="0"/>
              <a:buChar char="•"/>
            </a:pPr>
            <a:r>
              <a:rPr lang="fr-FR" sz="1400" u="sng" dirty="0">
                <a:solidFill>
                  <a:schemeClr val="accent1"/>
                </a:solidFill>
              </a:rPr>
              <a:t>Guide </a:t>
            </a:r>
            <a:br>
              <a:rPr lang="fr-FR" sz="1400" u="sng" dirty="0">
                <a:solidFill>
                  <a:schemeClr val="accent1"/>
                </a:solidFill>
              </a:rPr>
            </a:br>
            <a:r>
              <a:rPr lang="fr-FR" sz="1400" u="sng" dirty="0">
                <a:solidFill>
                  <a:schemeClr val="accent1"/>
                </a:solidFill>
              </a:rPr>
              <a:t>de l’utilisateur </a:t>
            </a:r>
          </a:p>
        </p:txBody>
      </p:sp>
      <p:cxnSp>
        <p:nvCxnSpPr>
          <p:cNvPr id="22" name="Connecteur : en angle 21">
            <a:extLst>
              <a:ext uri="{FF2B5EF4-FFF2-40B4-BE49-F238E27FC236}">
                <a16:creationId xmlns:a16="http://schemas.microsoft.com/office/drawing/2014/main" id="{C1CFAE67-D5FE-415A-8EF6-15DAB9599CB0}"/>
              </a:ext>
            </a:extLst>
          </p:cNvPr>
          <p:cNvCxnSpPr>
            <a:cxnSpLocks/>
            <a:endCxn id="13" idx="3"/>
          </p:cNvCxnSpPr>
          <p:nvPr/>
        </p:nvCxnSpPr>
        <p:spPr>
          <a:xfrm rot="10800000">
            <a:off x="2802007" y="2994181"/>
            <a:ext cx="1782039" cy="519053"/>
          </a:xfrm>
          <a:prstGeom prst="bentConnector3">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7724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42EA3-5B6D-45AC-8FF2-9E43CC966244}"/>
              </a:ext>
            </a:extLst>
          </p:cNvPr>
          <p:cNvSpPr>
            <a:spLocks noGrp="1"/>
          </p:cNvSpPr>
          <p:nvPr>
            <p:ph type="title"/>
          </p:nvPr>
        </p:nvSpPr>
        <p:spPr>
          <a:xfrm>
            <a:off x="1792224" y="469608"/>
            <a:ext cx="9884663" cy="574284"/>
          </a:xfrm>
        </p:spPr>
        <p:txBody>
          <a:bodyPr/>
          <a:lstStyle/>
          <a:p>
            <a:r>
              <a:rPr lang="fr-FR" sz="3200" dirty="0">
                <a:cs typeface="+mn-cs"/>
              </a:rPr>
              <a:t>Thèmes abordés dans les différentes sections du Guide de l’utilisateur pour </a:t>
            </a:r>
            <a:br>
              <a:rPr lang="fr-FR" sz="3200" dirty="0">
                <a:cs typeface="+mn-cs"/>
              </a:rPr>
            </a:br>
            <a:r>
              <a:rPr lang="fr-FR" sz="3200" dirty="0">
                <a:cs typeface="+mn-cs"/>
              </a:rPr>
              <a:t>le service de distribution avec suivi</a:t>
            </a:r>
          </a:p>
        </p:txBody>
      </p:sp>
      <p:graphicFrame>
        <p:nvGraphicFramePr>
          <p:cNvPr id="14" name="Diagramme 3">
            <a:extLst>
              <a:ext uri="{FF2B5EF4-FFF2-40B4-BE49-F238E27FC236}">
                <a16:creationId xmlns:a16="http://schemas.microsoft.com/office/drawing/2014/main" id="{B744B312-5B4C-4B6F-B84E-61B2ED025321}"/>
              </a:ext>
            </a:extLst>
          </p:cNvPr>
          <p:cNvGraphicFramePr/>
          <p:nvPr>
            <p:extLst>
              <p:ext uri="{D42A27DB-BD31-4B8C-83A1-F6EECF244321}">
                <p14:modId xmlns:p14="http://schemas.microsoft.com/office/powerpoint/2010/main" val="1169578814"/>
              </p:ext>
            </p:extLst>
          </p:nvPr>
        </p:nvGraphicFramePr>
        <p:xfrm>
          <a:off x="184956" y="1577279"/>
          <a:ext cx="3908679" cy="17543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16" name="Group 15">
            <a:extLst>
              <a:ext uri="{FF2B5EF4-FFF2-40B4-BE49-F238E27FC236}">
                <a16:creationId xmlns:a16="http://schemas.microsoft.com/office/drawing/2014/main" id="{A774B783-678E-4E4E-AC8A-16E803E6D14E}"/>
              </a:ext>
            </a:extLst>
          </p:cNvPr>
          <p:cNvGrpSpPr/>
          <p:nvPr/>
        </p:nvGrpSpPr>
        <p:grpSpPr>
          <a:xfrm>
            <a:off x="334266" y="3413028"/>
            <a:ext cx="3516898" cy="1347009"/>
            <a:chOff x="0" y="1628158"/>
            <a:chExt cx="2706371" cy="1471860"/>
          </a:xfrm>
        </p:grpSpPr>
        <p:sp>
          <p:nvSpPr>
            <p:cNvPr id="17" name="Rectangle: Rounded Corners 16">
              <a:extLst>
                <a:ext uri="{FF2B5EF4-FFF2-40B4-BE49-F238E27FC236}">
                  <a16:creationId xmlns:a16="http://schemas.microsoft.com/office/drawing/2014/main" id="{C5A4165B-6F4A-4D21-AC59-F5A98141BDA1}"/>
                </a:ext>
              </a:extLst>
            </p:cNvPr>
            <p:cNvSpPr/>
            <p:nvPr/>
          </p:nvSpPr>
          <p:spPr>
            <a:xfrm>
              <a:off x="0" y="1628158"/>
              <a:ext cx="2706371" cy="1471860"/>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GB"/>
            </a:p>
          </p:txBody>
        </p:sp>
        <p:sp>
          <p:nvSpPr>
            <p:cNvPr id="18" name="Rectangle: Rounded Corners 4">
              <a:extLst>
                <a:ext uri="{FF2B5EF4-FFF2-40B4-BE49-F238E27FC236}">
                  <a16:creationId xmlns:a16="http://schemas.microsoft.com/office/drawing/2014/main" id="{92A9B039-BCD6-427B-B9C5-126DA09AE191}"/>
                </a:ext>
              </a:extLst>
            </p:cNvPr>
            <p:cNvSpPr txBox="1"/>
            <p:nvPr/>
          </p:nvSpPr>
          <p:spPr>
            <a:xfrm>
              <a:off x="71850" y="1700008"/>
              <a:ext cx="2562671" cy="132816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fr-FR" dirty="0"/>
                <a:t>Ce guide fournit une description complète des exigences opérationnelles et techniques du service de distribution avec suivi</a:t>
              </a:r>
            </a:p>
          </p:txBody>
        </p:sp>
      </p:grpSp>
      <p:grpSp>
        <p:nvGrpSpPr>
          <p:cNvPr id="20" name="Group 19">
            <a:extLst>
              <a:ext uri="{FF2B5EF4-FFF2-40B4-BE49-F238E27FC236}">
                <a16:creationId xmlns:a16="http://schemas.microsoft.com/office/drawing/2014/main" id="{6C028366-6B71-4380-B293-855FD8BB0B9D}"/>
              </a:ext>
            </a:extLst>
          </p:cNvPr>
          <p:cNvGrpSpPr/>
          <p:nvPr/>
        </p:nvGrpSpPr>
        <p:grpSpPr>
          <a:xfrm>
            <a:off x="4880171" y="1474430"/>
            <a:ext cx="6040002" cy="4891231"/>
            <a:chOff x="4605851" y="1465286"/>
            <a:chExt cx="6040002" cy="4891231"/>
          </a:xfrm>
        </p:grpSpPr>
        <p:sp>
          <p:nvSpPr>
            <p:cNvPr id="6" name="object 3">
              <a:extLst>
                <a:ext uri="{FF2B5EF4-FFF2-40B4-BE49-F238E27FC236}">
                  <a16:creationId xmlns:a16="http://schemas.microsoft.com/office/drawing/2014/main" id="{EEC0593D-6FBE-4441-922A-19F17A0EED24}"/>
                </a:ext>
              </a:extLst>
            </p:cNvPr>
            <p:cNvSpPr txBox="1"/>
            <p:nvPr/>
          </p:nvSpPr>
          <p:spPr>
            <a:xfrm>
              <a:off x="4605851" y="1465286"/>
              <a:ext cx="2196465" cy="451021"/>
            </a:xfrm>
            <a:prstGeom prst="rect">
              <a:avLst/>
            </a:prstGeom>
          </p:spPr>
          <p:txBody>
            <a:bodyPr vert="horz" wrap="square" lIns="0" tIns="23495" rIns="0" bIns="0" rtlCol="0">
              <a:spAutoFit/>
            </a:bodyPr>
            <a:lstStyle/>
            <a:p>
              <a:pPr marL="238125" marR="30480" indent="-200660">
                <a:lnSpc>
                  <a:spcPct val="125200"/>
                </a:lnSpc>
                <a:spcBef>
                  <a:spcPts val="185"/>
                </a:spcBef>
              </a:pPr>
              <a:r>
                <a:rPr lang="fr-FR" sz="3600" baseline="-12345" dirty="0">
                  <a:solidFill>
                    <a:srgbClr val="878787"/>
                  </a:solidFill>
                  <a:latin typeface="Arial Black"/>
                  <a:cs typeface="Arial Black"/>
                </a:rPr>
                <a:t>1. </a:t>
              </a:r>
              <a:r>
                <a:rPr lang="fr-FR" sz="2000" dirty="0">
                  <a:solidFill>
                    <a:srgbClr val="666666"/>
                  </a:solidFill>
                  <a:latin typeface="Arial Black"/>
                  <a:cs typeface="Arial Black"/>
                </a:rPr>
                <a:t>Contexte</a:t>
              </a:r>
            </a:p>
          </p:txBody>
        </p:sp>
        <p:sp>
          <p:nvSpPr>
            <p:cNvPr id="8" name="object 5">
              <a:extLst>
                <a:ext uri="{FF2B5EF4-FFF2-40B4-BE49-F238E27FC236}">
                  <a16:creationId xmlns:a16="http://schemas.microsoft.com/office/drawing/2014/main" id="{A7E99A38-83F0-41E0-A0F6-BE152FF4CF1F}"/>
                </a:ext>
              </a:extLst>
            </p:cNvPr>
            <p:cNvSpPr txBox="1"/>
            <p:nvPr/>
          </p:nvSpPr>
          <p:spPr>
            <a:xfrm>
              <a:off x="4639378" y="3459055"/>
              <a:ext cx="4285165" cy="382156"/>
            </a:xfrm>
            <a:prstGeom prst="rect">
              <a:avLst/>
            </a:prstGeom>
          </p:spPr>
          <p:txBody>
            <a:bodyPr vert="horz" wrap="square" lIns="0" tIns="12700" rIns="0" bIns="0" rtlCol="0">
              <a:spAutoFit/>
            </a:bodyPr>
            <a:lstStyle/>
            <a:p>
              <a:pPr marL="38100">
                <a:spcBef>
                  <a:spcPts val="100"/>
                </a:spcBef>
              </a:pPr>
              <a:r>
                <a:rPr lang="fr-FR" sz="3600" baseline="-12345" dirty="0">
                  <a:solidFill>
                    <a:srgbClr val="878787"/>
                  </a:solidFill>
                  <a:latin typeface="Arial Black"/>
                  <a:cs typeface="Arial Black"/>
                </a:rPr>
                <a:t>4.</a:t>
              </a:r>
              <a:r>
                <a:rPr lang="fr-FR" sz="2700" baseline="-12345" dirty="0">
                  <a:solidFill>
                    <a:srgbClr val="878787"/>
                  </a:solidFill>
                  <a:latin typeface="Arial Black"/>
                  <a:cs typeface="Arial Black"/>
                </a:rPr>
                <a:t> </a:t>
              </a:r>
              <a:r>
                <a:rPr lang="fr-FR" sz="2000" dirty="0">
                  <a:solidFill>
                    <a:srgbClr val="666666"/>
                  </a:solidFill>
                  <a:latin typeface="Arial Black"/>
                  <a:cs typeface="Arial Black"/>
                </a:rPr>
                <a:t>Prérequis techniques</a:t>
              </a:r>
            </a:p>
          </p:txBody>
        </p:sp>
        <p:sp>
          <p:nvSpPr>
            <p:cNvPr id="9" name="object 6">
              <a:extLst>
                <a:ext uri="{FF2B5EF4-FFF2-40B4-BE49-F238E27FC236}">
                  <a16:creationId xmlns:a16="http://schemas.microsoft.com/office/drawing/2014/main" id="{F9D3357D-871E-477E-8F45-0C62774047B1}"/>
                </a:ext>
              </a:extLst>
            </p:cNvPr>
            <p:cNvSpPr txBox="1"/>
            <p:nvPr/>
          </p:nvSpPr>
          <p:spPr>
            <a:xfrm>
              <a:off x="4659895" y="4826772"/>
              <a:ext cx="5092380" cy="451021"/>
            </a:xfrm>
            <a:prstGeom prst="rect">
              <a:avLst/>
            </a:prstGeom>
          </p:spPr>
          <p:txBody>
            <a:bodyPr vert="horz" wrap="square" lIns="0" tIns="23495" rIns="0" bIns="0" rtlCol="0">
              <a:spAutoFit/>
            </a:bodyPr>
            <a:lstStyle/>
            <a:p>
              <a:pPr marL="306705" marR="30480" indent="-269240">
                <a:lnSpc>
                  <a:spcPct val="125200"/>
                </a:lnSpc>
                <a:spcBef>
                  <a:spcPts val="185"/>
                </a:spcBef>
              </a:pPr>
              <a:r>
                <a:rPr lang="fr-FR" sz="3600" baseline="-12345" dirty="0">
                  <a:solidFill>
                    <a:srgbClr val="878787"/>
                  </a:solidFill>
                  <a:latin typeface="Arial Black"/>
                  <a:cs typeface="Arial Black"/>
                </a:rPr>
                <a:t>6.</a:t>
              </a:r>
              <a:r>
                <a:rPr lang="fr-FR" sz="2700" baseline="-12345" dirty="0">
                  <a:solidFill>
                    <a:srgbClr val="878787"/>
                  </a:solidFill>
                  <a:latin typeface="Arial Black"/>
                  <a:cs typeface="Arial Black"/>
                </a:rPr>
                <a:t> </a:t>
              </a:r>
              <a:r>
                <a:rPr lang="fr-FR" sz="2000" dirty="0">
                  <a:solidFill>
                    <a:srgbClr val="666666"/>
                  </a:solidFill>
                  <a:latin typeface="Arial Black"/>
                  <a:cs typeface="Arial Black"/>
                </a:rPr>
                <a:t>Performance et rémunération</a:t>
              </a:r>
            </a:p>
          </p:txBody>
        </p:sp>
        <p:sp>
          <p:nvSpPr>
            <p:cNvPr id="11" name="object 8">
              <a:extLst>
                <a:ext uri="{FF2B5EF4-FFF2-40B4-BE49-F238E27FC236}">
                  <a16:creationId xmlns:a16="http://schemas.microsoft.com/office/drawing/2014/main" id="{EE8E7142-B58B-4893-89B6-A1EA8520E110}"/>
                </a:ext>
              </a:extLst>
            </p:cNvPr>
            <p:cNvSpPr txBox="1"/>
            <p:nvPr/>
          </p:nvSpPr>
          <p:spPr>
            <a:xfrm>
              <a:off x="4605851" y="2787890"/>
              <a:ext cx="5632140" cy="382156"/>
            </a:xfrm>
            <a:prstGeom prst="rect">
              <a:avLst/>
            </a:prstGeom>
          </p:spPr>
          <p:txBody>
            <a:bodyPr vert="horz" wrap="square" lIns="0" tIns="12700" rIns="0" bIns="0" rtlCol="0">
              <a:spAutoFit/>
            </a:bodyPr>
            <a:lstStyle/>
            <a:p>
              <a:pPr marL="38100">
                <a:spcBef>
                  <a:spcPts val="100"/>
                </a:spcBef>
              </a:pPr>
              <a:r>
                <a:rPr lang="fr-FR" sz="3600" baseline="-12345" dirty="0">
                  <a:solidFill>
                    <a:srgbClr val="878787"/>
                  </a:solidFill>
                  <a:latin typeface="Arial Black"/>
                  <a:cs typeface="Arial Black"/>
                </a:rPr>
                <a:t>3.</a:t>
              </a:r>
              <a:r>
                <a:rPr lang="fr-FR" sz="2700" baseline="-12345" dirty="0">
                  <a:solidFill>
                    <a:srgbClr val="878787"/>
                  </a:solidFill>
                  <a:latin typeface="Arial Black"/>
                  <a:cs typeface="Arial Black"/>
                </a:rPr>
                <a:t> </a:t>
              </a:r>
              <a:r>
                <a:rPr lang="fr-FR" sz="2000" dirty="0">
                  <a:solidFill>
                    <a:srgbClr val="666666"/>
                  </a:solidFill>
                  <a:latin typeface="Arial Black"/>
                  <a:cs typeface="Arial Black"/>
                </a:rPr>
                <a:t>Étiquetage et identification</a:t>
              </a:r>
            </a:p>
          </p:txBody>
        </p:sp>
        <p:sp>
          <p:nvSpPr>
            <p:cNvPr id="12" name="object 9">
              <a:extLst>
                <a:ext uri="{FF2B5EF4-FFF2-40B4-BE49-F238E27FC236}">
                  <a16:creationId xmlns:a16="http://schemas.microsoft.com/office/drawing/2014/main" id="{946CAB33-ADC1-4A49-B4F8-677449BD9275}"/>
                </a:ext>
              </a:extLst>
            </p:cNvPr>
            <p:cNvSpPr txBox="1"/>
            <p:nvPr/>
          </p:nvSpPr>
          <p:spPr>
            <a:xfrm>
              <a:off x="4701265" y="5515005"/>
              <a:ext cx="5365447" cy="841512"/>
            </a:xfrm>
            <a:prstGeom prst="rect">
              <a:avLst/>
            </a:prstGeom>
          </p:spPr>
          <p:txBody>
            <a:bodyPr vert="horz" wrap="square" lIns="0" tIns="23495" rIns="0" bIns="0" rtlCol="0">
              <a:spAutoFit/>
            </a:bodyPr>
            <a:lstStyle/>
            <a:p>
              <a:pPr marL="274320" marR="30480" indent="-236854">
                <a:lnSpc>
                  <a:spcPct val="125200"/>
                </a:lnSpc>
                <a:spcBef>
                  <a:spcPts val="185"/>
                </a:spcBef>
              </a:pPr>
              <a:r>
                <a:rPr lang="fr-FR" sz="3600" baseline="-12345" dirty="0">
                  <a:solidFill>
                    <a:srgbClr val="878787"/>
                  </a:solidFill>
                  <a:latin typeface="Arial Black"/>
                  <a:cs typeface="Arial Black"/>
                </a:rPr>
                <a:t>7.</a:t>
              </a:r>
              <a:r>
                <a:rPr lang="fr-FR" sz="2700" baseline="-12345" dirty="0">
                  <a:solidFill>
                    <a:srgbClr val="878787"/>
                  </a:solidFill>
                  <a:latin typeface="Arial Black"/>
                  <a:cs typeface="Arial Black"/>
                </a:rPr>
                <a:t> </a:t>
              </a:r>
              <a:r>
                <a:rPr lang="fr-FR" sz="2000" dirty="0">
                  <a:solidFill>
                    <a:srgbClr val="666666"/>
                  </a:solidFill>
                  <a:latin typeface="Arial Black"/>
                  <a:cs typeface="Arial Black"/>
                </a:rPr>
                <a:t>Utilisation du rapport d’évaluation de la performance</a:t>
              </a:r>
            </a:p>
          </p:txBody>
        </p:sp>
        <p:sp>
          <p:nvSpPr>
            <p:cNvPr id="13" name="object 4">
              <a:extLst>
                <a:ext uri="{FF2B5EF4-FFF2-40B4-BE49-F238E27FC236}">
                  <a16:creationId xmlns:a16="http://schemas.microsoft.com/office/drawing/2014/main" id="{F37D302F-38E9-4EA2-A4DC-1FA57358D9C6}"/>
                </a:ext>
              </a:extLst>
            </p:cNvPr>
            <p:cNvSpPr txBox="1"/>
            <p:nvPr/>
          </p:nvSpPr>
          <p:spPr>
            <a:xfrm>
              <a:off x="4621325" y="2106553"/>
              <a:ext cx="6024528" cy="451021"/>
            </a:xfrm>
            <a:prstGeom prst="rect">
              <a:avLst/>
            </a:prstGeom>
          </p:spPr>
          <p:txBody>
            <a:bodyPr vert="horz" wrap="square" lIns="0" tIns="23495" rIns="0" bIns="0" rtlCol="0">
              <a:spAutoFit/>
            </a:bodyPr>
            <a:lstStyle/>
            <a:p>
              <a:pPr marL="282575" marR="30480" indent="-245110">
                <a:lnSpc>
                  <a:spcPct val="125200"/>
                </a:lnSpc>
                <a:spcBef>
                  <a:spcPts val="185"/>
                </a:spcBef>
              </a:pPr>
              <a:r>
                <a:rPr lang="fr-FR" sz="3600" baseline="-12345" dirty="0">
                  <a:solidFill>
                    <a:srgbClr val="878787"/>
                  </a:solidFill>
                  <a:latin typeface="Arial Black"/>
                  <a:cs typeface="Arial Black"/>
                </a:rPr>
                <a:t>2.</a:t>
              </a:r>
              <a:r>
                <a:rPr lang="fr-FR" sz="2700" baseline="-12345" dirty="0">
                  <a:solidFill>
                    <a:srgbClr val="878787"/>
                  </a:solidFill>
                  <a:latin typeface="Arial Black"/>
                  <a:cs typeface="Arial Black"/>
                </a:rPr>
                <a:t> </a:t>
              </a:r>
              <a:r>
                <a:rPr lang="fr-FR" sz="2000" dirty="0">
                  <a:solidFill>
                    <a:srgbClr val="666666"/>
                  </a:solidFill>
                  <a:latin typeface="Arial Black"/>
                  <a:cs typeface="Arial Black"/>
                </a:rPr>
                <a:t>Principales exigences opérationnelles</a:t>
              </a:r>
            </a:p>
          </p:txBody>
        </p:sp>
        <p:sp>
          <p:nvSpPr>
            <p:cNvPr id="19" name="object 6">
              <a:extLst>
                <a:ext uri="{FF2B5EF4-FFF2-40B4-BE49-F238E27FC236}">
                  <a16:creationId xmlns:a16="http://schemas.microsoft.com/office/drawing/2014/main" id="{B557A63A-4CC6-4408-8B9F-815A240B2F3B}"/>
                </a:ext>
              </a:extLst>
            </p:cNvPr>
            <p:cNvSpPr txBox="1"/>
            <p:nvPr/>
          </p:nvSpPr>
          <p:spPr>
            <a:xfrm>
              <a:off x="4657666" y="4141037"/>
              <a:ext cx="4360860" cy="451021"/>
            </a:xfrm>
            <a:prstGeom prst="rect">
              <a:avLst/>
            </a:prstGeom>
          </p:spPr>
          <p:txBody>
            <a:bodyPr vert="horz" wrap="square" lIns="0" tIns="23495" rIns="0" bIns="0" rtlCol="0">
              <a:spAutoFit/>
            </a:bodyPr>
            <a:lstStyle/>
            <a:p>
              <a:pPr marL="306705" marR="30480" indent="-269240">
                <a:lnSpc>
                  <a:spcPct val="125200"/>
                </a:lnSpc>
                <a:spcBef>
                  <a:spcPts val="185"/>
                </a:spcBef>
              </a:pPr>
              <a:r>
                <a:rPr lang="fr-FR" sz="3600" baseline="-12345" dirty="0">
                  <a:solidFill>
                    <a:srgbClr val="878787"/>
                  </a:solidFill>
                  <a:latin typeface="Arial Black"/>
                  <a:cs typeface="Arial Black"/>
                </a:rPr>
                <a:t>5.</a:t>
              </a:r>
              <a:r>
                <a:rPr lang="fr-FR" sz="2700" baseline="-12345" dirty="0">
                  <a:solidFill>
                    <a:srgbClr val="878787"/>
                  </a:solidFill>
                  <a:latin typeface="Arial Black"/>
                  <a:cs typeface="Arial Black"/>
                </a:rPr>
                <a:t> </a:t>
              </a:r>
              <a:r>
                <a:rPr lang="fr-FR" sz="2000" dirty="0">
                  <a:solidFill>
                    <a:srgbClr val="666666"/>
                  </a:solidFill>
                  <a:latin typeface="Arial Black"/>
                  <a:cs typeface="Arial Black"/>
                </a:rPr>
                <a:t>Comptabilité et statistiques</a:t>
              </a:r>
            </a:p>
          </p:txBody>
        </p:sp>
      </p:grpSp>
      <p:sp>
        <p:nvSpPr>
          <p:cNvPr id="5" name="ZoneTexte 4">
            <a:extLst>
              <a:ext uri="{FF2B5EF4-FFF2-40B4-BE49-F238E27FC236}">
                <a16:creationId xmlns:a16="http://schemas.microsoft.com/office/drawing/2014/main" id="{BD5CF79F-17A6-4166-BCDA-634F8750D019}"/>
              </a:ext>
            </a:extLst>
          </p:cNvPr>
          <p:cNvSpPr txBox="1"/>
          <p:nvPr/>
        </p:nvSpPr>
        <p:spPr>
          <a:xfrm>
            <a:off x="427635" y="5231761"/>
            <a:ext cx="3516898" cy="584775"/>
          </a:xfrm>
          <a:prstGeom prst="rect">
            <a:avLst/>
          </a:prstGeom>
          <a:noFill/>
        </p:spPr>
        <p:txBody>
          <a:bodyPr wrap="square" rtlCol="0">
            <a:spAutoFit/>
          </a:bodyPr>
          <a:lstStyle/>
          <a:p>
            <a:pPr algn="ctr"/>
            <a:r>
              <a:rPr lang="fr-FR" sz="3200">
                <a:hlinkClick r:id="rId7"/>
              </a:rPr>
              <a:t>Lien vers le guide</a:t>
            </a:r>
          </a:p>
        </p:txBody>
      </p:sp>
    </p:spTree>
    <p:extLst>
      <p:ext uri="{BB962C8B-B14F-4D97-AF65-F5344CB8AC3E}">
        <p14:creationId xmlns:p14="http://schemas.microsoft.com/office/powerpoint/2010/main" val="7170394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43544" y="408424"/>
            <a:ext cx="10112426" cy="574284"/>
          </a:xfrm>
        </p:spPr>
        <p:txBody>
          <a:bodyPr/>
          <a:lstStyle/>
          <a:p>
            <a:r>
              <a:rPr lang="fr-FR" sz="3200">
                <a:cs typeface="+mn-cs"/>
              </a:rPr>
              <a:t>Définition, poids et exploitation</a:t>
            </a:r>
          </a:p>
        </p:txBody>
      </p:sp>
      <p:graphicFrame>
        <p:nvGraphicFramePr>
          <p:cNvPr id="3" name="Tableau 2">
            <a:extLst>
              <a:ext uri="{FF2B5EF4-FFF2-40B4-BE49-F238E27FC236}">
                <a16:creationId xmlns:a16="http://schemas.microsoft.com/office/drawing/2014/main" id="{20C48C9A-2226-4668-B629-197FE086F97A}"/>
              </a:ext>
            </a:extLst>
          </p:cNvPr>
          <p:cNvGraphicFramePr>
            <a:graphicFrameLocks noGrp="1"/>
          </p:cNvGraphicFramePr>
          <p:nvPr>
            <p:extLst>
              <p:ext uri="{D42A27DB-BD31-4B8C-83A1-F6EECF244321}">
                <p14:modId xmlns:p14="http://schemas.microsoft.com/office/powerpoint/2010/main" val="3638532447"/>
              </p:ext>
            </p:extLst>
          </p:nvPr>
        </p:nvGraphicFramePr>
        <p:xfrm>
          <a:off x="1828801" y="1260633"/>
          <a:ext cx="9858494" cy="5181600"/>
        </p:xfrm>
        <a:graphic>
          <a:graphicData uri="http://schemas.openxmlformats.org/drawingml/2006/table">
            <a:tbl>
              <a:tblPr firstRow="1" firstCol="1" bandRow="1">
                <a:tableStyleId>{3B4B98B0-60AC-42C2-AFA5-B58CD77FA1E5}</a:tableStyleId>
              </a:tblPr>
              <a:tblGrid>
                <a:gridCol w="1562470">
                  <a:extLst>
                    <a:ext uri="{9D8B030D-6E8A-4147-A177-3AD203B41FA5}">
                      <a16:colId xmlns:a16="http://schemas.microsoft.com/office/drawing/2014/main" val="50171737"/>
                    </a:ext>
                  </a:extLst>
                </a:gridCol>
                <a:gridCol w="8296024">
                  <a:extLst>
                    <a:ext uri="{9D8B030D-6E8A-4147-A177-3AD203B41FA5}">
                      <a16:colId xmlns:a16="http://schemas.microsoft.com/office/drawing/2014/main" val="206138547"/>
                    </a:ext>
                  </a:extLst>
                </a:gridCol>
              </a:tblGrid>
              <a:tr h="1916743">
                <a:tc>
                  <a:txBody>
                    <a:bodyPr/>
                    <a:lstStyle/>
                    <a:p>
                      <a:pPr>
                        <a:lnSpc>
                          <a:spcPct val="100000"/>
                        </a:lnSpc>
                        <a:spcBef>
                          <a:spcPts val="300"/>
                        </a:spcBef>
                        <a:spcAft>
                          <a:spcPts val="300"/>
                        </a:spcAft>
                      </a:pPr>
                      <a:r>
                        <a:rPr lang="fr-FR" sz="2000"/>
                        <a:t>Définition</a:t>
                      </a:r>
                    </a:p>
                  </a:txBody>
                  <a:tcPr marL="68580" marR="68580" marT="0" marB="0"/>
                </a:tc>
                <a:tc>
                  <a:txBody>
                    <a:bodyPr/>
                    <a:lstStyle/>
                    <a:p>
                      <a:pPr marL="342900" lvl="0" indent="-342900" algn="l" rtl="0">
                        <a:lnSpc>
                          <a:spcPct val="100000"/>
                        </a:lnSpc>
                        <a:buFont typeface="Symbol" panose="05050102010706020507" pitchFamily="18" charset="2"/>
                        <a:buChar char=""/>
                      </a:pPr>
                      <a:r>
                        <a:rPr lang="fr-FR" sz="2000" b="0" dirty="0"/>
                        <a:t>Les Pays-membres assurent la prestation du service de distribution avec suivi pour les envois de la poste aux lettres contenant des marchandises </a:t>
                      </a:r>
                      <a:br>
                        <a:rPr lang="fr-FR" sz="2000" b="0" dirty="0"/>
                      </a:br>
                      <a:r>
                        <a:rPr lang="fr-FR" sz="2000" b="0" dirty="0"/>
                        <a:t>et peuvent le proposer comme service facultatif dans les relations entre opérateurs désignés des pays concernés pour les envois de la poste </a:t>
                      </a:r>
                      <a:br>
                        <a:rPr lang="fr-FR" sz="2000" b="0" dirty="0"/>
                      </a:br>
                      <a:r>
                        <a:rPr lang="fr-FR" sz="2000" b="0" dirty="0"/>
                        <a:t>au lettres contenant des documents</a:t>
                      </a:r>
                      <a:r>
                        <a:rPr lang="fr-FR" sz="1600" b="0" dirty="0"/>
                        <a:t> </a:t>
                      </a:r>
                      <a:r>
                        <a:rPr lang="fr-FR" sz="2000" b="0" dirty="0"/>
                        <a:t>(art. 17 et 18 de la Convention)</a:t>
                      </a:r>
                    </a:p>
                    <a:p>
                      <a:pPr marL="342900" lvl="0" indent="-342900" algn="l">
                        <a:lnSpc>
                          <a:spcPct val="100000"/>
                        </a:lnSpc>
                        <a:buFont typeface="Symbol" panose="05050102010706020507" pitchFamily="18" charset="2"/>
                        <a:buChar char=""/>
                      </a:pPr>
                      <a:r>
                        <a:rPr lang="fr-FR" sz="2000" b="0" dirty="0"/>
                        <a:t>Les envois sont livrés dans le cadre du régime intérieur prioritaire </a:t>
                      </a:r>
                      <a:br>
                        <a:rPr lang="fr-FR" sz="2000" b="0" dirty="0"/>
                      </a:br>
                      <a:r>
                        <a:rPr lang="fr-FR" sz="2000" b="0" dirty="0"/>
                        <a:t>(art. 18-102 du Règlement) </a:t>
                      </a:r>
                    </a:p>
                  </a:txBody>
                  <a:tcPr marL="68580" marR="68580" marT="0" marB="0"/>
                </a:tc>
                <a:extLst>
                  <a:ext uri="{0D108BD9-81ED-4DB2-BD59-A6C34878D82A}">
                    <a16:rowId xmlns:a16="http://schemas.microsoft.com/office/drawing/2014/main" val="1529720802"/>
                  </a:ext>
                </a:extLst>
              </a:tr>
              <a:tr h="871474">
                <a:tc>
                  <a:txBody>
                    <a:bodyPr/>
                    <a:lstStyle/>
                    <a:p>
                      <a:pPr>
                        <a:lnSpc>
                          <a:spcPct val="100000"/>
                        </a:lnSpc>
                        <a:spcBef>
                          <a:spcPts val="300"/>
                        </a:spcBef>
                        <a:spcAft>
                          <a:spcPts val="300"/>
                        </a:spcAft>
                      </a:pPr>
                      <a:r>
                        <a:rPr lang="fr-FR" sz="2000" dirty="0"/>
                        <a:t>Poids</a:t>
                      </a:r>
                    </a:p>
                  </a:txBody>
                  <a:tcPr marL="68580" marR="68580" marT="0" marB="0"/>
                </a:tc>
                <a:tc>
                  <a:txBody>
                    <a:bodyPr/>
                    <a:lstStyle/>
                    <a:p>
                      <a:pPr marL="0" lvl="0" indent="0" algn="l" rtl="0">
                        <a:lnSpc>
                          <a:spcPct val="100000"/>
                        </a:lnSpc>
                        <a:buFont typeface="Symbol" panose="05050102010706020507" pitchFamily="18" charset="2"/>
                        <a:buNone/>
                      </a:pPr>
                      <a:r>
                        <a:rPr lang="fr-FR" sz="2000" dirty="0"/>
                        <a:t>Les Pays-membres veillent à ce que leurs opérateurs désignés acceptent, traitent, transportent et distribuent des envois avec suivi jusqu’à </a:t>
                      </a:r>
                      <a:br>
                        <a:rPr lang="fr-FR" sz="2000" dirty="0"/>
                      </a:br>
                      <a:r>
                        <a:rPr lang="fr-FR" sz="2000" dirty="0"/>
                        <a:t>2 kilogrammes (art. 17.2 de la Convention)</a:t>
                      </a:r>
                    </a:p>
                  </a:txBody>
                  <a:tcPr marL="68580" marR="68580" marT="0" marB="0"/>
                </a:tc>
                <a:extLst>
                  <a:ext uri="{0D108BD9-81ED-4DB2-BD59-A6C34878D82A}">
                    <a16:rowId xmlns:a16="http://schemas.microsoft.com/office/drawing/2014/main" val="2359572452"/>
                  </a:ext>
                </a:extLst>
              </a:tr>
              <a:tr h="1989150">
                <a:tc>
                  <a:txBody>
                    <a:bodyPr/>
                    <a:lstStyle/>
                    <a:p>
                      <a:pPr>
                        <a:lnSpc>
                          <a:spcPct val="100000"/>
                        </a:lnSpc>
                        <a:spcBef>
                          <a:spcPts val="300"/>
                        </a:spcBef>
                        <a:spcAft>
                          <a:spcPts val="300"/>
                        </a:spcAft>
                      </a:pPr>
                      <a:r>
                        <a:rPr lang="fr-FR" sz="2000"/>
                        <a:t>Notification</a:t>
                      </a:r>
                    </a:p>
                  </a:txBody>
                  <a:tcPr marL="68580" marR="68580" marT="0" marB="0"/>
                </a:tc>
                <a:tc>
                  <a:txBody>
                    <a:bodyPr/>
                    <a:lstStyle/>
                    <a:p>
                      <a:pPr marL="0" lvl="0" indent="0" algn="l" rtl="0">
                        <a:lnSpc>
                          <a:spcPct val="100000"/>
                        </a:lnSpc>
                        <a:buFont typeface="Symbol" panose="05050102010706020507" pitchFamily="18" charset="2"/>
                        <a:buNone/>
                      </a:pPr>
                      <a:r>
                        <a:rPr lang="fr-FR" sz="2000" b="0" dirty="0"/>
                        <a:t>Les opérateurs désignés informent le Bureau international si, en plus </a:t>
                      </a:r>
                      <a:br>
                        <a:rPr lang="fr-FR" sz="2000" b="0" dirty="0"/>
                      </a:br>
                      <a:r>
                        <a:rPr lang="fr-FR" sz="2000" b="0" dirty="0"/>
                        <a:t>de proposer le service de distribution avec suivi obligatoire pour les envois </a:t>
                      </a:r>
                      <a:br>
                        <a:rPr lang="fr-FR" sz="2000" b="0" dirty="0"/>
                      </a:br>
                      <a:r>
                        <a:rPr lang="fr-FR" sz="2000" b="0" dirty="0"/>
                        <a:t>de la poste aux lettres arrivants contenant des marchandises, ils offrent ce service pour les envois de la poste aux lettres partants contenant des marchandises et pour les envois de la poste aux lettres arrivants et partants contenant des documents. Les informations pertinentes seront publiées dans le Recueil de la poste aux lettres</a:t>
                      </a:r>
                    </a:p>
                  </a:txBody>
                  <a:tcPr marL="68580" marR="68580" marT="0" marB="0"/>
                </a:tc>
                <a:extLst>
                  <a:ext uri="{0D108BD9-81ED-4DB2-BD59-A6C34878D82A}">
                    <a16:rowId xmlns:a16="http://schemas.microsoft.com/office/drawing/2014/main" val="1470136539"/>
                  </a:ext>
                </a:extLst>
              </a:tr>
            </a:tbl>
          </a:graphicData>
        </a:graphic>
      </p:graphicFrame>
    </p:spTree>
    <p:extLst>
      <p:ext uri="{BB962C8B-B14F-4D97-AF65-F5344CB8AC3E}">
        <p14:creationId xmlns:p14="http://schemas.microsoft.com/office/powerpoint/2010/main" val="4166270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43543" y="277315"/>
            <a:ext cx="10112426" cy="574284"/>
          </a:xfrm>
        </p:spPr>
        <p:txBody>
          <a:bodyPr/>
          <a:lstStyle/>
          <a:p>
            <a:r>
              <a:rPr lang="fr-FR" sz="3200">
                <a:cs typeface="+mn-cs"/>
              </a:rPr>
              <a:t>Identification des envois avec suivi</a:t>
            </a:r>
          </a:p>
        </p:txBody>
      </p:sp>
      <p:pic>
        <p:nvPicPr>
          <p:cNvPr id="7" name="Image 6">
            <a:extLst>
              <a:ext uri="{FF2B5EF4-FFF2-40B4-BE49-F238E27FC236}">
                <a16:creationId xmlns:a16="http://schemas.microsoft.com/office/drawing/2014/main" id="{5C3060CC-7023-4C70-AE96-DBE5F11A243E}"/>
              </a:ext>
            </a:extLst>
          </p:cNvPr>
          <p:cNvPicPr>
            <a:picLocks noChangeAspect="1"/>
          </p:cNvPicPr>
          <p:nvPr/>
        </p:nvPicPr>
        <p:blipFill>
          <a:blip r:embed="rId2"/>
          <a:stretch>
            <a:fillRect/>
          </a:stretch>
        </p:blipFill>
        <p:spPr>
          <a:xfrm>
            <a:off x="637950" y="3984584"/>
            <a:ext cx="4413444" cy="2764778"/>
          </a:xfrm>
          <a:prstGeom prst="rect">
            <a:avLst/>
          </a:prstGeom>
        </p:spPr>
      </p:pic>
      <p:pic>
        <p:nvPicPr>
          <p:cNvPr id="9" name="Image 8">
            <a:extLst>
              <a:ext uri="{FF2B5EF4-FFF2-40B4-BE49-F238E27FC236}">
                <a16:creationId xmlns:a16="http://schemas.microsoft.com/office/drawing/2014/main" id="{119761C3-9080-40B9-8E27-459A7FF80F0B}"/>
              </a:ext>
            </a:extLst>
          </p:cNvPr>
          <p:cNvPicPr>
            <a:picLocks noChangeAspect="1"/>
          </p:cNvPicPr>
          <p:nvPr/>
        </p:nvPicPr>
        <p:blipFill>
          <a:blip r:embed="rId3"/>
          <a:stretch>
            <a:fillRect/>
          </a:stretch>
        </p:blipFill>
        <p:spPr>
          <a:xfrm>
            <a:off x="637950" y="1135875"/>
            <a:ext cx="2961026" cy="2699089"/>
          </a:xfrm>
          <a:prstGeom prst="rect">
            <a:avLst/>
          </a:prstGeom>
        </p:spPr>
      </p:pic>
      <p:graphicFrame>
        <p:nvGraphicFramePr>
          <p:cNvPr id="3" name="Diagramme 2">
            <a:extLst>
              <a:ext uri="{FF2B5EF4-FFF2-40B4-BE49-F238E27FC236}">
                <a16:creationId xmlns:a16="http://schemas.microsoft.com/office/drawing/2014/main" id="{65AD8099-AE6C-4863-BA5C-5D7A04168F8E}"/>
              </a:ext>
            </a:extLst>
          </p:cNvPr>
          <p:cNvGraphicFramePr/>
          <p:nvPr>
            <p:extLst>
              <p:ext uri="{D42A27DB-BD31-4B8C-83A1-F6EECF244321}">
                <p14:modId xmlns:p14="http://schemas.microsoft.com/office/powerpoint/2010/main" val="3454886141"/>
              </p:ext>
            </p:extLst>
          </p:nvPr>
        </p:nvGraphicFramePr>
        <p:xfrm>
          <a:off x="3790765" y="1135875"/>
          <a:ext cx="7994181" cy="561348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4" name="Image 3">
            <a:extLst>
              <a:ext uri="{FF2B5EF4-FFF2-40B4-BE49-F238E27FC236}">
                <a16:creationId xmlns:a16="http://schemas.microsoft.com/office/drawing/2014/main" id="{1B4AFADD-1227-41B8-AF3E-1428B017DD53}"/>
              </a:ext>
            </a:extLst>
          </p:cNvPr>
          <p:cNvPicPr>
            <a:picLocks noChangeAspect="1"/>
          </p:cNvPicPr>
          <p:nvPr/>
        </p:nvPicPr>
        <p:blipFill>
          <a:blip r:embed="rId9"/>
          <a:stretch>
            <a:fillRect/>
          </a:stretch>
        </p:blipFill>
        <p:spPr>
          <a:xfrm>
            <a:off x="5572878" y="6107143"/>
            <a:ext cx="2877687" cy="473542"/>
          </a:xfrm>
          <a:prstGeom prst="rect">
            <a:avLst/>
          </a:prstGeom>
        </p:spPr>
      </p:pic>
      <p:cxnSp>
        <p:nvCxnSpPr>
          <p:cNvPr id="11" name="Connecteur : en angle 10">
            <a:extLst>
              <a:ext uri="{FF2B5EF4-FFF2-40B4-BE49-F238E27FC236}">
                <a16:creationId xmlns:a16="http://schemas.microsoft.com/office/drawing/2014/main" id="{FE13EA6C-B356-4B51-B16A-C032A9CD79A2}"/>
              </a:ext>
            </a:extLst>
          </p:cNvPr>
          <p:cNvCxnSpPr>
            <a:cxnSpLocks/>
          </p:cNvCxnSpPr>
          <p:nvPr/>
        </p:nvCxnSpPr>
        <p:spPr>
          <a:xfrm>
            <a:off x="3355759" y="4939807"/>
            <a:ext cx="2059620" cy="1469871"/>
          </a:xfrm>
          <a:prstGeom prst="bentConnector3">
            <a:avLst>
              <a:gd name="adj1" fmla="val 1724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0484338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3200" dirty="0">
                <a:cs typeface="+mn-cs"/>
              </a:rPr>
              <a:t>Désignation des envois avec suivi</a:t>
            </a:r>
          </a:p>
        </p:txBody>
      </p:sp>
      <p:graphicFrame>
        <p:nvGraphicFramePr>
          <p:cNvPr id="3" name="Diagramme 2">
            <a:extLst>
              <a:ext uri="{FF2B5EF4-FFF2-40B4-BE49-F238E27FC236}">
                <a16:creationId xmlns:a16="http://schemas.microsoft.com/office/drawing/2014/main" id="{A0BE4058-F134-49C3-8A3A-791C6F687143}"/>
              </a:ext>
            </a:extLst>
          </p:cNvPr>
          <p:cNvGraphicFramePr/>
          <p:nvPr>
            <p:extLst>
              <p:ext uri="{D42A27DB-BD31-4B8C-83A1-F6EECF244321}">
                <p14:modId xmlns:p14="http://schemas.microsoft.com/office/powerpoint/2010/main" val="2885068206"/>
              </p:ext>
            </p:extLst>
          </p:nvPr>
        </p:nvGraphicFramePr>
        <p:xfrm>
          <a:off x="5033639" y="1413008"/>
          <a:ext cx="6540294" cy="49477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9" name="Picture 3">
            <a:extLst>
              <a:ext uri="{FF2B5EF4-FFF2-40B4-BE49-F238E27FC236}">
                <a16:creationId xmlns:a16="http://schemas.microsoft.com/office/drawing/2014/main" id="{B1C91628-2F58-47F4-ACBE-D11E8F7FA1D0}"/>
              </a:ext>
            </a:extLst>
          </p:cNvPr>
          <p:cNvPicPr/>
          <p:nvPr/>
        </p:nvPicPr>
        <p:blipFill>
          <a:blip r:embed="rId8">
            <a:extLst>
              <a:ext uri="{28A0092B-C50C-407E-A947-70E740481C1C}">
                <a14:useLocalDpi xmlns:a14="http://schemas.microsoft.com/office/drawing/2010/main" val="0"/>
              </a:ext>
            </a:extLst>
          </a:blip>
          <a:srcRect/>
          <a:stretch>
            <a:fillRect/>
          </a:stretch>
        </p:blipFill>
        <p:spPr bwMode="auto">
          <a:xfrm>
            <a:off x="1743544" y="1558501"/>
            <a:ext cx="2057295" cy="2539366"/>
          </a:xfrm>
          <a:prstGeom prst="rect">
            <a:avLst/>
          </a:prstGeom>
          <a:noFill/>
          <a:ln>
            <a:noFill/>
          </a:ln>
        </p:spPr>
      </p:pic>
      <p:pic>
        <p:nvPicPr>
          <p:cNvPr id="7" name="Image 6">
            <a:extLst>
              <a:ext uri="{FF2B5EF4-FFF2-40B4-BE49-F238E27FC236}">
                <a16:creationId xmlns:a16="http://schemas.microsoft.com/office/drawing/2014/main" id="{4894E2CF-E340-4ACD-991E-CACB0AF67A65}"/>
              </a:ext>
            </a:extLst>
          </p:cNvPr>
          <p:cNvPicPr>
            <a:picLocks noChangeAspect="1"/>
          </p:cNvPicPr>
          <p:nvPr/>
        </p:nvPicPr>
        <p:blipFill>
          <a:blip r:embed="rId9"/>
          <a:stretch>
            <a:fillRect/>
          </a:stretch>
        </p:blipFill>
        <p:spPr>
          <a:xfrm>
            <a:off x="1150042" y="4534595"/>
            <a:ext cx="3482753" cy="1529807"/>
          </a:xfrm>
          <a:prstGeom prst="rect">
            <a:avLst/>
          </a:prstGeom>
        </p:spPr>
      </p:pic>
    </p:spTree>
    <p:extLst>
      <p:ext uri="{BB962C8B-B14F-4D97-AF65-F5344CB8AC3E}">
        <p14:creationId xmlns:p14="http://schemas.microsoft.com/office/powerpoint/2010/main" val="39000173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79D50B2-F181-4B2B-908A-F7E124F9DCB6}"/>
              </a:ext>
            </a:extLst>
          </p:cNvPr>
          <p:cNvPicPr>
            <a:picLocks noChangeAspect="1"/>
          </p:cNvPicPr>
          <p:nvPr/>
        </p:nvPicPr>
        <p:blipFill>
          <a:blip r:embed="rId2"/>
          <a:stretch>
            <a:fillRect/>
          </a:stretch>
        </p:blipFill>
        <p:spPr>
          <a:xfrm rot="20772852">
            <a:off x="7004603" y="1241547"/>
            <a:ext cx="4410049" cy="4737652"/>
          </a:xfrm>
          <a:prstGeom prst="rect">
            <a:avLst/>
          </a:prstGeom>
          <a:ln>
            <a:noFill/>
          </a:ln>
          <a:effectLst>
            <a:outerShdw blurRad="292100" dist="139700" dir="2700000" algn="tl" rotWithShape="0">
              <a:srgbClr val="333333">
                <a:alpha val="65000"/>
              </a:srgbClr>
            </a:outerShdw>
          </a:effectLst>
        </p:spPr>
      </p:pic>
      <p:pic>
        <p:nvPicPr>
          <p:cNvPr id="6" name="Picture 5">
            <a:extLst>
              <a:ext uri="{FF2B5EF4-FFF2-40B4-BE49-F238E27FC236}">
                <a16:creationId xmlns:a16="http://schemas.microsoft.com/office/drawing/2014/main" id="{22DC17BB-3FE0-417A-B1B1-B79565BBCE0B}"/>
              </a:ext>
            </a:extLst>
          </p:cNvPr>
          <p:cNvPicPr>
            <a:picLocks noChangeAspect="1"/>
          </p:cNvPicPr>
          <p:nvPr/>
        </p:nvPicPr>
        <p:blipFill>
          <a:blip r:embed="rId3"/>
          <a:stretch>
            <a:fillRect/>
          </a:stretch>
        </p:blipFill>
        <p:spPr>
          <a:xfrm rot="20753044">
            <a:off x="4244628" y="1425919"/>
            <a:ext cx="4038596" cy="4358657"/>
          </a:xfrm>
          <a:prstGeom prst="rect">
            <a:avLst/>
          </a:prstGeom>
          <a:ln>
            <a:noFill/>
          </a:ln>
          <a:effectLst>
            <a:outerShdw blurRad="292100" dist="139700" dir="2700000" algn="tl" rotWithShape="0">
              <a:srgbClr val="333333">
                <a:alpha val="65000"/>
              </a:srgbClr>
            </a:outerShdw>
          </a:effectLst>
        </p:spPr>
      </p:pic>
      <p:sp>
        <p:nvSpPr>
          <p:cNvPr id="2" name="Title 1">
            <a:extLst>
              <a:ext uri="{FF2B5EF4-FFF2-40B4-BE49-F238E27FC236}">
                <a16:creationId xmlns:a16="http://schemas.microsoft.com/office/drawing/2014/main" id="{6DA76F14-01B6-4CBA-A84F-A2672D3A45CD}"/>
              </a:ext>
            </a:extLst>
          </p:cNvPr>
          <p:cNvSpPr>
            <a:spLocks noGrp="1"/>
          </p:cNvSpPr>
          <p:nvPr>
            <p:ph type="title"/>
          </p:nvPr>
        </p:nvSpPr>
        <p:spPr>
          <a:xfrm>
            <a:off x="1743544" y="349780"/>
            <a:ext cx="10112426" cy="574284"/>
          </a:xfrm>
        </p:spPr>
        <p:txBody>
          <a:bodyPr/>
          <a:lstStyle/>
          <a:p>
            <a:r>
              <a:rPr lang="fr-FR"/>
              <a:t>Guide pour le service de distribution avec suivi </a:t>
            </a:r>
          </a:p>
        </p:txBody>
      </p:sp>
      <p:pic>
        <p:nvPicPr>
          <p:cNvPr id="4" name="Picture 3">
            <a:extLst>
              <a:ext uri="{FF2B5EF4-FFF2-40B4-BE49-F238E27FC236}">
                <a16:creationId xmlns:a16="http://schemas.microsoft.com/office/drawing/2014/main" id="{DA8BEC29-F3A7-4D07-A41E-9613D253E66D}"/>
              </a:ext>
            </a:extLst>
          </p:cNvPr>
          <p:cNvPicPr>
            <a:picLocks noChangeAspect="1"/>
          </p:cNvPicPr>
          <p:nvPr/>
        </p:nvPicPr>
        <p:blipFill>
          <a:blip r:embed="rId4"/>
          <a:stretch>
            <a:fillRect/>
          </a:stretch>
        </p:blipFill>
        <p:spPr>
          <a:xfrm rot="20796799">
            <a:off x="842397" y="1561607"/>
            <a:ext cx="4755667" cy="4445936"/>
          </a:xfrm>
          <a:prstGeom prst="rect">
            <a:avLst/>
          </a:prstGeom>
          <a:ln>
            <a:noFill/>
          </a:ln>
          <a:effectLst>
            <a:outerShdw blurRad="292100" dist="139700" dir="2700000" algn="tl" rotWithShape="0">
              <a:srgbClr val="333333">
                <a:alpha val="65000"/>
              </a:srgbClr>
            </a:outerShdw>
          </a:effectLst>
        </p:spPr>
      </p:pic>
      <p:sp>
        <p:nvSpPr>
          <p:cNvPr id="11" name="Rectangle : coins arrondis 10">
            <a:extLst>
              <a:ext uri="{FF2B5EF4-FFF2-40B4-BE49-F238E27FC236}">
                <a16:creationId xmlns:a16="http://schemas.microsoft.com/office/drawing/2014/main" id="{FCD63472-A44C-4B1C-9836-03EE5C99D333}"/>
              </a:ext>
            </a:extLst>
          </p:cNvPr>
          <p:cNvSpPr/>
          <p:nvPr/>
        </p:nvSpPr>
        <p:spPr>
          <a:xfrm rot="20697166">
            <a:off x="2469585" y="2023538"/>
            <a:ext cx="1473567" cy="328269"/>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a:solidFill>
                  <a:srgbClr val="FF0000"/>
                </a:solidFill>
              </a:rPr>
              <a:t>APPROUVÉ</a:t>
            </a:r>
          </a:p>
        </p:txBody>
      </p:sp>
    </p:spTree>
    <p:extLst>
      <p:ext uri="{BB962C8B-B14F-4D97-AF65-F5344CB8AC3E}">
        <p14:creationId xmlns:p14="http://schemas.microsoft.com/office/powerpoint/2010/main" val="19415580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0835D29-844D-9B39-E66B-3F0C2F5A2FBA}"/>
              </a:ext>
            </a:extLst>
          </p:cNvPr>
          <p:cNvSpPr>
            <a:spLocks noGrp="1"/>
          </p:cNvSpPr>
          <p:nvPr>
            <p:ph type="ctrTitle"/>
          </p:nvPr>
        </p:nvSpPr>
        <p:spPr>
          <a:xfrm>
            <a:off x="1099859" y="2051489"/>
            <a:ext cx="10720251" cy="1809549"/>
          </a:xfrm>
        </p:spPr>
        <p:txBody>
          <a:bodyPr/>
          <a:lstStyle/>
          <a:p>
            <a:br>
              <a:rPr lang="fr-FR" sz="1800" b="0" i="0" u="none" strike="noStrike" baseline="0" dirty="0">
                <a:solidFill>
                  <a:srgbClr val="000000"/>
                </a:solidFill>
                <a:latin typeface="Lucida Sans" panose="020B0602030504020204" pitchFamily="34" charset="0"/>
              </a:rPr>
            </a:br>
            <a:r>
              <a:rPr lang="fr-FR" sz="3600" dirty="0"/>
              <a:t> 4. Services des envois recommandés </a:t>
            </a:r>
            <a:br>
              <a:rPr lang="fr-FR" sz="3600" dirty="0"/>
            </a:br>
            <a:r>
              <a:rPr lang="fr-FR" sz="3600" dirty="0"/>
              <a:t>et des envois avec valeur déclarée </a:t>
            </a:r>
            <a:br>
              <a:rPr lang="fr-FR" sz="3600" dirty="0"/>
            </a:br>
            <a:r>
              <a:rPr lang="fr-FR" sz="3600" dirty="0">
                <a:solidFill>
                  <a:srgbClr val="FFFFCC"/>
                </a:solidFill>
              </a:rPr>
              <a:t>en vigueur au 1</a:t>
            </a:r>
            <a:r>
              <a:rPr lang="fr-FR" sz="3600" baseline="30000" dirty="0">
                <a:solidFill>
                  <a:srgbClr val="FFFFCC"/>
                </a:solidFill>
              </a:rPr>
              <a:t>er</a:t>
            </a:r>
            <a:r>
              <a:rPr lang="fr-FR" sz="3600" dirty="0">
                <a:solidFill>
                  <a:srgbClr val="FFFFCC"/>
                </a:solidFill>
              </a:rPr>
              <a:t> janvier 2026 </a:t>
            </a:r>
            <a:r>
              <a:rPr lang="fr-FR" sz="3600" dirty="0"/>
              <a:t>	</a:t>
            </a:r>
          </a:p>
        </p:txBody>
      </p:sp>
    </p:spTree>
    <p:extLst>
      <p:ext uri="{BB962C8B-B14F-4D97-AF65-F5344CB8AC3E}">
        <p14:creationId xmlns:p14="http://schemas.microsoft.com/office/powerpoint/2010/main" val="21850567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B492042-F436-4448-86DF-E0D193D04426}"/>
              </a:ext>
            </a:extLst>
          </p:cNvPr>
          <p:cNvSpPr>
            <a:spLocks noGrp="1"/>
          </p:cNvSpPr>
          <p:nvPr>
            <p:ph type="title"/>
          </p:nvPr>
        </p:nvSpPr>
        <p:spPr>
          <a:xfrm>
            <a:off x="1743543" y="497201"/>
            <a:ext cx="9209521" cy="574284"/>
          </a:xfrm>
        </p:spPr>
        <p:txBody>
          <a:bodyPr/>
          <a:lstStyle/>
          <a:p>
            <a:pPr>
              <a:defRPr/>
            </a:pPr>
            <a:r>
              <a:rPr lang="fr-FR" sz="2100" dirty="0">
                <a:cs typeface="Arial" panose="020B0604020202020204" pitchFamily="34" charset="0"/>
              </a:rPr>
              <a:t>Réorientation vers la clientèle et ses besoins</a:t>
            </a:r>
            <a:br>
              <a:rPr lang="fr-FR" sz="2100" dirty="0">
                <a:cs typeface="Arial" panose="020B0604020202020204" pitchFamily="34" charset="0"/>
              </a:rPr>
            </a:br>
            <a:r>
              <a:rPr lang="fr-FR" sz="2100" dirty="0">
                <a:cs typeface="Arial" panose="020B0604020202020204" pitchFamily="34" charset="0"/>
              </a:rPr>
              <a:t>Modifications apportées aux produits entrant en vigueur </a:t>
            </a:r>
            <a:br>
              <a:rPr lang="fr-FR" sz="2100" dirty="0">
                <a:cs typeface="Arial" panose="020B0604020202020204" pitchFamily="34" charset="0"/>
              </a:rPr>
            </a:br>
            <a:r>
              <a:rPr lang="fr-FR" sz="2100" dirty="0">
                <a:cs typeface="Arial" panose="020B0604020202020204" pitchFamily="34" charset="0"/>
              </a:rPr>
              <a:t>au 1</a:t>
            </a:r>
            <a:r>
              <a:rPr lang="fr-FR" sz="2100" baseline="30000" dirty="0">
                <a:cs typeface="Arial" panose="020B0604020202020204" pitchFamily="34" charset="0"/>
              </a:rPr>
              <a:t>er</a:t>
            </a:r>
            <a:r>
              <a:rPr lang="fr-FR" sz="2100" dirty="0">
                <a:cs typeface="Arial" panose="020B0604020202020204" pitchFamily="34" charset="0"/>
              </a:rPr>
              <a:t> janvier 2026</a:t>
            </a:r>
          </a:p>
        </p:txBody>
      </p:sp>
      <p:graphicFrame>
        <p:nvGraphicFramePr>
          <p:cNvPr id="7" name="Diagram 6">
            <a:extLst>
              <a:ext uri="{FF2B5EF4-FFF2-40B4-BE49-F238E27FC236}">
                <a16:creationId xmlns:a16="http://schemas.microsoft.com/office/drawing/2014/main" id="{46BC5D41-FF8D-4EB2-B4FD-6A2A1537821B}"/>
              </a:ext>
            </a:extLst>
          </p:cNvPr>
          <p:cNvGraphicFramePr/>
          <p:nvPr>
            <p:extLst>
              <p:ext uri="{D42A27DB-BD31-4B8C-83A1-F6EECF244321}">
                <p14:modId xmlns:p14="http://schemas.microsoft.com/office/powerpoint/2010/main" val="3225653741"/>
              </p:ext>
            </p:extLst>
          </p:nvPr>
        </p:nvGraphicFramePr>
        <p:xfrm>
          <a:off x="3049038" y="1401912"/>
          <a:ext cx="8806412" cy="49588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Arrow: Notched Right 7">
            <a:extLst>
              <a:ext uri="{FF2B5EF4-FFF2-40B4-BE49-F238E27FC236}">
                <a16:creationId xmlns:a16="http://schemas.microsoft.com/office/drawing/2014/main" id="{659D6074-EC2D-48BC-AB33-E68BE6C5A5B7}"/>
              </a:ext>
            </a:extLst>
          </p:cNvPr>
          <p:cNvSpPr/>
          <p:nvPr/>
        </p:nvSpPr>
        <p:spPr>
          <a:xfrm>
            <a:off x="2328752" y="3317438"/>
            <a:ext cx="1021576" cy="998309"/>
          </a:xfrm>
          <a:prstGeom prst="notchedRightArrow">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dirty="0">
              <a:ln>
                <a:noFill/>
              </a:ln>
              <a:solidFill>
                <a:prstClr val="white"/>
              </a:solidFill>
              <a:effectLst/>
              <a:uLnTx/>
              <a:uFillTx/>
              <a:latin typeface="Calibri" panose="020F0502020204030204"/>
              <a:ea typeface="+mn-ea"/>
              <a:cs typeface="+mn-cs"/>
            </a:endParaRPr>
          </a:p>
        </p:txBody>
      </p:sp>
      <p:pic>
        <p:nvPicPr>
          <p:cNvPr id="9" name="Picture 8" descr="image.jpg">
            <a:extLst>
              <a:ext uri="{FF2B5EF4-FFF2-40B4-BE49-F238E27FC236}">
                <a16:creationId xmlns:a16="http://schemas.microsoft.com/office/drawing/2014/main" id="{5CA8A7E1-E51A-4A4B-8F42-3BCC9151E260}"/>
              </a:ext>
            </a:extLst>
          </p:cNvPr>
          <p:cNvPicPr>
            <a:picLocks noChangeAspect="1"/>
          </p:cNvPicPr>
          <p:nvPr/>
        </p:nvPicPr>
        <p:blipFill>
          <a:blip r:embed="rId7"/>
          <a:stretch>
            <a:fillRect/>
          </a:stretch>
        </p:blipFill>
        <p:spPr>
          <a:xfrm>
            <a:off x="390401" y="2860135"/>
            <a:ext cx="1880098" cy="1912914"/>
          </a:xfrm>
          <a:prstGeom prst="ellipse">
            <a:avLst/>
          </a:prstGeom>
          <a:ln w="63500" cap="rnd">
            <a:solidFill>
              <a:schemeClr val="accent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5518069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B492042-F436-4448-86DF-E0D193D04426}"/>
              </a:ext>
            </a:extLst>
          </p:cNvPr>
          <p:cNvSpPr>
            <a:spLocks noGrp="1"/>
          </p:cNvSpPr>
          <p:nvPr>
            <p:ph type="title"/>
          </p:nvPr>
        </p:nvSpPr>
        <p:spPr>
          <a:xfrm>
            <a:off x="1743544" y="497201"/>
            <a:ext cx="10025244" cy="574284"/>
          </a:xfrm>
        </p:spPr>
        <p:txBody>
          <a:bodyPr/>
          <a:lstStyle/>
          <a:p>
            <a:r>
              <a:rPr lang="fr-FR" sz="2500" dirty="0"/>
              <a:t>Service de recommandation (RA–RZ) – Modifications entrant en vigueur au 1</a:t>
            </a:r>
            <a:r>
              <a:rPr lang="fr-FR" sz="2500" baseline="30000" dirty="0"/>
              <a:t>er</a:t>
            </a:r>
            <a:r>
              <a:rPr lang="fr-FR" sz="2500" dirty="0"/>
              <a:t> janvier 2025</a:t>
            </a:r>
          </a:p>
        </p:txBody>
      </p:sp>
      <p:grpSp>
        <p:nvGrpSpPr>
          <p:cNvPr id="7" name="Group 6">
            <a:extLst>
              <a:ext uri="{FF2B5EF4-FFF2-40B4-BE49-F238E27FC236}">
                <a16:creationId xmlns:a16="http://schemas.microsoft.com/office/drawing/2014/main" id="{534E26A7-A1F9-481A-BF26-8BAF041E0C88}"/>
              </a:ext>
            </a:extLst>
          </p:cNvPr>
          <p:cNvGrpSpPr/>
          <p:nvPr/>
        </p:nvGrpSpPr>
        <p:grpSpPr>
          <a:xfrm>
            <a:off x="336550" y="1530220"/>
            <a:ext cx="11498872" cy="1305541"/>
            <a:chOff x="0" y="0"/>
            <a:chExt cx="8498311" cy="1163646"/>
          </a:xfrm>
        </p:grpSpPr>
        <p:sp>
          <p:nvSpPr>
            <p:cNvPr id="16" name="Rectangle: Rounded Corners 15">
              <a:extLst>
                <a:ext uri="{FF2B5EF4-FFF2-40B4-BE49-F238E27FC236}">
                  <a16:creationId xmlns:a16="http://schemas.microsoft.com/office/drawing/2014/main" id="{0FAEB3FB-1552-45EF-B4B7-1AE4F2385226}"/>
                </a:ext>
              </a:extLst>
            </p:cNvPr>
            <p:cNvSpPr/>
            <p:nvPr/>
          </p:nvSpPr>
          <p:spPr>
            <a:xfrm>
              <a:off x="0" y="0"/>
              <a:ext cx="8498311" cy="1163646"/>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GB"/>
            </a:p>
          </p:txBody>
        </p:sp>
        <p:sp>
          <p:nvSpPr>
            <p:cNvPr id="17" name="Rectangle: Rounded Corners 4">
              <a:extLst>
                <a:ext uri="{FF2B5EF4-FFF2-40B4-BE49-F238E27FC236}">
                  <a16:creationId xmlns:a16="http://schemas.microsoft.com/office/drawing/2014/main" id="{7D2E4BC2-E238-46ED-BE0D-69D97108A7D2}"/>
                </a:ext>
              </a:extLst>
            </p:cNvPr>
            <p:cNvSpPr txBox="1"/>
            <p:nvPr/>
          </p:nvSpPr>
          <p:spPr>
            <a:xfrm>
              <a:off x="34082" y="34082"/>
              <a:ext cx="8464229" cy="109548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4770" tIns="64770" rIns="64770" bIns="64770" numCol="1" spcCol="1270" anchor="ctr" anchorCtr="0">
              <a:noAutofit/>
            </a:bodyPr>
            <a:lstStyle/>
            <a:p>
              <a:pPr algn="just" defTabSz="755650">
                <a:lnSpc>
                  <a:spcPct val="90000"/>
                </a:lnSpc>
                <a:spcBef>
                  <a:spcPct val="0"/>
                </a:spcBef>
                <a:spcAft>
                  <a:spcPct val="35000"/>
                </a:spcAft>
              </a:pPr>
              <a:r>
                <a:rPr lang="fr-FR" sz="1700" dirty="0">
                  <a:latin typeface="Verdana" panose="020B0604030504040204" pitchFamily="34" charset="0"/>
                  <a:ea typeface="Verdana" panose="020B0604030504040204" pitchFamily="34" charset="0"/>
                </a:rPr>
                <a:t>À l’origine, le service de recommandation était un service supplémentaire obligatoire pour les envois de la poste aux lettres contenant des documents et des marchandises, avec une garantie de responsabilité de bout en bout et une visibilité uniquement au point de distribution, mais sans suivi de bout en bout. L’objectif initial du service de recommandation était de fournir une preuve du dépôt et d’obtenir la signature du destinataire pour des documents essentiellement juridiques (d’un poids maximal de 2 kg) </a:t>
              </a:r>
            </a:p>
          </p:txBody>
        </p:sp>
      </p:grpSp>
      <p:grpSp>
        <p:nvGrpSpPr>
          <p:cNvPr id="8" name="Group 7">
            <a:extLst>
              <a:ext uri="{FF2B5EF4-FFF2-40B4-BE49-F238E27FC236}">
                <a16:creationId xmlns:a16="http://schemas.microsoft.com/office/drawing/2014/main" id="{A885B5EE-AAAE-48E0-BA51-4AB8454E3DFE}"/>
              </a:ext>
            </a:extLst>
          </p:cNvPr>
          <p:cNvGrpSpPr/>
          <p:nvPr/>
        </p:nvGrpSpPr>
        <p:grpSpPr>
          <a:xfrm>
            <a:off x="1969046" y="3052394"/>
            <a:ext cx="9886404" cy="1491930"/>
            <a:chOff x="135358" y="0"/>
            <a:chExt cx="8937879" cy="1481561"/>
          </a:xfrm>
          <a:solidFill>
            <a:schemeClr val="accent5">
              <a:lumMod val="50000"/>
            </a:schemeClr>
          </a:solidFill>
        </p:grpSpPr>
        <p:sp>
          <p:nvSpPr>
            <p:cNvPr id="14" name="Rectangle: Rounded Corners 13">
              <a:extLst>
                <a:ext uri="{FF2B5EF4-FFF2-40B4-BE49-F238E27FC236}">
                  <a16:creationId xmlns:a16="http://schemas.microsoft.com/office/drawing/2014/main" id="{1AE5D8F4-44AD-4C54-A7DC-3F7BB43FCE1B}"/>
                </a:ext>
              </a:extLst>
            </p:cNvPr>
            <p:cNvSpPr/>
            <p:nvPr/>
          </p:nvSpPr>
          <p:spPr>
            <a:xfrm>
              <a:off x="135358" y="0"/>
              <a:ext cx="8937878" cy="1481561"/>
            </a:xfrm>
            <a:prstGeom prst="roundRect">
              <a:avLst>
                <a:gd name="adj" fmla="val 10000"/>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GB" sz="1700"/>
            </a:p>
          </p:txBody>
        </p:sp>
        <p:sp>
          <p:nvSpPr>
            <p:cNvPr id="15" name="Rectangle: Rounded Corners 4">
              <a:extLst>
                <a:ext uri="{FF2B5EF4-FFF2-40B4-BE49-F238E27FC236}">
                  <a16:creationId xmlns:a16="http://schemas.microsoft.com/office/drawing/2014/main" id="{87EA2CAE-F407-4789-B77D-320965910036}"/>
                </a:ext>
              </a:extLst>
            </p:cNvPr>
            <p:cNvSpPr txBox="1"/>
            <p:nvPr/>
          </p:nvSpPr>
          <p:spPr>
            <a:xfrm>
              <a:off x="135359" y="105461"/>
              <a:ext cx="8937878" cy="12211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87630" tIns="87630" rIns="87630" bIns="87630" numCol="1" spcCol="1270" anchor="ctr" anchorCtr="0">
              <a:noAutofit/>
            </a:bodyPr>
            <a:lstStyle/>
            <a:p>
              <a:pPr algn="just" defTabSz="1022350">
                <a:lnSpc>
                  <a:spcPct val="90000"/>
                </a:lnSpc>
                <a:spcBef>
                  <a:spcPct val="0"/>
                </a:spcBef>
                <a:spcAft>
                  <a:spcPct val="35000"/>
                </a:spcAft>
              </a:pPr>
              <a:r>
                <a:rPr lang="fr-FR" sz="1700" b="1" dirty="0">
                  <a:solidFill>
                    <a:srgbClr val="FFC000"/>
                  </a:solidFill>
                  <a:latin typeface="Verdana" panose="020B0604030504040204" pitchFamily="34" charset="0"/>
                  <a:ea typeface="Verdana" panose="020B0604030504040204" pitchFamily="34" charset="0"/>
                </a:rPr>
                <a:t>Qu’est-ce qui va changer? </a:t>
              </a:r>
              <a:r>
                <a:rPr lang="fr-FR" sz="1700" dirty="0">
                  <a:latin typeface="Verdana" panose="020B0604030504040204" pitchFamily="34" charset="0"/>
                  <a:ea typeface="Verdana" panose="020B0604030504040204" pitchFamily="34" charset="0"/>
                </a:rPr>
                <a:t>Le service de recommandation sera</a:t>
              </a:r>
              <a:r>
                <a:rPr kumimoji="0" lang="fr-FR" sz="1700" i="0" u="none" strike="noStrike" cap="none" normalizeH="0" baseline="0" dirty="0">
                  <a:ln>
                    <a:noFill/>
                  </a:ln>
                  <a:solidFill>
                    <a:prstClr val="white"/>
                  </a:solidFill>
                  <a:uLnTx/>
                  <a:uFillTx/>
                  <a:latin typeface="Verdana" panose="020B0604030504040204" pitchFamily="34" charset="0"/>
                  <a:ea typeface="Verdana" panose="020B0604030504040204" pitchFamily="34" charset="0"/>
                </a:rPr>
                <a:t> </a:t>
              </a:r>
              <a:r>
                <a:rPr lang="fr-FR" sz="1700" b="1" dirty="0">
                  <a:solidFill>
                    <a:srgbClr val="FF0000"/>
                  </a:solidFill>
                  <a:latin typeface="Verdana" panose="020B0604030504040204" pitchFamily="34" charset="0"/>
                  <a:ea typeface="Verdana" panose="020B0604030504040204" pitchFamily="34" charset="0"/>
                </a:rPr>
                <a:t>limité aux seuls documents à compter du 1</a:t>
              </a:r>
              <a:r>
                <a:rPr lang="fr-FR" sz="1700" b="1" baseline="30000" dirty="0">
                  <a:solidFill>
                    <a:srgbClr val="FF0000"/>
                  </a:solidFill>
                  <a:latin typeface="Verdana" panose="020B0604030504040204" pitchFamily="34" charset="0"/>
                  <a:ea typeface="Verdana" panose="020B0604030504040204" pitchFamily="34" charset="0"/>
                </a:rPr>
                <a:t>er</a:t>
              </a:r>
              <a:r>
                <a:rPr lang="fr-FR" sz="1700" b="1" dirty="0">
                  <a:solidFill>
                    <a:srgbClr val="FF0000"/>
                  </a:solidFill>
                  <a:latin typeface="Verdana" panose="020B0604030504040204" pitchFamily="34" charset="0"/>
                  <a:ea typeface="Verdana" panose="020B0604030504040204" pitchFamily="34" charset="0"/>
                </a:rPr>
                <a:t> janvier 2026</a:t>
              </a:r>
              <a:r>
                <a:rPr lang="fr-FR" sz="1700" dirty="0">
                  <a:latin typeface="Verdana" panose="020B0604030504040204" pitchFamily="34" charset="0"/>
                  <a:ea typeface="Verdana" panose="020B0604030504040204" pitchFamily="34" charset="0"/>
                </a:rPr>
                <a:t> tandis que le suivi électronique sera obligatoire pour les envois recommandés et les envois avec valeur déclarée. Cela signifie que le service de recommandation ne s’appliquera plus aux envois postaux contenant des marchandises, y compris les envois contenant des marchandises dangereuses </a:t>
              </a:r>
              <a:br>
                <a:rPr lang="fr-FR" sz="1700" dirty="0">
                  <a:latin typeface="Verdana" panose="020B0604030504040204" pitchFamily="34" charset="0"/>
                  <a:ea typeface="Verdana" panose="020B0604030504040204" pitchFamily="34" charset="0"/>
                </a:rPr>
              </a:br>
              <a:r>
                <a:rPr lang="fr-FR" sz="1700" dirty="0">
                  <a:latin typeface="Verdana" panose="020B0604030504040204" pitchFamily="34" charset="0"/>
                  <a:ea typeface="Verdana" panose="020B0604030504040204" pitchFamily="34" charset="0"/>
                </a:rPr>
                <a:t>ou des substances infectieuses admissibles</a:t>
              </a:r>
            </a:p>
          </p:txBody>
        </p:sp>
      </p:grpSp>
      <p:pic>
        <p:nvPicPr>
          <p:cNvPr id="9" name="Picture 8">
            <a:extLst>
              <a:ext uri="{FF2B5EF4-FFF2-40B4-BE49-F238E27FC236}">
                <a16:creationId xmlns:a16="http://schemas.microsoft.com/office/drawing/2014/main" id="{47681B6B-7CB6-4E1E-90A6-533E25A9CD77}"/>
              </a:ext>
            </a:extLst>
          </p:cNvPr>
          <p:cNvPicPr>
            <a:picLocks noChangeAspect="1"/>
          </p:cNvPicPr>
          <p:nvPr/>
        </p:nvPicPr>
        <p:blipFill>
          <a:blip r:embed="rId2"/>
          <a:stretch>
            <a:fillRect/>
          </a:stretch>
        </p:blipFill>
        <p:spPr>
          <a:xfrm rot="5400000">
            <a:off x="477266" y="2908825"/>
            <a:ext cx="1397179" cy="1586380"/>
          </a:xfrm>
          <a:prstGeom prst="rect">
            <a:avLst/>
          </a:prstGeom>
        </p:spPr>
      </p:pic>
      <p:pic>
        <p:nvPicPr>
          <p:cNvPr id="10" name="Picture 9">
            <a:extLst>
              <a:ext uri="{FF2B5EF4-FFF2-40B4-BE49-F238E27FC236}">
                <a16:creationId xmlns:a16="http://schemas.microsoft.com/office/drawing/2014/main" id="{664469CD-AD7F-4796-83BD-E181DB16DBB7}"/>
              </a:ext>
            </a:extLst>
          </p:cNvPr>
          <p:cNvPicPr>
            <a:picLocks noChangeAspect="1"/>
          </p:cNvPicPr>
          <p:nvPr/>
        </p:nvPicPr>
        <p:blipFill>
          <a:blip r:embed="rId3"/>
          <a:stretch>
            <a:fillRect/>
          </a:stretch>
        </p:blipFill>
        <p:spPr>
          <a:xfrm>
            <a:off x="663398" y="3618882"/>
            <a:ext cx="813727" cy="263826"/>
          </a:xfrm>
          <a:prstGeom prst="rect">
            <a:avLst/>
          </a:prstGeom>
        </p:spPr>
      </p:pic>
      <p:grpSp>
        <p:nvGrpSpPr>
          <p:cNvPr id="11" name="Group 10">
            <a:extLst>
              <a:ext uri="{FF2B5EF4-FFF2-40B4-BE49-F238E27FC236}">
                <a16:creationId xmlns:a16="http://schemas.microsoft.com/office/drawing/2014/main" id="{708E3AC3-B275-403F-ABD8-E6FF9BCDB298}"/>
              </a:ext>
            </a:extLst>
          </p:cNvPr>
          <p:cNvGrpSpPr/>
          <p:nvPr/>
        </p:nvGrpSpPr>
        <p:grpSpPr>
          <a:xfrm>
            <a:off x="345989" y="4640627"/>
            <a:ext cx="11489433" cy="2016000"/>
            <a:chOff x="0" y="0"/>
            <a:chExt cx="9029455" cy="2310472"/>
          </a:xfrm>
        </p:grpSpPr>
        <p:sp>
          <p:nvSpPr>
            <p:cNvPr id="12" name="Rectangle: Rounded Corners 11">
              <a:extLst>
                <a:ext uri="{FF2B5EF4-FFF2-40B4-BE49-F238E27FC236}">
                  <a16:creationId xmlns:a16="http://schemas.microsoft.com/office/drawing/2014/main" id="{AADEC64D-7929-483F-BED1-5FB37689DD28}"/>
                </a:ext>
              </a:extLst>
            </p:cNvPr>
            <p:cNvSpPr/>
            <p:nvPr/>
          </p:nvSpPr>
          <p:spPr>
            <a:xfrm>
              <a:off x="0" y="0"/>
              <a:ext cx="9029455" cy="2200102"/>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GB"/>
            </a:p>
          </p:txBody>
        </p:sp>
        <p:sp>
          <p:nvSpPr>
            <p:cNvPr id="13" name="Rectangle: Rounded Corners 4">
              <a:extLst>
                <a:ext uri="{FF2B5EF4-FFF2-40B4-BE49-F238E27FC236}">
                  <a16:creationId xmlns:a16="http://schemas.microsoft.com/office/drawing/2014/main" id="{FDEF9672-0C70-47AD-BED6-FF8FD195A5A9}"/>
                </a:ext>
              </a:extLst>
            </p:cNvPr>
            <p:cNvSpPr txBox="1"/>
            <p:nvPr/>
          </p:nvSpPr>
          <p:spPr>
            <a:xfrm>
              <a:off x="69712" y="69713"/>
              <a:ext cx="8959742" cy="224075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9060" tIns="99060" rIns="99060" bIns="99060" numCol="1" spcCol="1270" anchor="ctr" anchorCtr="0">
              <a:noAutofit/>
            </a:bodyPr>
            <a:lstStyle/>
            <a:p>
              <a:pPr algn="just" defTabSz="1155700">
                <a:lnSpc>
                  <a:spcPct val="90000"/>
                </a:lnSpc>
                <a:spcBef>
                  <a:spcPct val="0"/>
                </a:spcBef>
                <a:spcAft>
                  <a:spcPct val="35000"/>
                </a:spcAft>
              </a:pPr>
              <a:r>
                <a:rPr lang="fr-FR" sz="1700" b="1" dirty="0">
                  <a:solidFill>
                    <a:srgbClr val="FFC000"/>
                  </a:solidFill>
                  <a:latin typeface="Verdana" panose="020B0604030504040204" pitchFamily="34" charset="0"/>
                  <a:ea typeface="Verdana" panose="020B0604030504040204" pitchFamily="34" charset="0"/>
                </a:rPr>
                <a:t>Modifications à la Convention</a:t>
              </a:r>
            </a:p>
            <a:p>
              <a:pPr defTabSz="1155700">
                <a:lnSpc>
                  <a:spcPct val="90000"/>
                </a:lnSpc>
                <a:spcBef>
                  <a:spcPct val="0"/>
                </a:spcBef>
                <a:spcAft>
                  <a:spcPct val="35000"/>
                </a:spcAft>
              </a:pPr>
              <a:r>
                <a:rPr lang="fr-FR" sz="1700" b="1" dirty="0">
                  <a:latin typeface="Verdana" panose="020B0604030504040204" pitchFamily="34" charset="0"/>
                  <a:ea typeface="Verdana" panose="020B0604030504040204" pitchFamily="34" charset="0"/>
                </a:rPr>
                <a:t>Article 18</a:t>
              </a:r>
              <a:br>
                <a:rPr lang="fr-FR" sz="1700" b="1" dirty="0">
                  <a:latin typeface="Verdana" panose="020B0604030504040204" pitchFamily="34" charset="0"/>
                  <a:ea typeface="Verdana" panose="020B0604030504040204" pitchFamily="34" charset="0"/>
                </a:rPr>
              </a:br>
              <a:r>
                <a:rPr lang="fr-FR" sz="1700" b="1" dirty="0">
                  <a:latin typeface="Verdana" panose="020B0604030504040204" pitchFamily="34" charset="0"/>
                  <a:ea typeface="Verdana" panose="020B0604030504040204" pitchFamily="34" charset="0"/>
                </a:rPr>
                <a:t>Services supplémentaires</a:t>
              </a:r>
            </a:p>
            <a:p>
              <a:pPr algn="just" defTabSz="450000">
                <a:lnSpc>
                  <a:spcPct val="90000"/>
                </a:lnSpc>
                <a:spcBef>
                  <a:spcPct val="0"/>
                </a:spcBef>
                <a:spcAft>
                  <a:spcPts val="0"/>
                </a:spcAft>
              </a:pPr>
              <a:r>
                <a:rPr lang="fr-FR" sz="1700" dirty="0">
                  <a:latin typeface="Verdana" panose="020B0604030504040204" pitchFamily="34" charset="0"/>
                  <a:ea typeface="Verdana" panose="020B0604030504040204" pitchFamily="34" charset="0"/>
                </a:rPr>
                <a:t>1.	Les Pays-membres assurent la prestation des services supplémentaires obligatoires ci-après:</a:t>
              </a:r>
            </a:p>
            <a:p>
              <a:pPr marL="449263" indent="-449263" algn="just" defTabSz="450000">
                <a:lnSpc>
                  <a:spcPct val="90000"/>
                </a:lnSpc>
                <a:spcBef>
                  <a:spcPts val="600"/>
                </a:spcBef>
                <a:spcAft>
                  <a:spcPts val="0"/>
                </a:spcAft>
              </a:pPr>
              <a:r>
                <a:rPr lang="fr-FR" sz="1700" dirty="0">
                  <a:latin typeface="Verdana" panose="020B0604030504040204" pitchFamily="34" charset="0"/>
                  <a:ea typeface="Verdana" panose="020B0604030504040204" pitchFamily="34" charset="0"/>
                </a:rPr>
                <a:t>1.2	service de recommandation pour les envois-avion et les envois prioritaires partants et arrivants </a:t>
              </a:r>
              <a:br>
                <a:rPr lang="fr-FR" sz="1700" dirty="0">
                  <a:latin typeface="Verdana" panose="020B0604030504040204" pitchFamily="34" charset="0"/>
                  <a:ea typeface="Verdana" panose="020B0604030504040204" pitchFamily="34" charset="0"/>
                </a:rPr>
              </a:br>
              <a:r>
                <a:rPr lang="fr-FR" sz="1700" dirty="0">
                  <a:latin typeface="Verdana" panose="020B0604030504040204" pitchFamily="34" charset="0"/>
                  <a:ea typeface="Verdana" panose="020B0604030504040204" pitchFamily="34" charset="0"/>
                </a:rPr>
                <a:t>de la poste aux lettres </a:t>
              </a:r>
              <a:r>
                <a:rPr lang="fr-FR" sz="1700" b="1" u="sng" dirty="0">
                  <a:solidFill>
                    <a:srgbClr val="FFC000"/>
                  </a:solidFill>
                  <a:latin typeface="Verdana" panose="020B0604030504040204" pitchFamily="34" charset="0"/>
                  <a:ea typeface="Verdana" panose="020B0604030504040204" pitchFamily="34" charset="0"/>
                </a:rPr>
                <a:t>contenant uniquement des documents</a:t>
              </a:r>
              <a:endParaRPr lang="fr-FR" sz="1700" dirty="0">
                <a:latin typeface="Verdana" panose="020B0604030504040204" pitchFamily="34" charset="0"/>
                <a:ea typeface="Verdana" panose="020B0604030504040204" pitchFamily="34" charset="0"/>
              </a:endParaRPr>
            </a:p>
          </p:txBody>
        </p:sp>
      </p:grpSp>
    </p:spTree>
    <p:extLst>
      <p:ext uri="{BB962C8B-B14F-4D97-AF65-F5344CB8AC3E}">
        <p14:creationId xmlns:p14="http://schemas.microsoft.com/office/powerpoint/2010/main" val="27451644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FADA47B2-EDA9-48F8-925C-763B0D9F69F8}"/>
              </a:ext>
            </a:extLst>
          </p:cNvPr>
          <p:cNvGrpSpPr/>
          <p:nvPr/>
        </p:nvGrpSpPr>
        <p:grpSpPr>
          <a:xfrm>
            <a:off x="344323" y="1530220"/>
            <a:ext cx="11659255" cy="5186464"/>
            <a:chOff x="0" y="0"/>
            <a:chExt cx="9029455" cy="2292178"/>
          </a:xfrm>
        </p:grpSpPr>
        <p:sp>
          <p:nvSpPr>
            <p:cNvPr id="11" name="Rectangle: Rounded Corners 10">
              <a:extLst>
                <a:ext uri="{FF2B5EF4-FFF2-40B4-BE49-F238E27FC236}">
                  <a16:creationId xmlns:a16="http://schemas.microsoft.com/office/drawing/2014/main" id="{208AB9C9-56EA-4293-B839-A06AEA3BD937}"/>
                </a:ext>
              </a:extLst>
            </p:cNvPr>
            <p:cNvSpPr/>
            <p:nvPr/>
          </p:nvSpPr>
          <p:spPr>
            <a:xfrm>
              <a:off x="0" y="0"/>
              <a:ext cx="9029455" cy="2292178"/>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GB"/>
            </a:p>
          </p:txBody>
        </p:sp>
        <p:sp>
          <p:nvSpPr>
            <p:cNvPr id="12" name="Rectangle: Rounded Corners 4">
              <a:extLst>
                <a:ext uri="{FF2B5EF4-FFF2-40B4-BE49-F238E27FC236}">
                  <a16:creationId xmlns:a16="http://schemas.microsoft.com/office/drawing/2014/main" id="{4775A4D8-2657-4DB5-94F7-0D3DF94C5936}"/>
                </a:ext>
              </a:extLst>
            </p:cNvPr>
            <p:cNvSpPr txBox="1"/>
            <p:nvPr/>
          </p:nvSpPr>
          <p:spPr>
            <a:xfrm>
              <a:off x="83065" y="14038"/>
              <a:ext cx="8890344" cy="225919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9060" tIns="99060" rIns="99060" bIns="99060" numCol="1" spcCol="1270" anchor="ctr" anchorCtr="0">
              <a:noAutofit/>
            </a:bodyPr>
            <a:lstStyle/>
            <a:p>
              <a:pPr algn="just" defTabSz="1155700">
                <a:spcBef>
                  <a:spcPct val="0"/>
                </a:spcBef>
                <a:spcAft>
                  <a:spcPts val="0"/>
                </a:spcAft>
              </a:pPr>
              <a:r>
                <a:rPr lang="fr-FR" sz="1600" b="1" dirty="0">
                  <a:solidFill>
                    <a:srgbClr val="FFC000"/>
                  </a:solidFill>
                  <a:latin typeface="Verdana" panose="020B0604030504040204" pitchFamily="34" charset="0"/>
                  <a:ea typeface="Verdana" panose="020B0604030504040204" pitchFamily="34" charset="0"/>
                </a:rPr>
                <a:t>Modifications au Règlement de la Convention</a:t>
              </a:r>
            </a:p>
            <a:p>
              <a:pPr algn="just" defTabSz="1155700">
                <a:spcBef>
                  <a:spcPct val="0"/>
                </a:spcBef>
                <a:spcAft>
                  <a:spcPts val="0"/>
                </a:spcAft>
              </a:pPr>
              <a:endParaRPr lang="en-GB" sz="1600" b="1" dirty="0">
                <a:latin typeface="Verdana" panose="020B0604030504040204" pitchFamily="34" charset="0"/>
                <a:ea typeface="Verdana" panose="020B0604030504040204" pitchFamily="34" charset="0"/>
              </a:endParaRPr>
            </a:p>
            <a:p>
              <a:pPr algn="just" defTabSz="1155700">
                <a:spcBef>
                  <a:spcPct val="0"/>
                </a:spcBef>
                <a:spcAft>
                  <a:spcPts val="0"/>
                </a:spcAft>
              </a:pPr>
              <a:r>
                <a:rPr lang="fr-FR" sz="1600" b="1" dirty="0">
                  <a:latin typeface="Verdana" panose="020B0604030504040204" pitchFamily="34" charset="0"/>
                  <a:ea typeface="Verdana" panose="020B0604030504040204" pitchFamily="34" charset="0"/>
                </a:rPr>
                <a:t>Article 19-003</a:t>
              </a:r>
            </a:p>
            <a:p>
              <a:pPr algn="just" defTabSz="1155700">
                <a:spcBef>
                  <a:spcPct val="0"/>
                </a:spcBef>
                <a:spcAft>
                  <a:spcPts val="0"/>
                </a:spcAft>
              </a:pPr>
              <a:r>
                <a:rPr lang="fr-FR" sz="1600" b="1" dirty="0">
                  <a:latin typeface="Verdana" panose="020B0604030504040204" pitchFamily="34" charset="0"/>
                  <a:ea typeface="Verdana" panose="020B0604030504040204" pitchFamily="34" charset="0"/>
                </a:rPr>
                <a:t>Matières radioactives, substances infectieuses, piles au lithium et batteries au lithium admissibles</a:t>
              </a:r>
            </a:p>
            <a:p>
              <a:pPr algn="just" defTabSz="1155700">
                <a:spcBef>
                  <a:spcPct val="0"/>
                </a:spcBef>
                <a:spcAft>
                  <a:spcPts val="0"/>
                </a:spcAft>
              </a:pPr>
              <a:endParaRPr lang="en-GB" sz="1600" b="1" dirty="0">
                <a:latin typeface="Verdana" panose="020B0604030504040204" pitchFamily="34" charset="0"/>
                <a:ea typeface="Verdana" panose="020B0604030504040204" pitchFamily="34" charset="0"/>
              </a:endParaRPr>
            </a:p>
            <a:p>
              <a:pPr marL="539750" indent="-539750" algn="just" defTabSz="540000">
                <a:spcBef>
                  <a:spcPct val="0"/>
                </a:spcBef>
                <a:spcAft>
                  <a:spcPts val="0"/>
                </a:spcAft>
              </a:pPr>
              <a:r>
                <a:rPr lang="fr-FR" sz="1600" b="1" dirty="0">
                  <a:latin typeface="Verdana" panose="020B0604030504040204" pitchFamily="34" charset="0"/>
                  <a:ea typeface="Verdana" panose="020B0604030504040204" pitchFamily="34" charset="0"/>
                </a:rPr>
                <a:t>1.2	</a:t>
              </a:r>
              <a:r>
                <a:rPr lang="fr-FR" sz="1600" dirty="0">
                  <a:latin typeface="Verdana" panose="020B0604030504040204" pitchFamily="34" charset="0"/>
                  <a:ea typeface="Verdana" panose="020B0604030504040204" pitchFamily="34" charset="0"/>
                </a:rPr>
                <a:t>Lorsqu’elles sont expédiées dans les envois de la poste aux lettres, elles sont soumises au tarif des envois prioritaires ou au tarif des </a:t>
              </a:r>
              <a:r>
                <a:rPr lang="fr-FR" sz="1600" strike="sngStrike" dirty="0">
                  <a:latin typeface="Verdana" panose="020B0604030504040204" pitchFamily="34" charset="0"/>
                  <a:ea typeface="Verdana" panose="020B0604030504040204" pitchFamily="34" charset="0"/>
                </a:rPr>
                <a:t>lettres et à la recommandation</a:t>
              </a:r>
              <a:r>
                <a:rPr lang="fr-FR" sz="1600" dirty="0">
                  <a:latin typeface="Verdana" panose="020B0604030504040204" pitchFamily="34" charset="0"/>
                  <a:ea typeface="Verdana" panose="020B0604030504040204" pitchFamily="34" charset="0"/>
                </a:rPr>
                <a:t> </a:t>
              </a:r>
              <a:r>
                <a:rPr lang="fr-FR" sz="1600" b="1" u="sng" dirty="0">
                  <a:solidFill>
                    <a:srgbClr val="FFC000"/>
                  </a:solidFill>
                  <a:latin typeface="Verdana" panose="020B0604030504040204" pitchFamily="34" charset="0"/>
                  <a:ea typeface="Verdana" panose="020B0604030504040204" pitchFamily="34" charset="0"/>
                </a:rPr>
                <a:t>petits paquets du service </a:t>
              </a:r>
              <a:br>
                <a:rPr lang="fr-FR" sz="1600" b="1" u="sng" dirty="0">
                  <a:solidFill>
                    <a:srgbClr val="FFC000"/>
                  </a:solidFill>
                  <a:latin typeface="Verdana" panose="020B0604030504040204" pitchFamily="34" charset="0"/>
                  <a:ea typeface="Verdana" panose="020B0604030504040204" pitchFamily="34" charset="0"/>
                </a:rPr>
              </a:br>
              <a:r>
                <a:rPr lang="fr-FR" sz="1600" b="1" u="sng" dirty="0">
                  <a:solidFill>
                    <a:srgbClr val="FFC000"/>
                  </a:solidFill>
                  <a:latin typeface="Verdana" panose="020B0604030504040204" pitchFamily="34" charset="0"/>
                  <a:ea typeface="Verdana" panose="020B0604030504040204" pitchFamily="34" charset="0"/>
                </a:rPr>
                <a:t>de distribution avec suivi</a:t>
              </a:r>
              <a:r>
                <a:rPr lang="fr-FR" sz="1600" dirty="0">
                  <a:latin typeface="Verdana" panose="020B0604030504040204" pitchFamily="34" charset="0"/>
                  <a:ea typeface="Verdana" panose="020B0604030504040204" pitchFamily="34" charset="0"/>
                </a:rPr>
                <a:t>.</a:t>
              </a:r>
            </a:p>
            <a:p>
              <a:pPr algn="just" defTabSz="540000">
                <a:spcBef>
                  <a:spcPct val="0"/>
                </a:spcBef>
                <a:spcAft>
                  <a:spcPts val="0"/>
                </a:spcAft>
              </a:pPr>
              <a:endParaRPr lang="en-GB" sz="1600" dirty="0">
                <a:latin typeface="Verdana" panose="020B0604030504040204" pitchFamily="34" charset="0"/>
                <a:ea typeface="Verdana" panose="020B0604030504040204" pitchFamily="34" charset="0"/>
              </a:endParaRPr>
            </a:p>
            <a:p>
              <a:pPr marL="539750" indent="-539750" algn="just" defTabSz="540000">
                <a:spcBef>
                  <a:spcPct val="0"/>
                </a:spcBef>
                <a:spcAft>
                  <a:spcPts val="0"/>
                </a:spcAft>
              </a:pPr>
              <a:r>
                <a:rPr lang="fr-FR" sz="1600" b="1" dirty="0">
                  <a:latin typeface="Verdana" panose="020B0604030504040204" pitchFamily="34" charset="0"/>
                  <a:ea typeface="Verdana" panose="020B0604030504040204" pitchFamily="34" charset="0"/>
                </a:rPr>
                <a:t>2.2	</a:t>
              </a:r>
              <a:r>
                <a:rPr lang="fr-FR" sz="1600" dirty="0">
                  <a:latin typeface="Verdana" panose="020B0604030504040204" pitchFamily="34" charset="0"/>
                  <a:ea typeface="Verdana" panose="020B0604030504040204" pitchFamily="34" charset="0"/>
                </a:rPr>
                <a:t>Les matières infectieuses de catégorie B (n</a:t>
              </a:r>
              <a:r>
                <a:rPr lang="fr-FR" sz="1600" baseline="30000" dirty="0">
                  <a:latin typeface="Verdana" panose="020B0604030504040204" pitchFamily="34" charset="0"/>
                  <a:ea typeface="Verdana" panose="020B0604030504040204" pitchFamily="34" charset="0"/>
                </a:rPr>
                <a:t>o</a:t>
              </a:r>
              <a:r>
                <a:rPr lang="fr-FR" sz="1600" dirty="0">
                  <a:latin typeface="Verdana" panose="020B0604030504040204" pitchFamily="34" charset="0"/>
                  <a:ea typeface="Verdana" panose="020B0604030504040204" pitchFamily="34" charset="0"/>
                </a:rPr>
                <a:t> ONU 3373) doivent être traitées, emballées et étiquetées conformément aux dispositions pertinentes du Règlement. Ces envois sont soumis au tarif des envois prioritaires ou au tarif des </a:t>
              </a:r>
              <a:r>
                <a:rPr lang="fr-FR" sz="1600" strike="sngStrike" dirty="0">
                  <a:latin typeface="Verdana" panose="020B0604030504040204" pitchFamily="34" charset="0"/>
                  <a:ea typeface="Verdana" panose="020B0604030504040204" pitchFamily="34" charset="0"/>
                </a:rPr>
                <a:t>lettres recommandées</a:t>
              </a:r>
              <a:r>
                <a:rPr lang="fr-FR" sz="1600" dirty="0">
                  <a:latin typeface="Verdana" panose="020B0604030504040204" pitchFamily="34" charset="0"/>
                  <a:ea typeface="Verdana" panose="020B0604030504040204" pitchFamily="34" charset="0"/>
                </a:rPr>
                <a:t> </a:t>
              </a:r>
              <a:r>
                <a:rPr lang="fr-FR" sz="1600" b="1" u="sng" dirty="0">
                  <a:solidFill>
                    <a:srgbClr val="FFC000"/>
                  </a:solidFill>
                  <a:latin typeface="Verdana" panose="020B0604030504040204" pitchFamily="34" charset="0"/>
                  <a:ea typeface="Verdana" panose="020B0604030504040204" pitchFamily="34" charset="0"/>
                </a:rPr>
                <a:t>petits paquets du service de distribution avec suivi</a:t>
              </a:r>
              <a:r>
                <a:rPr lang="fr-FR" sz="1600" dirty="0">
                  <a:latin typeface="Verdana" panose="020B0604030504040204" pitchFamily="34" charset="0"/>
                  <a:ea typeface="Verdana" panose="020B0604030504040204" pitchFamily="34" charset="0"/>
                </a:rPr>
                <a:t>. Il est permis de soumettre le traitement postal de ces envois à l’acquittement d’une surtaxe.</a:t>
              </a:r>
            </a:p>
            <a:p>
              <a:pPr algn="just" defTabSz="540000">
                <a:spcBef>
                  <a:spcPct val="0"/>
                </a:spcBef>
                <a:spcAft>
                  <a:spcPts val="0"/>
                </a:spcAft>
              </a:pPr>
              <a:endParaRPr lang="en-GB" sz="1600" dirty="0">
                <a:latin typeface="Verdana" panose="020B0604030504040204" pitchFamily="34" charset="0"/>
                <a:ea typeface="Verdana" panose="020B0604030504040204" pitchFamily="34" charset="0"/>
              </a:endParaRPr>
            </a:p>
            <a:p>
              <a:pPr marL="539750" indent="-539750" algn="just" defTabSz="540000">
                <a:spcBef>
                  <a:spcPct val="0"/>
                </a:spcBef>
                <a:spcAft>
                  <a:spcPts val="0"/>
                </a:spcAft>
              </a:pPr>
              <a:r>
                <a:rPr lang="fr-FR" sz="1600" b="1" dirty="0">
                  <a:latin typeface="Verdana" panose="020B0604030504040204" pitchFamily="34" charset="0"/>
                  <a:ea typeface="Verdana" panose="020B0604030504040204" pitchFamily="34" charset="0"/>
                </a:rPr>
                <a:t>2.4</a:t>
              </a:r>
              <a:r>
                <a:rPr lang="fr-FR" sz="1600" dirty="0">
                  <a:latin typeface="Verdana" panose="020B0604030504040204" pitchFamily="34" charset="0"/>
                  <a:ea typeface="Verdana" panose="020B0604030504040204" pitchFamily="34" charset="0"/>
                </a:rPr>
                <a:t>	Les échantillons exemptés prélevés sur des malades (humains ou animaux) doivent être traités, emballés et étiquetés conformément aux dispositions pertinentes du présent Règlement. Ces envois sont soumis au tarif des envois prioritaires ou au tarif des </a:t>
              </a:r>
              <a:r>
                <a:rPr lang="fr-FR" sz="1600" strike="sngStrike" dirty="0">
                  <a:latin typeface="Verdana" panose="020B0604030504040204" pitchFamily="34" charset="0"/>
                  <a:ea typeface="Verdana" panose="020B0604030504040204" pitchFamily="34" charset="0"/>
                </a:rPr>
                <a:t>lettres recommandées</a:t>
              </a:r>
              <a:r>
                <a:rPr lang="fr-FR" sz="1600" dirty="0">
                  <a:latin typeface="Verdana" panose="020B0604030504040204" pitchFamily="34" charset="0"/>
                  <a:ea typeface="Verdana" panose="020B0604030504040204" pitchFamily="34" charset="0"/>
                </a:rPr>
                <a:t> </a:t>
              </a:r>
              <a:r>
                <a:rPr lang="fr-FR" sz="1600" b="1" u="sng" dirty="0">
                  <a:solidFill>
                    <a:srgbClr val="FFC000"/>
                  </a:solidFill>
                  <a:latin typeface="Verdana" panose="020B0604030504040204" pitchFamily="34" charset="0"/>
                  <a:ea typeface="Verdana" panose="020B0604030504040204" pitchFamily="34" charset="0"/>
                </a:rPr>
                <a:t>petits paquets </a:t>
              </a:r>
              <a:br>
                <a:rPr lang="fr-FR" sz="1600" b="1" u="sng" dirty="0">
                  <a:solidFill>
                    <a:srgbClr val="FFC000"/>
                  </a:solidFill>
                  <a:latin typeface="Verdana" panose="020B0604030504040204" pitchFamily="34" charset="0"/>
                  <a:ea typeface="Verdana" panose="020B0604030504040204" pitchFamily="34" charset="0"/>
                </a:rPr>
              </a:br>
              <a:r>
                <a:rPr lang="fr-FR" sz="1600" b="1" u="sng" dirty="0">
                  <a:solidFill>
                    <a:srgbClr val="FFC000"/>
                  </a:solidFill>
                  <a:latin typeface="Verdana" panose="020B0604030504040204" pitchFamily="34" charset="0"/>
                  <a:ea typeface="Verdana" panose="020B0604030504040204" pitchFamily="34" charset="0"/>
                </a:rPr>
                <a:t>du service de distribution avec suivi</a:t>
              </a:r>
              <a:r>
                <a:rPr lang="fr-FR" sz="1600" dirty="0">
                  <a:latin typeface="Verdana" panose="020B0604030504040204" pitchFamily="34" charset="0"/>
                  <a:ea typeface="Verdana" panose="020B0604030504040204" pitchFamily="34" charset="0"/>
                </a:rPr>
                <a:t>. Il est permis de soumettre le traitement postal de ces envois </a:t>
              </a:r>
              <a:br>
                <a:rPr lang="fr-FR" sz="1600" dirty="0">
                  <a:latin typeface="Verdana" panose="020B0604030504040204" pitchFamily="34" charset="0"/>
                  <a:ea typeface="Verdana" panose="020B0604030504040204" pitchFamily="34" charset="0"/>
                </a:rPr>
              </a:br>
              <a:r>
                <a:rPr lang="fr-FR" sz="1600" dirty="0">
                  <a:latin typeface="Verdana" panose="020B0604030504040204" pitchFamily="34" charset="0"/>
                  <a:ea typeface="Verdana" panose="020B0604030504040204" pitchFamily="34" charset="0"/>
                </a:rPr>
                <a:t>à l’acquittement d’une surtaxe.</a:t>
              </a:r>
            </a:p>
          </p:txBody>
        </p:sp>
      </p:grpSp>
      <p:grpSp>
        <p:nvGrpSpPr>
          <p:cNvPr id="7" name="Group 6">
            <a:extLst>
              <a:ext uri="{FF2B5EF4-FFF2-40B4-BE49-F238E27FC236}">
                <a16:creationId xmlns:a16="http://schemas.microsoft.com/office/drawing/2014/main" id="{CF203CAD-C105-4A1B-ADD6-800D92E1BD80}"/>
              </a:ext>
            </a:extLst>
          </p:cNvPr>
          <p:cNvGrpSpPr/>
          <p:nvPr/>
        </p:nvGrpSpPr>
        <p:grpSpPr>
          <a:xfrm>
            <a:off x="10111790" y="1397027"/>
            <a:ext cx="1477850" cy="1110966"/>
            <a:chOff x="10119711" y="95478"/>
            <a:chExt cx="1586380" cy="1397179"/>
          </a:xfrm>
        </p:grpSpPr>
        <p:pic>
          <p:nvPicPr>
            <p:cNvPr id="8" name="Picture 7">
              <a:extLst>
                <a:ext uri="{FF2B5EF4-FFF2-40B4-BE49-F238E27FC236}">
                  <a16:creationId xmlns:a16="http://schemas.microsoft.com/office/drawing/2014/main" id="{B4C7E163-B43F-4259-8188-FA869845C6D5}"/>
                </a:ext>
              </a:extLst>
            </p:cNvPr>
            <p:cNvPicPr>
              <a:picLocks noChangeAspect="1"/>
            </p:cNvPicPr>
            <p:nvPr/>
          </p:nvPicPr>
          <p:blipFill>
            <a:blip r:embed="rId2"/>
            <a:stretch>
              <a:fillRect/>
            </a:stretch>
          </p:blipFill>
          <p:spPr>
            <a:xfrm rot="5400000">
              <a:off x="10214311" y="878"/>
              <a:ext cx="1397179" cy="1586380"/>
            </a:xfrm>
            <a:prstGeom prst="rect">
              <a:avLst/>
            </a:prstGeom>
          </p:spPr>
        </p:pic>
        <p:pic>
          <p:nvPicPr>
            <p:cNvPr id="9" name="Picture 8">
              <a:extLst>
                <a:ext uri="{FF2B5EF4-FFF2-40B4-BE49-F238E27FC236}">
                  <a16:creationId xmlns:a16="http://schemas.microsoft.com/office/drawing/2014/main" id="{DFEEEC5C-B259-4BA7-B80F-5A3E8A61EB04}"/>
                </a:ext>
              </a:extLst>
            </p:cNvPr>
            <p:cNvPicPr>
              <a:picLocks noChangeAspect="1"/>
            </p:cNvPicPr>
            <p:nvPr/>
          </p:nvPicPr>
          <p:blipFill>
            <a:blip r:embed="rId3"/>
            <a:stretch>
              <a:fillRect/>
            </a:stretch>
          </p:blipFill>
          <p:spPr>
            <a:xfrm>
              <a:off x="10400443" y="710935"/>
              <a:ext cx="813727" cy="263826"/>
            </a:xfrm>
            <a:prstGeom prst="rect">
              <a:avLst/>
            </a:prstGeom>
          </p:spPr>
        </p:pic>
      </p:grpSp>
      <p:sp>
        <p:nvSpPr>
          <p:cNvPr id="14" name="Title 3">
            <a:extLst>
              <a:ext uri="{FF2B5EF4-FFF2-40B4-BE49-F238E27FC236}">
                <a16:creationId xmlns:a16="http://schemas.microsoft.com/office/drawing/2014/main" id="{00676A55-5E57-4194-83D5-639421C44709}"/>
              </a:ext>
            </a:extLst>
          </p:cNvPr>
          <p:cNvSpPr>
            <a:spLocks noGrp="1"/>
          </p:cNvSpPr>
          <p:nvPr>
            <p:ph type="title"/>
          </p:nvPr>
        </p:nvSpPr>
        <p:spPr>
          <a:xfrm>
            <a:off x="1743544" y="497201"/>
            <a:ext cx="10025244" cy="574284"/>
          </a:xfrm>
        </p:spPr>
        <p:txBody>
          <a:bodyPr/>
          <a:lstStyle/>
          <a:p>
            <a:r>
              <a:rPr lang="fr-FR" sz="2500" dirty="0"/>
              <a:t>Service de recommandation (RA–RZ) – Modifications entrant en vigueur au 1</a:t>
            </a:r>
            <a:r>
              <a:rPr lang="fr-FR" sz="2500" baseline="30000" dirty="0"/>
              <a:t>er</a:t>
            </a:r>
            <a:r>
              <a:rPr lang="fr-FR" sz="2500" dirty="0"/>
              <a:t> janvier 2025</a:t>
            </a:r>
          </a:p>
        </p:txBody>
      </p:sp>
    </p:spTree>
    <p:extLst>
      <p:ext uri="{BB962C8B-B14F-4D97-AF65-F5344CB8AC3E}">
        <p14:creationId xmlns:p14="http://schemas.microsoft.com/office/powerpoint/2010/main" val="31046044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B492042-F436-4448-86DF-E0D193D04426}"/>
              </a:ext>
            </a:extLst>
          </p:cNvPr>
          <p:cNvSpPr>
            <a:spLocks noGrp="1"/>
          </p:cNvSpPr>
          <p:nvPr>
            <p:ph type="title"/>
          </p:nvPr>
        </p:nvSpPr>
        <p:spPr>
          <a:xfrm>
            <a:off x="1743543" y="497201"/>
            <a:ext cx="9847627" cy="574284"/>
          </a:xfrm>
        </p:spPr>
        <p:txBody>
          <a:bodyPr/>
          <a:lstStyle/>
          <a:p>
            <a:r>
              <a:rPr lang="fr-FR" sz="2000" dirty="0"/>
              <a:t>Données de suivi et de localisation obligatoires via EMSEVT 3 pour les envois recommandés, les envois avec valeur déclarée et les envois avec suivi</a:t>
            </a:r>
          </a:p>
        </p:txBody>
      </p:sp>
      <p:grpSp>
        <p:nvGrpSpPr>
          <p:cNvPr id="6" name="Group 5">
            <a:extLst>
              <a:ext uri="{FF2B5EF4-FFF2-40B4-BE49-F238E27FC236}">
                <a16:creationId xmlns:a16="http://schemas.microsoft.com/office/drawing/2014/main" id="{B0AB43FC-78F0-4E13-98C5-9E9D3DC78294}"/>
              </a:ext>
            </a:extLst>
          </p:cNvPr>
          <p:cNvGrpSpPr/>
          <p:nvPr/>
        </p:nvGrpSpPr>
        <p:grpSpPr>
          <a:xfrm>
            <a:off x="335723" y="1530220"/>
            <a:ext cx="11345757" cy="3827045"/>
            <a:chOff x="0" y="0"/>
            <a:chExt cx="9029455" cy="2380185"/>
          </a:xfrm>
        </p:grpSpPr>
        <p:sp>
          <p:nvSpPr>
            <p:cNvPr id="7" name="Rectangle: Rounded Corners 6">
              <a:extLst>
                <a:ext uri="{FF2B5EF4-FFF2-40B4-BE49-F238E27FC236}">
                  <a16:creationId xmlns:a16="http://schemas.microsoft.com/office/drawing/2014/main" id="{D46C07EF-8779-4E8D-B180-AF781F687605}"/>
                </a:ext>
              </a:extLst>
            </p:cNvPr>
            <p:cNvSpPr/>
            <p:nvPr/>
          </p:nvSpPr>
          <p:spPr>
            <a:xfrm>
              <a:off x="0" y="0"/>
              <a:ext cx="9029455" cy="2380185"/>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GB"/>
            </a:p>
          </p:txBody>
        </p:sp>
        <p:sp>
          <p:nvSpPr>
            <p:cNvPr id="8" name="Rectangle: Rounded Corners 4">
              <a:extLst>
                <a:ext uri="{FF2B5EF4-FFF2-40B4-BE49-F238E27FC236}">
                  <a16:creationId xmlns:a16="http://schemas.microsoft.com/office/drawing/2014/main" id="{817C0738-99F6-4FEC-BCDF-00872FF383EF}"/>
                </a:ext>
              </a:extLst>
            </p:cNvPr>
            <p:cNvSpPr txBox="1"/>
            <p:nvPr/>
          </p:nvSpPr>
          <p:spPr>
            <a:xfrm>
              <a:off x="81879" y="53573"/>
              <a:ext cx="8927990" cy="224075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9060" tIns="99060" rIns="99060" bIns="99060" numCol="1" spcCol="1270" anchor="ctr" anchorCtr="0">
              <a:noAutofit/>
            </a:bodyPr>
            <a:lstStyle/>
            <a:p>
              <a:pPr algn="just" defTabSz="540000">
                <a:spcBef>
                  <a:spcPct val="0"/>
                </a:spcBef>
                <a:spcAft>
                  <a:spcPts val="0"/>
                </a:spcAft>
              </a:pPr>
              <a:r>
                <a:rPr lang="fr-FR" sz="1600" b="1" dirty="0">
                  <a:solidFill>
                    <a:srgbClr val="FFC000"/>
                  </a:solidFill>
                  <a:latin typeface="Verdana" panose="020B0604030504040204" pitchFamily="34" charset="0"/>
                  <a:ea typeface="Verdana" panose="020B0604030504040204" pitchFamily="34" charset="0"/>
                </a:rPr>
                <a:t>Modifications au Règlement de la Convention</a:t>
              </a:r>
            </a:p>
            <a:p>
              <a:pPr algn="just" defTabSz="540000">
                <a:spcBef>
                  <a:spcPct val="0"/>
                </a:spcBef>
                <a:spcAft>
                  <a:spcPts val="0"/>
                </a:spcAft>
              </a:pPr>
              <a:endParaRPr lang="en-GB" sz="1600" b="1" dirty="0">
                <a:latin typeface="Verdana" panose="020B0604030504040204" pitchFamily="34" charset="0"/>
                <a:ea typeface="Verdana" panose="020B0604030504040204" pitchFamily="34" charset="0"/>
              </a:endParaRPr>
            </a:p>
            <a:p>
              <a:pPr algn="just" defTabSz="540000">
                <a:spcBef>
                  <a:spcPct val="0"/>
                </a:spcBef>
                <a:spcAft>
                  <a:spcPts val="0"/>
                </a:spcAft>
              </a:pPr>
              <a:r>
                <a:rPr lang="fr-FR" sz="1600" b="1" dirty="0">
                  <a:latin typeface="Verdana" panose="020B0604030504040204" pitchFamily="34" charset="0"/>
                  <a:ea typeface="Verdana" panose="020B0604030504040204" pitchFamily="34" charset="0"/>
                </a:rPr>
                <a:t>Article 17-130</a:t>
              </a:r>
            </a:p>
            <a:p>
              <a:pPr algn="just" defTabSz="540000">
                <a:spcBef>
                  <a:spcPct val="0"/>
                </a:spcBef>
                <a:spcAft>
                  <a:spcPts val="0"/>
                </a:spcAft>
              </a:pPr>
              <a:r>
                <a:rPr lang="fr-FR" sz="1600" b="1" dirty="0">
                  <a:latin typeface="Verdana" panose="020B0604030504040204" pitchFamily="34" charset="0"/>
                  <a:ea typeface="Verdana" panose="020B0604030504040204" pitchFamily="34" charset="0"/>
                </a:rPr>
                <a:t>Échanges électroniques à l’appui des processus postaux</a:t>
              </a:r>
            </a:p>
            <a:p>
              <a:pPr algn="just" defTabSz="540000">
                <a:spcBef>
                  <a:spcPct val="0"/>
                </a:spcBef>
                <a:spcAft>
                  <a:spcPts val="0"/>
                </a:spcAft>
              </a:pPr>
              <a:endParaRPr lang="en-GB" sz="1600" b="1" dirty="0">
                <a:latin typeface="Verdana" panose="020B0604030504040204" pitchFamily="34" charset="0"/>
                <a:ea typeface="Verdana" panose="020B0604030504040204" pitchFamily="34" charset="0"/>
              </a:endParaRPr>
            </a:p>
            <a:p>
              <a:pPr marL="539750" indent="-539750" algn="just" defTabSz="540000">
                <a:spcBef>
                  <a:spcPct val="0"/>
                </a:spcBef>
                <a:spcAft>
                  <a:spcPts val="0"/>
                </a:spcAft>
              </a:pPr>
              <a:r>
                <a:rPr lang="fr-FR" sz="1600" b="1" dirty="0">
                  <a:latin typeface="Verdana" panose="020B0604030504040204" pitchFamily="34" charset="0"/>
                  <a:ea typeface="Verdana" panose="020B0604030504040204" pitchFamily="34" charset="0"/>
                </a:rPr>
                <a:t>2.1	</a:t>
              </a:r>
              <a:r>
                <a:rPr lang="fr-FR" sz="1600" dirty="0">
                  <a:latin typeface="Verdana" panose="020B0604030504040204" pitchFamily="34" charset="0"/>
                  <a:ea typeface="Verdana" panose="020B0604030504040204" pitchFamily="34" charset="0"/>
                </a:rPr>
                <a:t>Pour les envois avec suivi, </a:t>
              </a:r>
              <a:r>
                <a:rPr lang="fr-FR" sz="1600" b="1" u="sng" dirty="0">
                  <a:solidFill>
                    <a:srgbClr val="FFC000"/>
                  </a:solidFill>
                  <a:latin typeface="Verdana" panose="020B0604030504040204" pitchFamily="34" charset="0"/>
                  <a:ea typeface="Verdana" panose="020B0604030504040204" pitchFamily="34" charset="0"/>
                </a:rPr>
                <a:t>les envois recommandés et les envois avec valeur déclarée</a:t>
              </a:r>
              <a:r>
                <a:rPr lang="fr-FR" sz="1600" dirty="0">
                  <a:latin typeface="Verdana" panose="020B0604030504040204" pitchFamily="34" charset="0"/>
                  <a:ea typeface="Verdana" panose="020B0604030504040204" pitchFamily="34" charset="0"/>
                </a:rPr>
                <a:t>, l’échange de messages EMSEVT est obligatoire avec tous les partenaires. </a:t>
              </a:r>
              <a:r>
                <a:rPr lang="fr-FR" sz="1600" b="1" u="sng" dirty="0">
                  <a:solidFill>
                    <a:srgbClr val="FFC000"/>
                  </a:solidFill>
                  <a:latin typeface="Verdana" panose="020B0604030504040204" pitchFamily="34" charset="0"/>
                  <a:ea typeface="Verdana" panose="020B0604030504040204" pitchFamily="34" charset="0"/>
                </a:rPr>
                <a:t>La rémunération supplémentaire pour la transmission des informations de suivi et de localisation est payée conformément aux dispositions prévues dans les articles 31-104 et 31-105</a:t>
              </a:r>
              <a:r>
                <a:rPr lang="fr-FR" sz="1600" dirty="0">
                  <a:latin typeface="Verdana" panose="020B0604030504040204" pitchFamily="34" charset="0"/>
                  <a:ea typeface="Verdana" panose="020B0604030504040204" pitchFamily="34" charset="0"/>
                </a:rPr>
                <a:t>.</a:t>
              </a:r>
            </a:p>
            <a:p>
              <a:pPr algn="just" defTabSz="540000">
                <a:spcBef>
                  <a:spcPct val="0"/>
                </a:spcBef>
                <a:spcAft>
                  <a:spcPts val="0"/>
                </a:spcAft>
              </a:pPr>
              <a:endParaRPr lang="en-GB" sz="1600" dirty="0">
                <a:latin typeface="Verdana" panose="020B0604030504040204" pitchFamily="34" charset="0"/>
                <a:ea typeface="Verdana" panose="020B0604030504040204" pitchFamily="34" charset="0"/>
              </a:endParaRPr>
            </a:p>
            <a:p>
              <a:pPr marL="539750" indent="-539750" algn="just" defTabSz="540000">
                <a:spcBef>
                  <a:spcPct val="0"/>
                </a:spcBef>
                <a:spcAft>
                  <a:spcPts val="0"/>
                </a:spcAft>
              </a:pPr>
              <a:r>
                <a:rPr lang="fr-FR" sz="1600" b="1" strike="sngStrike" dirty="0">
                  <a:latin typeface="Verdana" panose="020B0604030504040204" pitchFamily="34" charset="0"/>
                  <a:ea typeface="Verdana" panose="020B0604030504040204" pitchFamily="34" charset="0"/>
                </a:rPr>
                <a:t>2.2</a:t>
              </a:r>
              <a:r>
                <a:rPr lang="fr-FR" sz="1600" strike="sngStrike" dirty="0">
                  <a:latin typeface="Verdana" panose="020B0604030504040204" pitchFamily="34" charset="0"/>
                  <a:ea typeface="Verdana" panose="020B0604030504040204" pitchFamily="34" charset="0"/>
                </a:rPr>
                <a:t>	Pour les envois recommandés et les envois avec valeur déclarée, l’échange de messages EMSEVT est obligatoire uniquement dans le cadre du programme de rémunération supplémentaire pour les opérateurs désignés qui participent pleinement au programme selon les articles 31-104 et 31-105. L’échange de données avec d’autres participants est facultatif.</a:t>
              </a:r>
            </a:p>
          </p:txBody>
        </p:sp>
      </p:grpSp>
      <p:sp>
        <p:nvSpPr>
          <p:cNvPr id="9" name="TextBox 8">
            <a:extLst>
              <a:ext uri="{FF2B5EF4-FFF2-40B4-BE49-F238E27FC236}">
                <a16:creationId xmlns:a16="http://schemas.microsoft.com/office/drawing/2014/main" id="{A526A292-3886-468C-9451-F88569D9E358}"/>
              </a:ext>
            </a:extLst>
          </p:cNvPr>
          <p:cNvSpPr txBox="1"/>
          <p:nvPr/>
        </p:nvSpPr>
        <p:spPr>
          <a:xfrm>
            <a:off x="336550" y="5529802"/>
            <a:ext cx="11518900" cy="1323439"/>
          </a:xfrm>
          <a:prstGeom prst="rect">
            <a:avLst/>
          </a:prstGeom>
          <a:ln>
            <a:prstDash val="dash"/>
          </a:ln>
        </p:spPr>
        <p:style>
          <a:lnRef idx="2">
            <a:schemeClr val="dk1"/>
          </a:lnRef>
          <a:fillRef idx="1">
            <a:schemeClr val="lt1"/>
          </a:fillRef>
          <a:effectRef idx="0">
            <a:schemeClr val="dk1"/>
          </a:effectRef>
          <a:fontRef idx="minor">
            <a:schemeClr val="dk1"/>
          </a:fontRef>
        </p:style>
        <p:txBody>
          <a:bodyPr wrap="square">
            <a:spAutoFit/>
          </a:bodyPr>
          <a:lstStyle/>
          <a:p>
            <a:r>
              <a:rPr lang="fr-FR" sz="1600" b="1" i="0" strike="noStrike" baseline="0" dirty="0">
                <a:solidFill>
                  <a:schemeClr val="accent1"/>
                </a:solidFill>
                <a:latin typeface="Verdana" panose="020B0604030504040204" pitchFamily="34" charset="0"/>
                <a:ea typeface="Verdana" panose="020B0604030504040204" pitchFamily="34" charset="0"/>
              </a:rPr>
              <a:t>Remarque: données obligatoires concernant les événements EMSEVT:</a:t>
            </a:r>
            <a:r>
              <a:rPr lang="fr-FR" sz="1600" b="1" i="0" u="none" strike="noStrike" baseline="0" dirty="0">
                <a:solidFill>
                  <a:schemeClr val="accent1"/>
                </a:solidFill>
                <a:latin typeface="Verdana" panose="020B0604030504040204" pitchFamily="34" charset="0"/>
                <a:ea typeface="Verdana" panose="020B0604030504040204" pitchFamily="34" charset="0"/>
              </a:rPr>
              <a:t> EMC, EMD, EMH et EMI</a:t>
            </a:r>
            <a:br>
              <a:rPr lang="fr-FR" sz="1600" b="1" dirty="0">
                <a:solidFill>
                  <a:schemeClr val="accent1"/>
                </a:solidFill>
                <a:latin typeface="Verdana" panose="020B0604030504040204" pitchFamily="34" charset="0"/>
                <a:ea typeface="Verdana" panose="020B0604030504040204" pitchFamily="34" charset="0"/>
              </a:rPr>
            </a:br>
            <a:r>
              <a:rPr lang="fr-FR" sz="1600" b="1" i="0" u="none" strike="noStrike" baseline="0" dirty="0">
                <a:solidFill>
                  <a:schemeClr val="accent1"/>
                </a:solidFill>
                <a:latin typeface="Verdana" panose="020B0604030504040204" pitchFamily="34" charset="0"/>
                <a:ea typeface="Verdana" panose="020B0604030504040204" pitchFamily="34" charset="0"/>
              </a:rPr>
              <a:t>(art. 17-130.3.1 du Règlement)*</a:t>
            </a:r>
          </a:p>
          <a:p>
            <a:endParaRPr lang="en-GB" sz="1600" b="1" dirty="0">
              <a:solidFill>
                <a:schemeClr val="accent1"/>
              </a:solidFill>
              <a:latin typeface="Verdana" panose="020B0604030504040204" pitchFamily="34" charset="0"/>
              <a:ea typeface="Verdana" panose="020B0604030504040204" pitchFamily="34" charset="0"/>
            </a:endParaRPr>
          </a:p>
          <a:p>
            <a:r>
              <a:rPr lang="fr-FR" sz="1600" b="1" dirty="0">
                <a:solidFill>
                  <a:schemeClr val="accent1"/>
                </a:solidFill>
                <a:latin typeface="Verdana" panose="020B0604030504040204" pitchFamily="34" charset="0"/>
                <a:ea typeface="Verdana" panose="020B0604030504040204" pitchFamily="34" charset="0"/>
              </a:rPr>
              <a:t>*EDH a été ajouté aux autres événements relatifs à la distribution à l’article 17-131.7.8 </a:t>
            </a:r>
            <a:br>
              <a:rPr lang="fr-FR" sz="1600" b="1" dirty="0">
                <a:solidFill>
                  <a:schemeClr val="accent1"/>
                </a:solidFill>
                <a:latin typeface="Verdana" panose="020B0604030504040204" pitchFamily="34" charset="0"/>
                <a:ea typeface="Verdana" panose="020B0604030504040204" pitchFamily="34" charset="0"/>
              </a:rPr>
            </a:br>
            <a:r>
              <a:rPr lang="fr-FR" sz="1600" b="1" dirty="0">
                <a:solidFill>
                  <a:schemeClr val="accent1"/>
                </a:solidFill>
                <a:latin typeface="Verdana" panose="020B0604030504040204" pitchFamily="34" charset="0"/>
                <a:ea typeface="Verdana" panose="020B0604030504040204" pitchFamily="34" charset="0"/>
              </a:rPr>
              <a:t>du Règlement de la Convention</a:t>
            </a:r>
            <a:endParaRPr lang="fr-FR" sz="1600" b="1" i="0" u="none" strike="noStrike" baseline="0" dirty="0">
              <a:solidFill>
                <a:schemeClr val="accent1"/>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8678964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E3AB8-CC50-483F-A07E-BA87F9AB3F47}"/>
              </a:ext>
            </a:extLst>
          </p:cNvPr>
          <p:cNvSpPr>
            <a:spLocks noGrp="1"/>
          </p:cNvSpPr>
          <p:nvPr>
            <p:ph type="ctrTitle"/>
          </p:nvPr>
        </p:nvSpPr>
        <p:spPr/>
        <p:txBody>
          <a:bodyPr/>
          <a:lstStyle/>
          <a:p>
            <a:pPr defTabSz="450000"/>
            <a:br>
              <a:rPr lang="fr-FR"/>
            </a:br>
            <a:r>
              <a:rPr lang="fr-FR" sz="4400"/>
              <a:t>5. </a:t>
            </a:r>
            <a:r>
              <a:rPr lang="fr-FR" sz="4800"/>
              <a:t>Exigences techniques pour les services des envois recommandés et des envois avec valeur déclarée </a:t>
            </a:r>
          </a:p>
        </p:txBody>
      </p:sp>
    </p:spTree>
    <p:extLst>
      <p:ext uri="{BB962C8B-B14F-4D97-AF65-F5344CB8AC3E}">
        <p14:creationId xmlns:p14="http://schemas.microsoft.com/office/powerpoint/2010/main" val="750880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3">
            <a:extLst>
              <a:ext uri="{FF2B5EF4-FFF2-40B4-BE49-F238E27FC236}">
                <a16:creationId xmlns:a16="http://schemas.microsoft.com/office/drawing/2014/main" id="{F0926AA0-993B-48E7-9417-3D60E04C9739}"/>
              </a:ext>
            </a:extLst>
          </p:cNvPr>
          <p:cNvGraphicFramePr>
            <a:graphicFrameLocks noGrp="1"/>
          </p:cNvGraphicFramePr>
          <p:nvPr>
            <p:extLst>
              <p:ext uri="{D42A27DB-BD31-4B8C-83A1-F6EECF244321}">
                <p14:modId xmlns:p14="http://schemas.microsoft.com/office/powerpoint/2010/main" val="2076174896"/>
              </p:ext>
            </p:extLst>
          </p:nvPr>
        </p:nvGraphicFramePr>
        <p:xfrm>
          <a:off x="387176" y="1605035"/>
          <a:ext cx="11417648" cy="3298500"/>
        </p:xfrm>
        <a:graphic>
          <a:graphicData uri="http://schemas.openxmlformats.org/drawingml/2006/table">
            <a:tbl>
              <a:tblPr firstRow="1" bandRow="1">
                <a:tableStyleId>{5C22544A-7EE6-4342-B048-85BDC9FD1C3A}</a:tableStyleId>
              </a:tblPr>
              <a:tblGrid>
                <a:gridCol w="1191496">
                  <a:extLst>
                    <a:ext uri="{9D8B030D-6E8A-4147-A177-3AD203B41FA5}">
                      <a16:colId xmlns:a16="http://schemas.microsoft.com/office/drawing/2014/main" val="4240088380"/>
                    </a:ext>
                  </a:extLst>
                </a:gridCol>
                <a:gridCol w="1079009">
                  <a:extLst>
                    <a:ext uri="{9D8B030D-6E8A-4147-A177-3AD203B41FA5}">
                      <a16:colId xmlns:a16="http://schemas.microsoft.com/office/drawing/2014/main" val="1126149320"/>
                    </a:ext>
                  </a:extLst>
                </a:gridCol>
                <a:gridCol w="868831">
                  <a:extLst>
                    <a:ext uri="{9D8B030D-6E8A-4147-A177-3AD203B41FA5}">
                      <a16:colId xmlns:a16="http://schemas.microsoft.com/office/drawing/2014/main" val="1890771149"/>
                    </a:ext>
                  </a:extLst>
                </a:gridCol>
                <a:gridCol w="953196">
                  <a:extLst>
                    <a:ext uri="{9D8B030D-6E8A-4147-A177-3AD203B41FA5}">
                      <a16:colId xmlns:a16="http://schemas.microsoft.com/office/drawing/2014/main" val="2806209558"/>
                    </a:ext>
                  </a:extLst>
                </a:gridCol>
                <a:gridCol w="1077527">
                  <a:extLst>
                    <a:ext uri="{9D8B030D-6E8A-4147-A177-3AD203B41FA5}">
                      <a16:colId xmlns:a16="http://schemas.microsoft.com/office/drawing/2014/main" val="2288061698"/>
                    </a:ext>
                  </a:extLst>
                </a:gridCol>
                <a:gridCol w="1098249">
                  <a:extLst>
                    <a:ext uri="{9D8B030D-6E8A-4147-A177-3AD203B41FA5}">
                      <a16:colId xmlns:a16="http://schemas.microsoft.com/office/drawing/2014/main" val="4276810786"/>
                    </a:ext>
                  </a:extLst>
                </a:gridCol>
                <a:gridCol w="1160415">
                  <a:extLst>
                    <a:ext uri="{9D8B030D-6E8A-4147-A177-3AD203B41FA5}">
                      <a16:colId xmlns:a16="http://schemas.microsoft.com/office/drawing/2014/main" val="1343876609"/>
                    </a:ext>
                  </a:extLst>
                </a:gridCol>
                <a:gridCol w="1077527">
                  <a:extLst>
                    <a:ext uri="{9D8B030D-6E8A-4147-A177-3AD203B41FA5}">
                      <a16:colId xmlns:a16="http://schemas.microsoft.com/office/drawing/2014/main" val="2359240388"/>
                    </a:ext>
                  </a:extLst>
                </a:gridCol>
                <a:gridCol w="953196">
                  <a:extLst>
                    <a:ext uri="{9D8B030D-6E8A-4147-A177-3AD203B41FA5}">
                      <a16:colId xmlns:a16="http://schemas.microsoft.com/office/drawing/2014/main" val="424856154"/>
                    </a:ext>
                  </a:extLst>
                </a:gridCol>
                <a:gridCol w="994643">
                  <a:extLst>
                    <a:ext uri="{9D8B030D-6E8A-4147-A177-3AD203B41FA5}">
                      <a16:colId xmlns:a16="http://schemas.microsoft.com/office/drawing/2014/main" val="1579591718"/>
                    </a:ext>
                  </a:extLst>
                </a:gridCol>
                <a:gridCol w="963559">
                  <a:extLst>
                    <a:ext uri="{9D8B030D-6E8A-4147-A177-3AD203B41FA5}">
                      <a16:colId xmlns:a16="http://schemas.microsoft.com/office/drawing/2014/main" val="4237236238"/>
                    </a:ext>
                  </a:extLst>
                </a:gridCol>
              </a:tblGrid>
              <a:tr h="1071166">
                <a:tc>
                  <a:txBody>
                    <a:bodyPr/>
                    <a:lstStyle/>
                    <a:p>
                      <a:pPr algn="l">
                        <a:spcBef>
                          <a:spcPts val="300"/>
                        </a:spcBef>
                        <a:spcAft>
                          <a:spcPts val="300"/>
                        </a:spcAft>
                      </a:pPr>
                      <a:r>
                        <a:rPr lang="fr-FR" sz="1100" b="0" i="1">
                          <a:latin typeface="Verdana" panose="020B0604030504040204" pitchFamily="34" charset="0"/>
                          <a:ea typeface="Verdana" panose="020B0604030504040204" pitchFamily="34" charset="0"/>
                        </a:rPr>
                        <a:t>Service postal</a:t>
                      </a:r>
                    </a:p>
                  </a:txBody>
                  <a:tcPr marL="54000" marR="54000" marT="54000" marB="54000"/>
                </a:tc>
                <a:tc>
                  <a:txBody>
                    <a:bodyPr/>
                    <a:lstStyle/>
                    <a:p>
                      <a:pPr algn="l">
                        <a:spcBef>
                          <a:spcPts val="300"/>
                        </a:spcBef>
                        <a:spcAft>
                          <a:spcPts val="300"/>
                        </a:spcAft>
                      </a:pPr>
                      <a:r>
                        <a:rPr lang="fr-FR" sz="1100" b="0" i="1" dirty="0">
                          <a:latin typeface="Verdana" panose="020B0604030504040204" pitchFamily="34" charset="0"/>
                          <a:ea typeface="Verdana" panose="020B0604030504040204" pitchFamily="34" charset="0"/>
                        </a:rPr>
                        <a:t>Marchandises ou documents</a:t>
                      </a:r>
                    </a:p>
                  </a:txBody>
                  <a:tcPr marL="54000" marR="54000" marT="54000" marB="54000"/>
                </a:tc>
                <a:tc>
                  <a:txBody>
                    <a:bodyPr/>
                    <a:lstStyle/>
                    <a:p>
                      <a:pPr algn="l">
                        <a:spcBef>
                          <a:spcPts val="300"/>
                        </a:spcBef>
                        <a:spcAft>
                          <a:spcPts val="300"/>
                        </a:spcAft>
                      </a:pPr>
                      <a:r>
                        <a:rPr lang="fr-FR" sz="1100" b="0" i="1" dirty="0">
                          <a:latin typeface="Verdana" panose="020B0604030504040204" pitchFamily="34" charset="0"/>
                          <a:ea typeface="Verdana" panose="020B0604030504040204" pitchFamily="34" charset="0"/>
                        </a:rPr>
                        <a:t>Fourchette de poids</a:t>
                      </a:r>
                    </a:p>
                  </a:txBody>
                  <a:tcPr marL="54000" marR="54000" marT="54000" marB="54000"/>
                </a:tc>
                <a:tc>
                  <a:txBody>
                    <a:bodyPr/>
                    <a:lstStyle/>
                    <a:p>
                      <a:pPr algn="l">
                        <a:spcBef>
                          <a:spcPts val="300"/>
                        </a:spcBef>
                        <a:spcAft>
                          <a:spcPts val="300"/>
                        </a:spcAft>
                      </a:pPr>
                      <a:r>
                        <a:rPr lang="fr-FR" sz="1100" b="0" i="1">
                          <a:latin typeface="Verdana" panose="020B0604030504040204" pitchFamily="34" charset="0"/>
                          <a:ea typeface="Verdana" panose="020B0604030504040204" pitchFamily="34" charset="0"/>
                        </a:rPr>
                        <a:t>Non prioritaire, prioritaire ou premium</a:t>
                      </a:r>
                    </a:p>
                  </a:txBody>
                  <a:tcPr marL="54000" marR="54000" marT="54000" marB="54000"/>
                </a:tc>
                <a:tc>
                  <a:txBody>
                    <a:bodyPr/>
                    <a:lstStyle/>
                    <a:p>
                      <a:pPr algn="l">
                        <a:spcBef>
                          <a:spcPts val="300"/>
                        </a:spcBef>
                        <a:spcAft>
                          <a:spcPts val="300"/>
                        </a:spcAft>
                      </a:pPr>
                      <a:r>
                        <a:rPr lang="fr-FR" sz="1100" b="0" i="1" dirty="0">
                          <a:latin typeface="Verdana" panose="020B0604030504040204" pitchFamily="34" charset="0"/>
                          <a:ea typeface="Verdana" panose="020B0604030504040204" pitchFamily="34" charset="0"/>
                        </a:rPr>
                        <a:t>Identifiant à code à barres conforme à </a:t>
                      </a:r>
                      <a:br>
                        <a:rPr lang="fr-FR" sz="1100" b="0" i="1" dirty="0">
                          <a:latin typeface="Verdana" panose="020B0604030504040204" pitchFamily="34" charset="0"/>
                          <a:ea typeface="Verdana" panose="020B0604030504040204" pitchFamily="34" charset="0"/>
                        </a:rPr>
                      </a:br>
                      <a:r>
                        <a:rPr lang="fr-FR" sz="1100" b="0" i="1" dirty="0">
                          <a:latin typeface="Verdana" panose="020B0604030504040204" pitchFamily="34" charset="0"/>
                          <a:ea typeface="Verdana" panose="020B0604030504040204" pitchFamily="34" charset="0"/>
                        </a:rPr>
                        <a:t>la norme S10</a:t>
                      </a:r>
                    </a:p>
                  </a:txBody>
                  <a:tcPr marL="54000" marR="54000" marT="54000" marB="54000"/>
                </a:tc>
                <a:tc>
                  <a:txBody>
                    <a:bodyPr/>
                    <a:lstStyle/>
                    <a:p>
                      <a:pPr algn="l">
                        <a:spcBef>
                          <a:spcPts val="300"/>
                        </a:spcBef>
                        <a:spcAft>
                          <a:spcPts val="300"/>
                        </a:spcAft>
                      </a:pPr>
                      <a:r>
                        <a:rPr lang="fr-FR" sz="1100" b="0" i="1">
                          <a:latin typeface="Verdana" panose="020B0604030504040204" pitchFamily="34" charset="0"/>
                          <a:ea typeface="Verdana" panose="020B0604030504040204" pitchFamily="34" charset="0"/>
                        </a:rPr>
                        <a:t>EMSEVT</a:t>
                      </a:r>
                    </a:p>
                  </a:txBody>
                  <a:tcPr marL="54000" marR="54000" marT="54000" marB="54000"/>
                </a:tc>
                <a:tc>
                  <a:txBody>
                    <a:bodyPr/>
                    <a:lstStyle/>
                    <a:p>
                      <a:pPr algn="l">
                        <a:spcBef>
                          <a:spcPts val="300"/>
                        </a:spcBef>
                        <a:spcAft>
                          <a:spcPts val="300"/>
                        </a:spcAft>
                      </a:pPr>
                      <a:r>
                        <a:rPr lang="fr-FR" sz="1100" b="0" i="1" dirty="0">
                          <a:latin typeface="Verdana" panose="020B0604030504040204" pitchFamily="34" charset="0"/>
                          <a:ea typeface="Verdana" panose="020B0604030504040204" pitchFamily="34" charset="0"/>
                        </a:rPr>
                        <a:t>Suivi électronique jusqu’à </a:t>
                      </a:r>
                      <a:br>
                        <a:rPr lang="fr-FR" sz="1100" b="0" i="1" dirty="0">
                          <a:latin typeface="Verdana" panose="020B0604030504040204" pitchFamily="34" charset="0"/>
                          <a:ea typeface="Verdana" panose="020B0604030504040204" pitchFamily="34" charset="0"/>
                        </a:rPr>
                      </a:br>
                      <a:r>
                        <a:rPr lang="fr-FR" sz="1100" b="0" i="1" dirty="0">
                          <a:latin typeface="Verdana" panose="020B0604030504040204" pitchFamily="34" charset="0"/>
                          <a:ea typeface="Verdana" panose="020B0604030504040204" pitchFamily="34" charset="0"/>
                        </a:rPr>
                        <a:t>la distribution</a:t>
                      </a:r>
                    </a:p>
                  </a:txBody>
                  <a:tcPr marL="54000" marR="54000" marT="54000" marB="54000"/>
                </a:tc>
                <a:tc>
                  <a:txBody>
                    <a:bodyPr/>
                    <a:lstStyle/>
                    <a:p>
                      <a:pPr algn="l">
                        <a:spcBef>
                          <a:spcPts val="300"/>
                        </a:spcBef>
                        <a:spcAft>
                          <a:spcPts val="300"/>
                        </a:spcAft>
                      </a:pPr>
                      <a:r>
                        <a:rPr lang="fr-FR" sz="1100" b="0" i="1">
                          <a:latin typeface="Verdana" panose="020B0604030504040204" pitchFamily="34" charset="0"/>
                          <a:ea typeface="Verdana" panose="020B0604030504040204" pitchFamily="34" charset="0"/>
                        </a:rPr>
                        <a:t>ITMATT (données sur le contenu des envois) et EAD</a:t>
                      </a:r>
                    </a:p>
                  </a:txBody>
                  <a:tcPr marL="54000" marR="54000" marT="54000" marB="54000"/>
                </a:tc>
                <a:tc>
                  <a:txBody>
                    <a:bodyPr/>
                    <a:lstStyle/>
                    <a:p>
                      <a:pPr algn="l">
                        <a:spcBef>
                          <a:spcPts val="300"/>
                        </a:spcBef>
                        <a:spcAft>
                          <a:spcPts val="300"/>
                        </a:spcAft>
                      </a:pPr>
                      <a:r>
                        <a:rPr lang="fr-FR" sz="1100" b="0" i="1">
                          <a:latin typeface="Verdana" panose="020B0604030504040204" pitchFamily="34" charset="0"/>
                          <a:ea typeface="Verdana" panose="020B0604030504040204" pitchFamily="34" charset="0"/>
                        </a:rPr>
                        <a:t>IBIS</a:t>
                      </a:r>
                    </a:p>
                  </a:txBody>
                  <a:tcPr marL="54000" marR="54000" marT="54000" marB="54000"/>
                </a:tc>
                <a:tc>
                  <a:txBody>
                    <a:bodyPr/>
                    <a:lstStyle/>
                    <a:p>
                      <a:pPr algn="l">
                        <a:spcBef>
                          <a:spcPts val="300"/>
                        </a:spcBef>
                        <a:spcAft>
                          <a:spcPts val="300"/>
                        </a:spcAft>
                      </a:pPr>
                      <a:r>
                        <a:rPr lang="fr-FR" sz="1100" b="0" i="1">
                          <a:latin typeface="Verdana" panose="020B0604030504040204" pitchFamily="34" charset="0"/>
                          <a:ea typeface="Verdana" panose="020B0604030504040204" pitchFamily="34" charset="0"/>
                        </a:rPr>
                        <a:t>Signature au moment de la distribution</a:t>
                      </a:r>
                    </a:p>
                  </a:txBody>
                  <a:tcPr marL="54000" marR="54000" marT="54000" marB="54000"/>
                </a:tc>
                <a:tc>
                  <a:txBody>
                    <a:bodyPr/>
                    <a:lstStyle/>
                    <a:p>
                      <a:pPr algn="l">
                        <a:spcBef>
                          <a:spcPts val="300"/>
                        </a:spcBef>
                        <a:spcAft>
                          <a:spcPts val="300"/>
                        </a:spcAft>
                      </a:pPr>
                      <a:r>
                        <a:rPr lang="fr-FR" sz="1100" b="0" i="1" dirty="0" err="1">
                          <a:latin typeface="Verdana" panose="020B0604030504040204" pitchFamily="34" charset="0"/>
                          <a:ea typeface="Verdana" panose="020B0604030504040204" pitchFamily="34" charset="0"/>
                        </a:rPr>
                        <a:t>Responsa-bilité</a:t>
                      </a:r>
                      <a:r>
                        <a:rPr lang="fr-FR" sz="1100" b="0" i="1" dirty="0">
                          <a:latin typeface="Verdana" panose="020B0604030504040204" pitchFamily="34" charset="0"/>
                          <a:ea typeface="Verdana" panose="020B0604030504040204" pitchFamily="34" charset="0"/>
                        </a:rPr>
                        <a:t> entre opérateurs désignés</a:t>
                      </a:r>
                    </a:p>
                  </a:txBody>
                  <a:tcPr marL="54000" marR="54000" marT="54000" marB="54000"/>
                </a:tc>
                <a:extLst>
                  <a:ext uri="{0D108BD9-81ED-4DB2-BD59-A6C34878D82A}">
                    <a16:rowId xmlns:a16="http://schemas.microsoft.com/office/drawing/2014/main" val="3586450011"/>
                  </a:ext>
                </a:extLst>
              </a:tr>
              <a:tr h="413692">
                <a:tc>
                  <a:txBody>
                    <a:bodyPr/>
                    <a:lstStyle/>
                    <a:p>
                      <a:pPr algn="l">
                        <a:spcBef>
                          <a:spcPts val="300"/>
                        </a:spcBef>
                        <a:spcAft>
                          <a:spcPts val="300"/>
                        </a:spcAft>
                      </a:pPr>
                      <a:r>
                        <a:rPr lang="fr-FR" sz="1050" b="1" dirty="0">
                          <a:latin typeface="Verdana" panose="020B0604030504040204" pitchFamily="34" charset="0"/>
                          <a:ea typeface="Verdana" panose="020B0604030504040204" pitchFamily="34" charset="0"/>
                        </a:rPr>
                        <a:t>Envois recommandés</a:t>
                      </a:r>
                    </a:p>
                  </a:txBody>
                  <a:tcPr marL="54000" marR="54000" marT="54000" marB="54000"/>
                </a:tc>
                <a:tc>
                  <a:txBody>
                    <a:bodyPr/>
                    <a:lstStyle/>
                    <a:p>
                      <a:pPr algn="l">
                        <a:spcBef>
                          <a:spcPts val="300"/>
                        </a:spcBef>
                        <a:spcAft>
                          <a:spcPts val="300"/>
                        </a:spcAft>
                      </a:pPr>
                      <a:r>
                        <a:rPr lang="fr-FR" sz="1100" b="0" dirty="0">
                          <a:latin typeface="Verdana" panose="020B0604030504040204" pitchFamily="34" charset="0"/>
                          <a:ea typeface="Verdana" panose="020B0604030504040204" pitchFamily="34" charset="0"/>
                        </a:rPr>
                        <a:t>Documents</a:t>
                      </a:r>
                    </a:p>
                  </a:txBody>
                  <a:tcPr marL="54000" marR="54000" marT="54000" marB="54000"/>
                </a:tc>
                <a:tc>
                  <a:txBody>
                    <a:bodyPr/>
                    <a:lstStyle/>
                    <a:p>
                      <a:pPr algn="l">
                        <a:spcBef>
                          <a:spcPts val="300"/>
                        </a:spcBef>
                        <a:spcAft>
                          <a:spcPts val="300"/>
                        </a:spcAft>
                      </a:pPr>
                      <a:r>
                        <a:rPr lang="fr-FR" sz="1100" b="0">
                          <a:latin typeface="Verdana" panose="020B0604030504040204" pitchFamily="34" charset="0"/>
                          <a:ea typeface="Verdana" panose="020B0604030504040204" pitchFamily="34" charset="0"/>
                        </a:rPr>
                        <a:t>0 à 2 kg</a:t>
                      </a:r>
                    </a:p>
                  </a:txBody>
                  <a:tcPr marL="54000" marR="54000" marT="54000" marB="54000"/>
                </a:tc>
                <a:tc>
                  <a:txBody>
                    <a:bodyPr/>
                    <a:lstStyle/>
                    <a:p>
                      <a:pPr algn="l">
                        <a:spcBef>
                          <a:spcPts val="300"/>
                        </a:spcBef>
                        <a:spcAft>
                          <a:spcPts val="300"/>
                        </a:spcAft>
                      </a:pPr>
                      <a:r>
                        <a:rPr lang="fr-FR" sz="1100" b="0">
                          <a:latin typeface="Verdana" panose="020B0604030504040204" pitchFamily="34" charset="0"/>
                          <a:ea typeface="Verdana" panose="020B0604030504040204" pitchFamily="34" charset="0"/>
                        </a:rPr>
                        <a:t>Prioritaires</a:t>
                      </a:r>
                    </a:p>
                  </a:txBody>
                  <a:tcPr marL="54000" marR="54000" marT="54000" marB="54000"/>
                </a:tc>
                <a:tc>
                  <a:txBody>
                    <a:bodyPr/>
                    <a:lstStyle/>
                    <a:p>
                      <a:pPr algn="l">
                        <a:spcBef>
                          <a:spcPts val="300"/>
                        </a:spcBef>
                        <a:spcAft>
                          <a:spcPts val="300"/>
                        </a:spcAft>
                      </a:pPr>
                      <a:r>
                        <a:rPr lang="fr-FR" sz="1100" b="0">
                          <a:latin typeface="Verdana" panose="020B0604030504040204" pitchFamily="34" charset="0"/>
                          <a:ea typeface="Verdana" panose="020B0604030504040204" pitchFamily="34" charset="0"/>
                        </a:rPr>
                        <a:t>Obligatoire (RA–RZ)</a:t>
                      </a:r>
                    </a:p>
                  </a:txBody>
                  <a:tcPr marL="54000" marR="54000" marT="54000" marB="54000"/>
                </a:tc>
                <a:tc>
                  <a:txBody>
                    <a:bodyPr/>
                    <a:lstStyle/>
                    <a:p>
                      <a:pPr algn="l">
                        <a:spcBef>
                          <a:spcPts val="300"/>
                        </a:spcBef>
                        <a:spcAft>
                          <a:spcPts val="300"/>
                        </a:spcAft>
                      </a:pPr>
                      <a:r>
                        <a:rPr lang="fr-FR" sz="1100" b="0">
                          <a:latin typeface="Verdana" panose="020B0604030504040204" pitchFamily="34" charset="0"/>
                          <a:ea typeface="Verdana" panose="020B0604030504040204" pitchFamily="34" charset="0"/>
                        </a:rPr>
                        <a:t>Obligatoire</a:t>
                      </a:r>
                    </a:p>
                  </a:txBody>
                  <a:tcPr marL="54000" marR="54000" marT="54000" marB="54000"/>
                </a:tc>
                <a:tc>
                  <a:txBody>
                    <a:bodyPr/>
                    <a:lstStyle/>
                    <a:p>
                      <a:pPr algn="l">
                        <a:spcBef>
                          <a:spcPts val="300"/>
                        </a:spcBef>
                        <a:spcAft>
                          <a:spcPts val="300"/>
                        </a:spcAft>
                      </a:pPr>
                      <a:r>
                        <a:rPr lang="fr-FR" sz="1100" b="0" dirty="0">
                          <a:latin typeface="Verdana" panose="020B0604030504040204" pitchFamily="34" charset="0"/>
                          <a:ea typeface="Verdana" panose="020B0604030504040204" pitchFamily="34" charset="0"/>
                        </a:rPr>
                        <a:t>EMC, EMD, EDH, EMH/EMI</a:t>
                      </a:r>
                    </a:p>
                  </a:txBody>
                  <a:tcPr marL="54000" marR="54000" marT="54000" marB="54000"/>
                </a:tc>
                <a:tc>
                  <a:txBody>
                    <a:bodyPr/>
                    <a:lstStyle/>
                    <a:p>
                      <a:pPr algn="l">
                        <a:spcBef>
                          <a:spcPts val="300"/>
                        </a:spcBef>
                        <a:spcAft>
                          <a:spcPts val="300"/>
                        </a:spcAft>
                      </a:pPr>
                      <a:r>
                        <a:rPr lang="fr-FR" sz="1100" b="0">
                          <a:latin typeface="Verdana" panose="020B0604030504040204" pitchFamily="34" charset="0"/>
                          <a:ea typeface="Verdana" panose="020B0604030504040204" pitchFamily="34" charset="0"/>
                        </a:rPr>
                        <a:t>S.o.</a:t>
                      </a:r>
                    </a:p>
                  </a:txBody>
                  <a:tcPr marL="54000" marR="54000" marT="54000" marB="54000"/>
                </a:tc>
                <a:tc>
                  <a:txBody>
                    <a:bodyPr/>
                    <a:lstStyle/>
                    <a:p>
                      <a:pPr algn="l">
                        <a:spcBef>
                          <a:spcPts val="300"/>
                        </a:spcBef>
                        <a:spcAft>
                          <a:spcPts val="300"/>
                        </a:spcAft>
                      </a:pPr>
                      <a:r>
                        <a:rPr lang="fr-FR" sz="1100" b="0">
                          <a:latin typeface="Verdana" panose="020B0604030504040204" pitchFamily="34" charset="0"/>
                          <a:ea typeface="Verdana" panose="020B0604030504040204" pitchFamily="34" charset="0"/>
                        </a:rPr>
                        <a:t>Facultatif</a:t>
                      </a:r>
                    </a:p>
                  </a:txBody>
                  <a:tcPr marL="54000" marR="54000" marT="54000" marB="54000"/>
                </a:tc>
                <a:tc>
                  <a:txBody>
                    <a:bodyPr/>
                    <a:lstStyle/>
                    <a:p>
                      <a:pPr algn="l">
                        <a:spcBef>
                          <a:spcPts val="300"/>
                        </a:spcBef>
                        <a:spcAft>
                          <a:spcPts val="300"/>
                        </a:spcAft>
                      </a:pPr>
                      <a:r>
                        <a:rPr lang="fr-FR" sz="1100" b="0">
                          <a:latin typeface="Verdana" panose="020B0604030504040204" pitchFamily="34" charset="0"/>
                          <a:ea typeface="Verdana" panose="020B0604030504040204" pitchFamily="34" charset="0"/>
                        </a:rPr>
                        <a:t>Oui</a:t>
                      </a:r>
                    </a:p>
                  </a:txBody>
                  <a:tcPr marL="54000" marR="54000" marT="54000" marB="54000"/>
                </a:tc>
                <a:tc>
                  <a:txBody>
                    <a:bodyPr/>
                    <a:lstStyle/>
                    <a:p>
                      <a:pPr algn="l">
                        <a:spcBef>
                          <a:spcPts val="300"/>
                        </a:spcBef>
                        <a:spcAft>
                          <a:spcPts val="300"/>
                        </a:spcAft>
                      </a:pPr>
                      <a:r>
                        <a:rPr lang="fr-FR" sz="1100" b="0">
                          <a:latin typeface="Verdana" panose="020B0604030504040204" pitchFamily="34" charset="0"/>
                          <a:ea typeface="Verdana" panose="020B0604030504040204" pitchFamily="34" charset="0"/>
                        </a:rPr>
                        <a:t>Oui</a:t>
                      </a:r>
                    </a:p>
                  </a:txBody>
                  <a:tcPr marL="54000" marR="54000" marT="54000" marB="54000"/>
                </a:tc>
                <a:extLst>
                  <a:ext uri="{0D108BD9-81ED-4DB2-BD59-A6C34878D82A}">
                    <a16:rowId xmlns:a16="http://schemas.microsoft.com/office/drawing/2014/main" val="2535607510"/>
                  </a:ext>
                </a:extLst>
              </a:tr>
              <a:tr h="726593">
                <a:tc>
                  <a:txBody>
                    <a:bodyPr/>
                    <a:lstStyle/>
                    <a:p>
                      <a:pPr algn="l">
                        <a:spcBef>
                          <a:spcPts val="300"/>
                        </a:spcBef>
                        <a:spcAft>
                          <a:spcPts val="300"/>
                        </a:spcAft>
                      </a:pPr>
                      <a:r>
                        <a:rPr lang="fr-FR" sz="1100" b="1">
                          <a:latin typeface="Verdana" panose="020B0604030504040204" pitchFamily="34" charset="0"/>
                          <a:ea typeface="Verdana" panose="020B0604030504040204" pitchFamily="34" charset="0"/>
                        </a:rPr>
                        <a:t>Envois avec valeur déclarée</a:t>
                      </a:r>
                    </a:p>
                  </a:txBody>
                  <a:tcPr marL="54000" marR="54000" marT="54000" marB="54000"/>
                </a:tc>
                <a:tc>
                  <a:txBody>
                    <a:bodyPr/>
                    <a:lstStyle/>
                    <a:p>
                      <a:pPr algn="l">
                        <a:spcBef>
                          <a:spcPts val="300"/>
                        </a:spcBef>
                        <a:spcAft>
                          <a:spcPts val="300"/>
                        </a:spcAft>
                      </a:pPr>
                      <a:r>
                        <a:rPr lang="fr-FR" sz="1100" b="0" dirty="0">
                          <a:latin typeface="Verdana" panose="020B0604030504040204" pitchFamily="34" charset="0"/>
                          <a:ea typeface="Verdana" panose="020B0604030504040204" pitchFamily="34" charset="0"/>
                        </a:rPr>
                        <a:t>Documents </a:t>
                      </a:r>
                      <a:br>
                        <a:rPr lang="fr-FR" sz="1100" b="0" dirty="0">
                          <a:latin typeface="Verdana" panose="020B0604030504040204" pitchFamily="34" charset="0"/>
                          <a:ea typeface="Verdana" panose="020B0604030504040204" pitchFamily="34" charset="0"/>
                        </a:rPr>
                      </a:br>
                      <a:r>
                        <a:rPr lang="fr-FR" sz="1100" b="0" dirty="0">
                          <a:latin typeface="Verdana" panose="020B0604030504040204" pitchFamily="34" charset="0"/>
                          <a:ea typeface="Verdana" panose="020B0604030504040204" pitchFamily="34" charset="0"/>
                        </a:rPr>
                        <a:t>(à compter </a:t>
                      </a:r>
                      <a:br>
                        <a:rPr lang="fr-FR" sz="1100" b="0" dirty="0">
                          <a:latin typeface="Verdana" panose="020B0604030504040204" pitchFamily="34" charset="0"/>
                          <a:ea typeface="Verdana" panose="020B0604030504040204" pitchFamily="34" charset="0"/>
                        </a:rPr>
                      </a:br>
                      <a:r>
                        <a:rPr lang="fr-FR" sz="1100" b="0" dirty="0">
                          <a:latin typeface="Verdana" panose="020B0604030504040204" pitchFamily="34" charset="0"/>
                          <a:ea typeface="Verdana" panose="020B0604030504040204" pitchFamily="34" charset="0"/>
                        </a:rPr>
                        <a:t>du 1</a:t>
                      </a:r>
                      <a:r>
                        <a:rPr lang="fr-FR" sz="1100" b="0" baseline="30000" dirty="0">
                          <a:latin typeface="Verdana" panose="020B0604030504040204" pitchFamily="34" charset="0"/>
                          <a:ea typeface="Verdana" panose="020B0604030504040204" pitchFamily="34" charset="0"/>
                        </a:rPr>
                        <a:t>er</a:t>
                      </a:r>
                      <a:r>
                        <a:rPr lang="fr-FR" sz="1100" b="0" dirty="0">
                          <a:latin typeface="Verdana" panose="020B0604030504040204" pitchFamily="34" charset="0"/>
                          <a:ea typeface="Verdana" panose="020B0604030504040204" pitchFamily="34" charset="0"/>
                        </a:rPr>
                        <a:t> janvier 2026)</a:t>
                      </a:r>
                    </a:p>
                  </a:txBody>
                  <a:tcPr marL="54000" marR="54000" marT="54000" marB="54000"/>
                </a:tc>
                <a:tc>
                  <a:txBody>
                    <a:bodyPr/>
                    <a:lstStyle/>
                    <a:p>
                      <a:pPr algn="l">
                        <a:spcBef>
                          <a:spcPts val="300"/>
                        </a:spcBef>
                        <a:spcAft>
                          <a:spcPts val="300"/>
                        </a:spcAft>
                      </a:pPr>
                      <a:r>
                        <a:rPr lang="fr-FR" sz="1100" b="0">
                          <a:latin typeface="Verdana" panose="020B0604030504040204" pitchFamily="34" charset="0"/>
                          <a:ea typeface="Verdana" panose="020B0604030504040204" pitchFamily="34" charset="0"/>
                        </a:rPr>
                        <a:t>0 à 2 kg</a:t>
                      </a:r>
                    </a:p>
                  </a:txBody>
                  <a:tcPr marL="54000" marR="54000" marT="54000" marB="54000"/>
                </a:tc>
                <a:tc>
                  <a:txBody>
                    <a:bodyPr/>
                    <a:lstStyle/>
                    <a:p>
                      <a:pPr algn="l">
                        <a:spcBef>
                          <a:spcPts val="300"/>
                        </a:spcBef>
                        <a:spcAft>
                          <a:spcPts val="300"/>
                        </a:spcAft>
                      </a:pPr>
                      <a:r>
                        <a:rPr lang="fr-FR" sz="1100" b="0">
                          <a:latin typeface="Verdana" panose="020B0604030504040204" pitchFamily="34" charset="0"/>
                          <a:ea typeface="Verdana" panose="020B0604030504040204" pitchFamily="34" charset="0"/>
                        </a:rPr>
                        <a:t>Prioritaires</a:t>
                      </a:r>
                    </a:p>
                  </a:txBody>
                  <a:tcPr marL="54000" marR="54000" marT="54000" marB="54000"/>
                </a:tc>
                <a:tc>
                  <a:txBody>
                    <a:bodyPr/>
                    <a:lstStyle/>
                    <a:p>
                      <a:pPr algn="l">
                        <a:spcBef>
                          <a:spcPts val="300"/>
                        </a:spcBef>
                        <a:spcAft>
                          <a:spcPts val="300"/>
                        </a:spcAft>
                      </a:pPr>
                      <a:r>
                        <a:rPr lang="fr-FR" sz="1100" b="0">
                          <a:latin typeface="Verdana" panose="020B0604030504040204" pitchFamily="34" charset="0"/>
                          <a:ea typeface="Verdana" panose="020B0604030504040204" pitchFamily="34" charset="0"/>
                        </a:rPr>
                        <a:t>Obligatoire (VA–VZ)</a:t>
                      </a:r>
                    </a:p>
                  </a:txBody>
                  <a:tcPr marL="54000" marR="54000" marT="54000" marB="54000"/>
                </a:tc>
                <a:tc>
                  <a:txBody>
                    <a:bodyPr/>
                    <a:lstStyle/>
                    <a:p>
                      <a:pPr algn="l">
                        <a:spcBef>
                          <a:spcPts val="300"/>
                        </a:spcBef>
                        <a:spcAft>
                          <a:spcPts val="300"/>
                        </a:spcAft>
                      </a:pPr>
                      <a:r>
                        <a:rPr lang="fr-FR" sz="1100" b="0">
                          <a:latin typeface="Verdana" panose="020B0604030504040204" pitchFamily="34" charset="0"/>
                          <a:ea typeface="Verdana" panose="020B0604030504040204" pitchFamily="34" charset="0"/>
                        </a:rPr>
                        <a:t>Obligatoire</a:t>
                      </a:r>
                    </a:p>
                  </a:txBody>
                  <a:tcPr marL="54000" marR="54000" marT="54000" marB="54000"/>
                </a:tc>
                <a:tc>
                  <a:txBody>
                    <a:bodyPr/>
                    <a:lstStyle/>
                    <a:p>
                      <a:pPr algn="l">
                        <a:spcBef>
                          <a:spcPts val="300"/>
                        </a:spcBef>
                        <a:spcAft>
                          <a:spcPts val="300"/>
                        </a:spcAft>
                      </a:pPr>
                      <a:r>
                        <a:rPr lang="fr-FR" sz="1100" b="0" i="1" dirty="0">
                          <a:latin typeface="Verdana" panose="020B0604030504040204" pitchFamily="34" charset="0"/>
                          <a:ea typeface="Verdana" panose="020B0604030504040204" pitchFamily="34" charset="0"/>
                        </a:rPr>
                        <a:t>EMC, EMD, EDH, EMH/EMI</a:t>
                      </a:r>
                    </a:p>
                  </a:txBody>
                  <a:tcPr marL="54000" marR="54000" marT="54000" marB="54000"/>
                </a:tc>
                <a:tc>
                  <a:txBody>
                    <a:bodyPr/>
                    <a:lstStyle/>
                    <a:p>
                      <a:pPr marL="0" marR="0" lvl="0" indent="0" algn="l" defTabSz="914400" rtl="0" eaLnBrk="1" fontAlgn="auto" latinLnBrk="0" hangingPunct="1">
                        <a:lnSpc>
                          <a:spcPct val="100000"/>
                        </a:lnSpc>
                        <a:spcBef>
                          <a:spcPts val="300"/>
                        </a:spcBef>
                        <a:spcAft>
                          <a:spcPts val="300"/>
                        </a:spcAft>
                        <a:buClrTx/>
                        <a:buSzTx/>
                        <a:buFontTx/>
                        <a:buNone/>
                        <a:tabLst/>
                        <a:defRPr/>
                      </a:pPr>
                      <a:r>
                        <a:rPr lang="fr-FR" sz="1100" b="0" i="0" dirty="0" err="1">
                          <a:latin typeface="Verdana" panose="020B0604030504040204" pitchFamily="34" charset="0"/>
                          <a:ea typeface="Verdana" panose="020B0604030504040204" pitchFamily="34" charset="0"/>
                        </a:rPr>
                        <a:t>S.o</a:t>
                      </a:r>
                      <a:r>
                        <a:rPr lang="fr-FR" sz="1100" b="0" i="0" dirty="0">
                          <a:latin typeface="Verdana" panose="020B0604030504040204" pitchFamily="34" charset="0"/>
                          <a:ea typeface="Verdana" panose="020B0604030504040204" pitchFamily="34" charset="0"/>
                        </a:rPr>
                        <a:t>.</a:t>
                      </a:r>
                    </a:p>
                  </a:txBody>
                  <a:tcPr marL="54000" marR="54000" marT="54000" marB="54000"/>
                </a:tc>
                <a:tc>
                  <a:txBody>
                    <a:bodyPr/>
                    <a:lstStyle/>
                    <a:p>
                      <a:pPr algn="l">
                        <a:spcBef>
                          <a:spcPts val="300"/>
                        </a:spcBef>
                        <a:spcAft>
                          <a:spcPts val="300"/>
                        </a:spcAft>
                      </a:pPr>
                      <a:r>
                        <a:rPr lang="fr-FR" sz="1100" b="0">
                          <a:latin typeface="Verdana" panose="020B0604030504040204" pitchFamily="34" charset="0"/>
                          <a:ea typeface="Verdana" panose="020B0604030504040204" pitchFamily="34" charset="0"/>
                        </a:rPr>
                        <a:t>Facultatif</a:t>
                      </a:r>
                    </a:p>
                  </a:txBody>
                  <a:tcPr marL="54000" marR="54000" marT="54000" marB="54000"/>
                </a:tc>
                <a:tc>
                  <a:txBody>
                    <a:bodyPr/>
                    <a:lstStyle/>
                    <a:p>
                      <a:pPr algn="l">
                        <a:spcBef>
                          <a:spcPts val="300"/>
                        </a:spcBef>
                        <a:spcAft>
                          <a:spcPts val="300"/>
                        </a:spcAft>
                      </a:pPr>
                      <a:r>
                        <a:rPr lang="fr-FR" sz="1100" b="0">
                          <a:latin typeface="Verdana" panose="020B0604030504040204" pitchFamily="34" charset="0"/>
                          <a:ea typeface="Verdana" panose="020B0604030504040204" pitchFamily="34" charset="0"/>
                        </a:rPr>
                        <a:t>Oui</a:t>
                      </a:r>
                    </a:p>
                  </a:txBody>
                  <a:tcPr marL="54000" marR="54000" marT="54000" marB="54000"/>
                </a:tc>
                <a:tc>
                  <a:txBody>
                    <a:bodyPr/>
                    <a:lstStyle/>
                    <a:p>
                      <a:pPr algn="l">
                        <a:spcBef>
                          <a:spcPts val="300"/>
                        </a:spcBef>
                        <a:spcAft>
                          <a:spcPts val="300"/>
                        </a:spcAft>
                      </a:pPr>
                      <a:r>
                        <a:rPr lang="fr-FR" sz="1100" b="0">
                          <a:latin typeface="Verdana" panose="020B0604030504040204" pitchFamily="34" charset="0"/>
                          <a:ea typeface="Verdana" panose="020B0604030504040204" pitchFamily="34" charset="0"/>
                        </a:rPr>
                        <a:t>Oui</a:t>
                      </a:r>
                    </a:p>
                  </a:txBody>
                  <a:tcPr marL="54000" marR="54000" marT="54000" marB="54000"/>
                </a:tc>
                <a:extLst>
                  <a:ext uri="{0D108BD9-81ED-4DB2-BD59-A6C34878D82A}">
                    <a16:rowId xmlns:a16="http://schemas.microsoft.com/office/drawing/2014/main" val="2495856426"/>
                  </a:ext>
                </a:extLst>
              </a:tr>
              <a:tr h="1005494">
                <a:tc>
                  <a:txBody>
                    <a:bodyPr/>
                    <a:lstStyle/>
                    <a:p>
                      <a:pPr algn="l">
                        <a:spcBef>
                          <a:spcPts val="300"/>
                        </a:spcBef>
                        <a:spcAft>
                          <a:spcPts val="300"/>
                        </a:spcAft>
                      </a:pPr>
                      <a:r>
                        <a:rPr lang="fr-FR" sz="1100" b="1">
                          <a:latin typeface="Verdana" panose="020B0604030504040204" pitchFamily="34" charset="0"/>
                          <a:ea typeface="Verdana" panose="020B0604030504040204" pitchFamily="34" charset="0"/>
                        </a:rPr>
                        <a:t>Distribution avec suivi</a:t>
                      </a:r>
                    </a:p>
                  </a:txBody>
                  <a:tcPr marL="54000" marR="54000" marT="54000" marB="54000"/>
                </a:tc>
                <a:tc>
                  <a:txBody>
                    <a:bodyPr/>
                    <a:lstStyle/>
                    <a:p>
                      <a:pPr algn="l">
                        <a:spcBef>
                          <a:spcPts val="300"/>
                        </a:spcBef>
                        <a:spcAft>
                          <a:spcPts val="300"/>
                        </a:spcAft>
                      </a:pPr>
                      <a:r>
                        <a:rPr lang="fr-FR" sz="1100" b="0">
                          <a:latin typeface="Verdana" panose="020B0604030504040204" pitchFamily="34" charset="0"/>
                          <a:ea typeface="Verdana" panose="020B0604030504040204" pitchFamily="34" charset="0"/>
                        </a:rPr>
                        <a:t>Documents et marchandises</a:t>
                      </a:r>
                    </a:p>
                  </a:txBody>
                  <a:tcPr marL="54000" marR="54000" marT="54000" marB="54000"/>
                </a:tc>
                <a:tc>
                  <a:txBody>
                    <a:bodyPr/>
                    <a:lstStyle/>
                    <a:p>
                      <a:pPr algn="l">
                        <a:spcBef>
                          <a:spcPts val="300"/>
                        </a:spcBef>
                        <a:spcAft>
                          <a:spcPts val="300"/>
                        </a:spcAft>
                      </a:pPr>
                      <a:r>
                        <a:rPr lang="fr-FR" sz="1100" b="0">
                          <a:latin typeface="Verdana" panose="020B0604030504040204" pitchFamily="34" charset="0"/>
                          <a:ea typeface="Verdana" panose="020B0604030504040204" pitchFamily="34" charset="0"/>
                        </a:rPr>
                        <a:t>0 à 2 kg</a:t>
                      </a:r>
                    </a:p>
                  </a:txBody>
                  <a:tcPr marL="54000" marR="54000" marT="54000" marB="54000"/>
                </a:tc>
                <a:tc>
                  <a:txBody>
                    <a:bodyPr/>
                    <a:lstStyle/>
                    <a:p>
                      <a:pPr algn="l">
                        <a:spcBef>
                          <a:spcPts val="300"/>
                        </a:spcBef>
                        <a:spcAft>
                          <a:spcPts val="300"/>
                        </a:spcAft>
                      </a:pPr>
                      <a:r>
                        <a:rPr lang="fr-FR" sz="1100" b="0">
                          <a:latin typeface="Verdana" panose="020B0604030504040204" pitchFamily="34" charset="0"/>
                          <a:ea typeface="Verdana" panose="020B0604030504040204" pitchFamily="34" charset="0"/>
                        </a:rPr>
                        <a:t>Prioritaires</a:t>
                      </a:r>
                    </a:p>
                  </a:txBody>
                  <a:tcPr marL="54000" marR="54000" marT="54000" marB="54000"/>
                </a:tc>
                <a:tc>
                  <a:txBody>
                    <a:bodyPr/>
                    <a:lstStyle/>
                    <a:p>
                      <a:pPr algn="l">
                        <a:spcBef>
                          <a:spcPts val="300"/>
                        </a:spcBef>
                        <a:spcAft>
                          <a:spcPts val="300"/>
                        </a:spcAft>
                      </a:pPr>
                      <a:r>
                        <a:rPr lang="fr-FR" sz="1100" b="0">
                          <a:latin typeface="Verdana" panose="020B0604030504040204" pitchFamily="34" charset="0"/>
                          <a:ea typeface="Verdana" panose="020B0604030504040204" pitchFamily="34" charset="0"/>
                        </a:rPr>
                        <a:t>Obligatoire (LA–LZ)</a:t>
                      </a:r>
                    </a:p>
                  </a:txBody>
                  <a:tcPr marL="54000" marR="54000" marT="54000" marB="54000"/>
                </a:tc>
                <a:tc>
                  <a:txBody>
                    <a:bodyPr/>
                    <a:lstStyle/>
                    <a:p>
                      <a:pPr algn="l">
                        <a:spcBef>
                          <a:spcPts val="300"/>
                        </a:spcBef>
                        <a:spcAft>
                          <a:spcPts val="300"/>
                        </a:spcAft>
                      </a:pPr>
                      <a:r>
                        <a:rPr lang="fr-FR" sz="1100" b="0">
                          <a:latin typeface="Verdana" panose="020B0604030504040204" pitchFamily="34" charset="0"/>
                          <a:ea typeface="Verdana" panose="020B0604030504040204" pitchFamily="34" charset="0"/>
                        </a:rPr>
                        <a:t>Obligatoire</a:t>
                      </a:r>
                    </a:p>
                  </a:txBody>
                  <a:tcPr marL="54000" marR="54000" marT="54000" marB="54000"/>
                </a:tc>
                <a:tc>
                  <a:txBody>
                    <a:bodyPr/>
                    <a:lstStyle/>
                    <a:p>
                      <a:pPr algn="l">
                        <a:spcBef>
                          <a:spcPts val="300"/>
                        </a:spcBef>
                        <a:spcAft>
                          <a:spcPts val="300"/>
                        </a:spcAft>
                      </a:pPr>
                      <a:r>
                        <a:rPr lang="fr-FR" sz="1100" b="0" dirty="0">
                          <a:latin typeface="Verdana" panose="020B0604030504040204" pitchFamily="34" charset="0"/>
                          <a:ea typeface="Verdana" panose="020B0604030504040204" pitchFamily="34" charset="0"/>
                        </a:rPr>
                        <a:t>EMC, EMD, EDH, EMH/EMI</a:t>
                      </a:r>
                    </a:p>
                  </a:txBody>
                  <a:tcPr marL="54000" marR="54000" marT="54000" marB="54000"/>
                </a:tc>
                <a:tc>
                  <a:txBody>
                    <a:bodyPr/>
                    <a:lstStyle/>
                    <a:p>
                      <a:pPr algn="l">
                        <a:spcBef>
                          <a:spcPts val="300"/>
                        </a:spcBef>
                        <a:spcAft>
                          <a:spcPts val="300"/>
                        </a:spcAft>
                      </a:pPr>
                      <a:r>
                        <a:rPr lang="fr-FR" sz="1100" b="0" dirty="0">
                          <a:latin typeface="Verdana" panose="020B0604030504040204" pitchFamily="34" charset="0"/>
                          <a:ea typeface="Verdana" panose="020B0604030504040204" pitchFamily="34" charset="0"/>
                        </a:rPr>
                        <a:t>Obligatoire </a:t>
                      </a:r>
                      <a:r>
                        <a:rPr lang="fr-FR" sz="1100" b="0" i="1" dirty="0">
                          <a:latin typeface="Verdana" panose="020B0604030504040204" pitchFamily="34" charset="0"/>
                          <a:ea typeface="Verdana" panose="020B0604030504040204" pitchFamily="34" charset="0"/>
                        </a:rPr>
                        <a:t>(envois soumis </a:t>
                      </a:r>
                      <a:br>
                        <a:rPr lang="fr-FR" sz="1100" b="0" i="1" dirty="0">
                          <a:latin typeface="Verdana" panose="020B0604030504040204" pitchFamily="34" charset="0"/>
                          <a:ea typeface="Verdana" panose="020B0604030504040204" pitchFamily="34" charset="0"/>
                        </a:rPr>
                      </a:br>
                      <a:r>
                        <a:rPr lang="fr-FR" sz="1100" b="0" i="1" dirty="0">
                          <a:latin typeface="Verdana" panose="020B0604030504040204" pitchFamily="34" charset="0"/>
                          <a:ea typeface="Verdana" panose="020B0604030504040204" pitchFamily="34" charset="0"/>
                        </a:rPr>
                        <a:t>au contrôle douanier)</a:t>
                      </a:r>
                    </a:p>
                  </a:txBody>
                  <a:tcPr marL="54000" marR="54000" marT="54000" marB="54000"/>
                </a:tc>
                <a:tc>
                  <a:txBody>
                    <a:bodyPr/>
                    <a:lstStyle/>
                    <a:p>
                      <a:pPr algn="l">
                        <a:spcBef>
                          <a:spcPts val="300"/>
                        </a:spcBef>
                        <a:spcAft>
                          <a:spcPts val="300"/>
                        </a:spcAft>
                      </a:pPr>
                      <a:r>
                        <a:rPr lang="fr-FR" sz="1100" b="0">
                          <a:latin typeface="Verdana" panose="020B0604030504040204" pitchFamily="34" charset="0"/>
                          <a:ea typeface="Verdana" panose="020B0604030504040204" pitchFamily="34" charset="0"/>
                        </a:rPr>
                        <a:t>Facultatif</a:t>
                      </a:r>
                    </a:p>
                  </a:txBody>
                  <a:tcPr marL="54000" marR="54000" marT="54000" marB="54000"/>
                </a:tc>
                <a:tc>
                  <a:txBody>
                    <a:bodyPr/>
                    <a:lstStyle/>
                    <a:p>
                      <a:pPr algn="l">
                        <a:spcBef>
                          <a:spcPts val="300"/>
                        </a:spcBef>
                        <a:spcAft>
                          <a:spcPts val="300"/>
                        </a:spcAft>
                      </a:pPr>
                      <a:r>
                        <a:rPr lang="fr-FR" sz="1100" b="0">
                          <a:latin typeface="Verdana" panose="020B0604030504040204" pitchFamily="34" charset="0"/>
                          <a:ea typeface="Verdana" panose="020B0604030504040204" pitchFamily="34" charset="0"/>
                        </a:rPr>
                        <a:t>Non</a:t>
                      </a:r>
                    </a:p>
                  </a:txBody>
                  <a:tcPr marL="54000" marR="54000" marT="54000" marB="54000"/>
                </a:tc>
                <a:tc>
                  <a:txBody>
                    <a:bodyPr/>
                    <a:lstStyle/>
                    <a:p>
                      <a:pPr algn="l">
                        <a:spcBef>
                          <a:spcPts val="300"/>
                        </a:spcBef>
                        <a:spcAft>
                          <a:spcPts val="300"/>
                        </a:spcAft>
                      </a:pPr>
                      <a:r>
                        <a:rPr lang="fr-FR" sz="1100" b="0" dirty="0">
                          <a:latin typeface="Verdana" panose="020B0604030504040204" pitchFamily="34" charset="0"/>
                          <a:ea typeface="Verdana" panose="020B0604030504040204" pitchFamily="34" charset="0"/>
                        </a:rPr>
                        <a:t>Non</a:t>
                      </a:r>
                    </a:p>
                  </a:txBody>
                  <a:tcPr marL="54000" marR="54000" marT="54000" marB="54000"/>
                </a:tc>
                <a:extLst>
                  <a:ext uri="{0D108BD9-81ED-4DB2-BD59-A6C34878D82A}">
                    <a16:rowId xmlns:a16="http://schemas.microsoft.com/office/drawing/2014/main" val="796308868"/>
                  </a:ext>
                </a:extLst>
              </a:tr>
            </a:tbl>
          </a:graphicData>
        </a:graphic>
      </p:graphicFrame>
      <p:sp>
        <p:nvSpPr>
          <p:cNvPr id="4" name="Title 3">
            <a:extLst>
              <a:ext uri="{FF2B5EF4-FFF2-40B4-BE49-F238E27FC236}">
                <a16:creationId xmlns:a16="http://schemas.microsoft.com/office/drawing/2014/main" id="{9B492042-F436-4448-86DF-E0D193D04426}"/>
              </a:ext>
            </a:extLst>
          </p:cNvPr>
          <p:cNvSpPr>
            <a:spLocks noGrp="1"/>
          </p:cNvSpPr>
          <p:nvPr>
            <p:ph type="title"/>
          </p:nvPr>
        </p:nvSpPr>
        <p:spPr>
          <a:xfrm>
            <a:off x="1743543" y="497201"/>
            <a:ext cx="10010167" cy="574284"/>
          </a:xfrm>
        </p:spPr>
        <p:txBody>
          <a:bodyPr/>
          <a:lstStyle/>
          <a:p>
            <a:r>
              <a:rPr lang="fr-FR" sz="2800" dirty="0"/>
              <a:t>Récapitulatif des caractéristiques – Services </a:t>
            </a:r>
            <a:br>
              <a:rPr lang="fr-FR" sz="2800" dirty="0"/>
            </a:br>
            <a:r>
              <a:rPr lang="fr-FR" sz="2800" dirty="0"/>
              <a:t>de recommandation, de déclaration de valeur </a:t>
            </a:r>
            <a:br>
              <a:rPr lang="fr-FR" sz="2800" dirty="0"/>
            </a:br>
            <a:r>
              <a:rPr lang="fr-FR" sz="2800" dirty="0"/>
              <a:t>et de distribution avec suivi</a:t>
            </a:r>
          </a:p>
        </p:txBody>
      </p:sp>
    </p:spTree>
    <p:extLst>
      <p:ext uri="{BB962C8B-B14F-4D97-AF65-F5344CB8AC3E}">
        <p14:creationId xmlns:p14="http://schemas.microsoft.com/office/powerpoint/2010/main" val="25358577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B492042-F436-4448-86DF-E0D193D04426}"/>
              </a:ext>
            </a:extLst>
          </p:cNvPr>
          <p:cNvSpPr>
            <a:spLocks noGrp="1"/>
          </p:cNvSpPr>
          <p:nvPr>
            <p:ph type="title"/>
          </p:nvPr>
        </p:nvSpPr>
        <p:spPr/>
        <p:txBody>
          <a:bodyPr/>
          <a:lstStyle/>
          <a:p>
            <a:r>
              <a:rPr lang="fr-FR"/>
              <a:t>Gestion des itinéraires</a:t>
            </a:r>
          </a:p>
        </p:txBody>
      </p:sp>
      <p:sp>
        <p:nvSpPr>
          <p:cNvPr id="5" name="Content Placeholder 4">
            <a:extLst>
              <a:ext uri="{FF2B5EF4-FFF2-40B4-BE49-F238E27FC236}">
                <a16:creationId xmlns:a16="http://schemas.microsoft.com/office/drawing/2014/main" id="{DF70E719-61A2-4D46-A5A9-FECAF7833B2B}"/>
              </a:ext>
            </a:extLst>
          </p:cNvPr>
          <p:cNvSpPr>
            <a:spLocks noGrp="1"/>
          </p:cNvSpPr>
          <p:nvPr>
            <p:ph sz="quarter" idx="13"/>
          </p:nvPr>
        </p:nvSpPr>
        <p:spPr>
          <a:xfrm>
            <a:off x="3638550" y="1530220"/>
            <a:ext cx="8216900" cy="5041496"/>
          </a:xfrm>
          <a:ln>
            <a:noFill/>
          </a:ln>
        </p:spPr>
        <p:txBody>
          <a:bodyPr/>
          <a:lstStyle/>
          <a:p>
            <a:pPr marL="358775" algn="l">
              <a:buNone/>
              <a:tabLst>
                <a:tab pos="358775" algn="l"/>
              </a:tabLst>
            </a:pPr>
            <a:r>
              <a:rPr lang="fr-FR" sz="1800" dirty="0"/>
              <a:t>1.	Activer «National Management» &gt; «</a:t>
            </a:r>
            <a:r>
              <a:rPr lang="fr-FR" sz="1800" dirty="0" err="1"/>
              <a:t>Routing</a:t>
            </a:r>
            <a:r>
              <a:rPr lang="fr-FR" sz="1800" dirty="0"/>
              <a:t> plan» &gt; «International» &gt; «Air and SAL routes»</a:t>
            </a:r>
          </a:p>
          <a:p>
            <a:pPr marL="358775" algn="l">
              <a:spcBef>
                <a:spcPts val="600"/>
              </a:spcBef>
              <a:buNone/>
              <a:tabLst>
                <a:tab pos="358775" algn="l"/>
              </a:tabLst>
            </a:pPr>
            <a:r>
              <a:rPr lang="fr-FR" sz="1800" dirty="0"/>
              <a:t>2.	Créer ou mettre à jour des itinéraires existants. Sélectionner les sous-classes de dépêche/récipient autorisées pour l’itinéraire considéré:</a:t>
            </a:r>
          </a:p>
          <a:p>
            <a:pPr marL="715963" algn="l">
              <a:spcBef>
                <a:spcPts val="600"/>
              </a:spcBef>
              <a:buFont typeface="Verdana" panose="020B0604030504040204" pitchFamily="34" charset="0"/>
              <a:buChar char="–"/>
            </a:pPr>
            <a:r>
              <a:rPr lang="fr-FR" sz="1800" dirty="0"/>
              <a:t>UX: ENVOIS DE LA POSTE AUX LETTRES AVEC SUIVI </a:t>
            </a:r>
            <a:br>
              <a:rPr lang="fr-FR" sz="1800" dirty="0"/>
            </a:br>
            <a:r>
              <a:rPr lang="fr-FR" sz="1800" dirty="0"/>
              <a:t>DE LA DISTRIBUTION</a:t>
            </a:r>
          </a:p>
          <a:p>
            <a:pPr marL="715963" algn="l">
              <a:spcBef>
                <a:spcPts val="600"/>
              </a:spcBef>
              <a:buFont typeface="Verdana" panose="020B0604030504040204" pitchFamily="34" charset="0"/>
              <a:buChar char="–"/>
            </a:pPr>
            <a:r>
              <a:rPr lang="fr-FR" sz="1800" dirty="0"/>
              <a:t>UR: ENVOIS DE LA POSTE AUX LETTRES RECOMMANDÉS</a:t>
            </a:r>
          </a:p>
          <a:p>
            <a:pPr marL="4400" indent="0">
              <a:buNone/>
            </a:pPr>
            <a:endParaRPr lang="en-GB" dirty="0"/>
          </a:p>
        </p:txBody>
      </p:sp>
      <p:sp>
        <p:nvSpPr>
          <p:cNvPr id="6" name="ZoneTexte 5">
            <a:extLst>
              <a:ext uri="{FF2B5EF4-FFF2-40B4-BE49-F238E27FC236}">
                <a16:creationId xmlns:a16="http://schemas.microsoft.com/office/drawing/2014/main" id="{103FE221-C5DB-47C2-881E-E30E07300405}"/>
              </a:ext>
            </a:extLst>
          </p:cNvPr>
          <p:cNvSpPr txBox="1"/>
          <p:nvPr/>
        </p:nvSpPr>
        <p:spPr>
          <a:xfrm>
            <a:off x="336550" y="1519178"/>
            <a:ext cx="3146483" cy="2151528"/>
          </a:xfrm>
          <a:prstGeom prst="rect">
            <a:avLst/>
          </a:prstGeom>
          <a:solidFill>
            <a:schemeClr val="accent1">
              <a:lumMod val="20000"/>
              <a:lumOff val="80000"/>
            </a:schemeClr>
          </a:solidFill>
        </p:spPr>
        <p:txBody>
          <a:bodyPr wrap="square" tIns="90000" bIns="90000">
            <a:spAutoFit/>
          </a:bodyPr>
          <a:lstStyle/>
          <a:p>
            <a:r>
              <a:rPr lang="fr-FR" sz="1600" i="1" dirty="0">
                <a:latin typeface="Verdana" panose="020B0604030504040204" pitchFamily="34" charset="0"/>
                <a:ea typeface="Verdana" panose="020B0604030504040204" pitchFamily="34" charset="0"/>
                <a:cs typeface="Times New Roman" panose="02020603050405020304" pitchFamily="18" charset="0"/>
              </a:rPr>
              <a:t>IPS permet de configurer les itinéraires pour expédier des dépêches et des récipients de la sous-classe de courrier UX pour les envois avec suivi, et de la sous-classe </a:t>
            </a:r>
            <a:br>
              <a:rPr lang="fr-FR" sz="1600" i="1" dirty="0">
                <a:latin typeface="Verdana" panose="020B0604030504040204" pitchFamily="34" charset="0"/>
                <a:ea typeface="Verdana" panose="020B0604030504040204" pitchFamily="34" charset="0"/>
                <a:cs typeface="Times New Roman" panose="02020603050405020304" pitchFamily="18" charset="0"/>
              </a:rPr>
            </a:br>
            <a:r>
              <a:rPr lang="fr-FR" sz="1600" i="1" dirty="0">
                <a:latin typeface="Verdana" panose="020B0604030504040204" pitchFamily="34" charset="0"/>
                <a:ea typeface="Verdana" panose="020B0604030504040204" pitchFamily="34" charset="0"/>
                <a:cs typeface="Times New Roman" panose="02020603050405020304" pitchFamily="18" charset="0"/>
              </a:rPr>
              <a:t>de courrier UR pour les envois recommandés</a:t>
            </a:r>
          </a:p>
        </p:txBody>
      </p:sp>
      <p:sp>
        <p:nvSpPr>
          <p:cNvPr id="7" name="Rectangle 6">
            <a:extLst>
              <a:ext uri="{FF2B5EF4-FFF2-40B4-BE49-F238E27FC236}">
                <a16:creationId xmlns:a16="http://schemas.microsoft.com/office/drawing/2014/main" id="{0421FAE6-C38E-496E-9671-F768820F93AF}"/>
              </a:ext>
            </a:extLst>
          </p:cNvPr>
          <p:cNvSpPr/>
          <p:nvPr/>
        </p:nvSpPr>
        <p:spPr>
          <a:xfrm>
            <a:off x="336550" y="4512794"/>
            <a:ext cx="5662967" cy="2038073"/>
          </a:xfrm>
          <a:prstGeom prst="rect">
            <a:avLst/>
          </a:prstGeom>
          <a:solidFill>
            <a:srgbClr val="C00000"/>
          </a:solidFill>
        </p:spPr>
        <p:style>
          <a:lnRef idx="2">
            <a:schemeClr val="accent2">
              <a:shade val="50000"/>
            </a:schemeClr>
          </a:lnRef>
          <a:fillRef idx="1">
            <a:schemeClr val="accent2"/>
          </a:fillRef>
          <a:effectRef idx="0">
            <a:schemeClr val="accent2"/>
          </a:effectRef>
          <a:fontRef idx="minor">
            <a:schemeClr val="lt1"/>
          </a:fontRef>
        </p:style>
        <p:txBody>
          <a:bodyPr tIns="90000" bIns="90000" rtlCol="0" anchor="t"/>
          <a:lstStyle/>
          <a:p>
            <a:r>
              <a:rPr lang="fr-FR" sz="1400" b="1" dirty="0">
                <a:latin typeface="Verdana" panose="020B0604030504040204" pitchFamily="34" charset="0"/>
                <a:ea typeface="Verdana" panose="020B0604030504040204" pitchFamily="34" charset="0"/>
              </a:rPr>
              <a:t>Envois de la poste aux lettres expédiés aux États-Unis d’Amérique</a:t>
            </a:r>
          </a:p>
          <a:p>
            <a:endParaRPr lang="en-GB" sz="1400" b="1" dirty="0">
              <a:latin typeface="Verdana" panose="020B0604030504040204" pitchFamily="34" charset="0"/>
              <a:ea typeface="Verdana" panose="020B0604030504040204" pitchFamily="34" charset="0"/>
            </a:endParaRPr>
          </a:p>
          <a:p>
            <a:r>
              <a:rPr lang="fr-FR" sz="1400" dirty="0">
                <a:latin typeface="Verdana" panose="020B0604030504040204" pitchFamily="34" charset="0"/>
                <a:ea typeface="Verdana" panose="020B0604030504040204" pitchFamily="34" charset="0"/>
              </a:rPr>
              <a:t>USPS accepte uniquement:</a:t>
            </a:r>
          </a:p>
          <a:p>
            <a:pPr marL="360000" indent="-360000">
              <a:spcBef>
                <a:spcPts val="600"/>
              </a:spcBef>
              <a:buFont typeface="Calibri" panose="020F0502020204030204" pitchFamily="34" charset="0"/>
              <a:buChar char="‒"/>
            </a:pPr>
            <a:r>
              <a:rPr lang="fr-FR" sz="1400" dirty="0">
                <a:latin typeface="Verdana" panose="020B0604030504040204" pitchFamily="34" charset="0"/>
                <a:ea typeface="Verdana" panose="020B0604030504040204" pitchFamily="34" charset="0"/>
              </a:rPr>
              <a:t>les </a:t>
            </a:r>
            <a:r>
              <a:rPr lang="fr-FR" sz="1400" b="1" dirty="0">
                <a:latin typeface="Verdana" panose="020B0604030504040204" pitchFamily="34" charset="0"/>
                <a:ea typeface="Verdana" panose="020B0604030504040204" pitchFamily="34" charset="0"/>
              </a:rPr>
              <a:t>récipients UA</a:t>
            </a:r>
            <a:r>
              <a:rPr lang="fr-FR" sz="1400" dirty="0">
                <a:latin typeface="Verdana" panose="020B0604030504040204" pitchFamily="34" charset="0"/>
                <a:ea typeface="Verdana" panose="020B0604030504040204" pitchFamily="34" charset="0"/>
              </a:rPr>
              <a:t> pour les envois de la poste aux lettres contenant des </a:t>
            </a:r>
            <a:r>
              <a:rPr lang="fr-FR" sz="1400" b="1" dirty="0">
                <a:latin typeface="Verdana" panose="020B0604030504040204" pitchFamily="34" charset="0"/>
                <a:ea typeface="Verdana" panose="020B0604030504040204" pitchFamily="34" charset="0"/>
              </a:rPr>
              <a:t>marchandises</a:t>
            </a:r>
          </a:p>
          <a:p>
            <a:pPr marL="360000" indent="-360000">
              <a:spcBef>
                <a:spcPts val="600"/>
              </a:spcBef>
              <a:buFont typeface="Calibri" panose="020F0502020204030204" pitchFamily="34" charset="0"/>
              <a:buChar char="‒"/>
            </a:pPr>
            <a:r>
              <a:rPr lang="fr-FR" sz="1400" dirty="0">
                <a:latin typeface="Verdana" panose="020B0604030504040204" pitchFamily="34" charset="0"/>
                <a:ea typeface="Verdana" panose="020B0604030504040204" pitchFamily="34" charset="0"/>
              </a:rPr>
              <a:t>les </a:t>
            </a:r>
            <a:r>
              <a:rPr lang="fr-FR" sz="1400" b="1" dirty="0">
                <a:latin typeface="Verdana" panose="020B0604030504040204" pitchFamily="34" charset="0"/>
                <a:ea typeface="Verdana" panose="020B0604030504040204" pitchFamily="34" charset="0"/>
              </a:rPr>
              <a:t>récipients UL</a:t>
            </a:r>
            <a:r>
              <a:rPr lang="fr-FR" sz="1400" dirty="0">
                <a:latin typeface="Verdana" panose="020B0604030504040204" pitchFamily="34" charset="0"/>
                <a:ea typeface="Verdana" panose="020B0604030504040204" pitchFamily="34" charset="0"/>
              </a:rPr>
              <a:t> pour les envois de la poste aux lettres contenant des </a:t>
            </a:r>
            <a:r>
              <a:rPr lang="fr-FR" sz="1400" b="1" dirty="0">
                <a:latin typeface="Verdana" panose="020B0604030504040204" pitchFamily="34" charset="0"/>
                <a:ea typeface="Verdana" panose="020B0604030504040204" pitchFamily="34" charset="0"/>
              </a:rPr>
              <a:t>documents</a:t>
            </a:r>
          </a:p>
        </p:txBody>
      </p:sp>
      <p:pic>
        <p:nvPicPr>
          <p:cNvPr id="8" name="Picture 3">
            <a:extLst>
              <a:ext uri="{FF2B5EF4-FFF2-40B4-BE49-F238E27FC236}">
                <a16:creationId xmlns:a16="http://schemas.microsoft.com/office/drawing/2014/main" id="{C4CABF3F-DE5C-48C6-BC52-B4B4B77F24D0}"/>
              </a:ext>
            </a:extLst>
          </p:cNvPr>
          <p:cNvPicPr>
            <a:picLocks noChangeAspect="1"/>
          </p:cNvPicPr>
          <p:nvPr/>
        </p:nvPicPr>
        <p:blipFill>
          <a:blip r:embed="rId2"/>
          <a:stretch>
            <a:fillRect/>
          </a:stretch>
        </p:blipFill>
        <p:spPr>
          <a:xfrm>
            <a:off x="7858897" y="3912230"/>
            <a:ext cx="3996553" cy="2950563"/>
          </a:xfrm>
          <a:prstGeom prst="rect">
            <a:avLst/>
          </a:prstGeom>
        </p:spPr>
      </p:pic>
    </p:spTree>
    <p:extLst>
      <p:ext uri="{BB962C8B-B14F-4D97-AF65-F5344CB8AC3E}">
        <p14:creationId xmlns:p14="http://schemas.microsoft.com/office/powerpoint/2010/main" val="22608509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B492042-F436-4448-86DF-E0D193D04426}"/>
              </a:ext>
            </a:extLst>
          </p:cNvPr>
          <p:cNvSpPr>
            <a:spLocks noGrp="1"/>
          </p:cNvSpPr>
          <p:nvPr>
            <p:ph type="title"/>
          </p:nvPr>
        </p:nvSpPr>
        <p:spPr/>
        <p:txBody>
          <a:bodyPr/>
          <a:lstStyle/>
          <a:p>
            <a:r>
              <a:rPr lang="fr-FR"/>
              <a:t>Création des dépêches</a:t>
            </a:r>
          </a:p>
        </p:txBody>
      </p:sp>
      <p:sp>
        <p:nvSpPr>
          <p:cNvPr id="5" name="Content Placeholder 4">
            <a:extLst>
              <a:ext uri="{FF2B5EF4-FFF2-40B4-BE49-F238E27FC236}">
                <a16:creationId xmlns:a16="http://schemas.microsoft.com/office/drawing/2014/main" id="{DF70E719-61A2-4D46-A5A9-FECAF7833B2B}"/>
              </a:ext>
            </a:extLst>
          </p:cNvPr>
          <p:cNvSpPr>
            <a:spLocks noGrp="1"/>
          </p:cNvSpPr>
          <p:nvPr>
            <p:ph sz="quarter" idx="13"/>
          </p:nvPr>
        </p:nvSpPr>
        <p:spPr>
          <a:xfrm>
            <a:off x="336550" y="1530220"/>
            <a:ext cx="3686185" cy="5041496"/>
          </a:xfrm>
          <a:ln>
            <a:noFill/>
          </a:ln>
        </p:spPr>
        <p:txBody>
          <a:bodyPr/>
          <a:lstStyle/>
          <a:p>
            <a:pPr marL="0" indent="0" algn="l">
              <a:buNone/>
            </a:pPr>
            <a:r>
              <a:rPr lang="fr-FR" sz="1400" b="1" dirty="0"/>
              <a:t>Gestion du courrier – Opérations pour le courrier partant </a:t>
            </a:r>
          </a:p>
          <a:p>
            <a:pPr marL="0" indent="0" algn="l">
              <a:buNone/>
            </a:pPr>
            <a:r>
              <a:rPr lang="fr-FR" sz="1400" dirty="0"/>
              <a:t> </a:t>
            </a:r>
          </a:p>
          <a:p>
            <a:pPr marL="0" indent="0" algn="l">
              <a:buNone/>
            </a:pPr>
            <a:r>
              <a:rPr lang="fr-FR" sz="1400" i="1" dirty="0"/>
              <a:t>Les envois dont l’indicateur de service est compris dans les fourchettes LA–LZ, RA–RZ ou VA–VZ sont automatiquement stockés comme envois avec suivi, envois recommandés et envois avec valeur déclarée, respectivement</a:t>
            </a:r>
          </a:p>
          <a:p>
            <a:pPr marL="0" indent="0" algn="l">
              <a:buNone/>
            </a:pPr>
            <a:endParaRPr lang="en-GB" sz="1400" i="1" dirty="0"/>
          </a:p>
          <a:p>
            <a:pPr marL="0" indent="0" algn="l">
              <a:buNone/>
            </a:pPr>
            <a:endParaRPr lang="en-GB" sz="1400" i="1" dirty="0"/>
          </a:p>
          <a:p>
            <a:pPr marL="0" indent="0" algn="l">
              <a:spcBef>
                <a:spcPts val="600"/>
              </a:spcBef>
              <a:spcAft>
                <a:spcPts val="0"/>
              </a:spcAft>
              <a:buNone/>
            </a:pPr>
            <a:r>
              <a:rPr lang="fr-FR" sz="1400" i="1" dirty="0"/>
              <a:t>Fonction IPS:</a:t>
            </a:r>
          </a:p>
          <a:p>
            <a:pPr marL="0" indent="0" algn="l">
              <a:spcBef>
                <a:spcPts val="600"/>
              </a:spcBef>
              <a:spcAft>
                <a:spcPts val="600"/>
              </a:spcAft>
              <a:buNone/>
            </a:pPr>
            <a:r>
              <a:rPr lang="fr-FR" sz="1400" i="1" dirty="0"/>
              <a:t>«</a:t>
            </a:r>
            <a:r>
              <a:rPr lang="fr-FR" sz="1400" i="1" dirty="0" err="1"/>
              <a:t>Letters</a:t>
            </a:r>
            <a:r>
              <a:rPr lang="fr-FR" sz="1400" i="1" dirty="0"/>
              <a:t>» &gt; «</a:t>
            </a:r>
            <a:r>
              <a:rPr lang="fr-FR" sz="1400" i="1" dirty="0" err="1"/>
              <a:t>Outbound</a:t>
            </a:r>
            <a:r>
              <a:rPr lang="fr-FR" sz="1400" i="1" dirty="0"/>
              <a:t>» &gt; «</a:t>
            </a:r>
            <a:r>
              <a:rPr lang="fr-FR" sz="1400" i="1" dirty="0" err="1"/>
              <a:t>Letters</a:t>
            </a:r>
            <a:r>
              <a:rPr lang="fr-FR" sz="1400" i="1" dirty="0"/>
              <a:t>» &gt; «</a:t>
            </a:r>
            <a:r>
              <a:rPr lang="fr-FR" sz="1400" i="1" dirty="0" err="1"/>
              <a:t>Receive</a:t>
            </a:r>
            <a:r>
              <a:rPr lang="fr-FR" sz="1400" i="1" dirty="0"/>
              <a:t> </a:t>
            </a:r>
            <a:r>
              <a:rPr lang="fr-FR" sz="1400" i="1" dirty="0" err="1"/>
              <a:t>letters</a:t>
            </a:r>
            <a:r>
              <a:rPr lang="fr-FR" sz="1400" i="1" dirty="0"/>
              <a:t> at </a:t>
            </a:r>
            <a:r>
              <a:rPr lang="fr-FR" sz="1400" i="1" dirty="0" err="1"/>
              <a:t>outward</a:t>
            </a:r>
            <a:r>
              <a:rPr lang="fr-FR" sz="1400" i="1" dirty="0"/>
              <a:t> exchange office (EMB)»</a:t>
            </a:r>
          </a:p>
          <a:p>
            <a:pPr marL="4400" indent="0">
              <a:buNone/>
            </a:pPr>
            <a:endParaRPr lang="en-GB" sz="1400" dirty="0"/>
          </a:p>
        </p:txBody>
      </p:sp>
      <p:grpSp>
        <p:nvGrpSpPr>
          <p:cNvPr id="6" name="Group 5">
            <a:extLst>
              <a:ext uri="{FF2B5EF4-FFF2-40B4-BE49-F238E27FC236}">
                <a16:creationId xmlns:a16="http://schemas.microsoft.com/office/drawing/2014/main" id="{A68A6E17-6D33-4BEC-8653-C8B0F9A68B28}"/>
              </a:ext>
            </a:extLst>
          </p:cNvPr>
          <p:cNvGrpSpPr>
            <a:grpSpLocks noChangeAspect="1"/>
          </p:cNvGrpSpPr>
          <p:nvPr/>
        </p:nvGrpSpPr>
        <p:grpSpPr>
          <a:xfrm>
            <a:off x="4298049" y="1531637"/>
            <a:ext cx="7505479" cy="3629416"/>
            <a:chOff x="2604039" y="1759536"/>
            <a:chExt cx="9428935" cy="4559538"/>
          </a:xfrm>
        </p:grpSpPr>
        <p:pic>
          <p:nvPicPr>
            <p:cNvPr id="7" name="Image 12">
              <a:extLst>
                <a:ext uri="{FF2B5EF4-FFF2-40B4-BE49-F238E27FC236}">
                  <a16:creationId xmlns:a16="http://schemas.microsoft.com/office/drawing/2014/main" id="{B2E57DDE-FCDA-486B-8118-203CE1E9820F}"/>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2604039" y="1759536"/>
              <a:ext cx="5181678" cy="4037170"/>
            </a:xfrm>
            <a:prstGeom prst="rect">
              <a:avLst/>
            </a:prstGeom>
            <a:noFill/>
          </p:spPr>
        </p:pic>
        <p:pic>
          <p:nvPicPr>
            <p:cNvPr id="8" name="Picture 7">
              <a:extLst>
                <a:ext uri="{FF2B5EF4-FFF2-40B4-BE49-F238E27FC236}">
                  <a16:creationId xmlns:a16="http://schemas.microsoft.com/office/drawing/2014/main" id="{CDECF2D2-5EE8-455E-ADBF-B85D87C5B34D}"/>
                </a:ext>
              </a:extLst>
            </p:cNvPr>
            <p:cNvPicPr>
              <a:picLocks noChangeAspect="1"/>
            </p:cNvPicPr>
            <p:nvPr/>
          </p:nvPicPr>
          <p:blipFill>
            <a:blip r:embed="rId3"/>
            <a:stretch>
              <a:fillRect/>
            </a:stretch>
          </p:blipFill>
          <p:spPr>
            <a:xfrm>
              <a:off x="2964000" y="2468887"/>
              <a:ext cx="4979278" cy="3764996"/>
            </a:xfrm>
            <a:prstGeom prst="rect">
              <a:avLst/>
            </a:prstGeom>
          </p:spPr>
        </p:pic>
        <p:sp>
          <p:nvSpPr>
            <p:cNvPr id="9" name="Rectangle 8">
              <a:extLst>
                <a:ext uri="{FF2B5EF4-FFF2-40B4-BE49-F238E27FC236}">
                  <a16:creationId xmlns:a16="http://schemas.microsoft.com/office/drawing/2014/main" id="{074F22F3-BE8C-476E-A8E5-E1F5E7BBA8C6}"/>
                </a:ext>
              </a:extLst>
            </p:cNvPr>
            <p:cNvSpPr/>
            <p:nvPr/>
          </p:nvSpPr>
          <p:spPr>
            <a:xfrm>
              <a:off x="3050045" y="2787892"/>
              <a:ext cx="1822663" cy="214792"/>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a:extLst>
                <a:ext uri="{FF2B5EF4-FFF2-40B4-BE49-F238E27FC236}">
                  <a16:creationId xmlns:a16="http://schemas.microsoft.com/office/drawing/2014/main" id="{9D95524E-D969-42C7-80F4-6AF228CE4726}"/>
                </a:ext>
              </a:extLst>
            </p:cNvPr>
            <p:cNvPicPr>
              <a:picLocks noChangeAspect="1"/>
            </p:cNvPicPr>
            <p:nvPr/>
          </p:nvPicPr>
          <p:blipFill>
            <a:blip r:embed="rId4"/>
            <a:stretch>
              <a:fillRect/>
            </a:stretch>
          </p:blipFill>
          <p:spPr>
            <a:xfrm>
              <a:off x="3350758" y="3622134"/>
              <a:ext cx="4684160" cy="2696940"/>
            </a:xfrm>
            <a:prstGeom prst="rect">
              <a:avLst/>
            </a:prstGeom>
          </p:spPr>
        </p:pic>
        <p:sp>
          <p:nvSpPr>
            <p:cNvPr id="11" name="Rectangle 10">
              <a:extLst>
                <a:ext uri="{FF2B5EF4-FFF2-40B4-BE49-F238E27FC236}">
                  <a16:creationId xmlns:a16="http://schemas.microsoft.com/office/drawing/2014/main" id="{9755C6BA-48A8-4F1D-A03E-48AF87FB6466}"/>
                </a:ext>
              </a:extLst>
            </p:cNvPr>
            <p:cNvSpPr/>
            <p:nvPr/>
          </p:nvSpPr>
          <p:spPr>
            <a:xfrm>
              <a:off x="3423377" y="3912403"/>
              <a:ext cx="1713222" cy="213336"/>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D9C28AA2-3681-492B-98EF-FD8DFC784F2B}"/>
                </a:ext>
              </a:extLst>
            </p:cNvPr>
            <p:cNvSpPr/>
            <p:nvPr/>
          </p:nvSpPr>
          <p:spPr>
            <a:xfrm>
              <a:off x="3423376" y="4348558"/>
              <a:ext cx="4444147" cy="213336"/>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28E8B57A-2B35-4BF2-81E0-43B19CB03560}"/>
                </a:ext>
              </a:extLst>
            </p:cNvPr>
            <p:cNvPicPr>
              <a:picLocks noChangeAspect="1"/>
            </p:cNvPicPr>
            <p:nvPr/>
          </p:nvPicPr>
          <p:blipFill>
            <a:blip r:embed="rId5"/>
            <a:stretch>
              <a:fillRect/>
            </a:stretch>
          </p:blipFill>
          <p:spPr>
            <a:xfrm>
              <a:off x="8196813" y="1764438"/>
              <a:ext cx="3836161" cy="4205332"/>
            </a:xfrm>
            <a:prstGeom prst="rect">
              <a:avLst/>
            </a:prstGeom>
          </p:spPr>
        </p:pic>
        <p:sp>
          <p:nvSpPr>
            <p:cNvPr id="14" name="Rectangle 13">
              <a:extLst>
                <a:ext uri="{FF2B5EF4-FFF2-40B4-BE49-F238E27FC236}">
                  <a16:creationId xmlns:a16="http://schemas.microsoft.com/office/drawing/2014/main" id="{5FF2C38D-890E-4093-8B37-1A23EBEE2D90}"/>
                </a:ext>
              </a:extLst>
            </p:cNvPr>
            <p:cNvSpPr/>
            <p:nvPr/>
          </p:nvSpPr>
          <p:spPr>
            <a:xfrm>
              <a:off x="8196813" y="5115509"/>
              <a:ext cx="3836161" cy="854261"/>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3123632D-AED9-4454-A847-692275C7DFE5}"/>
                </a:ext>
              </a:extLst>
            </p:cNvPr>
            <p:cNvSpPr/>
            <p:nvPr/>
          </p:nvSpPr>
          <p:spPr>
            <a:xfrm>
              <a:off x="3050044" y="3225503"/>
              <a:ext cx="1822663" cy="214792"/>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15333141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B492042-F436-4448-86DF-E0D193D04426}"/>
              </a:ext>
            </a:extLst>
          </p:cNvPr>
          <p:cNvSpPr>
            <a:spLocks noGrp="1"/>
          </p:cNvSpPr>
          <p:nvPr>
            <p:ph type="title"/>
          </p:nvPr>
        </p:nvSpPr>
        <p:spPr/>
        <p:txBody>
          <a:bodyPr/>
          <a:lstStyle/>
          <a:p>
            <a:r>
              <a:rPr lang="fr-FR"/>
              <a:t>Courrier arrivant</a:t>
            </a:r>
          </a:p>
        </p:txBody>
      </p:sp>
      <p:sp>
        <p:nvSpPr>
          <p:cNvPr id="5" name="Content Placeholder 4">
            <a:extLst>
              <a:ext uri="{FF2B5EF4-FFF2-40B4-BE49-F238E27FC236}">
                <a16:creationId xmlns:a16="http://schemas.microsoft.com/office/drawing/2014/main" id="{DF70E719-61A2-4D46-A5A9-FECAF7833B2B}"/>
              </a:ext>
            </a:extLst>
          </p:cNvPr>
          <p:cNvSpPr>
            <a:spLocks noGrp="1"/>
          </p:cNvSpPr>
          <p:nvPr>
            <p:ph sz="quarter" idx="13"/>
          </p:nvPr>
        </p:nvSpPr>
        <p:spPr>
          <a:xfrm>
            <a:off x="336550" y="1530220"/>
            <a:ext cx="7083425" cy="5041496"/>
          </a:xfrm>
          <a:ln>
            <a:noFill/>
          </a:ln>
        </p:spPr>
        <p:txBody>
          <a:bodyPr/>
          <a:lstStyle/>
          <a:p>
            <a:pPr marL="4400" indent="0" algn="l">
              <a:buNone/>
            </a:pPr>
            <a:r>
              <a:rPr lang="fr-FR" sz="2000" b="1" dirty="0"/>
              <a:t>Gestion du courrier – Opérations pour le courrier arrivant</a:t>
            </a:r>
          </a:p>
          <a:p>
            <a:pPr marL="4400" indent="0" algn="l">
              <a:buNone/>
            </a:pPr>
            <a:r>
              <a:rPr lang="fr-FR" sz="2000" dirty="0"/>
              <a:t> </a:t>
            </a:r>
          </a:p>
          <a:p>
            <a:pPr marL="4400" indent="0" algn="l">
              <a:buNone/>
            </a:pPr>
            <a:r>
              <a:rPr lang="fr-FR" sz="2000" i="1" dirty="0"/>
              <a:t>Les envois dont l’indicateur de service est compris dans les fourchettes LA–LZ, RA–RZ ou VA–VZ sont automatiquement stockés comme envois avec suivi, envois recommandés et envois avec valeur déclarée, respectivement</a:t>
            </a:r>
          </a:p>
          <a:p>
            <a:pPr marL="4400" indent="0" algn="l">
              <a:buNone/>
            </a:pPr>
            <a:r>
              <a:rPr lang="fr-FR" sz="2000" i="1" dirty="0"/>
              <a:t> </a:t>
            </a:r>
          </a:p>
          <a:p>
            <a:pPr marL="4400" indent="0" algn="l">
              <a:buNone/>
            </a:pPr>
            <a:r>
              <a:rPr lang="fr-FR" sz="2000" i="1" dirty="0"/>
              <a:t>Fonction IPS: </a:t>
            </a:r>
          </a:p>
          <a:p>
            <a:pPr marL="4400" indent="0" algn="l">
              <a:spcBef>
                <a:spcPts val="600"/>
              </a:spcBef>
              <a:buNone/>
            </a:pPr>
            <a:r>
              <a:rPr lang="fr-FR" sz="2000" i="1" dirty="0"/>
              <a:t>«</a:t>
            </a:r>
            <a:r>
              <a:rPr lang="fr-FR" sz="2000" i="1" dirty="0" err="1"/>
              <a:t>Letters</a:t>
            </a:r>
            <a:r>
              <a:rPr lang="fr-FR" sz="2000" i="1" dirty="0"/>
              <a:t>» &gt; «Inbound» &gt; «</a:t>
            </a:r>
            <a:r>
              <a:rPr lang="fr-FR" sz="2000" i="1" dirty="0" err="1"/>
              <a:t>Receive</a:t>
            </a:r>
            <a:r>
              <a:rPr lang="fr-FR" sz="2000" i="1" dirty="0"/>
              <a:t> </a:t>
            </a:r>
            <a:r>
              <a:rPr lang="fr-FR" sz="2000" i="1" dirty="0" err="1"/>
              <a:t>letters</a:t>
            </a:r>
            <a:r>
              <a:rPr lang="fr-FR" sz="2000" i="1" dirty="0"/>
              <a:t> at exchange office»</a:t>
            </a:r>
          </a:p>
          <a:p>
            <a:pPr marL="4400" indent="0">
              <a:buNone/>
            </a:pPr>
            <a:endParaRPr lang="en-GB" sz="2000" dirty="0"/>
          </a:p>
        </p:txBody>
      </p:sp>
      <p:pic>
        <p:nvPicPr>
          <p:cNvPr id="6" name="Image 3">
            <a:extLst>
              <a:ext uri="{FF2B5EF4-FFF2-40B4-BE49-F238E27FC236}">
                <a16:creationId xmlns:a16="http://schemas.microsoft.com/office/drawing/2014/main" id="{3526107E-5886-4260-9852-6FA551DD1C93}"/>
              </a:ext>
            </a:extLst>
          </p:cNvPr>
          <p:cNvPicPr>
            <a:picLocks noChangeAspect="1"/>
          </p:cNvPicPr>
          <p:nvPr/>
        </p:nvPicPr>
        <p:blipFill>
          <a:blip r:embed="rId2"/>
          <a:stretch>
            <a:fillRect/>
          </a:stretch>
        </p:blipFill>
        <p:spPr>
          <a:xfrm>
            <a:off x="7607580" y="1530220"/>
            <a:ext cx="4247870" cy="4339786"/>
          </a:xfrm>
          <a:prstGeom prst="rect">
            <a:avLst/>
          </a:prstGeom>
        </p:spPr>
      </p:pic>
    </p:spTree>
    <p:extLst>
      <p:ext uri="{BB962C8B-B14F-4D97-AF65-F5344CB8AC3E}">
        <p14:creationId xmlns:p14="http://schemas.microsoft.com/office/powerpoint/2010/main" val="2733689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B492042-F436-4448-86DF-E0D193D04426}"/>
              </a:ext>
            </a:extLst>
          </p:cNvPr>
          <p:cNvSpPr>
            <a:spLocks noGrp="1"/>
          </p:cNvSpPr>
          <p:nvPr>
            <p:ph type="title"/>
          </p:nvPr>
        </p:nvSpPr>
        <p:spPr>
          <a:xfrm>
            <a:off x="1554924" y="439012"/>
            <a:ext cx="8711293" cy="574284"/>
          </a:xfrm>
        </p:spPr>
        <p:txBody>
          <a:bodyPr/>
          <a:lstStyle/>
          <a:p>
            <a:r>
              <a:rPr lang="fr-FR"/>
              <a:t>Configuration des messages EDI</a:t>
            </a:r>
          </a:p>
        </p:txBody>
      </p:sp>
      <p:sp>
        <p:nvSpPr>
          <p:cNvPr id="5" name="Content Placeholder 4">
            <a:extLst>
              <a:ext uri="{FF2B5EF4-FFF2-40B4-BE49-F238E27FC236}">
                <a16:creationId xmlns:a16="http://schemas.microsoft.com/office/drawing/2014/main" id="{DF70E719-61A2-4D46-A5A9-FECAF7833B2B}"/>
              </a:ext>
            </a:extLst>
          </p:cNvPr>
          <p:cNvSpPr>
            <a:spLocks noGrp="1"/>
          </p:cNvSpPr>
          <p:nvPr>
            <p:ph sz="quarter" idx="13"/>
          </p:nvPr>
        </p:nvSpPr>
        <p:spPr>
          <a:xfrm>
            <a:off x="336550" y="1530220"/>
            <a:ext cx="6740525" cy="5041496"/>
          </a:xfrm>
          <a:ln>
            <a:noFill/>
          </a:ln>
        </p:spPr>
        <p:txBody>
          <a:bodyPr/>
          <a:lstStyle/>
          <a:p>
            <a:pPr marL="0" indent="0" algn="l">
              <a:buNone/>
            </a:pPr>
            <a:r>
              <a:rPr lang="fr-FR" sz="2000" b="1" dirty="0"/>
              <a:t>Configuration de l’échange de données informatisé (EDI)</a:t>
            </a:r>
          </a:p>
          <a:p>
            <a:pPr marL="0" indent="0" algn="l">
              <a:buNone/>
            </a:pPr>
            <a:r>
              <a:rPr lang="fr-FR" sz="2000" dirty="0"/>
              <a:t> </a:t>
            </a:r>
          </a:p>
          <a:p>
            <a:pPr marL="0" indent="0" algn="l">
              <a:buNone/>
            </a:pPr>
            <a:r>
              <a:rPr lang="fr-FR" sz="2000" i="1" dirty="0"/>
              <a:t>La configuration EDI est la même pour tous les produits/services de la poste aux lettres</a:t>
            </a:r>
          </a:p>
          <a:p>
            <a:pPr marL="0" indent="0" algn="l">
              <a:buNone/>
            </a:pPr>
            <a:r>
              <a:rPr lang="fr-FR" sz="2000" i="1" dirty="0"/>
              <a:t> </a:t>
            </a:r>
          </a:p>
          <a:p>
            <a:pPr marL="0" indent="0" algn="l">
              <a:buNone/>
            </a:pPr>
            <a:r>
              <a:rPr lang="fr-FR" sz="2000" i="1" dirty="0"/>
              <a:t>Sous «National Management» &gt; «EDI» &gt; «EDI </a:t>
            </a:r>
            <a:r>
              <a:rPr lang="fr-FR" sz="2000" i="1" dirty="0" err="1"/>
              <a:t>partners</a:t>
            </a:r>
            <a:r>
              <a:rPr lang="fr-FR" sz="2000" i="1" dirty="0"/>
              <a:t> &amp; exchanges», cocher pour tous vos partenaires «Mail class: U – EMSEVT 3.0»</a:t>
            </a:r>
          </a:p>
          <a:p>
            <a:pPr marL="4400" indent="0">
              <a:buNone/>
            </a:pPr>
            <a:endParaRPr lang="en-GB" sz="2000" dirty="0"/>
          </a:p>
        </p:txBody>
      </p:sp>
      <p:pic>
        <p:nvPicPr>
          <p:cNvPr id="7" name="Image 7">
            <a:extLst>
              <a:ext uri="{FF2B5EF4-FFF2-40B4-BE49-F238E27FC236}">
                <a16:creationId xmlns:a16="http://schemas.microsoft.com/office/drawing/2014/main" id="{6C152CF6-744C-4512-86EA-713A4D71781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189168" y="1530220"/>
            <a:ext cx="4666282" cy="4069432"/>
          </a:xfrm>
          <a:prstGeom prst="rect">
            <a:avLst/>
          </a:prstGeom>
          <a:noFill/>
        </p:spPr>
      </p:pic>
    </p:spTree>
    <p:extLst>
      <p:ext uri="{BB962C8B-B14F-4D97-AF65-F5344CB8AC3E}">
        <p14:creationId xmlns:p14="http://schemas.microsoft.com/office/powerpoint/2010/main" val="10722737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B492042-F436-4448-86DF-E0D193D04426}"/>
              </a:ext>
            </a:extLst>
          </p:cNvPr>
          <p:cNvSpPr>
            <a:spLocks noGrp="1"/>
          </p:cNvSpPr>
          <p:nvPr>
            <p:ph type="title"/>
          </p:nvPr>
        </p:nvSpPr>
        <p:spPr/>
        <p:txBody>
          <a:bodyPr/>
          <a:lstStyle/>
          <a:p>
            <a:r>
              <a:rPr lang="fr-FR"/>
              <a:t>IPS 2025</a:t>
            </a:r>
          </a:p>
        </p:txBody>
      </p:sp>
      <p:graphicFrame>
        <p:nvGraphicFramePr>
          <p:cNvPr id="7" name="Diagramme 2">
            <a:extLst>
              <a:ext uri="{FF2B5EF4-FFF2-40B4-BE49-F238E27FC236}">
                <a16:creationId xmlns:a16="http://schemas.microsoft.com/office/drawing/2014/main" id="{63806F9C-92A4-4FBC-B59C-A072D35F4068}"/>
              </a:ext>
            </a:extLst>
          </p:cNvPr>
          <p:cNvGraphicFramePr/>
          <p:nvPr>
            <p:extLst>
              <p:ext uri="{D42A27DB-BD31-4B8C-83A1-F6EECF244321}">
                <p14:modId xmlns:p14="http://schemas.microsoft.com/office/powerpoint/2010/main" val="3253090957"/>
              </p:ext>
            </p:extLst>
          </p:nvPr>
        </p:nvGraphicFramePr>
        <p:xfrm>
          <a:off x="350360" y="1530220"/>
          <a:ext cx="11505090" cy="24942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ZoneTexte 5">
            <a:extLst>
              <a:ext uri="{FF2B5EF4-FFF2-40B4-BE49-F238E27FC236}">
                <a16:creationId xmlns:a16="http://schemas.microsoft.com/office/drawing/2014/main" id="{8A24D800-9ED1-4FDE-B3D7-ACACC72C10FB}"/>
              </a:ext>
            </a:extLst>
          </p:cNvPr>
          <p:cNvSpPr txBox="1"/>
          <p:nvPr/>
        </p:nvSpPr>
        <p:spPr>
          <a:xfrm>
            <a:off x="3133484" y="4400279"/>
            <a:ext cx="6577444" cy="307777"/>
          </a:xfrm>
          <a:prstGeom prst="rect">
            <a:avLst/>
          </a:prstGeom>
          <a:noFill/>
        </p:spPr>
        <p:txBody>
          <a:bodyPr wrap="square" lIns="0" tIns="0" rIns="0" bIns="0">
            <a:spAutoFit/>
          </a:bodyPr>
          <a:lstStyle/>
          <a:p>
            <a:r>
              <a:rPr lang="fr-FR" sz="2000" dirty="0">
                <a:latin typeface="Verdana" panose="020B0604030504040204" pitchFamily="34" charset="0"/>
                <a:ea typeface="Verdana" panose="020B0604030504040204" pitchFamily="34" charset="0"/>
              </a:rPr>
              <a:t>Veuillez faire part de vos idées/suggestions au CTP</a:t>
            </a:r>
          </a:p>
        </p:txBody>
      </p:sp>
      <p:pic>
        <p:nvPicPr>
          <p:cNvPr id="9" name="Image 9">
            <a:extLst>
              <a:ext uri="{FF2B5EF4-FFF2-40B4-BE49-F238E27FC236}">
                <a16:creationId xmlns:a16="http://schemas.microsoft.com/office/drawing/2014/main" id="{F1EB7DAD-8C23-483E-BF6B-75846E36CA69}"/>
              </a:ext>
            </a:extLst>
          </p:cNvPr>
          <p:cNvPicPr>
            <a:picLocks noChangeAspect="1"/>
          </p:cNvPicPr>
          <p:nvPr/>
        </p:nvPicPr>
        <p:blipFill>
          <a:blip r:embed="rId7"/>
          <a:stretch>
            <a:fillRect/>
          </a:stretch>
        </p:blipFill>
        <p:spPr>
          <a:xfrm>
            <a:off x="420953" y="4329222"/>
            <a:ext cx="2584704" cy="2157984"/>
          </a:xfrm>
          <a:prstGeom prst="rect">
            <a:avLst/>
          </a:prstGeom>
        </p:spPr>
      </p:pic>
      <p:pic>
        <p:nvPicPr>
          <p:cNvPr id="10" name="Image 11">
            <a:extLst>
              <a:ext uri="{FF2B5EF4-FFF2-40B4-BE49-F238E27FC236}">
                <a16:creationId xmlns:a16="http://schemas.microsoft.com/office/drawing/2014/main" id="{B17F05BD-80B4-440B-AC12-3E77AABE385A}"/>
              </a:ext>
            </a:extLst>
          </p:cNvPr>
          <p:cNvPicPr>
            <a:picLocks noChangeAspect="1"/>
          </p:cNvPicPr>
          <p:nvPr/>
        </p:nvPicPr>
        <p:blipFill>
          <a:blip r:embed="rId8"/>
          <a:stretch>
            <a:fillRect/>
          </a:stretch>
        </p:blipFill>
        <p:spPr>
          <a:xfrm>
            <a:off x="9648507" y="4400279"/>
            <a:ext cx="2206943" cy="2086927"/>
          </a:xfrm>
          <a:prstGeom prst="rect">
            <a:avLst/>
          </a:prstGeom>
        </p:spPr>
      </p:pic>
    </p:spTree>
    <p:extLst>
      <p:ext uri="{BB962C8B-B14F-4D97-AF65-F5344CB8AC3E}">
        <p14:creationId xmlns:p14="http://schemas.microsoft.com/office/powerpoint/2010/main" val="18541936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E3AB8-CC50-483F-A07E-BA87F9AB3F47}"/>
              </a:ext>
            </a:extLst>
          </p:cNvPr>
          <p:cNvSpPr>
            <a:spLocks noGrp="1"/>
          </p:cNvSpPr>
          <p:nvPr>
            <p:ph type="ctrTitle"/>
          </p:nvPr>
        </p:nvSpPr>
        <p:spPr/>
        <p:txBody>
          <a:bodyPr/>
          <a:lstStyle/>
          <a:p>
            <a:pPr defTabSz="450000"/>
            <a:br>
              <a:rPr lang="fr-FR"/>
            </a:br>
            <a:r>
              <a:rPr lang="fr-FR" sz="4400"/>
              <a:t>6. </a:t>
            </a:r>
            <a:r>
              <a:rPr lang="fr-FR" sz="4800"/>
              <a:t>Rémunération</a:t>
            </a:r>
          </a:p>
        </p:txBody>
      </p:sp>
    </p:spTree>
    <p:extLst>
      <p:ext uri="{BB962C8B-B14F-4D97-AF65-F5344CB8AC3E}">
        <p14:creationId xmlns:p14="http://schemas.microsoft.com/office/powerpoint/2010/main" val="5650128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562B203B-A488-06D9-C59D-2C056999F953}"/>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26" name="think-cell Folie" r:id="rId5" imgW="290" imgH="290" progId="TCLayout.ActiveDocument.1">
                  <p:embed/>
                </p:oleObj>
              </mc:Choice>
              <mc:Fallback>
                <p:oleObj name="think-cell Folie" r:id="rId5" imgW="290" imgH="290" progId="TCLayout.ActiveDocument.1">
                  <p:embed/>
                  <p:pic>
                    <p:nvPicPr>
                      <p:cNvPr id="6" name="Objekt 5" hidden="1">
                        <a:extLst>
                          <a:ext uri="{FF2B5EF4-FFF2-40B4-BE49-F238E27FC236}">
                            <a16:creationId xmlns:a16="http://schemas.microsoft.com/office/drawing/2014/main" id="{562B203B-A488-06D9-C59D-2C056999F953}"/>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Slide Number Placeholder 3">
            <a:extLst>
              <a:ext uri="{FF2B5EF4-FFF2-40B4-BE49-F238E27FC236}">
                <a16:creationId xmlns:a16="http://schemas.microsoft.com/office/drawing/2014/main" id="{D094E16F-E7A1-4A67-B261-90F8E806A2C6}"/>
              </a:ext>
            </a:extLst>
          </p:cNvPr>
          <p:cNvSpPr>
            <a:spLocks noGrp="1"/>
          </p:cNvSpPr>
          <p:nvPr>
            <p:ph type="sldNum" sz="quarter" idx="12"/>
          </p:nvPr>
        </p:nvSpPr>
        <p:spPr>
          <a:xfrm>
            <a:off x="9112770" y="6192994"/>
            <a:ext cx="2743200" cy="365125"/>
          </a:xfrm>
          <a:prstGeom prst="rect">
            <a:avLst/>
          </a:prstGeom>
        </p:spPr>
        <p:txBody>
          <a:bodyPr vert="horz" lIns="91440" tIns="45720" rIns="91440" bIns="45720" rtlCol="0" anchor="ctr"/>
          <a:lstStyle>
            <a:defPPr>
              <a:defRPr lang="en-CH"/>
            </a:defPPr>
            <a:lvl1pPr marL="0" algn="r" defTabSz="914400" rtl="0" eaLnBrk="1" latinLnBrk="0" hangingPunct="1">
              <a:defRPr sz="1200" kern="12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E9C87DA-8EAB-8046-B7A0-677572D5F9A2}" type="slidenum">
              <a:rPr lang="en-GB" smtClean="0"/>
              <a:pPr/>
              <a:t>30</a:t>
            </a:fld>
            <a:endParaRPr lang="en-GB"/>
          </a:p>
        </p:txBody>
      </p:sp>
      <p:sp>
        <p:nvSpPr>
          <p:cNvPr id="12" name="Untertitel 19">
            <a:extLst>
              <a:ext uri="{FF2B5EF4-FFF2-40B4-BE49-F238E27FC236}">
                <a16:creationId xmlns:a16="http://schemas.microsoft.com/office/drawing/2014/main" id="{05500F6E-5A25-83FE-A94F-1260066637F5}"/>
              </a:ext>
            </a:extLst>
          </p:cNvPr>
          <p:cNvSpPr txBox="1">
            <a:spLocks/>
          </p:cNvSpPr>
          <p:nvPr/>
        </p:nvSpPr>
        <p:spPr>
          <a:xfrm>
            <a:off x="1014956" y="1421476"/>
            <a:ext cx="10733880" cy="5510374"/>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600"/>
              </a:spcBef>
              <a:spcAft>
                <a:spcPts val="600"/>
              </a:spcAft>
              <a:buNone/>
              <a:defRPr/>
            </a:pPr>
            <a:r>
              <a:rPr lang="fr-FR" sz="1800" b="1" dirty="0">
                <a:solidFill>
                  <a:schemeClr val="accent2">
                    <a:lumMod val="75000"/>
                  </a:schemeClr>
                </a:solidFill>
              </a:rPr>
              <a:t>Envois recommandés et envois avec valeur déclarée (documents)</a:t>
            </a:r>
          </a:p>
          <a:p>
            <a:pPr marL="285750" lvl="1" indent="-285750">
              <a:lnSpc>
                <a:spcPct val="100000"/>
              </a:lnSpc>
              <a:spcBef>
                <a:spcPts val="300"/>
              </a:spcBef>
              <a:spcAft>
                <a:spcPts val="600"/>
              </a:spcAft>
              <a:tabLst>
                <a:tab pos="287338" algn="l"/>
              </a:tabLst>
              <a:defRPr/>
            </a:pPr>
            <a:r>
              <a:rPr lang="fr-FR" sz="1600" dirty="0"/>
              <a:t>Paiement additionnel pour les envois recommandés en 2026: 1,745 DTS/envoi (+4,5% par rapport à 2025)</a:t>
            </a:r>
          </a:p>
          <a:p>
            <a:pPr marL="285750" lvl="1" indent="-285750">
              <a:lnSpc>
                <a:spcPct val="100000"/>
              </a:lnSpc>
              <a:spcBef>
                <a:spcPts val="300"/>
              </a:spcBef>
              <a:spcAft>
                <a:spcPts val="600"/>
              </a:spcAft>
              <a:tabLst>
                <a:tab pos="287338" algn="l"/>
              </a:tabLst>
              <a:defRPr/>
            </a:pPr>
            <a:r>
              <a:rPr lang="fr-FR" sz="1600" dirty="0"/>
              <a:t>Paiement additionnel pour les envois avec valeur déclarée (documents) en 2026: 2,045 DTS/envoi </a:t>
            </a:r>
          </a:p>
          <a:p>
            <a:pPr marL="285750" lvl="1" indent="-285750">
              <a:lnSpc>
                <a:spcPct val="100000"/>
              </a:lnSpc>
              <a:spcBef>
                <a:spcPts val="300"/>
              </a:spcBef>
              <a:spcAft>
                <a:spcPts val="600"/>
              </a:spcAft>
              <a:tabLst>
                <a:tab pos="287338" algn="l"/>
              </a:tabLst>
              <a:defRPr/>
            </a:pPr>
            <a:r>
              <a:rPr lang="fr-FR" sz="1600" dirty="0"/>
              <a:t>Rémunération supplémentaire pour le suivi obligatoire:</a:t>
            </a:r>
          </a:p>
          <a:p>
            <a:pPr marL="742950" lvl="2" indent="-285750">
              <a:lnSpc>
                <a:spcPct val="100000"/>
              </a:lnSpc>
              <a:spcBef>
                <a:spcPts val="600"/>
              </a:spcBef>
              <a:spcAft>
                <a:spcPts val="600"/>
              </a:spcAft>
              <a:buFontTx/>
              <a:buChar char="-"/>
              <a:tabLst>
                <a:tab pos="287338" algn="l"/>
              </a:tabLst>
              <a:defRPr/>
            </a:pPr>
            <a:r>
              <a:rPr lang="fr-FR" sz="1500" dirty="0"/>
              <a:t>0,250 DTS pour chaque envoi pour lequel l’opérateur désigné de destination assure la transmission en temps voulu des données de numérisation EMD et EDH et/ou EMH/EMI</a:t>
            </a:r>
          </a:p>
          <a:p>
            <a:pPr marL="742950" lvl="2" indent="-285750">
              <a:lnSpc>
                <a:spcPct val="100000"/>
              </a:lnSpc>
              <a:spcBef>
                <a:spcPts val="600"/>
              </a:spcBef>
              <a:spcAft>
                <a:spcPts val="600"/>
              </a:spcAft>
              <a:buFontTx/>
              <a:buChar char="-"/>
              <a:tabLst>
                <a:tab pos="287338" algn="l"/>
              </a:tabLst>
              <a:defRPr/>
            </a:pPr>
            <a:r>
              <a:rPr lang="fr-FR" sz="1500" dirty="0"/>
              <a:t>Cette rémunération passe à 0,500 DTS si l’opérateur désigné de destination atteint un objectif </a:t>
            </a:r>
            <a:br>
              <a:rPr lang="fr-FR" sz="1500" dirty="0"/>
            </a:br>
            <a:r>
              <a:rPr lang="fr-FR" sz="1500" dirty="0"/>
              <a:t>de performance pour EDH/EMH/EMI par rapport à EMD de 80% en 2026, de 85% en 2027, de 90% en 2028 et de 95% en 2029 et 2030</a:t>
            </a:r>
          </a:p>
          <a:p>
            <a:pPr marL="457200" lvl="1" indent="0">
              <a:lnSpc>
                <a:spcPct val="100000"/>
              </a:lnSpc>
              <a:spcBef>
                <a:spcPts val="600"/>
              </a:spcBef>
              <a:spcAft>
                <a:spcPts val="600"/>
              </a:spcAft>
              <a:buNone/>
              <a:defRPr/>
            </a:pPr>
            <a:endParaRPr lang="en-US" sz="1600" dirty="0"/>
          </a:p>
        </p:txBody>
      </p:sp>
      <p:sp>
        <p:nvSpPr>
          <p:cNvPr id="8" name="Title 1">
            <a:extLst>
              <a:ext uri="{FF2B5EF4-FFF2-40B4-BE49-F238E27FC236}">
                <a16:creationId xmlns:a16="http://schemas.microsoft.com/office/drawing/2014/main" id="{9CC897D0-7A9B-44FD-923B-3F9B64F6D5D8}"/>
              </a:ext>
            </a:extLst>
          </p:cNvPr>
          <p:cNvSpPr txBox="1">
            <a:spLocks/>
          </p:cNvSpPr>
          <p:nvPr/>
        </p:nvSpPr>
        <p:spPr>
          <a:xfrm>
            <a:off x="1522225" y="316849"/>
            <a:ext cx="10112426" cy="57027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r>
              <a:rPr lang="fr-FR" sz="2400" dirty="0"/>
              <a:t>Rémunération des envois recommandés et des envois avec valeur déclarée contenant des documents </a:t>
            </a:r>
            <a:r>
              <a:rPr lang="fr-FR" sz="2400" dirty="0">
                <a:solidFill>
                  <a:schemeClr val="accent2">
                    <a:lumMod val="75000"/>
                  </a:schemeClr>
                </a:solidFill>
              </a:rPr>
              <a:t>à compter du 1</a:t>
            </a:r>
            <a:r>
              <a:rPr lang="fr-FR" sz="2400" baseline="30000" dirty="0">
                <a:solidFill>
                  <a:schemeClr val="accent2">
                    <a:lumMod val="75000"/>
                  </a:schemeClr>
                </a:solidFill>
              </a:rPr>
              <a:t>er</a:t>
            </a:r>
            <a:r>
              <a:rPr lang="fr-FR" sz="2400" dirty="0">
                <a:solidFill>
                  <a:schemeClr val="accent2">
                    <a:lumMod val="75000"/>
                  </a:schemeClr>
                </a:solidFill>
              </a:rPr>
              <a:t> janvier 2026</a:t>
            </a:r>
          </a:p>
        </p:txBody>
      </p:sp>
      <p:sp>
        <p:nvSpPr>
          <p:cNvPr id="7" name="TextBox 6">
            <a:extLst>
              <a:ext uri="{FF2B5EF4-FFF2-40B4-BE49-F238E27FC236}">
                <a16:creationId xmlns:a16="http://schemas.microsoft.com/office/drawing/2014/main" id="{AE00811E-851B-4165-8AAB-25A4BA872B04}"/>
              </a:ext>
            </a:extLst>
          </p:cNvPr>
          <p:cNvSpPr txBox="1"/>
          <p:nvPr/>
        </p:nvSpPr>
        <p:spPr>
          <a:xfrm>
            <a:off x="1014956" y="4933335"/>
            <a:ext cx="9933709" cy="584775"/>
          </a:xfrm>
          <a:prstGeom prst="rect">
            <a:avLst/>
          </a:prstGeom>
          <a:solidFill>
            <a:schemeClr val="accent1">
              <a:lumMod val="40000"/>
              <a:lumOff val="60000"/>
            </a:schemeClr>
          </a:solidFill>
        </p:spPr>
        <p:txBody>
          <a:bodyPr wrap="square" rtlCol="0">
            <a:spAutoFit/>
          </a:bodyPr>
          <a:lstStyle/>
          <a:p>
            <a:pPr marL="0" lvl="1" indent="0" algn="just">
              <a:lnSpc>
                <a:spcPct val="100000"/>
              </a:lnSpc>
              <a:spcBef>
                <a:spcPts val="0"/>
              </a:spcBef>
              <a:buNone/>
              <a:tabLst>
                <a:tab pos="287338" algn="l"/>
              </a:tabLst>
              <a:defRPr/>
            </a:pPr>
            <a:r>
              <a:rPr lang="fr-FR" sz="1600" u="sng">
                <a:latin typeface="Verdana" panose="020B0604030504040204" pitchFamily="34" charset="0"/>
                <a:ea typeface="Verdana" panose="020B0604030504040204" pitchFamily="34" charset="0"/>
              </a:rPr>
              <a:t>Rémunération totale</a:t>
            </a:r>
            <a:r>
              <a:rPr lang="fr-FR" sz="1600">
                <a:latin typeface="Verdana" panose="020B0604030504040204" pitchFamily="34" charset="0"/>
                <a:ea typeface="Verdana" panose="020B0604030504040204" pitchFamily="34" charset="0"/>
              </a:rPr>
              <a:t> = rémunération de base (</a:t>
            </a:r>
            <a:r>
              <a:rPr lang="fr-FR" sz="1600" b="1">
                <a:latin typeface="Verdana" panose="020B0604030504040204" pitchFamily="34" charset="0"/>
                <a:ea typeface="Verdana" panose="020B0604030504040204" pitchFamily="34" charset="0"/>
              </a:rPr>
              <a:t>format E</a:t>
            </a:r>
            <a:r>
              <a:rPr lang="fr-FR" sz="1600">
                <a:latin typeface="Verdana" panose="020B0604030504040204" pitchFamily="34" charset="0"/>
                <a:ea typeface="Verdana" panose="020B0604030504040204" pitchFamily="34" charset="0"/>
              </a:rPr>
              <a:t>) + paiement additionnel (surtaxe) + rémunération supplémentaire (suivi, obligatoire)</a:t>
            </a:r>
          </a:p>
        </p:txBody>
      </p:sp>
    </p:spTree>
    <p:extLst>
      <p:ext uri="{BB962C8B-B14F-4D97-AF65-F5344CB8AC3E}">
        <p14:creationId xmlns:p14="http://schemas.microsoft.com/office/powerpoint/2010/main" val="29442468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562B203B-A488-06D9-C59D-2C056999F953}"/>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50" name="think-cell Folie" r:id="rId5" imgW="290" imgH="290" progId="TCLayout.ActiveDocument.1">
                  <p:embed/>
                </p:oleObj>
              </mc:Choice>
              <mc:Fallback>
                <p:oleObj name="think-cell Folie" r:id="rId5" imgW="290" imgH="290" progId="TCLayout.ActiveDocument.1">
                  <p:embed/>
                  <p:pic>
                    <p:nvPicPr>
                      <p:cNvPr id="6" name="Objekt 5" hidden="1">
                        <a:extLst>
                          <a:ext uri="{FF2B5EF4-FFF2-40B4-BE49-F238E27FC236}">
                            <a16:creationId xmlns:a16="http://schemas.microsoft.com/office/drawing/2014/main" id="{562B203B-A488-06D9-C59D-2C056999F953}"/>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Slide Number Placeholder 3">
            <a:extLst>
              <a:ext uri="{FF2B5EF4-FFF2-40B4-BE49-F238E27FC236}">
                <a16:creationId xmlns:a16="http://schemas.microsoft.com/office/drawing/2014/main" id="{D094E16F-E7A1-4A67-B261-90F8E806A2C6}"/>
              </a:ext>
            </a:extLst>
          </p:cNvPr>
          <p:cNvSpPr>
            <a:spLocks noGrp="1"/>
          </p:cNvSpPr>
          <p:nvPr>
            <p:ph type="sldNum" sz="quarter" idx="12"/>
          </p:nvPr>
        </p:nvSpPr>
        <p:spPr>
          <a:xfrm>
            <a:off x="9112770" y="6192994"/>
            <a:ext cx="2743200" cy="365125"/>
          </a:xfrm>
          <a:prstGeom prst="rect">
            <a:avLst/>
          </a:prstGeom>
        </p:spPr>
        <p:txBody>
          <a:bodyPr vert="horz" lIns="91440" tIns="45720" rIns="91440" bIns="45720" rtlCol="0" anchor="ctr"/>
          <a:lstStyle>
            <a:defPPr>
              <a:defRPr lang="en-CH"/>
            </a:defPPr>
            <a:lvl1pPr marL="0" algn="r" defTabSz="914400" rtl="0" eaLnBrk="1" latinLnBrk="0" hangingPunct="1">
              <a:defRPr sz="1200" kern="12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E9C87DA-8EAB-8046-B7A0-677572D5F9A2}" type="slidenum">
              <a:rPr lang="en-GB" smtClean="0"/>
              <a:pPr/>
              <a:t>31</a:t>
            </a:fld>
            <a:endParaRPr lang="en-GB"/>
          </a:p>
        </p:txBody>
      </p:sp>
      <p:sp>
        <p:nvSpPr>
          <p:cNvPr id="12" name="Untertitel 19">
            <a:extLst>
              <a:ext uri="{FF2B5EF4-FFF2-40B4-BE49-F238E27FC236}">
                <a16:creationId xmlns:a16="http://schemas.microsoft.com/office/drawing/2014/main" id="{05500F6E-5A25-83FE-A94F-1260066637F5}"/>
              </a:ext>
            </a:extLst>
          </p:cNvPr>
          <p:cNvSpPr txBox="1">
            <a:spLocks/>
          </p:cNvSpPr>
          <p:nvPr/>
        </p:nvSpPr>
        <p:spPr>
          <a:xfrm>
            <a:off x="1033004" y="1370926"/>
            <a:ext cx="10553520" cy="462108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600"/>
              </a:spcBef>
              <a:spcAft>
                <a:spcPts val="600"/>
              </a:spcAft>
              <a:buNone/>
              <a:defRPr/>
            </a:pPr>
            <a:r>
              <a:rPr lang="fr-FR" sz="1800" b="1" dirty="0">
                <a:solidFill>
                  <a:schemeClr val="accent1"/>
                </a:solidFill>
              </a:rPr>
              <a:t>Envois recommandés et envois avec valeur déclarée (documents)</a:t>
            </a:r>
          </a:p>
          <a:p>
            <a:pPr marL="285750" lvl="1" indent="-285750">
              <a:lnSpc>
                <a:spcPct val="100000"/>
              </a:lnSpc>
              <a:spcBef>
                <a:spcPts val="300"/>
              </a:spcBef>
              <a:spcAft>
                <a:spcPts val="600"/>
              </a:spcAft>
              <a:tabLst>
                <a:tab pos="287338" algn="l"/>
              </a:tabLst>
              <a:defRPr/>
            </a:pPr>
            <a:endParaRPr lang="en-US" sz="1600" dirty="0"/>
          </a:p>
          <a:p>
            <a:pPr marL="285750" lvl="1" indent="-285750">
              <a:lnSpc>
                <a:spcPct val="100000"/>
              </a:lnSpc>
              <a:spcBef>
                <a:spcPts val="300"/>
              </a:spcBef>
              <a:spcAft>
                <a:spcPts val="600"/>
              </a:spcAft>
              <a:tabLst>
                <a:tab pos="287338" algn="l"/>
              </a:tabLst>
              <a:defRPr/>
            </a:pPr>
            <a:endParaRPr lang="en-US" sz="1600" dirty="0"/>
          </a:p>
          <a:p>
            <a:pPr marL="0" lvl="1" indent="0">
              <a:lnSpc>
                <a:spcPct val="100000"/>
              </a:lnSpc>
              <a:spcBef>
                <a:spcPts val="300"/>
              </a:spcBef>
              <a:spcAft>
                <a:spcPts val="600"/>
              </a:spcAft>
              <a:buNone/>
              <a:tabLst>
                <a:tab pos="287338" algn="l"/>
              </a:tabLst>
              <a:defRPr/>
            </a:pPr>
            <a:endParaRPr lang="en-US" sz="1600" dirty="0"/>
          </a:p>
          <a:p>
            <a:pPr marL="285750" lvl="1" indent="-285750">
              <a:lnSpc>
                <a:spcPct val="100000"/>
              </a:lnSpc>
              <a:spcBef>
                <a:spcPts val="300"/>
              </a:spcBef>
              <a:spcAft>
                <a:spcPts val="600"/>
              </a:spcAft>
              <a:tabLst>
                <a:tab pos="287338" algn="l"/>
              </a:tabLst>
              <a:defRPr/>
            </a:pPr>
            <a:r>
              <a:rPr lang="fr-FR" sz="1600" dirty="0"/>
              <a:t>Rémunération de base: format P/G (changement)</a:t>
            </a:r>
          </a:p>
          <a:p>
            <a:pPr marL="285750" lvl="1" indent="-285750">
              <a:lnSpc>
                <a:spcPct val="100000"/>
              </a:lnSpc>
              <a:spcBef>
                <a:spcPts val="300"/>
              </a:spcBef>
              <a:spcAft>
                <a:spcPts val="600"/>
              </a:spcAft>
              <a:tabLst>
                <a:tab pos="287338" algn="l"/>
              </a:tabLst>
              <a:defRPr/>
            </a:pPr>
            <a:r>
              <a:rPr lang="fr-FR" sz="1600" dirty="0"/>
              <a:t>Paiement additionnel pour les envois recommandés (surtaxe): 2,500 DTS/envoi (pour tenir compte du changement de format (E &gt; PG) (+ 4,5% par an pour les années suivantes)</a:t>
            </a:r>
          </a:p>
          <a:p>
            <a:pPr marL="285750" lvl="1" indent="-285750">
              <a:lnSpc>
                <a:spcPct val="100000"/>
              </a:lnSpc>
              <a:spcBef>
                <a:spcPts val="300"/>
              </a:spcBef>
              <a:spcAft>
                <a:spcPts val="600"/>
              </a:spcAft>
              <a:tabLst>
                <a:tab pos="287338" algn="l"/>
              </a:tabLst>
              <a:defRPr/>
            </a:pPr>
            <a:r>
              <a:rPr lang="fr-FR" sz="1600" dirty="0"/>
              <a:t>Paiement additionnel pour les envois avec valeur déclarée (surtaxe): 0,300 DTS de plus que pour les envois recommandés (2,800 DTS en 2027)</a:t>
            </a:r>
          </a:p>
          <a:p>
            <a:pPr marL="285750" lvl="1" indent="-285750">
              <a:lnSpc>
                <a:spcPct val="100000"/>
              </a:lnSpc>
              <a:spcBef>
                <a:spcPts val="300"/>
              </a:spcBef>
              <a:spcAft>
                <a:spcPts val="600"/>
              </a:spcAft>
              <a:tabLst>
                <a:tab pos="287338" algn="l"/>
              </a:tabLst>
              <a:defRPr/>
            </a:pPr>
            <a:r>
              <a:rPr lang="fr-FR" sz="1600" dirty="0"/>
              <a:t>Rémunération supplémentaire pour le suivi obligatoire (identique à 2026 – v. diapositive précédente)</a:t>
            </a:r>
          </a:p>
          <a:p>
            <a:pPr marL="457200" lvl="1" indent="0">
              <a:lnSpc>
                <a:spcPct val="100000"/>
              </a:lnSpc>
              <a:spcBef>
                <a:spcPts val="600"/>
              </a:spcBef>
              <a:spcAft>
                <a:spcPts val="600"/>
              </a:spcAft>
              <a:buNone/>
              <a:defRPr/>
            </a:pPr>
            <a:endParaRPr lang="en-US" sz="1600" dirty="0"/>
          </a:p>
        </p:txBody>
      </p:sp>
      <p:sp>
        <p:nvSpPr>
          <p:cNvPr id="7" name="Title 1">
            <a:extLst>
              <a:ext uri="{FF2B5EF4-FFF2-40B4-BE49-F238E27FC236}">
                <a16:creationId xmlns:a16="http://schemas.microsoft.com/office/drawing/2014/main" id="{6E575256-1535-4DD7-8366-08A2C9E1B3C4}"/>
              </a:ext>
            </a:extLst>
          </p:cNvPr>
          <p:cNvSpPr txBox="1">
            <a:spLocks/>
          </p:cNvSpPr>
          <p:nvPr/>
        </p:nvSpPr>
        <p:spPr>
          <a:xfrm>
            <a:off x="1522225" y="283597"/>
            <a:ext cx="10112426" cy="57027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r>
              <a:rPr lang="fr-FR" sz="2400"/>
              <a:t>Rémunération des envois recommandés et des envois avec valeur déclarée contenant des documents </a:t>
            </a:r>
            <a:r>
              <a:rPr lang="fr-FR" sz="2400">
                <a:solidFill>
                  <a:schemeClr val="accent1"/>
                </a:solidFill>
              </a:rPr>
              <a:t>à compter du 1</a:t>
            </a:r>
            <a:r>
              <a:rPr lang="fr-FR" sz="2400" baseline="30000">
                <a:solidFill>
                  <a:schemeClr val="accent1"/>
                </a:solidFill>
              </a:rPr>
              <a:t>er</a:t>
            </a:r>
            <a:r>
              <a:rPr lang="fr-FR" sz="2400">
                <a:solidFill>
                  <a:schemeClr val="accent1"/>
                </a:solidFill>
              </a:rPr>
              <a:t> janvier 2027</a:t>
            </a:r>
          </a:p>
        </p:txBody>
      </p:sp>
      <p:sp>
        <p:nvSpPr>
          <p:cNvPr id="8" name="TextBox 7">
            <a:extLst>
              <a:ext uri="{FF2B5EF4-FFF2-40B4-BE49-F238E27FC236}">
                <a16:creationId xmlns:a16="http://schemas.microsoft.com/office/drawing/2014/main" id="{45311C28-E1FE-413D-9F20-5C589C6A5AB7}"/>
              </a:ext>
            </a:extLst>
          </p:cNvPr>
          <p:cNvSpPr txBox="1"/>
          <p:nvPr/>
        </p:nvSpPr>
        <p:spPr>
          <a:xfrm>
            <a:off x="1225287" y="1902079"/>
            <a:ext cx="9933709" cy="584775"/>
          </a:xfrm>
          <a:prstGeom prst="rect">
            <a:avLst/>
          </a:prstGeom>
          <a:solidFill>
            <a:schemeClr val="accent1">
              <a:lumMod val="40000"/>
              <a:lumOff val="60000"/>
            </a:schemeClr>
          </a:solidFill>
        </p:spPr>
        <p:txBody>
          <a:bodyPr wrap="square" rtlCol="0">
            <a:spAutoFit/>
          </a:bodyPr>
          <a:lstStyle/>
          <a:p>
            <a:pPr marL="0" lvl="1" indent="0" algn="just">
              <a:lnSpc>
                <a:spcPct val="100000"/>
              </a:lnSpc>
              <a:spcBef>
                <a:spcPts val="0"/>
              </a:spcBef>
              <a:buNone/>
              <a:tabLst>
                <a:tab pos="287338" algn="l"/>
              </a:tabLst>
              <a:defRPr/>
            </a:pPr>
            <a:r>
              <a:rPr lang="fr-FR" sz="1600" u="sng">
                <a:latin typeface="Verdana" panose="020B0604030504040204" pitchFamily="34" charset="0"/>
                <a:ea typeface="Verdana" panose="020B0604030504040204" pitchFamily="34" charset="0"/>
              </a:rPr>
              <a:t>Rémunération totale</a:t>
            </a:r>
            <a:r>
              <a:rPr lang="fr-FR" sz="1600">
                <a:latin typeface="Verdana" panose="020B0604030504040204" pitchFamily="34" charset="0"/>
                <a:ea typeface="Verdana" panose="020B0604030504040204" pitchFamily="34" charset="0"/>
              </a:rPr>
              <a:t> = rémunération de base (</a:t>
            </a:r>
            <a:r>
              <a:rPr lang="fr-FR" sz="1600" b="1">
                <a:latin typeface="Verdana" panose="020B0604030504040204" pitchFamily="34" charset="0"/>
                <a:ea typeface="Verdana" panose="020B0604030504040204" pitchFamily="34" charset="0"/>
              </a:rPr>
              <a:t>format P/G</a:t>
            </a:r>
            <a:r>
              <a:rPr lang="fr-FR" sz="1600">
                <a:latin typeface="Verdana" panose="020B0604030504040204" pitchFamily="34" charset="0"/>
                <a:ea typeface="Verdana" panose="020B0604030504040204" pitchFamily="34" charset="0"/>
              </a:rPr>
              <a:t>) + paiement additionnel (surtaxe) + rémunération supplémentaire (suivi, obligatoire)</a:t>
            </a:r>
          </a:p>
        </p:txBody>
      </p:sp>
    </p:spTree>
    <p:extLst>
      <p:ext uri="{BB962C8B-B14F-4D97-AF65-F5344CB8AC3E}">
        <p14:creationId xmlns:p14="http://schemas.microsoft.com/office/powerpoint/2010/main" val="4109904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562B203B-A488-06D9-C59D-2C056999F953}"/>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074" name="think-cell Folie" r:id="rId5" imgW="290" imgH="290" progId="TCLayout.ActiveDocument.1">
                  <p:embed/>
                </p:oleObj>
              </mc:Choice>
              <mc:Fallback>
                <p:oleObj name="think-cell Folie" r:id="rId5" imgW="290" imgH="290" progId="TCLayout.ActiveDocument.1">
                  <p:embed/>
                  <p:pic>
                    <p:nvPicPr>
                      <p:cNvPr id="6" name="Objekt 5" hidden="1">
                        <a:extLst>
                          <a:ext uri="{FF2B5EF4-FFF2-40B4-BE49-F238E27FC236}">
                            <a16:creationId xmlns:a16="http://schemas.microsoft.com/office/drawing/2014/main" id="{562B203B-A488-06D9-C59D-2C056999F953}"/>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Slide Number Placeholder 3">
            <a:extLst>
              <a:ext uri="{FF2B5EF4-FFF2-40B4-BE49-F238E27FC236}">
                <a16:creationId xmlns:a16="http://schemas.microsoft.com/office/drawing/2014/main" id="{D094E16F-E7A1-4A67-B261-90F8E806A2C6}"/>
              </a:ext>
            </a:extLst>
          </p:cNvPr>
          <p:cNvSpPr>
            <a:spLocks noGrp="1"/>
          </p:cNvSpPr>
          <p:nvPr>
            <p:ph type="sldNum" sz="quarter" idx="12"/>
          </p:nvPr>
        </p:nvSpPr>
        <p:spPr>
          <a:xfrm>
            <a:off x="9112770" y="6192994"/>
            <a:ext cx="2743200" cy="365125"/>
          </a:xfrm>
          <a:prstGeom prst="rect">
            <a:avLst/>
          </a:prstGeom>
        </p:spPr>
        <p:txBody>
          <a:bodyPr vert="horz" lIns="91440" tIns="45720" rIns="91440" bIns="45720" rtlCol="0" anchor="ctr"/>
          <a:lstStyle>
            <a:defPPr>
              <a:defRPr lang="en-CH"/>
            </a:defPPr>
            <a:lvl1pPr marL="0" algn="r" defTabSz="914400" rtl="0" eaLnBrk="1" latinLnBrk="0" hangingPunct="1">
              <a:defRPr sz="1200" kern="12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E9C87DA-8EAB-8046-B7A0-677572D5F9A2}" type="slidenum">
              <a:rPr lang="en-GB" smtClean="0"/>
              <a:pPr/>
              <a:t>32</a:t>
            </a:fld>
            <a:endParaRPr lang="en-GB"/>
          </a:p>
        </p:txBody>
      </p:sp>
      <p:sp>
        <p:nvSpPr>
          <p:cNvPr id="12" name="Untertitel 19">
            <a:extLst>
              <a:ext uri="{FF2B5EF4-FFF2-40B4-BE49-F238E27FC236}">
                <a16:creationId xmlns:a16="http://schemas.microsoft.com/office/drawing/2014/main" id="{05500F6E-5A25-83FE-A94F-1260066637F5}"/>
              </a:ext>
            </a:extLst>
          </p:cNvPr>
          <p:cNvSpPr txBox="1">
            <a:spLocks/>
          </p:cNvSpPr>
          <p:nvPr/>
        </p:nvSpPr>
        <p:spPr>
          <a:xfrm>
            <a:off x="1033004" y="1370926"/>
            <a:ext cx="10553520" cy="5348715"/>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lnSpc>
                <a:spcPct val="100000"/>
              </a:lnSpc>
              <a:spcBef>
                <a:spcPts val="600"/>
              </a:spcBef>
              <a:spcAft>
                <a:spcPts val="600"/>
              </a:spcAft>
              <a:buNone/>
              <a:tabLst>
                <a:tab pos="287338" algn="l"/>
              </a:tabLst>
              <a:defRPr/>
            </a:pPr>
            <a:r>
              <a:rPr lang="fr-FR" sz="1800" b="1" dirty="0">
                <a:solidFill>
                  <a:schemeClr val="accent1"/>
                </a:solidFill>
              </a:rPr>
              <a:t>Colis avec valeur déclarée</a:t>
            </a:r>
          </a:p>
          <a:p>
            <a:pPr marL="0" lvl="1" indent="0">
              <a:lnSpc>
                <a:spcPct val="100000"/>
              </a:lnSpc>
              <a:spcBef>
                <a:spcPts val="600"/>
              </a:spcBef>
              <a:spcAft>
                <a:spcPts val="600"/>
              </a:spcAft>
              <a:buNone/>
              <a:tabLst>
                <a:tab pos="287338" algn="l"/>
              </a:tabLst>
              <a:defRPr/>
            </a:pPr>
            <a:endParaRPr lang="en-US" sz="1800" b="1" dirty="0">
              <a:solidFill>
                <a:schemeClr val="accent1"/>
              </a:solidFill>
            </a:endParaRPr>
          </a:p>
          <a:p>
            <a:pPr marL="0" lvl="1" indent="0">
              <a:lnSpc>
                <a:spcPct val="100000"/>
              </a:lnSpc>
              <a:spcBef>
                <a:spcPts val="600"/>
              </a:spcBef>
              <a:spcAft>
                <a:spcPts val="600"/>
              </a:spcAft>
              <a:buNone/>
              <a:tabLst>
                <a:tab pos="287338" algn="l"/>
              </a:tabLst>
              <a:defRPr/>
            </a:pPr>
            <a:r>
              <a:rPr lang="fr-FR" sz="1600" dirty="0"/>
              <a:t>Surtaxe associée à la valeur déclarée identique à la surtaxe appliquée aux lettres: 0,300 DTS en plus de la taxe appliquée aux envois avec preuve de distribution (1,200 DTS ou surtaxe interne équivalente pour la preuve de distribution)</a:t>
            </a:r>
          </a:p>
          <a:p>
            <a:pPr marL="285750" lvl="1" indent="-285750">
              <a:lnSpc>
                <a:spcPct val="100000"/>
              </a:lnSpc>
              <a:spcBef>
                <a:spcPts val="600"/>
              </a:spcBef>
              <a:spcAft>
                <a:spcPts val="600"/>
              </a:spcAft>
              <a:tabLst>
                <a:tab pos="287338" algn="l"/>
              </a:tabLst>
              <a:defRPr/>
            </a:pPr>
            <a:endParaRPr lang="en-US" sz="1600" dirty="0"/>
          </a:p>
          <a:p>
            <a:pPr marL="285750" lvl="1" indent="-285750">
              <a:lnSpc>
                <a:spcPct val="100000"/>
              </a:lnSpc>
              <a:spcBef>
                <a:spcPts val="600"/>
              </a:spcBef>
              <a:spcAft>
                <a:spcPts val="600"/>
              </a:spcAft>
              <a:tabLst>
                <a:tab pos="287338" algn="l"/>
              </a:tabLst>
              <a:defRPr/>
            </a:pPr>
            <a:endParaRPr lang="en-US" sz="1600" dirty="0"/>
          </a:p>
          <a:p>
            <a:pPr marL="285750" lvl="1" indent="-285750">
              <a:lnSpc>
                <a:spcPct val="100000"/>
              </a:lnSpc>
              <a:spcBef>
                <a:spcPts val="600"/>
              </a:spcBef>
              <a:spcAft>
                <a:spcPts val="600"/>
              </a:spcAft>
              <a:tabLst>
                <a:tab pos="287338" algn="l"/>
              </a:tabLst>
              <a:defRPr/>
            </a:pPr>
            <a:endParaRPr lang="en-US" sz="1600" dirty="0"/>
          </a:p>
          <a:p>
            <a:pPr marL="285750" lvl="1" indent="-285750">
              <a:lnSpc>
                <a:spcPct val="100000"/>
              </a:lnSpc>
              <a:spcBef>
                <a:spcPts val="600"/>
              </a:spcBef>
              <a:spcAft>
                <a:spcPts val="600"/>
              </a:spcAft>
              <a:tabLst>
                <a:tab pos="287338" algn="l"/>
              </a:tabLst>
              <a:defRPr/>
            </a:pPr>
            <a:endParaRPr lang="en-US" sz="1600" dirty="0"/>
          </a:p>
          <a:p>
            <a:pPr marL="285750" lvl="1" indent="-285750">
              <a:lnSpc>
                <a:spcPct val="100000"/>
              </a:lnSpc>
              <a:spcBef>
                <a:spcPts val="600"/>
              </a:spcBef>
              <a:spcAft>
                <a:spcPts val="600"/>
              </a:spcAft>
              <a:tabLst>
                <a:tab pos="287338" algn="l"/>
              </a:tabLst>
              <a:defRPr/>
            </a:pPr>
            <a:endParaRPr lang="en-US" sz="1600" dirty="0"/>
          </a:p>
          <a:p>
            <a:pPr marL="285750" lvl="1" indent="-285750">
              <a:lnSpc>
                <a:spcPct val="100000"/>
              </a:lnSpc>
              <a:spcBef>
                <a:spcPts val="600"/>
              </a:spcBef>
              <a:spcAft>
                <a:spcPts val="600"/>
              </a:spcAft>
              <a:tabLst>
                <a:tab pos="287338" algn="l"/>
              </a:tabLst>
              <a:defRPr/>
            </a:pPr>
            <a:endParaRPr lang="en-US" sz="1600" dirty="0"/>
          </a:p>
          <a:p>
            <a:pPr marL="0" lvl="1" indent="0">
              <a:lnSpc>
                <a:spcPct val="100000"/>
              </a:lnSpc>
              <a:spcBef>
                <a:spcPts val="600"/>
              </a:spcBef>
              <a:spcAft>
                <a:spcPts val="600"/>
              </a:spcAft>
              <a:buNone/>
              <a:tabLst>
                <a:tab pos="287338" algn="l"/>
              </a:tabLst>
              <a:defRPr/>
            </a:pPr>
            <a:r>
              <a:rPr lang="fr-FR" sz="1600" dirty="0">
                <a:solidFill>
                  <a:srgbClr val="FF0000"/>
                </a:solidFill>
              </a:rPr>
              <a:t>* Amendement adopté par le Congrès sur proposition de l’Allemagne</a:t>
            </a:r>
          </a:p>
          <a:p>
            <a:pPr marL="0" lvl="1" indent="0">
              <a:lnSpc>
                <a:spcPct val="100000"/>
              </a:lnSpc>
              <a:spcBef>
                <a:spcPts val="600"/>
              </a:spcBef>
              <a:spcAft>
                <a:spcPts val="600"/>
              </a:spcAft>
              <a:buNone/>
              <a:tabLst>
                <a:tab pos="287338" algn="l"/>
              </a:tabLst>
              <a:defRPr/>
            </a:pPr>
            <a:endParaRPr lang="en-US" sz="1600" dirty="0"/>
          </a:p>
          <a:p>
            <a:pPr marL="457200" lvl="1" indent="0">
              <a:lnSpc>
                <a:spcPct val="100000"/>
              </a:lnSpc>
              <a:spcBef>
                <a:spcPts val="600"/>
              </a:spcBef>
              <a:spcAft>
                <a:spcPts val="600"/>
              </a:spcAft>
              <a:buNone/>
              <a:defRPr/>
            </a:pPr>
            <a:endParaRPr lang="en-US" sz="1600" dirty="0"/>
          </a:p>
        </p:txBody>
      </p:sp>
      <p:sp>
        <p:nvSpPr>
          <p:cNvPr id="7" name="Title 1">
            <a:extLst>
              <a:ext uri="{FF2B5EF4-FFF2-40B4-BE49-F238E27FC236}">
                <a16:creationId xmlns:a16="http://schemas.microsoft.com/office/drawing/2014/main" id="{6E575256-1535-4DD7-8366-08A2C9E1B3C4}"/>
              </a:ext>
            </a:extLst>
          </p:cNvPr>
          <p:cNvSpPr txBox="1">
            <a:spLocks/>
          </p:cNvSpPr>
          <p:nvPr/>
        </p:nvSpPr>
        <p:spPr>
          <a:xfrm>
            <a:off x="1522225" y="283597"/>
            <a:ext cx="10112426" cy="57027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r>
              <a:rPr lang="fr-FR" sz="2400"/>
              <a:t>Rémunération des colis avec valeur déclarée </a:t>
            </a:r>
            <a:r>
              <a:rPr lang="fr-FR" sz="2400">
                <a:solidFill>
                  <a:schemeClr val="accent1"/>
                </a:solidFill>
              </a:rPr>
              <a:t>à compter du 1</a:t>
            </a:r>
            <a:r>
              <a:rPr lang="fr-FR" sz="2400" baseline="30000">
                <a:solidFill>
                  <a:schemeClr val="accent1"/>
                </a:solidFill>
              </a:rPr>
              <a:t>er</a:t>
            </a:r>
            <a:r>
              <a:rPr lang="fr-FR" sz="2400">
                <a:solidFill>
                  <a:schemeClr val="accent1"/>
                </a:solidFill>
              </a:rPr>
              <a:t> janvier 2027</a:t>
            </a:r>
          </a:p>
        </p:txBody>
      </p:sp>
      <p:sp>
        <p:nvSpPr>
          <p:cNvPr id="9" name="TextBox 8">
            <a:extLst>
              <a:ext uri="{FF2B5EF4-FFF2-40B4-BE49-F238E27FC236}">
                <a16:creationId xmlns:a16="http://schemas.microsoft.com/office/drawing/2014/main" id="{A26E2B2F-6DF4-4681-8046-A64BDBFFAB73}"/>
              </a:ext>
            </a:extLst>
          </p:cNvPr>
          <p:cNvSpPr txBox="1"/>
          <p:nvPr/>
        </p:nvSpPr>
        <p:spPr>
          <a:xfrm>
            <a:off x="1324942" y="3231043"/>
            <a:ext cx="9159428" cy="830997"/>
          </a:xfrm>
          <a:prstGeom prst="rect">
            <a:avLst/>
          </a:prstGeom>
          <a:solidFill>
            <a:schemeClr val="accent1">
              <a:lumMod val="40000"/>
              <a:lumOff val="60000"/>
            </a:schemeClr>
          </a:solidFill>
        </p:spPr>
        <p:txBody>
          <a:bodyPr wrap="square" rtlCol="0">
            <a:spAutoFit/>
          </a:bodyPr>
          <a:lstStyle/>
          <a:p>
            <a:pPr marL="0" lvl="1" indent="0">
              <a:lnSpc>
                <a:spcPct val="100000"/>
              </a:lnSpc>
              <a:spcBef>
                <a:spcPts val="0"/>
              </a:spcBef>
              <a:buNone/>
              <a:tabLst>
                <a:tab pos="287338" algn="l"/>
              </a:tabLst>
              <a:defRPr/>
            </a:pPr>
            <a:r>
              <a:rPr lang="fr-FR" sz="1600" u="sng" dirty="0">
                <a:latin typeface="Verdana" panose="020B0604030504040204" pitchFamily="34" charset="0"/>
                <a:ea typeface="Verdana" panose="020B0604030504040204" pitchFamily="34" charset="0"/>
              </a:rPr>
              <a:t>Rémunération totale</a:t>
            </a:r>
            <a:r>
              <a:rPr lang="fr-FR" sz="1600" dirty="0">
                <a:latin typeface="Verdana" panose="020B0604030504040204" pitchFamily="34" charset="0"/>
                <a:ea typeface="Verdana" panose="020B0604030504040204" pitchFamily="34" charset="0"/>
              </a:rPr>
              <a:t> = rémunération de base pour les colis + paiement additionnel (surtaxe pour preuve de distribution + 0,300 DTS) + rémunération supplémentaire, max. 0,500 DTS/envoi (suivi, obligatoire)</a:t>
            </a:r>
          </a:p>
        </p:txBody>
      </p:sp>
    </p:spTree>
    <p:extLst>
      <p:ext uri="{BB962C8B-B14F-4D97-AF65-F5344CB8AC3E}">
        <p14:creationId xmlns:p14="http://schemas.microsoft.com/office/powerpoint/2010/main" val="30208873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Untertitel 19">
            <a:extLst>
              <a:ext uri="{FF2B5EF4-FFF2-40B4-BE49-F238E27FC236}">
                <a16:creationId xmlns:a16="http://schemas.microsoft.com/office/drawing/2014/main" id="{ACA0E7D4-60A7-40A9-9E5E-0CE7795CA742}"/>
              </a:ext>
            </a:extLst>
          </p:cNvPr>
          <p:cNvSpPr txBox="1">
            <a:spLocks/>
          </p:cNvSpPr>
          <p:nvPr/>
        </p:nvSpPr>
        <p:spPr>
          <a:xfrm>
            <a:off x="645729" y="1225688"/>
            <a:ext cx="10553520" cy="5348715"/>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600"/>
              </a:spcBef>
              <a:spcAft>
                <a:spcPts val="600"/>
              </a:spcAft>
              <a:buNone/>
              <a:defRPr/>
            </a:pPr>
            <a:r>
              <a:rPr lang="fr-FR" sz="1800" b="1">
                <a:solidFill>
                  <a:schemeClr val="accent1"/>
                </a:solidFill>
              </a:rPr>
              <a:t>Tableau récapitulatif</a:t>
            </a:r>
          </a:p>
          <a:p>
            <a:pPr marL="457200" lvl="1" indent="0">
              <a:lnSpc>
                <a:spcPct val="100000"/>
              </a:lnSpc>
              <a:spcBef>
                <a:spcPts val="600"/>
              </a:spcBef>
              <a:spcAft>
                <a:spcPts val="600"/>
              </a:spcAft>
              <a:buNone/>
              <a:defRPr/>
            </a:pPr>
            <a:endParaRPr lang="en-US" sz="1600" dirty="0"/>
          </a:p>
        </p:txBody>
      </p:sp>
      <p:graphicFrame>
        <p:nvGraphicFramePr>
          <p:cNvPr id="6" name="Objekt 5" hidden="1">
            <a:extLst>
              <a:ext uri="{FF2B5EF4-FFF2-40B4-BE49-F238E27FC236}">
                <a16:creationId xmlns:a16="http://schemas.microsoft.com/office/drawing/2014/main" id="{562B203B-A488-06D9-C59D-2C056999F953}"/>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098" name="think-cell Folie" r:id="rId5" imgW="290" imgH="290" progId="TCLayout.ActiveDocument.1">
                  <p:embed/>
                </p:oleObj>
              </mc:Choice>
              <mc:Fallback>
                <p:oleObj name="think-cell Folie" r:id="rId5" imgW="290" imgH="290" progId="TCLayout.ActiveDocument.1">
                  <p:embed/>
                  <p:pic>
                    <p:nvPicPr>
                      <p:cNvPr id="6" name="Objekt 5" hidden="1">
                        <a:extLst>
                          <a:ext uri="{FF2B5EF4-FFF2-40B4-BE49-F238E27FC236}">
                            <a16:creationId xmlns:a16="http://schemas.microsoft.com/office/drawing/2014/main" id="{562B203B-A488-06D9-C59D-2C056999F953}"/>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Slide Number Placeholder 3">
            <a:extLst>
              <a:ext uri="{FF2B5EF4-FFF2-40B4-BE49-F238E27FC236}">
                <a16:creationId xmlns:a16="http://schemas.microsoft.com/office/drawing/2014/main" id="{D094E16F-E7A1-4A67-B261-90F8E806A2C6}"/>
              </a:ext>
            </a:extLst>
          </p:cNvPr>
          <p:cNvSpPr>
            <a:spLocks noGrp="1"/>
          </p:cNvSpPr>
          <p:nvPr>
            <p:ph type="sldNum" sz="quarter" idx="12"/>
          </p:nvPr>
        </p:nvSpPr>
        <p:spPr>
          <a:xfrm>
            <a:off x="9112770" y="6192994"/>
            <a:ext cx="2743200" cy="365125"/>
          </a:xfrm>
          <a:prstGeom prst="rect">
            <a:avLst/>
          </a:prstGeom>
        </p:spPr>
        <p:txBody>
          <a:bodyPr vert="horz" lIns="91440" tIns="45720" rIns="91440" bIns="45720" rtlCol="0" anchor="ctr"/>
          <a:lstStyle>
            <a:defPPr>
              <a:defRPr lang="en-CH"/>
            </a:defPPr>
            <a:lvl1pPr marL="0" algn="r" defTabSz="914400" rtl="0" eaLnBrk="1" latinLnBrk="0" hangingPunct="1">
              <a:defRPr sz="1200" kern="12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E9C87DA-8EAB-8046-B7A0-677572D5F9A2}" type="slidenum">
              <a:rPr lang="en-GB" smtClean="0"/>
              <a:pPr/>
              <a:t>33</a:t>
            </a:fld>
            <a:endParaRPr lang="en-GB"/>
          </a:p>
        </p:txBody>
      </p:sp>
      <p:sp>
        <p:nvSpPr>
          <p:cNvPr id="7" name="Title 1">
            <a:extLst>
              <a:ext uri="{FF2B5EF4-FFF2-40B4-BE49-F238E27FC236}">
                <a16:creationId xmlns:a16="http://schemas.microsoft.com/office/drawing/2014/main" id="{F7FDFDC5-F852-4800-B4B8-BA1861043A21}"/>
              </a:ext>
            </a:extLst>
          </p:cNvPr>
          <p:cNvSpPr txBox="1">
            <a:spLocks/>
          </p:cNvSpPr>
          <p:nvPr/>
        </p:nvSpPr>
        <p:spPr>
          <a:xfrm>
            <a:off x="1522225" y="283597"/>
            <a:ext cx="10112426" cy="57027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r>
              <a:rPr lang="fr-FR" sz="2400"/>
              <a:t>Rémunération des envois recommandés et des envois avec valeur déclarée 		</a:t>
            </a:r>
          </a:p>
        </p:txBody>
      </p:sp>
      <p:sp>
        <p:nvSpPr>
          <p:cNvPr id="2" name="TextBox 1">
            <a:extLst>
              <a:ext uri="{FF2B5EF4-FFF2-40B4-BE49-F238E27FC236}">
                <a16:creationId xmlns:a16="http://schemas.microsoft.com/office/drawing/2014/main" id="{AE76302F-94F0-4601-99EC-B2B110291A85}"/>
              </a:ext>
            </a:extLst>
          </p:cNvPr>
          <p:cNvSpPr txBox="1"/>
          <p:nvPr/>
        </p:nvSpPr>
        <p:spPr>
          <a:xfrm>
            <a:off x="9499034" y="4855823"/>
            <a:ext cx="748257" cy="379964"/>
          </a:xfrm>
          <a:prstGeom prst="rect">
            <a:avLst/>
          </a:prstGeom>
          <a:solidFill>
            <a:schemeClr val="bg1"/>
          </a:solidFill>
        </p:spPr>
        <p:txBody>
          <a:bodyPr wrap="square" rtlCol="0">
            <a:spAutoFit/>
          </a:bodyPr>
          <a:lstStyle/>
          <a:p>
            <a:endParaRPr lang="en-US" dirty="0">
              <a:highlight>
                <a:srgbClr val="000000"/>
              </a:highlight>
            </a:endParaRPr>
          </a:p>
        </p:txBody>
      </p:sp>
      <p:graphicFrame>
        <p:nvGraphicFramePr>
          <p:cNvPr id="3" name="Table 2">
            <a:extLst>
              <a:ext uri="{FF2B5EF4-FFF2-40B4-BE49-F238E27FC236}">
                <a16:creationId xmlns:a16="http://schemas.microsoft.com/office/drawing/2014/main" id="{BAF21576-EFAD-4C7A-9691-5760BE8EE22E}"/>
              </a:ext>
            </a:extLst>
          </p:cNvPr>
          <p:cNvGraphicFramePr>
            <a:graphicFrameLocks noGrp="1"/>
          </p:cNvGraphicFramePr>
          <p:nvPr>
            <p:extLst>
              <p:ext uri="{D42A27DB-BD31-4B8C-83A1-F6EECF244321}">
                <p14:modId xmlns:p14="http://schemas.microsoft.com/office/powerpoint/2010/main" val="2990218524"/>
              </p:ext>
            </p:extLst>
          </p:nvPr>
        </p:nvGraphicFramePr>
        <p:xfrm>
          <a:off x="753034" y="1745091"/>
          <a:ext cx="10490720" cy="3716808"/>
        </p:xfrm>
        <a:graphic>
          <a:graphicData uri="http://schemas.openxmlformats.org/drawingml/2006/table">
            <a:tbl>
              <a:tblPr firstRow="1" firstCol="1" bandRow="1">
                <a:tableStyleId>{5940675A-B579-460E-94D1-54222C63F5DA}</a:tableStyleId>
              </a:tblPr>
              <a:tblGrid>
                <a:gridCol w="858678">
                  <a:extLst>
                    <a:ext uri="{9D8B030D-6E8A-4147-A177-3AD203B41FA5}">
                      <a16:colId xmlns:a16="http://schemas.microsoft.com/office/drawing/2014/main" val="2514854567"/>
                    </a:ext>
                  </a:extLst>
                </a:gridCol>
                <a:gridCol w="1052547">
                  <a:extLst>
                    <a:ext uri="{9D8B030D-6E8A-4147-A177-3AD203B41FA5}">
                      <a16:colId xmlns:a16="http://schemas.microsoft.com/office/drawing/2014/main" val="4290093342"/>
                    </a:ext>
                  </a:extLst>
                </a:gridCol>
                <a:gridCol w="1716967">
                  <a:extLst>
                    <a:ext uri="{9D8B030D-6E8A-4147-A177-3AD203B41FA5}">
                      <a16:colId xmlns:a16="http://schemas.microsoft.com/office/drawing/2014/main" val="3010269603"/>
                    </a:ext>
                  </a:extLst>
                </a:gridCol>
                <a:gridCol w="2223505">
                  <a:extLst>
                    <a:ext uri="{9D8B030D-6E8A-4147-A177-3AD203B41FA5}">
                      <a16:colId xmlns:a16="http://schemas.microsoft.com/office/drawing/2014/main" val="1930094300"/>
                    </a:ext>
                  </a:extLst>
                </a:gridCol>
                <a:gridCol w="2256397">
                  <a:extLst>
                    <a:ext uri="{9D8B030D-6E8A-4147-A177-3AD203B41FA5}">
                      <a16:colId xmlns:a16="http://schemas.microsoft.com/office/drawing/2014/main" val="586006448"/>
                    </a:ext>
                  </a:extLst>
                </a:gridCol>
                <a:gridCol w="1098596">
                  <a:extLst>
                    <a:ext uri="{9D8B030D-6E8A-4147-A177-3AD203B41FA5}">
                      <a16:colId xmlns:a16="http://schemas.microsoft.com/office/drawing/2014/main" val="102676146"/>
                    </a:ext>
                  </a:extLst>
                </a:gridCol>
                <a:gridCol w="1284030">
                  <a:extLst>
                    <a:ext uri="{9D8B030D-6E8A-4147-A177-3AD203B41FA5}">
                      <a16:colId xmlns:a16="http://schemas.microsoft.com/office/drawing/2014/main" val="2790784151"/>
                    </a:ext>
                  </a:extLst>
                </a:gridCol>
              </a:tblGrid>
              <a:tr h="578561">
                <a:tc rowSpan="2">
                  <a:txBody>
                    <a:bodyPr/>
                    <a:lstStyle/>
                    <a:p>
                      <a:pPr marL="0" marR="0" algn="l">
                        <a:lnSpc>
                          <a:spcPts val="1200"/>
                        </a:lnSpc>
                        <a:spcBef>
                          <a:spcPts val="300"/>
                        </a:spcBef>
                        <a:spcAft>
                          <a:spcPts val="300"/>
                        </a:spcAft>
                      </a:pPr>
                      <a:r>
                        <a:rPr lang="fr-FR" sz="1600" b="1" dirty="0"/>
                        <a:t>Année</a:t>
                      </a:r>
                    </a:p>
                  </a:txBody>
                  <a:tcPr/>
                </a:tc>
                <a:tc gridSpan="2">
                  <a:txBody>
                    <a:bodyPr/>
                    <a:lstStyle/>
                    <a:p>
                      <a:pPr marL="0" marR="0" algn="l">
                        <a:lnSpc>
                          <a:spcPts val="1200"/>
                        </a:lnSpc>
                        <a:spcBef>
                          <a:spcPts val="300"/>
                        </a:spcBef>
                        <a:spcAft>
                          <a:spcPts val="300"/>
                        </a:spcAft>
                      </a:pPr>
                      <a:r>
                        <a:rPr lang="fr-FR" sz="1600" b="1" i="0" dirty="0"/>
                        <a:t>Envois recommandés</a:t>
                      </a:r>
                    </a:p>
                  </a:txBody>
                  <a:tcPr>
                    <a:lnB w="12700" cap="flat" cmpd="sng" algn="ctr">
                      <a:noFill/>
                      <a:prstDash val="solid"/>
                      <a:round/>
                      <a:headEnd type="none" w="med" len="med"/>
                      <a:tailEnd type="none" w="med" len="med"/>
                    </a:lnB>
                  </a:tcPr>
                </a:tc>
                <a:tc hMerge="1">
                  <a:txBody>
                    <a:bodyPr/>
                    <a:lstStyle/>
                    <a:p>
                      <a:endParaRPr lang="en-US"/>
                    </a:p>
                  </a:txBody>
                  <a:tcPr/>
                </a:tc>
                <a:tc gridSpan="2">
                  <a:txBody>
                    <a:bodyPr/>
                    <a:lstStyle/>
                    <a:p>
                      <a:pPr marL="0" marR="0" algn="l">
                        <a:lnSpc>
                          <a:spcPts val="1200"/>
                        </a:lnSpc>
                        <a:spcBef>
                          <a:spcPts val="300"/>
                        </a:spcBef>
                        <a:spcAft>
                          <a:spcPts val="300"/>
                        </a:spcAft>
                      </a:pPr>
                      <a:r>
                        <a:rPr lang="fr-FR" sz="1600" b="1" dirty="0"/>
                        <a:t>Envois de la poste aux lettres avec valeur déclarée</a:t>
                      </a:r>
                    </a:p>
                    <a:p>
                      <a:pPr marL="0" marR="0" algn="l">
                        <a:lnSpc>
                          <a:spcPts val="1200"/>
                        </a:lnSpc>
                        <a:spcBef>
                          <a:spcPts val="300"/>
                        </a:spcBef>
                        <a:spcAft>
                          <a:spcPts val="300"/>
                        </a:spcAft>
                      </a:pPr>
                      <a:r>
                        <a:rPr lang="fr-FR" sz="1600" b="1" dirty="0"/>
                        <a:t> (documents uniquement)</a:t>
                      </a:r>
                    </a:p>
                  </a:txBody>
                  <a:tcPr>
                    <a:lnB w="12700" cap="flat" cmpd="sng" algn="ctr">
                      <a:noFill/>
                      <a:prstDash val="solid"/>
                      <a:round/>
                      <a:headEnd type="none" w="med" len="med"/>
                      <a:tailEnd type="none" w="med" len="med"/>
                    </a:lnB>
                  </a:tcPr>
                </a:tc>
                <a:tc hMerge="1">
                  <a:txBody>
                    <a:bodyPr/>
                    <a:lstStyle/>
                    <a:p>
                      <a:endParaRPr lang="en-US"/>
                    </a:p>
                  </a:txBody>
                  <a:tcPr/>
                </a:tc>
                <a:tc gridSpan="2">
                  <a:txBody>
                    <a:bodyPr/>
                    <a:lstStyle/>
                    <a:p>
                      <a:pPr marL="0" marR="0" algn="l">
                        <a:lnSpc>
                          <a:spcPts val="1200"/>
                        </a:lnSpc>
                        <a:spcBef>
                          <a:spcPts val="300"/>
                        </a:spcBef>
                        <a:spcAft>
                          <a:spcPts val="300"/>
                        </a:spcAft>
                      </a:pPr>
                      <a:r>
                        <a:rPr lang="fr-FR" sz="1600" b="1" dirty="0"/>
                        <a:t>Colis avec valeur déclarée </a:t>
                      </a:r>
                    </a:p>
                  </a:txBody>
                  <a:tcPr>
                    <a:lnB w="12700" cap="flat" cmpd="sng" algn="ctr">
                      <a:no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3846957162"/>
                  </a:ext>
                </a:extLst>
              </a:tr>
              <a:tr h="1046082">
                <a:tc vMerge="1">
                  <a:txBody>
                    <a:bodyPr/>
                    <a:lstStyle/>
                    <a:p>
                      <a:endParaRPr lang="en-US"/>
                    </a:p>
                  </a:txBody>
                  <a:tcPr/>
                </a:tc>
                <a:tc>
                  <a:txBody>
                    <a:bodyPr/>
                    <a:lstStyle/>
                    <a:p>
                      <a:pPr marL="0" marR="0" algn="l">
                        <a:lnSpc>
                          <a:spcPts val="1200"/>
                        </a:lnSpc>
                        <a:spcBef>
                          <a:spcPts val="300"/>
                        </a:spcBef>
                        <a:spcAft>
                          <a:spcPts val="300"/>
                        </a:spcAft>
                      </a:pPr>
                      <a:r>
                        <a:rPr lang="fr-FR" sz="1400" dirty="0"/>
                        <a:t>(a) Surtaxe</a:t>
                      </a:r>
                    </a:p>
                  </a:txBody>
                  <a:tcPr>
                    <a:lnT w="12700" cap="flat" cmpd="sng" algn="ctr">
                      <a:noFill/>
                      <a:prstDash val="solid"/>
                      <a:round/>
                      <a:headEnd type="none" w="med" len="med"/>
                      <a:tailEnd type="none" w="med" len="med"/>
                    </a:lnT>
                  </a:tcPr>
                </a:tc>
                <a:tc>
                  <a:txBody>
                    <a:bodyPr/>
                    <a:lstStyle/>
                    <a:p>
                      <a:pPr marL="0" marR="0" algn="l">
                        <a:lnSpc>
                          <a:spcPts val="1200"/>
                        </a:lnSpc>
                        <a:spcBef>
                          <a:spcPts val="300"/>
                        </a:spcBef>
                        <a:spcAft>
                          <a:spcPts val="300"/>
                        </a:spcAft>
                      </a:pPr>
                      <a:r>
                        <a:rPr lang="fr-FR" sz="1400" dirty="0"/>
                        <a:t>(b) Suivi (maximum)</a:t>
                      </a:r>
                    </a:p>
                  </a:txBody>
                  <a:tcPr>
                    <a:lnT w="12700" cap="flat" cmpd="sng" algn="ctr">
                      <a:noFill/>
                      <a:prstDash val="solid"/>
                      <a:round/>
                      <a:headEnd type="none" w="med" len="med"/>
                      <a:tailEnd type="none" w="med" len="med"/>
                    </a:lnT>
                  </a:tcPr>
                </a:tc>
                <a:tc>
                  <a:txBody>
                    <a:bodyPr/>
                    <a:lstStyle/>
                    <a:p>
                      <a:pPr marL="0" marR="0" algn="l">
                        <a:lnSpc>
                          <a:spcPts val="1200"/>
                        </a:lnSpc>
                        <a:spcBef>
                          <a:spcPts val="300"/>
                        </a:spcBef>
                        <a:spcAft>
                          <a:spcPts val="300"/>
                        </a:spcAft>
                      </a:pPr>
                      <a:r>
                        <a:rPr lang="fr-FR" sz="1400" dirty="0"/>
                        <a:t>(a) Surtaxe</a:t>
                      </a:r>
                    </a:p>
                    <a:p>
                      <a:pPr marL="0" marR="0" algn="l">
                        <a:lnSpc>
                          <a:spcPts val="1200"/>
                        </a:lnSpc>
                        <a:spcBef>
                          <a:spcPts val="300"/>
                        </a:spcBef>
                        <a:spcAft>
                          <a:spcPts val="300"/>
                        </a:spcAft>
                      </a:pPr>
                      <a:r>
                        <a:rPr lang="fr-FR" sz="1400" dirty="0"/>
                        <a:t> </a:t>
                      </a:r>
                    </a:p>
                  </a:txBody>
                  <a:tcPr>
                    <a:lnT w="12700" cap="flat" cmpd="sng" algn="ctr">
                      <a:noFill/>
                      <a:prstDash val="solid"/>
                      <a:round/>
                      <a:headEnd type="none" w="med" len="med"/>
                      <a:tailEnd type="none" w="med" len="med"/>
                    </a:lnT>
                  </a:tcPr>
                </a:tc>
                <a:tc>
                  <a:txBody>
                    <a:bodyPr/>
                    <a:lstStyle/>
                    <a:p>
                      <a:pPr marL="0" marR="0" algn="l">
                        <a:lnSpc>
                          <a:spcPts val="1200"/>
                        </a:lnSpc>
                        <a:spcBef>
                          <a:spcPts val="300"/>
                        </a:spcBef>
                        <a:spcAft>
                          <a:spcPts val="300"/>
                        </a:spcAft>
                      </a:pPr>
                      <a:r>
                        <a:rPr lang="fr-FR" sz="1400" dirty="0"/>
                        <a:t>(b) Suivi (maximum)</a:t>
                      </a:r>
                    </a:p>
                  </a:txBody>
                  <a:tcPr>
                    <a:lnT w="12700" cap="flat" cmpd="sng" algn="ctr">
                      <a:noFill/>
                      <a:prstDash val="solid"/>
                      <a:round/>
                      <a:headEnd type="none" w="med" len="med"/>
                      <a:tailEnd type="none" w="med" len="med"/>
                    </a:lnT>
                  </a:tcPr>
                </a:tc>
                <a:tc>
                  <a:txBody>
                    <a:bodyPr/>
                    <a:lstStyle/>
                    <a:p>
                      <a:pPr marL="0" marR="0" algn="l">
                        <a:lnSpc>
                          <a:spcPts val="1200"/>
                        </a:lnSpc>
                        <a:spcBef>
                          <a:spcPts val="300"/>
                        </a:spcBef>
                        <a:spcAft>
                          <a:spcPts val="300"/>
                        </a:spcAft>
                      </a:pPr>
                      <a:r>
                        <a:rPr lang="fr-FR" sz="1400" dirty="0"/>
                        <a:t>(a) Surtaxe</a:t>
                      </a:r>
                    </a:p>
                  </a:txBody>
                  <a:tcPr>
                    <a:lnT w="12700" cap="flat" cmpd="sng" algn="ctr">
                      <a:noFill/>
                      <a:prstDash val="solid"/>
                      <a:round/>
                      <a:headEnd type="none" w="med" len="med"/>
                      <a:tailEnd type="none" w="med" len="med"/>
                    </a:lnT>
                  </a:tcPr>
                </a:tc>
                <a:tc>
                  <a:txBody>
                    <a:bodyPr/>
                    <a:lstStyle/>
                    <a:p>
                      <a:pPr marL="0" marR="0" algn="l">
                        <a:lnSpc>
                          <a:spcPts val="1200"/>
                        </a:lnSpc>
                        <a:spcBef>
                          <a:spcPts val="300"/>
                        </a:spcBef>
                        <a:spcAft>
                          <a:spcPts val="300"/>
                        </a:spcAft>
                      </a:pPr>
                      <a:r>
                        <a:rPr lang="fr-FR" sz="1400" dirty="0"/>
                        <a:t>(b) Suivi (maximum) </a:t>
                      </a:r>
                    </a:p>
                  </a:txBody>
                  <a:tcPr>
                    <a:lnT w="12700" cap="flat" cmpd="sng" algn="ctr">
                      <a:noFill/>
                      <a:prstDash val="solid"/>
                      <a:round/>
                      <a:headEnd type="none" w="med" len="med"/>
                      <a:tailEnd type="none" w="med" len="med"/>
                    </a:lnT>
                  </a:tcPr>
                </a:tc>
                <a:extLst>
                  <a:ext uri="{0D108BD9-81ED-4DB2-BD59-A6C34878D82A}">
                    <a16:rowId xmlns:a16="http://schemas.microsoft.com/office/drawing/2014/main" val="248223662"/>
                  </a:ext>
                </a:extLst>
              </a:tr>
              <a:tr h="418433">
                <a:tc>
                  <a:txBody>
                    <a:bodyPr/>
                    <a:lstStyle/>
                    <a:p>
                      <a:pPr marL="0" marR="0" algn="l">
                        <a:lnSpc>
                          <a:spcPts val="1200"/>
                        </a:lnSpc>
                        <a:spcBef>
                          <a:spcPts val="300"/>
                        </a:spcBef>
                        <a:spcAft>
                          <a:spcPts val="300"/>
                        </a:spcAft>
                      </a:pPr>
                      <a:r>
                        <a:rPr lang="fr-FR" sz="1600"/>
                        <a:t>2026</a:t>
                      </a:r>
                    </a:p>
                  </a:txBody>
                  <a:tcPr/>
                </a:tc>
                <a:tc>
                  <a:txBody>
                    <a:bodyPr/>
                    <a:lstStyle/>
                    <a:p>
                      <a:pPr marL="0" marR="0" algn="l">
                        <a:lnSpc>
                          <a:spcPts val="1200"/>
                        </a:lnSpc>
                        <a:spcBef>
                          <a:spcPts val="300"/>
                        </a:spcBef>
                        <a:spcAft>
                          <a:spcPts val="300"/>
                        </a:spcAft>
                      </a:pPr>
                      <a:r>
                        <a:rPr lang="fr-FR" sz="1400"/>
                        <a:t>1,745</a:t>
                      </a:r>
                    </a:p>
                  </a:txBody>
                  <a:tcPr/>
                </a:tc>
                <a:tc>
                  <a:txBody>
                    <a:bodyPr/>
                    <a:lstStyle/>
                    <a:p>
                      <a:pPr marL="0" marR="0" algn="l">
                        <a:lnSpc>
                          <a:spcPts val="1200"/>
                        </a:lnSpc>
                        <a:spcBef>
                          <a:spcPts val="300"/>
                        </a:spcBef>
                        <a:spcAft>
                          <a:spcPts val="300"/>
                        </a:spcAft>
                      </a:pPr>
                      <a:r>
                        <a:rPr lang="fr-FR" sz="1400"/>
                        <a:t>0,500</a:t>
                      </a:r>
                    </a:p>
                  </a:txBody>
                  <a:tcPr/>
                </a:tc>
                <a:tc>
                  <a:txBody>
                    <a:bodyPr/>
                    <a:lstStyle/>
                    <a:p>
                      <a:pPr marL="0" marR="0" algn="l">
                        <a:lnSpc>
                          <a:spcPts val="1200"/>
                        </a:lnSpc>
                        <a:spcBef>
                          <a:spcPts val="300"/>
                        </a:spcBef>
                        <a:spcAft>
                          <a:spcPts val="300"/>
                        </a:spcAft>
                      </a:pPr>
                      <a:r>
                        <a:rPr lang="fr-FR" sz="1400"/>
                        <a:t>2,045</a:t>
                      </a:r>
                    </a:p>
                  </a:txBody>
                  <a:tcPr/>
                </a:tc>
                <a:tc>
                  <a:txBody>
                    <a:bodyPr/>
                    <a:lstStyle/>
                    <a:p>
                      <a:pPr marL="0" marR="0" algn="l">
                        <a:lnSpc>
                          <a:spcPts val="1200"/>
                        </a:lnSpc>
                        <a:spcBef>
                          <a:spcPts val="300"/>
                        </a:spcBef>
                        <a:spcAft>
                          <a:spcPts val="300"/>
                        </a:spcAft>
                      </a:pPr>
                      <a:r>
                        <a:rPr lang="fr-FR" sz="1400"/>
                        <a:t>0,500</a:t>
                      </a:r>
                    </a:p>
                  </a:txBody>
                  <a:tcPr/>
                </a:tc>
                <a:tc>
                  <a:txBody>
                    <a:bodyPr/>
                    <a:lstStyle/>
                    <a:p>
                      <a:pPr marL="0" marR="0" algn="l">
                        <a:lnSpc>
                          <a:spcPts val="1200"/>
                        </a:lnSpc>
                        <a:spcBef>
                          <a:spcPts val="300"/>
                        </a:spcBef>
                        <a:spcAft>
                          <a:spcPts val="300"/>
                        </a:spcAft>
                      </a:pPr>
                      <a:r>
                        <a:rPr lang="fr-FR" sz="1400" dirty="0"/>
                        <a:t>–</a:t>
                      </a:r>
                    </a:p>
                  </a:txBody>
                  <a:tcPr/>
                </a:tc>
                <a:tc>
                  <a:txBody>
                    <a:bodyPr/>
                    <a:lstStyle/>
                    <a:p>
                      <a:pPr marL="0" marR="0" algn="l">
                        <a:lnSpc>
                          <a:spcPts val="1200"/>
                        </a:lnSpc>
                        <a:spcBef>
                          <a:spcPts val="300"/>
                        </a:spcBef>
                        <a:spcAft>
                          <a:spcPts val="300"/>
                        </a:spcAft>
                      </a:pPr>
                      <a:r>
                        <a:rPr lang="fr-FR" sz="1400" dirty="0"/>
                        <a:t>– </a:t>
                      </a:r>
                    </a:p>
                  </a:txBody>
                  <a:tcPr/>
                </a:tc>
                <a:extLst>
                  <a:ext uri="{0D108BD9-81ED-4DB2-BD59-A6C34878D82A}">
                    <a16:rowId xmlns:a16="http://schemas.microsoft.com/office/drawing/2014/main" val="1655003240"/>
                  </a:ext>
                </a:extLst>
              </a:tr>
              <a:tr h="418433">
                <a:tc>
                  <a:txBody>
                    <a:bodyPr/>
                    <a:lstStyle/>
                    <a:p>
                      <a:pPr marL="0" marR="0" algn="l">
                        <a:lnSpc>
                          <a:spcPts val="1200"/>
                        </a:lnSpc>
                        <a:spcBef>
                          <a:spcPts val="300"/>
                        </a:spcBef>
                        <a:spcAft>
                          <a:spcPts val="300"/>
                        </a:spcAft>
                      </a:pPr>
                      <a:r>
                        <a:rPr lang="fr-FR" sz="1600"/>
                        <a:t>2027</a:t>
                      </a:r>
                    </a:p>
                  </a:txBody>
                  <a:tcPr/>
                </a:tc>
                <a:tc>
                  <a:txBody>
                    <a:bodyPr/>
                    <a:lstStyle/>
                    <a:p>
                      <a:pPr marL="0" marR="0" algn="l">
                        <a:lnSpc>
                          <a:spcPts val="1200"/>
                        </a:lnSpc>
                        <a:spcBef>
                          <a:spcPts val="300"/>
                        </a:spcBef>
                        <a:spcAft>
                          <a:spcPts val="300"/>
                        </a:spcAft>
                      </a:pPr>
                      <a:r>
                        <a:rPr lang="fr-FR" sz="1400"/>
                        <a:t>2,500</a:t>
                      </a:r>
                    </a:p>
                  </a:txBody>
                  <a:tcPr/>
                </a:tc>
                <a:tc>
                  <a:txBody>
                    <a:bodyPr/>
                    <a:lstStyle/>
                    <a:p>
                      <a:pPr marL="0" marR="0" algn="l">
                        <a:lnSpc>
                          <a:spcPts val="1200"/>
                        </a:lnSpc>
                        <a:spcBef>
                          <a:spcPts val="300"/>
                        </a:spcBef>
                        <a:spcAft>
                          <a:spcPts val="300"/>
                        </a:spcAft>
                      </a:pPr>
                      <a:r>
                        <a:rPr lang="fr-FR" sz="1400"/>
                        <a:t>0,500</a:t>
                      </a:r>
                    </a:p>
                  </a:txBody>
                  <a:tcPr/>
                </a:tc>
                <a:tc>
                  <a:txBody>
                    <a:bodyPr/>
                    <a:lstStyle/>
                    <a:p>
                      <a:pPr marL="0" marR="0" algn="l">
                        <a:lnSpc>
                          <a:spcPts val="1200"/>
                        </a:lnSpc>
                        <a:spcBef>
                          <a:spcPts val="300"/>
                        </a:spcBef>
                        <a:spcAft>
                          <a:spcPts val="300"/>
                        </a:spcAft>
                      </a:pPr>
                      <a:r>
                        <a:rPr lang="fr-FR" sz="1400"/>
                        <a:t>2,800</a:t>
                      </a:r>
                    </a:p>
                  </a:txBody>
                  <a:tcPr/>
                </a:tc>
                <a:tc>
                  <a:txBody>
                    <a:bodyPr/>
                    <a:lstStyle/>
                    <a:p>
                      <a:pPr marL="0" marR="0" algn="l">
                        <a:lnSpc>
                          <a:spcPts val="1200"/>
                        </a:lnSpc>
                        <a:spcBef>
                          <a:spcPts val="300"/>
                        </a:spcBef>
                        <a:spcAft>
                          <a:spcPts val="300"/>
                        </a:spcAft>
                      </a:pPr>
                      <a:r>
                        <a:rPr lang="fr-FR" sz="1400"/>
                        <a:t>0,500</a:t>
                      </a:r>
                    </a:p>
                  </a:txBody>
                  <a:tcPr/>
                </a:tc>
                <a:tc>
                  <a:txBody>
                    <a:bodyPr/>
                    <a:lstStyle/>
                    <a:p>
                      <a:pPr marL="0" marR="0" algn="l">
                        <a:lnSpc>
                          <a:spcPts val="1200"/>
                        </a:lnSpc>
                        <a:spcBef>
                          <a:spcPts val="300"/>
                        </a:spcBef>
                        <a:spcAft>
                          <a:spcPts val="300"/>
                        </a:spcAft>
                      </a:pPr>
                      <a:r>
                        <a:rPr lang="fr-FR" sz="1400"/>
                        <a:t>1,500</a:t>
                      </a:r>
                    </a:p>
                  </a:txBody>
                  <a:tcPr/>
                </a:tc>
                <a:tc>
                  <a:txBody>
                    <a:bodyPr/>
                    <a:lstStyle/>
                    <a:p>
                      <a:pPr marL="0" marR="0" algn="l">
                        <a:lnSpc>
                          <a:spcPts val="1200"/>
                        </a:lnSpc>
                        <a:spcBef>
                          <a:spcPts val="300"/>
                        </a:spcBef>
                        <a:spcAft>
                          <a:spcPts val="300"/>
                        </a:spcAft>
                      </a:pPr>
                      <a:r>
                        <a:rPr lang="fr-FR" sz="1400"/>
                        <a:t>0,500</a:t>
                      </a:r>
                    </a:p>
                  </a:txBody>
                  <a:tcPr/>
                </a:tc>
                <a:extLst>
                  <a:ext uri="{0D108BD9-81ED-4DB2-BD59-A6C34878D82A}">
                    <a16:rowId xmlns:a16="http://schemas.microsoft.com/office/drawing/2014/main" val="1368998002"/>
                  </a:ext>
                </a:extLst>
              </a:tr>
              <a:tr h="418433">
                <a:tc>
                  <a:txBody>
                    <a:bodyPr/>
                    <a:lstStyle/>
                    <a:p>
                      <a:pPr marL="0" marR="0" algn="l">
                        <a:lnSpc>
                          <a:spcPts val="1200"/>
                        </a:lnSpc>
                        <a:spcBef>
                          <a:spcPts val="300"/>
                        </a:spcBef>
                        <a:spcAft>
                          <a:spcPts val="300"/>
                        </a:spcAft>
                      </a:pPr>
                      <a:r>
                        <a:rPr lang="fr-FR" sz="1600"/>
                        <a:t>2028</a:t>
                      </a:r>
                    </a:p>
                  </a:txBody>
                  <a:tcPr/>
                </a:tc>
                <a:tc>
                  <a:txBody>
                    <a:bodyPr/>
                    <a:lstStyle/>
                    <a:p>
                      <a:pPr marL="0" marR="0" algn="l">
                        <a:lnSpc>
                          <a:spcPts val="1200"/>
                        </a:lnSpc>
                        <a:spcBef>
                          <a:spcPts val="300"/>
                        </a:spcBef>
                        <a:spcAft>
                          <a:spcPts val="300"/>
                        </a:spcAft>
                      </a:pPr>
                      <a:r>
                        <a:rPr lang="fr-FR" sz="1400"/>
                        <a:t>2,613</a:t>
                      </a:r>
                    </a:p>
                  </a:txBody>
                  <a:tcPr/>
                </a:tc>
                <a:tc>
                  <a:txBody>
                    <a:bodyPr/>
                    <a:lstStyle/>
                    <a:p>
                      <a:pPr marL="0" marR="0" algn="l">
                        <a:lnSpc>
                          <a:spcPts val="1200"/>
                        </a:lnSpc>
                        <a:spcBef>
                          <a:spcPts val="300"/>
                        </a:spcBef>
                        <a:spcAft>
                          <a:spcPts val="300"/>
                        </a:spcAft>
                      </a:pPr>
                      <a:r>
                        <a:rPr lang="fr-FR" sz="1400"/>
                        <a:t>0,500</a:t>
                      </a:r>
                    </a:p>
                  </a:txBody>
                  <a:tcPr/>
                </a:tc>
                <a:tc>
                  <a:txBody>
                    <a:bodyPr/>
                    <a:lstStyle/>
                    <a:p>
                      <a:pPr marL="0" marR="0" algn="l">
                        <a:lnSpc>
                          <a:spcPts val="1200"/>
                        </a:lnSpc>
                        <a:spcBef>
                          <a:spcPts val="300"/>
                        </a:spcBef>
                        <a:spcAft>
                          <a:spcPts val="300"/>
                        </a:spcAft>
                      </a:pPr>
                      <a:r>
                        <a:rPr lang="fr-FR" sz="1400"/>
                        <a:t>2,913</a:t>
                      </a:r>
                    </a:p>
                  </a:txBody>
                  <a:tcPr/>
                </a:tc>
                <a:tc>
                  <a:txBody>
                    <a:bodyPr/>
                    <a:lstStyle/>
                    <a:p>
                      <a:pPr marL="0" marR="0" algn="l">
                        <a:lnSpc>
                          <a:spcPts val="1200"/>
                        </a:lnSpc>
                        <a:spcBef>
                          <a:spcPts val="300"/>
                        </a:spcBef>
                        <a:spcAft>
                          <a:spcPts val="300"/>
                        </a:spcAft>
                      </a:pPr>
                      <a:r>
                        <a:rPr lang="fr-FR" sz="1400"/>
                        <a:t>0,500</a:t>
                      </a:r>
                    </a:p>
                  </a:txBody>
                  <a:tcPr/>
                </a:tc>
                <a:tc>
                  <a:txBody>
                    <a:bodyPr/>
                    <a:lstStyle/>
                    <a:p>
                      <a:pPr marL="0" marR="0" algn="l">
                        <a:lnSpc>
                          <a:spcPts val="1200"/>
                        </a:lnSpc>
                        <a:spcBef>
                          <a:spcPts val="300"/>
                        </a:spcBef>
                        <a:spcAft>
                          <a:spcPts val="300"/>
                        </a:spcAft>
                      </a:pPr>
                      <a:r>
                        <a:rPr lang="fr-FR" sz="1400"/>
                        <a:t>1,500</a:t>
                      </a:r>
                    </a:p>
                  </a:txBody>
                  <a:tcPr/>
                </a:tc>
                <a:tc>
                  <a:txBody>
                    <a:bodyPr/>
                    <a:lstStyle/>
                    <a:p>
                      <a:pPr marL="0" marR="0" algn="l">
                        <a:lnSpc>
                          <a:spcPts val="1200"/>
                        </a:lnSpc>
                        <a:spcBef>
                          <a:spcPts val="300"/>
                        </a:spcBef>
                        <a:spcAft>
                          <a:spcPts val="300"/>
                        </a:spcAft>
                      </a:pPr>
                      <a:r>
                        <a:rPr lang="fr-FR" sz="1400"/>
                        <a:t>0,500</a:t>
                      </a:r>
                    </a:p>
                  </a:txBody>
                  <a:tcPr/>
                </a:tc>
                <a:extLst>
                  <a:ext uri="{0D108BD9-81ED-4DB2-BD59-A6C34878D82A}">
                    <a16:rowId xmlns:a16="http://schemas.microsoft.com/office/drawing/2014/main" val="440660302"/>
                  </a:ext>
                </a:extLst>
              </a:tr>
              <a:tr h="418433">
                <a:tc>
                  <a:txBody>
                    <a:bodyPr/>
                    <a:lstStyle/>
                    <a:p>
                      <a:pPr marL="0" marR="0" algn="l">
                        <a:lnSpc>
                          <a:spcPts val="1200"/>
                        </a:lnSpc>
                        <a:spcBef>
                          <a:spcPts val="300"/>
                        </a:spcBef>
                        <a:spcAft>
                          <a:spcPts val="300"/>
                        </a:spcAft>
                      </a:pPr>
                      <a:r>
                        <a:rPr lang="fr-FR" sz="1600"/>
                        <a:t>2029</a:t>
                      </a:r>
                    </a:p>
                  </a:txBody>
                  <a:tcPr/>
                </a:tc>
                <a:tc>
                  <a:txBody>
                    <a:bodyPr/>
                    <a:lstStyle/>
                    <a:p>
                      <a:pPr marL="0" marR="0" algn="l">
                        <a:lnSpc>
                          <a:spcPts val="1200"/>
                        </a:lnSpc>
                        <a:spcBef>
                          <a:spcPts val="300"/>
                        </a:spcBef>
                        <a:spcAft>
                          <a:spcPts val="300"/>
                        </a:spcAft>
                      </a:pPr>
                      <a:r>
                        <a:rPr lang="fr-FR" sz="1400"/>
                        <a:t>2,731</a:t>
                      </a:r>
                    </a:p>
                  </a:txBody>
                  <a:tcPr/>
                </a:tc>
                <a:tc>
                  <a:txBody>
                    <a:bodyPr/>
                    <a:lstStyle/>
                    <a:p>
                      <a:pPr marL="0" marR="0" algn="l">
                        <a:lnSpc>
                          <a:spcPts val="1200"/>
                        </a:lnSpc>
                        <a:spcBef>
                          <a:spcPts val="300"/>
                        </a:spcBef>
                        <a:spcAft>
                          <a:spcPts val="300"/>
                        </a:spcAft>
                      </a:pPr>
                      <a:r>
                        <a:rPr lang="fr-FR" sz="1400"/>
                        <a:t>0,500</a:t>
                      </a:r>
                    </a:p>
                  </a:txBody>
                  <a:tcPr/>
                </a:tc>
                <a:tc>
                  <a:txBody>
                    <a:bodyPr/>
                    <a:lstStyle/>
                    <a:p>
                      <a:pPr marL="0" marR="0" algn="l">
                        <a:lnSpc>
                          <a:spcPts val="1200"/>
                        </a:lnSpc>
                        <a:spcBef>
                          <a:spcPts val="300"/>
                        </a:spcBef>
                        <a:spcAft>
                          <a:spcPts val="300"/>
                        </a:spcAft>
                      </a:pPr>
                      <a:r>
                        <a:rPr lang="fr-FR" sz="1400"/>
                        <a:t>3,031</a:t>
                      </a:r>
                    </a:p>
                  </a:txBody>
                  <a:tcPr/>
                </a:tc>
                <a:tc>
                  <a:txBody>
                    <a:bodyPr/>
                    <a:lstStyle/>
                    <a:p>
                      <a:pPr marL="0" marR="0" algn="l">
                        <a:lnSpc>
                          <a:spcPts val="1200"/>
                        </a:lnSpc>
                        <a:spcBef>
                          <a:spcPts val="300"/>
                        </a:spcBef>
                        <a:spcAft>
                          <a:spcPts val="300"/>
                        </a:spcAft>
                      </a:pPr>
                      <a:r>
                        <a:rPr lang="fr-FR" sz="1400"/>
                        <a:t>0,500</a:t>
                      </a:r>
                    </a:p>
                  </a:txBody>
                  <a:tcPr/>
                </a:tc>
                <a:tc>
                  <a:txBody>
                    <a:bodyPr/>
                    <a:lstStyle/>
                    <a:p>
                      <a:pPr marL="0" marR="0" algn="l">
                        <a:lnSpc>
                          <a:spcPts val="1200"/>
                        </a:lnSpc>
                        <a:spcBef>
                          <a:spcPts val="300"/>
                        </a:spcBef>
                        <a:spcAft>
                          <a:spcPts val="300"/>
                        </a:spcAft>
                      </a:pPr>
                      <a:r>
                        <a:rPr lang="fr-FR" sz="1400"/>
                        <a:t>1,500</a:t>
                      </a:r>
                    </a:p>
                  </a:txBody>
                  <a:tcPr/>
                </a:tc>
                <a:tc>
                  <a:txBody>
                    <a:bodyPr/>
                    <a:lstStyle/>
                    <a:p>
                      <a:pPr marL="0" marR="0" algn="l">
                        <a:lnSpc>
                          <a:spcPts val="1200"/>
                        </a:lnSpc>
                        <a:spcBef>
                          <a:spcPts val="300"/>
                        </a:spcBef>
                        <a:spcAft>
                          <a:spcPts val="300"/>
                        </a:spcAft>
                      </a:pPr>
                      <a:r>
                        <a:rPr lang="fr-FR" sz="1400"/>
                        <a:t>0,500</a:t>
                      </a:r>
                    </a:p>
                  </a:txBody>
                  <a:tcPr/>
                </a:tc>
                <a:extLst>
                  <a:ext uri="{0D108BD9-81ED-4DB2-BD59-A6C34878D82A}">
                    <a16:rowId xmlns:a16="http://schemas.microsoft.com/office/drawing/2014/main" val="1253724138"/>
                  </a:ext>
                </a:extLst>
              </a:tr>
              <a:tr h="418433">
                <a:tc>
                  <a:txBody>
                    <a:bodyPr/>
                    <a:lstStyle/>
                    <a:p>
                      <a:pPr marL="0" marR="0" algn="l">
                        <a:lnSpc>
                          <a:spcPts val="1200"/>
                        </a:lnSpc>
                        <a:spcBef>
                          <a:spcPts val="300"/>
                        </a:spcBef>
                        <a:spcAft>
                          <a:spcPts val="300"/>
                        </a:spcAft>
                      </a:pPr>
                      <a:r>
                        <a:rPr lang="fr-FR" sz="1600"/>
                        <a:t>2030</a:t>
                      </a:r>
                    </a:p>
                  </a:txBody>
                  <a:tcPr/>
                </a:tc>
                <a:tc>
                  <a:txBody>
                    <a:bodyPr/>
                    <a:lstStyle/>
                    <a:p>
                      <a:pPr marL="0" marR="0" algn="l">
                        <a:lnSpc>
                          <a:spcPts val="1200"/>
                        </a:lnSpc>
                        <a:spcBef>
                          <a:spcPts val="300"/>
                        </a:spcBef>
                        <a:spcAft>
                          <a:spcPts val="300"/>
                        </a:spcAft>
                      </a:pPr>
                      <a:r>
                        <a:rPr lang="fr-FR" sz="1400"/>
                        <a:t>2,854</a:t>
                      </a:r>
                    </a:p>
                  </a:txBody>
                  <a:tcPr/>
                </a:tc>
                <a:tc>
                  <a:txBody>
                    <a:bodyPr/>
                    <a:lstStyle/>
                    <a:p>
                      <a:pPr marL="0" marR="0" algn="l">
                        <a:lnSpc>
                          <a:spcPts val="1200"/>
                        </a:lnSpc>
                        <a:spcBef>
                          <a:spcPts val="300"/>
                        </a:spcBef>
                        <a:spcAft>
                          <a:spcPts val="300"/>
                        </a:spcAft>
                      </a:pPr>
                      <a:r>
                        <a:rPr lang="fr-FR" sz="1400"/>
                        <a:t>0,500</a:t>
                      </a:r>
                    </a:p>
                  </a:txBody>
                  <a:tcPr/>
                </a:tc>
                <a:tc>
                  <a:txBody>
                    <a:bodyPr/>
                    <a:lstStyle/>
                    <a:p>
                      <a:pPr marL="0" marR="0" algn="l">
                        <a:lnSpc>
                          <a:spcPts val="1200"/>
                        </a:lnSpc>
                        <a:spcBef>
                          <a:spcPts val="300"/>
                        </a:spcBef>
                        <a:spcAft>
                          <a:spcPts val="300"/>
                        </a:spcAft>
                      </a:pPr>
                      <a:r>
                        <a:rPr lang="fr-FR" sz="1400"/>
                        <a:t>3,154</a:t>
                      </a:r>
                    </a:p>
                  </a:txBody>
                  <a:tcPr/>
                </a:tc>
                <a:tc>
                  <a:txBody>
                    <a:bodyPr/>
                    <a:lstStyle/>
                    <a:p>
                      <a:pPr marL="0" marR="0" algn="l">
                        <a:lnSpc>
                          <a:spcPts val="1200"/>
                        </a:lnSpc>
                        <a:spcBef>
                          <a:spcPts val="300"/>
                        </a:spcBef>
                        <a:spcAft>
                          <a:spcPts val="300"/>
                        </a:spcAft>
                      </a:pPr>
                      <a:r>
                        <a:rPr lang="fr-FR" sz="1400"/>
                        <a:t>0,500</a:t>
                      </a:r>
                    </a:p>
                  </a:txBody>
                  <a:tcPr/>
                </a:tc>
                <a:tc>
                  <a:txBody>
                    <a:bodyPr/>
                    <a:lstStyle/>
                    <a:p>
                      <a:pPr marL="0" marR="0" algn="l">
                        <a:lnSpc>
                          <a:spcPts val="1200"/>
                        </a:lnSpc>
                        <a:spcBef>
                          <a:spcPts val="300"/>
                        </a:spcBef>
                        <a:spcAft>
                          <a:spcPts val="300"/>
                        </a:spcAft>
                      </a:pPr>
                      <a:r>
                        <a:rPr lang="fr-FR" sz="1400"/>
                        <a:t>1,500</a:t>
                      </a:r>
                    </a:p>
                  </a:txBody>
                  <a:tcPr/>
                </a:tc>
                <a:tc>
                  <a:txBody>
                    <a:bodyPr/>
                    <a:lstStyle/>
                    <a:p>
                      <a:pPr marL="0" marR="0" algn="l">
                        <a:lnSpc>
                          <a:spcPts val="1200"/>
                        </a:lnSpc>
                        <a:spcBef>
                          <a:spcPts val="300"/>
                        </a:spcBef>
                        <a:spcAft>
                          <a:spcPts val="300"/>
                        </a:spcAft>
                      </a:pPr>
                      <a:r>
                        <a:rPr lang="fr-FR" sz="1400" dirty="0"/>
                        <a:t>0,500</a:t>
                      </a:r>
                    </a:p>
                  </a:txBody>
                  <a:tcPr/>
                </a:tc>
                <a:extLst>
                  <a:ext uri="{0D108BD9-81ED-4DB2-BD59-A6C34878D82A}">
                    <a16:rowId xmlns:a16="http://schemas.microsoft.com/office/drawing/2014/main" val="488349724"/>
                  </a:ext>
                </a:extLst>
              </a:tr>
            </a:tbl>
          </a:graphicData>
        </a:graphic>
      </p:graphicFrame>
    </p:spTree>
    <p:extLst>
      <p:ext uri="{BB962C8B-B14F-4D97-AF65-F5344CB8AC3E}">
        <p14:creationId xmlns:p14="http://schemas.microsoft.com/office/powerpoint/2010/main" val="37504484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E3AB8-CC50-483F-A07E-BA87F9AB3F47}"/>
              </a:ext>
            </a:extLst>
          </p:cNvPr>
          <p:cNvSpPr>
            <a:spLocks noGrp="1"/>
          </p:cNvSpPr>
          <p:nvPr>
            <p:ph type="ctrTitle"/>
          </p:nvPr>
        </p:nvSpPr>
        <p:spPr/>
        <p:txBody>
          <a:bodyPr/>
          <a:lstStyle/>
          <a:p>
            <a:pPr marL="539750" indent="-539750" algn="l" defTabSz="450000"/>
            <a:br>
              <a:rPr lang="fr-FR"/>
            </a:br>
            <a:r>
              <a:rPr lang="fr-FR" sz="4400"/>
              <a:t>7. </a:t>
            </a:r>
            <a:r>
              <a:rPr lang="fr-FR" sz="4800"/>
              <a:t>	Évaluation de la qualité et rapports</a:t>
            </a:r>
          </a:p>
        </p:txBody>
      </p:sp>
    </p:spTree>
    <p:extLst>
      <p:ext uri="{BB962C8B-B14F-4D97-AF65-F5344CB8AC3E}">
        <p14:creationId xmlns:p14="http://schemas.microsoft.com/office/powerpoint/2010/main" val="14087164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79569924-00F8-4DA0-ADB9-485FDCCA2C45}"/>
              </a:ext>
            </a:extLst>
          </p:cNvPr>
          <p:cNvGrpSpPr>
            <a:grpSpLocks noChangeAspect="1"/>
          </p:cNvGrpSpPr>
          <p:nvPr/>
        </p:nvGrpSpPr>
        <p:grpSpPr>
          <a:xfrm>
            <a:off x="8789103" y="1175013"/>
            <a:ext cx="3320703" cy="837965"/>
            <a:chOff x="6709340" y="383177"/>
            <a:chExt cx="3906709" cy="985837"/>
          </a:xfrm>
        </p:grpSpPr>
        <p:sp>
          <p:nvSpPr>
            <p:cNvPr id="9" name="Rectangle 8">
              <a:extLst>
                <a:ext uri="{FF2B5EF4-FFF2-40B4-BE49-F238E27FC236}">
                  <a16:creationId xmlns:a16="http://schemas.microsoft.com/office/drawing/2014/main" id="{50231653-124A-4442-B8FF-FDE50B6D844A}"/>
                </a:ext>
              </a:extLst>
            </p:cNvPr>
            <p:cNvSpPr/>
            <p:nvPr/>
          </p:nvSpPr>
          <p:spPr>
            <a:xfrm>
              <a:off x="8773828" y="415359"/>
              <a:ext cx="1842221" cy="9536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H" dirty="0"/>
            </a:p>
          </p:txBody>
        </p:sp>
        <p:pic>
          <p:nvPicPr>
            <p:cNvPr id="10" name="Picture 10" descr="https://encrypted-tbn2.google.com/images?q=tbn:ANd9GcT1XilkB4nt0nowAAu88P9Lo4HnCPUL3M4BletkZ-SyWpOm6eJU">
              <a:extLst>
                <a:ext uri="{FF2B5EF4-FFF2-40B4-BE49-F238E27FC236}">
                  <a16:creationId xmlns:a16="http://schemas.microsoft.com/office/drawing/2014/main" id="{15BFCCBD-3F6C-4EDB-B26E-138AE204E9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78640" y="383177"/>
              <a:ext cx="982662" cy="985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descr="https://upload.wikimedia.org/wikipedia/commons/thumb/f/fd/USB_Icon.svg/2000px-USB_Icon.svg.png">
              <a:extLst>
                <a:ext uri="{FF2B5EF4-FFF2-40B4-BE49-F238E27FC236}">
                  <a16:creationId xmlns:a16="http://schemas.microsoft.com/office/drawing/2014/main" id="{7115E4BD-A126-4221-B40C-2F5104C37AE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80477" y="648733"/>
              <a:ext cx="448976" cy="21547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9">
              <a:extLst>
                <a:ext uri="{FF2B5EF4-FFF2-40B4-BE49-F238E27FC236}">
                  <a16:creationId xmlns:a16="http://schemas.microsoft.com/office/drawing/2014/main" id="{F7F2D3FC-7ED8-448A-A703-23B76D7B0952}"/>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8444" t="15398" r="42111" b="3980"/>
            <a:stretch/>
          </p:blipFill>
          <p:spPr bwMode="auto">
            <a:xfrm>
              <a:off x="6709340" y="473327"/>
              <a:ext cx="586810" cy="7390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Image 6">
              <a:extLst>
                <a:ext uri="{FF2B5EF4-FFF2-40B4-BE49-F238E27FC236}">
                  <a16:creationId xmlns:a16="http://schemas.microsoft.com/office/drawing/2014/main" id="{69D9C58B-9247-412C-B40A-4FF7F9AF979E}"/>
                </a:ext>
              </a:extLst>
            </p:cNvPr>
            <p:cNvPicPr>
              <a:picLocks noChangeAspect="1"/>
            </p:cNvPicPr>
            <p:nvPr/>
          </p:nvPicPr>
          <p:blipFill>
            <a:blip r:embed="rId5"/>
            <a:stretch>
              <a:fillRect/>
            </a:stretch>
          </p:blipFill>
          <p:spPr>
            <a:xfrm>
              <a:off x="7540122" y="440327"/>
              <a:ext cx="1762125" cy="774017"/>
            </a:xfrm>
            <a:prstGeom prst="rect">
              <a:avLst/>
            </a:prstGeom>
            <a:scene3d>
              <a:camera prst="isometricLeftDown"/>
              <a:lightRig rig="threePt" dir="t"/>
            </a:scene3d>
          </p:spPr>
        </p:pic>
        <p:cxnSp>
          <p:nvCxnSpPr>
            <p:cNvPr id="14" name="Straight Connector 13">
              <a:extLst>
                <a:ext uri="{FF2B5EF4-FFF2-40B4-BE49-F238E27FC236}">
                  <a16:creationId xmlns:a16="http://schemas.microsoft.com/office/drawing/2014/main" id="{0AAD5111-6966-41B2-AB12-F814094DF181}"/>
                </a:ext>
              </a:extLst>
            </p:cNvPr>
            <p:cNvCxnSpPr/>
            <p:nvPr/>
          </p:nvCxnSpPr>
          <p:spPr>
            <a:xfrm>
              <a:off x="7296150" y="630567"/>
              <a:ext cx="714375" cy="136401"/>
            </a:xfrm>
            <a:prstGeom prst="line">
              <a:avLst/>
            </a:prstGeom>
            <a:ln w="6350">
              <a:solidFill>
                <a:srgbClr val="FF0000"/>
              </a:solidFill>
              <a:prstDash val="sysDot"/>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546FE88C-0DD7-43FA-8054-79E4933F40FA}"/>
                </a:ext>
              </a:extLst>
            </p:cNvPr>
            <p:cNvCxnSpPr/>
            <p:nvPr/>
          </p:nvCxnSpPr>
          <p:spPr>
            <a:xfrm>
              <a:off x="7296150" y="630655"/>
              <a:ext cx="1447800" cy="581736"/>
            </a:xfrm>
            <a:prstGeom prst="line">
              <a:avLst/>
            </a:prstGeom>
            <a:ln w="6350">
              <a:solidFill>
                <a:srgbClr val="FF0000"/>
              </a:solidFill>
              <a:prstDash val="sysDot"/>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B9226623-2E34-4A1C-A372-F77B86A87E71}"/>
                </a:ext>
              </a:extLst>
            </p:cNvPr>
            <p:cNvCxnSpPr/>
            <p:nvPr/>
          </p:nvCxnSpPr>
          <p:spPr>
            <a:xfrm>
              <a:off x="8010525" y="766968"/>
              <a:ext cx="666750" cy="369689"/>
            </a:xfrm>
            <a:prstGeom prst="line">
              <a:avLst/>
            </a:prstGeom>
            <a:ln w="57150">
              <a:solidFill>
                <a:srgbClr val="FF0000">
                  <a:alpha val="19000"/>
                </a:srgbClr>
              </a:solidFill>
              <a:prstDash val="solid"/>
            </a:ln>
          </p:spPr>
          <p:style>
            <a:lnRef idx="2">
              <a:schemeClr val="accent1"/>
            </a:lnRef>
            <a:fillRef idx="0">
              <a:schemeClr val="accent1"/>
            </a:fillRef>
            <a:effectRef idx="1">
              <a:schemeClr val="accent1"/>
            </a:effectRef>
            <a:fontRef idx="minor">
              <a:schemeClr val="tx1"/>
            </a:fontRef>
          </p:style>
        </p:cxnSp>
      </p:grpSp>
      <p:sp>
        <p:nvSpPr>
          <p:cNvPr id="2" name="Title 1">
            <a:extLst>
              <a:ext uri="{FF2B5EF4-FFF2-40B4-BE49-F238E27FC236}">
                <a16:creationId xmlns:a16="http://schemas.microsoft.com/office/drawing/2014/main" id="{D4E1D437-EF56-4E8C-90D5-C9FB9CF54F50}"/>
              </a:ext>
            </a:extLst>
          </p:cNvPr>
          <p:cNvSpPr>
            <a:spLocks noGrp="1"/>
          </p:cNvSpPr>
          <p:nvPr>
            <p:ph type="title"/>
          </p:nvPr>
        </p:nvSpPr>
        <p:spPr>
          <a:solidFill>
            <a:srgbClr val="3A4D98"/>
          </a:solidFill>
        </p:spPr>
        <p:txBody>
          <a:bodyPr/>
          <a:lstStyle/>
          <a:p>
            <a:pPr defTabSz="360000"/>
            <a:r>
              <a:rPr lang="fr-FR" sz="2800" b="1" dirty="0">
                <a:solidFill>
                  <a:schemeClr val="bg1"/>
                </a:solidFill>
              </a:rPr>
              <a:t>I.		Saisie et échange de données</a:t>
            </a:r>
          </a:p>
        </p:txBody>
      </p:sp>
      <p:sp>
        <p:nvSpPr>
          <p:cNvPr id="3" name="Content Placeholder 2">
            <a:extLst>
              <a:ext uri="{FF2B5EF4-FFF2-40B4-BE49-F238E27FC236}">
                <a16:creationId xmlns:a16="http://schemas.microsoft.com/office/drawing/2014/main" id="{525F86D4-EE54-48FB-BE5C-26C8E2B58C91}"/>
              </a:ext>
            </a:extLst>
          </p:cNvPr>
          <p:cNvSpPr>
            <a:spLocks noGrp="1"/>
          </p:cNvSpPr>
          <p:nvPr>
            <p:ph sz="quarter" idx="13"/>
          </p:nvPr>
        </p:nvSpPr>
        <p:spPr>
          <a:xfrm>
            <a:off x="302652" y="1759751"/>
            <a:ext cx="11518900" cy="5041496"/>
          </a:xfrm>
          <a:ln>
            <a:noFill/>
          </a:ln>
        </p:spPr>
        <p:txBody>
          <a:bodyPr/>
          <a:lstStyle/>
          <a:p>
            <a:pPr marL="357188" lvl="1" indent="-357188" algn="l">
              <a:buFont typeface="Wingdings" pitchFamily="2" charset="2"/>
              <a:buChar char="q"/>
              <a:defRPr/>
            </a:pPr>
            <a:r>
              <a:rPr lang="fr-FR" sz="1600" dirty="0">
                <a:latin typeface="Verdana" pitchFamily="34" charset="0"/>
                <a:ea typeface="Verdana" pitchFamily="34" charset="0"/>
                <a:cs typeface="Verdana" pitchFamily="34" charset="0"/>
              </a:rPr>
              <a:t>Saisie des données EDI </a:t>
            </a:r>
            <a:r>
              <a:rPr lang="fr-FR" sz="1600" b="1" dirty="0">
                <a:latin typeface="Verdana" pitchFamily="34" charset="0"/>
                <a:ea typeface="Verdana" pitchFamily="34" charset="0"/>
                <a:cs typeface="Verdana" pitchFamily="34" charset="0"/>
              </a:rPr>
              <a:t>pertinentes</a:t>
            </a:r>
            <a:r>
              <a:rPr lang="fr-FR" sz="1600" dirty="0">
                <a:latin typeface="Verdana" pitchFamily="34" charset="0"/>
                <a:ea typeface="Verdana" pitchFamily="34" charset="0"/>
                <a:cs typeface="Verdana" pitchFamily="34" charset="0"/>
              </a:rPr>
              <a:t>:</a:t>
            </a:r>
          </a:p>
          <a:p>
            <a:pPr marL="720000" lvl="1" indent="-360000" algn="l">
              <a:spcBef>
                <a:spcPts val="600"/>
              </a:spcBef>
              <a:buFont typeface="Courier New" pitchFamily="49" charset="0"/>
              <a:buChar char="o"/>
              <a:defRPr/>
            </a:pPr>
            <a:r>
              <a:rPr lang="fr-FR" sz="1600" dirty="0">
                <a:latin typeface="Verdana" pitchFamily="34" charset="0"/>
                <a:ea typeface="Verdana" pitchFamily="34" charset="0"/>
                <a:cs typeface="Verdana" pitchFamily="34" charset="0"/>
              </a:rPr>
              <a:t>Dernier événement au départ/départ du bureau d’échange/centre aéropostal d’origine (EMC)</a:t>
            </a:r>
          </a:p>
          <a:p>
            <a:pPr marL="720000" lvl="1" indent="-360000" algn="l">
              <a:spcBef>
                <a:spcPts val="600"/>
              </a:spcBef>
              <a:buFont typeface="Courier New" pitchFamily="49" charset="0"/>
              <a:buChar char="o"/>
              <a:defRPr/>
            </a:pPr>
            <a:r>
              <a:rPr lang="fr-FR" sz="1600" dirty="0">
                <a:latin typeface="Verdana" pitchFamily="34" charset="0"/>
                <a:ea typeface="Verdana" pitchFamily="34" charset="0"/>
                <a:cs typeface="Verdana" pitchFamily="34" charset="0"/>
              </a:rPr>
              <a:t>Premier événement à l’arrivée/arrivée au bureau d’échange/centre aéropostal de destination (EMD)</a:t>
            </a:r>
          </a:p>
          <a:p>
            <a:pPr marL="720000" lvl="1" indent="-360000" algn="l">
              <a:spcBef>
                <a:spcPts val="600"/>
              </a:spcBef>
              <a:buFont typeface="Courier New" pitchFamily="49" charset="0"/>
              <a:buChar char="o"/>
              <a:defRPr/>
            </a:pPr>
            <a:r>
              <a:rPr lang="fr-FR" sz="1600" dirty="0">
                <a:latin typeface="Verdana" pitchFamily="34" charset="0"/>
                <a:ea typeface="Verdana" pitchFamily="34" charset="0"/>
                <a:cs typeface="Verdana" pitchFamily="34" charset="0"/>
              </a:rPr>
              <a:t>Événement relatif à la distribution:</a:t>
            </a:r>
          </a:p>
          <a:p>
            <a:pPr marL="1080000" lvl="2" indent="-360000" algn="l">
              <a:spcBef>
                <a:spcPts val="600"/>
              </a:spcBef>
              <a:buFont typeface="Wingdings" pitchFamily="2" charset="2"/>
              <a:buChar char="Ø"/>
              <a:defRPr/>
            </a:pPr>
            <a:r>
              <a:rPr lang="fr-FR" sz="1600" dirty="0">
                <a:latin typeface="Verdana" pitchFamily="34" charset="0"/>
                <a:ea typeface="Verdana" pitchFamily="34" charset="0"/>
                <a:cs typeface="Verdana" pitchFamily="34" charset="0"/>
              </a:rPr>
              <a:t>Vaine tentative de distribution (EMH) ou</a:t>
            </a:r>
          </a:p>
          <a:p>
            <a:pPr marL="1080000" lvl="2" indent="-360000" algn="l">
              <a:spcBef>
                <a:spcPts val="600"/>
              </a:spcBef>
              <a:buFont typeface="Wingdings" pitchFamily="2" charset="2"/>
              <a:buChar char="Ø"/>
              <a:defRPr/>
            </a:pPr>
            <a:r>
              <a:rPr lang="fr-FR" sz="1600" dirty="0">
                <a:latin typeface="Verdana" pitchFamily="34" charset="0"/>
                <a:ea typeface="Verdana" pitchFamily="34" charset="0"/>
                <a:cs typeface="Verdana" pitchFamily="34" charset="0"/>
              </a:rPr>
              <a:t>Arrivée au point de collecte pour retrait (EDH) ou</a:t>
            </a:r>
          </a:p>
          <a:p>
            <a:pPr marL="1080000" lvl="2" indent="-360000" algn="l">
              <a:spcBef>
                <a:spcPts val="600"/>
              </a:spcBef>
              <a:buFont typeface="Wingdings" pitchFamily="2" charset="2"/>
              <a:buChar char="Ø"/>
              <a:defRPr/>
            </a:pPr>
            <a:r>
              <a:rPr lang="fr-FR" sz="1600" dirty="0">
                <a:latin typeface="Verdana" pitchFamily="34" charset="0"/>
                <a:ea typeface="Verdana" pitchFamily="34" charset="0"/>
                <a:cs typeface="Verdana" pitchFamily="34" charset="0"/>
              </a:rPr>
              <a:t>Distribution finale (EMI)</a:t>
            </a:r>
            <a:endParaRPr lang="en-GB" sz="2400" dirty="0"/>
          </a:p>
        </p:txBody>
      </p:sp>
      <p:sp>
        <p:nvSpPr>
          <p:cNvPr id="17" name="TextBox 16">
            <a:extLst>
              <a:ext uri="{FF2B5EF4-FFF2-40B4-BE49-F238E27FC236}">
                <a16:creationId xmlns:a16="http://schemas.microsoft.com/office/drawing/2014/main" id="{3467593A-D1AB-4210-B033-A09FC1CB720E}"/>
              </a:ext>
            </a:extLst>
          </p:cNvPr>
          <p:cNvSpPr txBox="1"/>
          <p:nvPr/>
        </p:nvSpPr>
        <p:spPr>
          <a:xfrm>
            <a:off x="9457310" y="2716358"/>
            <a:ext cx="2398140" cy="1258976"/>
          </a:xfrm>
          <a:prstGeom prst="rect">
            <a:avLst/>
          </a:prstGeom>
          <a:noFill/>
          <a:ln>
            <a:solidFill>
              <a:schemeClr val="accent1"/>
            </a:solidFill>
          </a:ln>
        </p:spPr>
        <p:txBody>
          <a:bodyPr wrap="square" lIns="90000" tIns="90000" rIns="90000" bIns="90000">
            <a:spAutoFit/>
          </a:bodyPr>
          <a:lstStyle/>
          <a:p>
            <a:r>
              <a:rPr lang="fr-FR" sz="1400" b="1" dirty="0">
                <a:latin typeface="Verdana" panose="020B0604030504040204" pitchFamily="34" charset="0"/>
                <a:ea typeface="Verdana" panose="020B0604030504040204" pitchFamily="34" charset="0"/>
              </a:rPr>
              <a:t>Envois recommandés: RA</a:t>
            </a:r>
            <a:r>
              <a:rPr lang="fr-FR" sz="1400" dirty="0">
                <a:latin typeface="Verdana" panose="020B0604030504040204" pitchFamily="34" charset="0"/>
                <a:ea typeface="Verdana" panose="020B0604030504040204" pitchFamily="34" charset="0"/>
              </a:rPr>
              <a:t>–</a:t>
            </a:r>
            <a:r>
              <a:rPr lang="fr-FR" sz="1400" b="1" dirty="0">
                <a:latin typeface="Verdana" panose="020B0604030504040204" pitchFamily="34" charset="0"/>
                <a:ea typeface="Verdana" panose="020B0604030504040204" pitchFamily="34" charset="0"/>
              </a:rPr>
              <a:t>RZ </a:t>
            </a:r>
          </a:p>
          <a:p>
            <a:endParaRPr lang="en-GB" sz="1400" b="1" dirty="0">
              <a:effectLst/>
              <a:latin typeface="Verdana" panose="020B0604030504040204" pitchFamily="34" charset="0"/>
              <a:ea typeface="Verdana" panose="020B0604030504040204" pitchFamily="34" charset="0"/>
            </a:endParaRPr>
          </a:p>
          <a:p>
            <a:r>
              <a:rPr lang="fr-FR" sz="1400" b="1" dirty="0">
                <a:latin typeface="Verdana" panose="020B0604030504040204" pitchFamily="34" charset="0"/>
                <a:ea typeface="Verdana" panose="020B0604030504040204" pitchFamily="34" charset="0"/>
              </a:rPr>
              <a:t>Envois avec valeur déclarée: VA</a:t>
            </a:r>
            <a:r>
              <a:rPr lang="fr-FR" sz="1400" dirty="0">
                <a:latin typeface="Verdana" panose="020B0604030504040204" pitchFamily="34" charset="0"/>
                <a:ea typeface="Verdana" panose="020B0604030504040204" pitchFamily="34" charset="0"/>
              </a:rPr>
              <a:t>–</a:t>
            </a:r>
            <a:r>
              <a:rPr lang="fr-FR" sz="1400" b="1" dirty="0">
                <a:latin typeface="Verdana" panose="020B0604030504040204" pitchFamily="34" charset="0"/>
                <a:ea typeface="Verdana" panose="020B0604030504040204" pitchFamily="34" charset="0"/>
              </a:rPr>
              <a:t>VZ</a:t>
            </a:r>
          </a:p>
        </p:txBody>
      </p:sp>
      <p:grpSp>
        <p:nvGrpSpPr>
          <p:cNvPr id="147" name="Group 146">
            <a:extLst>
              <a:ext uri="{FF2B5EF4-FFF2-40B4-BE49-F238E27FC236}">
                <a16:creationId xmlns:a16="http://schemas.microsoft.com/office/drawing/2014/main" id="{CD25CDE2-F0BB-4AFB-9560-744A1A483A85}"/>
              </a:ext>
            </a:extLst>
          </p:cNvPr>
          <p:cNvGrpSpPr/>
          <p:nvPr/>
        </p:nvGrpSpPr>
        <p:grpSpPr>
          <a:xfrm>
            <a:off x="672071" y="3860160"/>
            <a:ext cx="10159014" cy="2630406"/>
            <a:chOff x="324295" y="3854450"/>
            <a:chExt cx="10159014" cy="2630406"/>
          </a:xfrm>
        </p:grpSpPr>
        <p:grpSp>
          <p:nvGrpSpPr>
            <p:cNvPr id="18" name="Group 17">
              <a:extLst>
                <a:ext uri="{FF2B5EF4-FFF2-40B4-BE49-F238E27FC236}">
                  <a16:creationId xmlns:a16="http://schemas.microsoft.com/office/drawing/2014/main" id="{20DA1905-8D3F-43C7-9BA3-97B6C78A6AC3}"/>
                </a:ext>
              </a:extLst>
            </p:cNvPr>
            <p:cNvGrpSpPr>
              <a:grpSpLocks noChangeAspect="1"/>
            </p:cNvGrpSpPr>
            <p:nvPr/>
          </p:nvGrpSpPr>
          <p:grpSpPr bwMode="auto">
            <a:xfrm>
              <a:off x="324295" y="3854450"/>
              <a:ext cx="10159014" cy="2630406"/>
              <a:chOff x="477" y="2332"/>
              <a:chExt cx="7284" cy="1886"/>
            </a:xfrm>
          </p:grpSpPr>
          <p:sp>
            <p:nvSpPr>
              <p:cNvPr id="19" name="AutoShape 3">
                <a:extLst>
                  <a:ext uri="{FF2B5EF4-FFF2-40B4-BE49-F238E27FC236}">
                    <a16:creationId xmlns:a16="http://schemas.microsoft.com/office/drawing/2014/main" id="{86A89A06-1B61-4014-BE26-4826F650E03A}"/>
                  </a:ext>
                </a:extLst>
              </p:cNvPr>
              <p:cNvSpPr>
                <a:spLocks noChangeAspect="1" noChangeArrowheads="1" noTextEdit="1"/>
              </p:cNvSpPr>
              <p:nvPr/>
            </p:nvSpPr>
            <p:spPr bwMode="auto">
              <a:xfrm>
                <a:off x="546" y="2442"/>
                <a:ext cx="6832" cy="1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5">
                <a:extLst>
                  <a:ext uri="{FF2B5EF4-FFF2-40B4-BE49-F238E27FC236}">
                    <a16:creationId xmlns:a16="http://schemas.microsoft.com/office/drawing/2014/main" id="{18F07305-FCCB-44A0-8F91-C20A0420445C}"/>
                  </a:ext>
                </a:extLst>
              </p:cNvPr>
              <p:cNvSpPr>
                <a:spLocks/>
              </p:cNvSpPr>
              <p:nvPr/>
            </p:nvSpPr>
            <p:spPr bwMode="auto">
              <a:xfrm>
                <a:off x="4777" y="3451"/>
                <a:ext cx="504" cy="197"/>
              </a:xfrm>
              <a:custGeom>
                <a:avLst/>
                <a:gdLst>
                  <a:gd name="T0" fmla="*/ 504 w 504"/>
                  <a:gd name="T1" fmla="*/ 99 h 197"/>
                  <a:gd name="T2" fmla="*/ 405 w 504"/>
                  <a:gd name="T3" fmla="*/ 197 h 197"/>
                  <a:gd name="T4" fmla="*/ 405 w 504"/>
                  <a:gd name="T5" fmla="*/ 148 h 197"/>
                  <a:gd name="T6" fmla="*/ 0 w 504"/>
                  <a:gd name="T7" fmla="*/ 148 h 197"/>
                  <a:gd name="T8" fmla="*/ 0 w 504"/>
                  <a:gd name="T9" fmla="*/ 49 h 197"/>
                  <a:gd name="T10" fmla="*/ 405 w 504"/>
                  <a:gd name="T11" fmla="*/ 49 h 197"/>
                  <a:gd name="T12" fmla="*/ 405 w 504"/>
                  <a:gd name="T13" fmla="*/ 0 h 197"/>
                  <a:gd name="T14" fmla="*/ 504 w 504"/>
                  <a:gd name="T15" fmla="*/ 99 h 1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4" h="197">
                    <a:moveTo>
                      <a:pt x="504" y="99"/>
                    </a:moveTo>
                    <a:lnTo>
                      <a:pt x="405" y="197"/>
                    </a:lnTo>
                    <a:lnTo>
                      <a:pt x="405" y="148"/>
                    </a:lnTo>
                    <a:lnTo>
                      <a:pt x="0" y="148"/>
                    </a:lnTo>
                    <a:lnTo>
                      <a:pt x="0" y="49"/>
                    </a:lnTo>
                    <a:lnTo>
                      <a:pt x="405" y="49"/>
                    </a:lnTo>
                    <a:lnTo>
                      <a:pt x="405" y="0"/>
                    </a:lnTo>
                    <a:lnTo>
                      <a:pt x="504" y="99"/>
                    </a:lnTo>
                    <a:close/>
                  </a:path>
                </a:pathLst>
              </a:custGeom>
              <a:solidFill>
                <a:srgbClr val="D8D8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6">
                <a:extLst>
                  <a:ext uri="{FF2B5EF4-FFF2-40B4-BE49-F238E27FC236}">
                    <a16:creationId xmlns:a16="http://schemas.microsoft.com/office/drawing/2014/main" id="{CD10DF12-4FC3-4217-855C-BE8643515409}"/>
                  </a:ext>
                </a:extLst>
              </p:cNvPr>
              <p:cNvSpPr>
                <a:spLocks/>
              </p:cNvSpPr>
              <p:nvPr/>
            </p:nvSpPr>
            <p:spPr bwMode="auto">
              <a:xfrm>
                <a:off x="4777" y="3451"/>
                <a:ext cx="504" cy="197"/>
              </a:xfrm>
              <a:custGeom>
                <a:avLst/>
                <a:gdLst>
                  <a:gd name="T0" fmla="*/ 504 w 504"/>
                  <a:gd name="T1" fmla="*/ 99 h 197"/>
                  <a:gd name="T2" fmla="*/ 405 w 504"/>
                  <a:gd name="T3" fmla="*/ 197 h 197"/>
                  <a:gd name="T4" fmla="*/ 405 w 504"/>
                  <a:gd name="T5" fmla="*/ 148 h 197"/>
                  <a:gd name="T6" fmla="*/ 0 w 504"/>
                  <a:gd name="T7" fmla="*/ 148 h 197"/>
                  <a:gd name="T8" fmla="*/ 0 w 504"/>
                  <a:gd name="T9" fmla="*/ 49 h 197"/>
                  <a:gd name="T10" fmla="*/ 405 w 504"/>
                  <a:gd name="T11" fmla="*/ 49 h 197"/>
                  <a:gd name="T12" fmla="*/ 405 w 504"/>
                  <a:gd name="T13" fmla="*/ 0 h 197"/>
                  <a:gd name="T14" fmla="*/ 504 w 504"/>
                  <a:gd name="T15" fmla="*/ 99 h 1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4" h="197">
                    <a:moveTo>
                      <a:pt x="504" y="99"/>
                    </a:moveTo>
                    <a:lnTo>
                      <a:pt x="405" y="197"/>
                    </a:lnTo>
                    <a:lnTo>
                      <a:pt x="405" y="148"/>
                    </a:lnTo>
                    <a:lnTo>
                      <a:pt x="0" y="148"/>
                    </a:lnTo>
                    <a:lnTo>
                      <a:pt x="0" y="49"/>
                    </a:lnTo>
                    <a:lnTo>
                      <a:pt x="405" y="49"/>
                    </a:lnTo>
                    <a:lnTo>
                      <a:pt x="405" y="0"/>
                    </a:lnTo>
                    <a:lnTo>
                      <a:pt x="504" y="99"/>
                    </a:lnTo>
                    <a:close/>
                  </a:path>
                </a:pathLst>
              </a:custGeom>
              <a:noFill/>
              <a:ln w="317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2" name="Rectangle 7">
                <a:extLst>
                  <a:ext uri="{FF2B5EF4-FFF2-40B4-BE49-F238E27FC236}">
                    <a16:creationId xmlns:a16="http://schemas.microsoft.com/office/drawing/2014/main" id="{289BE407-13C2-41CA-A6BC-30D56892757B}"/>
                  </a:ext>
                </a:extLst>
              </p:cNvPr>
              <p:cNvSpPr>
                <a:spLocks noChangeArrowheads="1"/>
              </p:cNvSpPr>
              <p:nvPr/>
            </p:nvSpPr>
            <p:spPr bwMode="auto">
              <a:xfrm>
                <a:off x="1048" y="3184"/>
                <a:ext cx="185" cy="479"/>
              </a:xfrm>
              <a:prstGeom prst="rect">
                <a:avLst/>
              </a:prstGeom>
              <a:solidFill>
                <a:srgbClr val="59595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Rectangle 8">
                <a:extLst>
                  <a:ext uri="{FF2B5EF4-FFF2-40B4-BE49-F238E27FC236}">
                    <a16:creationId xmlns:a16="http://schemas.microsoft.com/office/drawing/2014/main" id="{9B516281-E460-4BDD-A9A3-B9E28487B843}"/>
                  </a:ext>
                </a:extLst>
              </p:cNvPr>
              <p:cNvSpPr>
                <a:spLocks noChangeArrowheads="1"/>
              </p:cNvSpPr>
              <p:nvPr/>
            </p:nvSpPr>
            <p:spPr bwMode="auto">
              <a:xfrm>
                <a:off x="1048" y="3184"/>
                <a:ext cx="185" cy="479"/>
              </a:xfrm>
              <a:prstGeom prst="rect">
                <a:avLst/>
              </a:prstGeom>
              <a:noFill/>
              <a:ln w="317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4" name="Rectangle 9">
                <a:extLst>
                  <a:ext uri="{FF2B5EF4-FFF2-40B4-BE49-F238E27FC236}">
                    <a16:creationId xmlns:a16="http://schemas.microsoft.com/office/drawing/2014/main" id="{6A680613-62D8-4703-8CCD-1064B65BE47D}"/>
                  </a:ext>
                </a:extLst>
              </p:cNvPr>
              <p:cNvSpPr>
                <a:spLocks noChangeArrowheads="1"/>
              </p:cNvSpPr>
              <p:nvPr/>
            </p:nvSpPr>
            <p:spPr bwMode="auto">
              <a:xfrm>
                <a:off x="1939" y="3184"/>
                <a:ext cx="184" cy="479"/>
              </a:xfrm>
              <a:prstGeom prst="rect">
                <a:avLst/>
              </a:prstGeom>
              <a:solidFill>
                <a:srgbClr val="59595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Rectangle 10">
                <a:extLst>
                  <a:ext uri="{FF2B5EF4-FFF2-40B4-BE49-F238E27FC236}">
                    <a16:creationId xmlns:a16="http://schemas.microsoft.com/office/drawing/2014/main" id="{FA38EA4C-FB2C-4906-BBD1-45D89690B468}"/>
                  </a:ext>
                </a:extLst>
              </p:cNvPr>
              <p:cNvSpPr>
                <a:spLocks noChangeArrowheads="1"/>
              </p:cNvSpPr>
              <p:nvPr/>
            </p:nvSpPr>
            <p:spPr bwMode="auto">
              <a:xfrm>
                <a:off x="1939" y="3184"/>
                <a:ext cx="184" cy="479"/>
              </a:xfrm>
              <a:prstGeom prst="rect">
                <a:avLst/>
              </a:prstGeom>
              <a:noFill/>
              <a:ln w="317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6" name="Rectangle 11">
                <a:extLst>
                  <a:ext uri="{FF2B5EF4-FFF2-40B4-BE49-F238E27FC236}">
                    <a16:creationId xmlns:a16="http://schemas.microsoft.com/office/drawing/2014/main" id="{29559B72-D049-4634-81A1-96E14FB42C2D}"/>
                  </a:ext>
                </a:extLst>
              </p:cNvPr>
              <p:cNvSpPr>
                <a:spLocks noChangeArrowheads="1"/>
              </p:cNvSpPr>
              <p:nvPr/>
            </p:nvSpPr>
            <p:spPr bwMode="auto">
              <a:xfrm>
                <a:off x="2737" y="3184"/>
                <a:ext cx="184" cy="479"/>
              </a:xfrm>
              <a:prstGeom prst="rect">
                <a:avLst/>
              </a:prstGeom>
              <a:solidFill>
                <a:srgbClr val="59595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Rectangle 12">
                <a:extLst>
                  <a:ext uri="{FF2B5EF4-FFF2-40B4-BE49-F238E27FC236}">
                    <a16:creationId xmlns:a16="http://schemas.microsoft.com/office/drawing/2014/main" id="{15AFDAF3-B2F0-4403-9C57-273849F87459}"/>
                  </a:ext>
                </a:extLst>
              </p:cNvPr>
              <p:cNvSpPr>
                <a:spLocks noChangeArrowheads="1"/>
              </p:cNvSpPr>
              <p:nvPr/>
            </p:nvSpPr>
            <p:spPr bwMode="auto">
              <a:xfrm>
                <a:off x="2737" y="3184"/>
                <a:ext cx="184" cy="479"/>
              </a:xfrm>
              <a:prstGeom prst="rect">
                <a:avLst/>
              </a:prstGeom>
              <a:noFill/>
              <a:ln w="317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8" name="Rectangle 13">
                <a:extLst>
                  <a:ext uri="{FF2B5EF4-FFF2-40B4-BE49-F238E27FC236}">
                    <a16:creationId xmlns:a16="http://schemas.microsoft.com/office/drawing/2014/main" id="{B2364C14-520E-48FA-9080-76D8B07B02EF}"/>
                  </a:ext>
                </a:extLst>
              </p:cNvPr>
              <p:cNvSpPr>
                <a:spLocks noChangeArrowheads="1"/>
              </p:cNvSpPr>
              <p:nvPr/>
            </p:nvSpPr>
            <p:spPr bwMode="auto">
              <a:xfrm>
                <a:off x="6134" y="3184"/>
                <a:ext cx="184" cy="479"/>
              </a:xfrm>
              <a:prstGeom prst="rect">
                <a:avLst/>
              </a:prstGeom>
              <a:solidFill>
                <a:srgbClr val="59595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9" name="Rectangle 14">
                <a:extLst>
                  <a:ext uri="{FF2B5EF4-FFF2-40B4-BE49-F238E27FC236}">
                    <a16:creationId xmlns:a16="http://schemas.microsoft.com/office/drawing/2014/main" id="{746133D0-3961-4599-BF21-65CA0A180CFB}"/>
                  </a:ext>
                </a:extLst>
              </p:cNvPr>
              <p:cNvSpPr>
                <a:spLocks noChangeArrowheads="1"/>
              </p:cNvSpPr>
              <p:nvPr/>
            </p:nvSpPr>
            <p:spPr bwMode="auto">
              <a:xfrm>
                <a:off x="6134" y="3184"/>
                <a:ext cx="184" cy="479"/>
              </a:xfrm>
              <a:prstGeom prst="rect">
                <a:avLst/>
              </a:prstGeom>
              <a:noFill/>
              <a:ln w="317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0" name="Rectangle 15">
                <a:extLst>
                  <a:ext uri="{FF2B5EF4-FFF2-40B4-BE49-F238E27FC236}">
                    <a16:creationId xmlns:a16="http://schemas.microsoft.com/office/drawing/2014/main" id="{670D0891-9579-4384-8E7F-DFC5315D1AB2}"/>
                  </a:ext>
                </a:extLst>
              </p:cNvPr>
              <p:cNvSpPr>
                <a:spLocks noChangeArrowheads="1"/>
              </p:cNvSpPr>
              <p:nvPr/>
            </p:nvSpPr>
            <p:spPr bwMode="auto">
              <a:xfrm>
                <a:off x="7116" y="2996"/>
                <a:ext cx="36" cy="71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1" name="Rectangle 16">
                <a:extLst>
                  <a:ext uri="{FF2B5EF4-FFF2-40B4-BE49-F238E27FC236}">
                    <a16:creationId xmlns:a16="http://schemas.microsoft.com/office/drawing/2014/main" id="{8BC60F0E-6D27-45DA-8C60-5A7E1390DB12}"/>
                  </a:ext>
                </a:extLst>
              </p:cNvPr>
              <p:cNvSpPr>
                <a:spLocks noChangeArrowheads="1"/>
              </p:cNvSpPr>
              <p:nvPr/>
            </p:nvSpPr>
            <p:spPr bwMode="auto">
              <a:xfrm>
                <a:off x="7116" y="2996"/>
                <a:ext cx="36" cy="711"/>
              </a:xfrm>
              <a:prstGeom prst="rect">
                <a:avLst/>
              </a:prstGeom>
              <a:noFill/>
              <a:ln w="317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2" name="Rectangle 17">
                <a:extLst>
                  <a:ext uri="{FF2B5EF4-FFF2-40B4-BE49-F238E27FC236}">
                    <a16:creationId xmlns:a16="http://schemas.microsoft.com/office/drawing/2014/main" id="{A626BDD8-7B93-4BD0-A65E-2BBED9CFE204}"/>
                  </a:ext>
                </a:extLst>
              </p:cNvPr>
              <p:cNvSpPr>
                <a:spLocks noChangeArrowheads="1"/>
              </p:cNvSpPr>
              <p:nvPr/>
            </p:nvSpPr>
            <p:spPr bwMode="auto">
              <a:xfrm>
                <a:off x="7045" y="3047"/>
                <a:ext cx="185" cy="72"/>
              </a:xfrm>
              <a:prstGeom prst="rect">
                <a:avLst/>
              </a:prstGeom>
              <a:solidFill>
                <a:srgbClr val="DDE2C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3" name="Freeform 18">
                <a:extLst>
                  <a:ext uri="{FF2B5EF4-FFF2-40B4-BE49-F238E27FC236}">
                    <a16:creationId xmlns:a16="http://schemas.microsoft.com/office/drawing/2014/main" id="{C7273EAB-85D3-496C-AE1B-D5555841506D}"/>
                  </a:ext>
                </a:extLst>
              </p:cNvPr>
              <p:cNvSpPr>
                <a:spLocks noEditPoints="1"/>
              </p:cNvSpPr>
              <p:nvPr/>
            </p:nvSpPr>
            <p:spPr bwMode="auto">
              <a:xfrm>
                <a:off x="7045" y="3047"/>
                <a:ext cx="185" cy="72"/>
              </a:xfrm>
              <a:custGeom>
                <a:avLst/>
                <a:gdLst>
                  <a:gd name="T0" fmla="*/ 0 w 185"/>
                  <a:gd name="T1" fmla="*/ 72 h 72"/>
                  <a:gd name="T2" fmla="*/ 185 w 185"/>
                  <a:gd name="T3" fmla="*/ 72 h 72"/>
                  <a:gd name="T4" fmla="*/ 0 w 185"/>
                  <a:gd name="T5" fmla="*/ 72 h 72"/>
                  <a:gd name="T6" fmla="*/ 0 w 185"/>
                  <a:gd name="T7" fmla="*/ 0 h 72"/>
                  <a:gd name="T8" fmla="*/ 185 w 185"/>
                  <a:gd name="T9" fmla="*/ 0 h 72"/>
                  <a:gd name="T10" fmla="*/ 0 w 185"/>
                  <a:gd name="T11" fmla="*/ 0 h 72"/>
                </a:gdLst>
                <a:ahLst/>
                <a:cxnLst>
                  <a:cxn ang="0">
                    <a:pos x="T0" y="T1"/>
                  </a:cxn>
                  <a:cxn ang="0">
                    <a:pos x="T2" y="T3"/>
                  </a:cxn>
                  <a:cxn ang="0">
                    <a:pos x="T4" y="T5"/>
                  </a:cxn>
                  <a:cxn ang="0">
                    <a:pos x="T6" y="T7"/>
                  </a:cxn>
                  <a:cxn ang="0">
                    <a:pos x="T8" y="T9"/>
                  </a:cxn>
                  <a:cxn ang="0">
                    <a:pos x="T10" y="T11"/>
                  </a:cxn>
                </a:cxnLst>
                <a:rect l="0" t="0" r="r" b="b"/>
                <a:pathLst>
                  <a:path w="185" h="72">
                    <a:moveTo>
                      <a:pt x="0" y="72"/>
                    </a:moveTo>
                    <a:lnTo>
                      <a:pt x="185" y="72"/>
                    </a:lnTo>
                    <a:lnTo>
                      <a:pt x="0" y="72"/>
                    </a:lnTo>
                    <a:close/>
                    <a:moveTo>
                      <a:pt x="0" y="0"/>
                    </a:moveTo>
                    <a:lnTo>
                      <a:pt x="185" y="0"/>
                    </a:lnTo>
                    <a:lnTo>
                      <a:pt x="0" y="0"/>
                    </a:lnTo>
                    <a:close/>
                  </a:path>
                </a:pathLst>
              </a:custGeom>
              <a:solidFill>
                <a:srgbClr val="DDE2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4" name="Freeform 19">
                <a:extLst>
                  <a:ext uri="{FF2B5EF4-FFF2-40B4-BE49-F238E27FC236}">
                    <a16:creationId xmlns:a16="http://schemas.microsoft.com/office/drawing/2014/main" id="{8D4FF4C9-E8AA-42DC-91FB-861A1750D084}"/>
                  </a:ext>
                </a:extLst>
              </p:cNvPr>
              <p:cNvSpPr>
                <a:spLocks noEditPoints="1"/>
              </p:cNvSpPr>
              <p:nvPr/>
            </p:nvSpPr>
            <p:spPr bwMode="auto">
              <a:xfrm>
                <a:off x="7045" y="3047"/>
                <a:ext cx="185" cy="72"/>
              </a:xfrm>
              <a:custGeom>
                <a:avLst/>
                <a:gdLst>
                  <a:gd name="T0" fmla="*/ 0 w 185"/>
                  <a:gd name="T1" fmla="*/ 72 h 72"/>
                  <a:gd name="T2" fmla="*/ 185 w 185"/>
                  <a:gd name="T3" fmla="*/ 72 h 72"/>
                  <a:gd name="T4" fmla="*/ 0 w 185"/>
                  <a:gd name="T5" fmla="*/ 0 h 72"/>
                  <a:gd name="T6" fmla="*/ 185 w 185"/>
                  <a:gd name="T7" fmla="*/ 0 h 72"/>
                  <a:gd name="T8" fmla="*/ 0 w 185"/>
                  <a:gd name="T9" fmla="*/ 72 h 72"/>
                  <a:gd name="T10" fmla="*/ 0 w 185"/>
                  <a:gd name="T11" fmla="*/ 0 h 72"/>
                  <a:gd name="T12" fmla="*/ 185 w 185"/>
                  <a:gd name="T13" fmla="*/ 72 h 72"/>
                  <a:gd name="T14" fmla="*/ 185 w 185"/>
                  <a:gd name="T15" fmla="*/ 0 h 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5" h="72">
                    <a:moveTo>
                      <a:pt x="0" y="72"/>
                    </a:moveTo>
                    <a:lnTo>
                      <a:pt x="185" y="72"/>
                    </a:lnTo>
                    <a:moveTo>
                      <a:pt x="0" y="0"/>
                    </a:moveTo>
                    <a:lnTo>
                      <a:pt x="185" y="0"/>
                    </a:lnTo>
                    <a:moveTo>
                      <a:pt x="0" y="72"/>
                    </a:moveTo>
                    <a:lnTo>
                      <a:pt x="0" y="0"/>
                    </a:lnTo>
                    <a:moveTo>
                      <a:pt x="185" y="72"/>
                    </a:moveTo>
                    <a:lnTo>
                      <a:pt x="185" y="0"/>
                    </a:lnTo>
                  </a:path>
                </a:pathLst>
              </a:custGeom>
              <a:noFill/>
              <a:ln w="317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5" name="Rectangle 20">
                <a:extLst>
                  <a:ext uri="{FF2B5EF4-FFF2-40B4-BE49-F238E27FC236}">
                    <a16:creationId xmlns:a16="http://schemas.microsoft.com/office/drawing/2014/main" id="{81608A25-B3A5-4DCB-9A7C-A5B01BF0A85A}"/>
                  </a:ext>
                </a:extLst>
              </p:cNvPr>
              <p:cNvSpPr>
                <a:spLocks noChangeArrowheads="1"/>
              </p:cNvSpPr>
              <p:nvPr/>
            </p:nvSpPr>
            <p:spPr bwMode="auto">
              <a:xfrm>
                <a:off x="7042" y="3304"/>
                <a:ext cx="184" cy="72"/>
              </a:xfrm>
              <a:prstGeom prst="rect">
                <a:avLst/>
              </a:prstGeom>
              <a:solidFill>
                <a:srgbClr val="DDE2C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6" name="Freeform 21">
                <a:extLst>
                  <a:ext uri="{FF2B5EF4-FFF2-40B4-BE49-F238E27FC236}">
                    <a16:creationId xmlns:a16="http://schemas.microsoft.com/office/drawing/2014/main" id="{1D4D255D-37B2-4FE9-8732-1C3FDFB840E4}"/>
                  </a:ext>
                </a:extLst>
              </p:cNvPr>
              <p:cNvSpPr>
                <a:spLocks noEditPoints="1"/>
              </p:cNvSpPr>
              <p:nvPr/>
            </p:nvSpPr>
            <p:spPr bwMode="auto">
              <a:xfrm>
                <a:off x="7042" y="3304"/>
                <a:ext cx="184" cy="72"/>
              </a:xfrm>
              <a:custGeom>
                <a:avLst/>
                <a:gdLst>
                  <a:gd name="T0" fmla="*/ 0 w 184"/>
                  <a:gd name="T1" fmla="*/ 72 h 72"/>
                  <a:gd name="T2" fmla="*/ 184 w 184"/>
                  <a:gd name="T3" fmla="*/ 72 h 72"/>
                  <a:gd name="T4" fmla="*/ 0 w 184"/>
                  <a:gd name="T5" fmla="*/ 72 h 72"/>
                  <a:gd name="T6" fmla="*/ 0 w 184"/>
                  <a:gd name="T7" fmla="*/ 0 h 72"/>
                  <a:gd name="T8" fmla="*/ 184 w 184"/>
                  <a:gd name="T9" fmla="*/ 0 h 72"/>
                  <a:gd name="T10" fmla="*/ 0 w 184"/>
                  <a:gd name="T11" fmla="*/ 0 h 72"/>
                </a:gdLst>
                <a:ahLst/>
                <a:cxnLst>
                  <a:cxn ang="0">
                    <a:pos x="T0" y="T1"/>
                  </a:cxn>
                  <a:cxn ang="0">
                    <a:pos x="T2" y="T3"/>
                  </a:cxn>
                  <a:cxn ang="0">
                    <a:pos x="T4" y="T5"/>
                  </a:cxn>
                  <a:cxn ang="0">
                    <a:pos x="T6" y="T7"/>
                  </a:cxn>
                  <a:cxn ang="0">
                    <a:pos x="T8" y="T9"/>
                  </a:cxn>
                  <a:cxn ang="0">
                    <a:pos x="T10" y="T11"/>
                  </a:cxn>
                </a:cxnLst>
                <a:rect l="0" t="0" r="r" b="b"/>
                <a:pathLst>
                  <a:path w="184" h="72">
                    <a:moveTo>
                      <a:pt x="0" y="72"/>
                    </a:moveTo>
                    <a:lnTo>
                      <a:pt x="184" y="72"/>
                    </a:lnTo>
                    <a:lnTo>
                      <a:pt x="0" y="72"/>
                    </a:lnTo>
                    <a:close/>
                    <a:moveTo>
                      <a:pt x="0" y="0"/>
                    </a:moveTo>
                    <a:lnTo>
                      <a:pt x="184" y="0"/>
                    </a:lnTo>
                    <a:lnTo>
                      <a:pt x="0" y="0"/>
                    </a:lnTo>
                    <a:close/>
                  </a:path>
                </a:pathLst>
              </a:custGeom>
              <a:solidFill>
                <a:srgbClr val="DDE2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7" name="Freeform 22">
                <a:extLst>
                  <a:ext uri="{FF2B5EF4-FFF2-40B4-BE49-F238E27FC236}">
                    <a16:creationId xmlns:a16="http://schemas.microsoft.com/office/drawing/2014/main" id="{912AE37A-97ED-4EEC-B149-7743B109138C}"/>
                  </a:ext>
                </a:extLst>
              </p:cNvPr>
              <p:cNvSpPr>
                <a:spLocks noEditPoints="1"/>
              </p:cNvSpPr>
              <p:nvPr/>
            </p:nvSpPr>
            <p:spPr bwMode="auto">
              <a:xfrm>
                <a:off x="7042" y="3304"/>
                <a:ext cx="184" cy="72"/>
              </a:xfrm>
              <a:custGeom>
                <a:avLst/>
                <a:gdLst>
                  <a:gd name="T0" fmla="*/ 0 w 184"/>
                  <a:gd name="T1" fmla="*/ 72 h 72"/>
                  <a:gd name="T2" fmla="*/ 184 w 184"/>
                  <a:gd name="T3" fmla="*/ 72 h 72"/>
                  <a:gd name="T4" fmla="*/ 0 w 184"/>
                  <a:gd name="T5" fmla="*/ 0 h 72"/>
                  <a:gd name="T6" fmla="*/ 184 w 184"/>
                  <a:gd name="T7" fmla="*/ 0 h 72"/>
                  <a:gd name="T8" fmla="*/ 0 w 184"/>
                  <a:gd name="T9" fmla="*/ 72 h 72"/>
                  <a:gd name="T10" fmla="*/ 0 w 184"/>
                  <a:gd name="T11" fmla="*/ 0 h 72"/>
                  <a:gd name="T12" fmla="*/ 184 w 184"/>
                  <a:gd name="T13" fmla="*/ 72 h 72"/>
                  <a:gd name="T14" fmla="*/ 184 w 184"/>
                  <a:gd name="T15" fmla="*/ 0 h 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4" h="72">
                    <a:moveTo>
                      <a:pt x="0" y="72"/>
                    </a:moveTo>
                    <a:lnTo>
                      <a:pt x="184" y="72"/>
                    </a:lnTo>
                    <a:moveTo>
                      <a:pt x="0" y="0"/>
                    </a:moveTo>
                    <a:lnTo>
                      <a:pt x="184" y="0"/>
                    </a:lnTo>
                    <a:moveTo>
                      <a:pt x="0" y="72"/>
                    </a:moveTo>
                    <a:lnTo>
                      <a:pt x="0" y="0"/>
                    </a:lnTo>
                    <a:moveTo>
                      <a:pt x="184" y="72"/>
                    </a:moveTo>
                    <a:lnTo>
                      <a:pt x="184" y="0"/>
                    </a:lnTo>
                  </a:path>
                </a:pathLst>
              </a:custGeom>
              <a:noFill/>
              <a:ln w="317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8" name="Rectangle 23">
                <a:extLst>
                  <a:ext uri="{FF2B5EF4-FFF2-40B4-BE49-F238E27FC236}">
                    <a16:creationId xmlns:a16="http://schemas.microsoft.com/office/drawing/2014/main" id="{B3E0F56D-AA8A-4BA1-8F8B-70A5F2516EFD}"/>
                  </a:ext>
                </a:extLst>
              </p:cNvPr>
              <p:cNvSpPr>
                <a:spLocks noChangeArrowheads="1"/>
              </p:cNvSpPr>
              <p:nvPr/>
            </p:nvSpPr>
            <p:spPr bwMode="auto">
              <a:xfrm>
                <a:off x="7042" y="3535"/>
                <a:ext cx="184" cy="72"/>
              </a:xfrm>
              <a:prstGeom prst="rect">
                <a:avLst/>
              </a:prstGeom>
              <a:solidFill>
                <a:srgbClr val="DDE2C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9" name="Freeform 24">
                <a:extLst>
                  <a:ext uri="{FF2B5EF4-FFF2-40B4-BE49-F238E27FC236}">
                    <a16:creationId xmlns:a16="http://schemas.microsoft.com/office/drawing/2014/main" id="{1087EE4B-8572-478C-858F-D64B14EEBCB2}"/>
                  </a:ext>
                </a:extLst>
              </p:cNvPr>
              <p:cNvSpPr>
                <a:spLocks noEditPoints="1"/>
              </p:cNvSpPr>
              <p:nvPr/>
            </p:nvSpPr>
            <p:spPr bwMode="auto">
              <a:xfrm>
                <a:off x="7042" y="3535"/>
                <a:ext cx="184" cy="72"/>
              </a:xfrm>
              <a:custGeom>
                <a:avLst/>
                <a:gdLst>
                  <a:gd name="T0" fmla="*/ 0 w 184"/>
                  <a:gd name="T1" fmla="*/ 72 h 72"/>
                  <a:gd name="T2" fmla="*/ 184 w 184"/>
                  <a:gd name="T3" fmla="*/ 72 h 72"/>
                  <a:gd name="T4" fmla="*/ 0 w 184"/>
                  <a:gd name="T5" fmla="*/ 72 h 72"/>
                  <a:gd name="T6" fmla="*/ 0 w 184"/>
                  <a:gd name="T7" fmla="*/ 0 h 72"/>
                  <a:gd name="T8" fmla="*/ 184 w 184"/>
                  <a:gd name="T9" fmla="*/ 0 h 72"/>
                  <a:gd name="T10" fmla="*/ 0 w 184"/>
                  <a:gd name="T11" fmla="*/ 0 h 72"/>
                </a:gdLst>
                <a:ahLst/>
                <a:cxnLst>
                  <a:cxn ang="0">
                    <a:pos x="T0" y="T1"/>
                  </a:cxn>
                  <a:cxn ang="0">
                    <a:pos x="T2" y="T3"/>
                  </a:cxn>
                  <a:cxn ang="0">
                    <a:pos x="T4" y="T5"/>
                  </a:cxn>
                  <a:cxn ang="0">
                    <a:pos x="T6" y="T7"/>
                  </a:cxn>
                  <a:cxn ang="0">
                    <a:pos x="T8" y="T9"/>
                  </a:cxn>
                  <a:cxn ang="0">
                    <a:pos x="T10" y="T11"/>
                  </a:cxn>
                </a:cxnLst>
                <a:rect l="0" t="0" r="r" b="b"/>
                <a:pathLst>
                  <a:path w="184" h="72">
                    <a:moveTo>
                      <a:pt x="0" y="72"/>
                    </a:moveTo>
                    <a:lnTo>
                      <a:pt x="184" y="72"/>
                    </a:lnTo>
                    <a:lnTo>
                      <a:pt x="0" y="72"/>
                    </a:lnTo>
                    <a:close/>
                    <a:moveTo>
                      <a:pt x="0" y="0"/>
                    </a:moveTo>
                    <a:lnTo>
                      <a:pt x="184" y="0"/>
                    </a:lnTo>
                    <a:lnTo>
                      <a:pt x="0" y="0"/>
                    </a:lnTo>
                    <a:close/>
                  </a:path>
                </a:pathLst>
              </a:custGeom>
              <a:solidFill>
                <a:srgbClr val="DDE2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0" name="Freeform 25">
                <a:extLst>
                  <a:ext uri="{FF2B5EF4-FFF2-40B4-BE49-F238E27FC236}">
                    <a16:creationId xmlns:a16="http://schemas.microsoft.com/office/drawing/2014/main" id="{D76B4E38-A311-48F1-9C12-66EC4649DA27}"/>
                  </a:ext>
                </a:extLst>
              </p:cNvPr>
              <p:cNvSpPr>
                <a:spLocks noEditPoints="1"/>
              </p:cNvSpPr>
              <p:nvPr/>
            </p:nvSpPr>
            <p:spPr bwMode="auto">
              <a:xfrm>
                <a:off x="7042" y="3535"/>
                <a:ext cx="184" cy="72"/>
              </a:xfrm>
              <a:custGeom>
                <a:avLst/>
                <a:gdLst>
                  <a:gd name="T0" fmla="*/ 0 w 184"/>
                  <a:gd name="T1" fmla="*/ 72 h 72"/>
                  <a:gd name="T2" fmla="*/ 184 w 184"/>
                  <a:gd name="T3" fmla="*/ 72 h 72"/>
                  <a:gd name="T4" fmla="*/ 0 w 184"/>
                  <a:gd name="T5" fmla="*/ 0 h 72"/>
                  <a:gd name="T6" fmla="*/ 184 w 184"/>
                  <a:gd name="T7" fmla="*/ 0 h 72"/>
                  <a:gd name="T8" fmla="*/ 0 w 184"/>
                  <a:gd name="T9" fmla="*/ 72 h 72"/>
                  <a:gd name="T10" fmla="*/ 0 w 184"/>
                  <a:gd name="T11" fmla="*/ 0 h 72"/>
                  <a:gd name="T12" fmla="*/ 184 w 184"/>
                  <a:gd name="T13" fmla="*/ 72 h 72"/>
                  <a:gd name="T14" fmla="*/ 184 w 184"/>
                  <a:gd name="T15" fmla="*/ 0 h 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4" h="72">
                    <a:moveTo>
                      <a:pt x="0" y="72"/>
                    </a:moveTo>
                    <a:lnTo>
                      <a:pt x="184" y="72"/>
                    </a:lnTo>
                    <a:moveTo>
                      <a:pt x="0" y="0"/>
                    </a:moveTo>
                    <a:lnTo>
                      <a:pt x="184" y="0"/>
                    </a:lnTo>
                    <a:moveTo>
                      <a:pt x="0" y="72"/>
                    </a:moveTo>
                    <a:lnTo>
                      <a:pt x="0" y="0"/>
                    </a:lnTo>
                    <a:moveTo>
                      <a:pt x="184" y="72"/>
                    </a:moveTo>
                    <a:lnTo>
                      <a:pt x="184" y="0"/>
                    </a:lnTo>
                  </a:path>
                </a:pathLst>
              </a:custGeom>
              <a:noFill/>
              <a:ln w="317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1" name="Freeform 26">
                <a:extLst>
                  <a:ext uri="{FF2B5EF4-FFF2-40B4-BE49-F238E27FC236}">
                    <a16:creationId xmlns:a16="http://schemas.microsoft.com/office/drawing/2014/main" id="{E9D9DBCB-4D2D-4FCD-BC7D-459D2EB402C6}"/>
                  </a:ext>
                </a:extLst>
              </p:cNvPr>
              <p:cNvSpPr>
                <a:spLocks/>
              </p:cNvSpPr>
              <p:nvPr/>
            </p:nvSpPr>
            <p:spPr bwMode="auto">
              <a:xfrm>
                <a:off x="6318" y="3089"/>
                <a:ext cx="727" cy="334"/>
              </a:xfrm>
              <a:custGeom>
                <a:avLst/>
                <a:gdLst>
                  <a:gd name="T0" fmla="*/ 0 w 727"/>
                  <a:gd name="T1" fmla="*/ 334 h 334"/>
                  <a:gd name="T2" fmla="*/ 377 w 727"/>
                  <a:gd name="T3" fmla="*/ 87 h 334"/>
                  <a:gd name="T4" fmla="*/ 727 w 727"/>
                  <a:gd name="T5" fmla="*/ 0 h 334"/>
                </a:gdLst>
                <a:ahLst/>
                <a:cxnLst>
                  <a:cxn ang="0">
                    <a:pos x="T0" y="T1"/>
                  </a:cxn>
                  <a:cxn ang="0">
                    <a:pos x="T2" y="T3"/>
                  </a:cxn>
                  <a:cxn ang="0">
                    <a:pos x="T4" y="T5"/>
                  </a:cxn>
                </a:cxnLst>
                <a:rect l="0" t="0" r="r" b="b"/>
                <a:pathLst>
                  <a:path w="727" h="334">
                    <a:moveTo>
                      <a:pt x="0" y="334"/>
                    </a:moveTo>
                    <a:cubicBezTo>
                      <a:pt x="134" y="215"/>
                      <a:pt x="256" y="141"/>
                      <a:pt x="377" y="87"/>
                    </a:cubicBezTo>
                    <a:cubicBezTo>
                      <a:pt x="489" y="38"/>
                      <a:pt x="601" y="6"/>
                      <a:pt x="727" y="0"/>
                    </a:cubicBezTo>
                  </a:path>
                </a:pathLst>
              </a:custGeom>
              <a:noFill/>
              <a:ln w="1111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2" name="Freeform 27">
                <a:extLst>
                  <a:ext uri="{FF2B5EF4-FFF2-40B4-BE49-F238E27FC236}">
                    <a16:creationId xmlns:a16="http://schemas.microsoft.com/office/drawing/2014/main" id="{FE689863-3382-43AB-A7AE-81715130E9BA}"/>
                  </a:ext>
                </a:extLst>
              </p:cNvPr>
              <p:cNvSpPr>
                <a:spLocks/>
              </p:cNvSpPr>
              <p:nvPr/>
            </p:nvSpPr>
            <p:spPr bwMode="auto">
              <a:xfrm>
                <a:off x="7016" y="3062"/>
                <a:ext cx="29" cy="56"/>
              </a:xfrm>
              <a:custGeom>
                <a:avLst/>
                <a:gdLst>
                  <a:gd name="T0" fmla="*/ 2 w 29"/>
                  <a:gd name="T1" fmla="*/ 56 h 56"/>
                  <a:gd name="T2" fmla="*/ 29 w 29"/>
                  <a:gd name="T3" fmla="*/ 27 h 56"/>
                  <a:gd name="T4" fmla="*/ 0 w 29"/>
                  <a:gd name="T5" fmla="*/ 0 h 56"/>
                </a:gdLst>
                <a:ahLst/>
                <a:cxnLst>
                  <a:cxn ang="0">
                    <a:pos x="T0" y="T1"/>
                  </a:cxn>
                  <a:cxn ang="0">
                    <a:pos x="T2" y="T3"/>
                  </a:cxn>
                  <a:cxn ang="0">
                    <a:pos x="T4" y="T5"/>
                  </a:cxn>
                </a:cxnLst>
                <a:rect l="0" t="0" r="r" b="b"/>
                <a:pathLst>
                  <a:path w="29" h="56">
                    <a:moveTo>
                      <a:pt x="2" y="56"/>
                    </a:moveTo>
                    <a:lnTo>
                      <a:pt x="29" y="27"/>
                    </a:lnTo>
                    <a:lnTo>
                      <a:pt x="0" y="0"/>
                    </a:lnTo>
                  </a:path>
                </a:pathLst>
              </a:custGeom>
              <a:noFill/>
              <a:ln w="1111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3" name="Freeform 28">
                <a:extLst>
                  <a:ext uri="{FF2B5EF4-FFF2-40B4-BE49-F238E27FC236}">
                    <a16:creationId xmlns:a16="http://schemas.microsoft.com/office/drawing/2014/main" id="{9A26E8AA-2368-4413-B260-9C6143BD49E6}"/>
                  </a:ext>
                </a:extLst>
              </p:cNvPr>
              <p:cNvSpPr>
                <a:spLocks/>
              </p:cNvSpPr>
              <p:nvPr/>
            </p:nvSpPr>
            <p:spPr bwMode="auto">
              <a:xfrm>
                <a:off x="6318" y="3340"/>
                <a:ext cx="724" cy="83"/>
              </a:xfrm>
              <a:custGeom>
                <a:avLst/>
                <a:gdLst>
                  <a:gd name="T0" fmla="*/ 0 w 724"/>
                  <a:gd name="T1" fmla="*/ 83 h 83"/>
                  <a:gd name="T2" fmla="*/ 397 w 724"/>
                  <a:gd name="T3" fmla="*/ 23 h 83"/>
                  <a:gd name="T4" fmla="*/ 724 w 724"/>
                  <a:gd name="T5" fmla="*/ 0 h 83"/>
                </a:gdLst>
                <a:ahLst/>
                <a:cxnLst>
                  <a:cxn ang="0">
                    <a:pos x="T0" y="T1"/>
                  </a:cxn>
                  <a:cxn ang="0">
                    <a:pos x="T2" y="T3"/>
                  </a:cxn>
                  <a:cxn ang="0">
                    <a:pos x="T4" y="T5"/>
                  </a:cxn>
                </a:cxnLst>
                <a:rect l="0" t="0" r="r" b="b"/>
                <a:pathLst>
                  <a:path w="724" h="83">
                    <a:moveTo>
                      <a:pt x="0" y="83"/>
                    </a:moveTo>
                    <a:cubicBezTo>
                      <a:pt x="134" y="62"/>
                      <a:pt x="311" y="36"/>
                      <a:pt x="397" y="23"/>
                    </a:cubicBezTo>
                    <a:cubicBezTo>
                      <a:pt x="504" y="7"/>
                      <a:pt x="466" y="13"/>
                      <a:pt x="724" y="0"/>
                    </a:cubicBezTo>
                  </a:path>
                </a:pathLst>
              </a:custGeom>
              <a:noFill/>
              <a:ln w="1111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4" name="Freeform 29">
                <a:extLst>
                  <a:ext uri="{FF2B5EF4-FFF2-40B4-BE49-F238E27FC236}">
                    <a16:creationId xmlns:a16="http://schemas.microsoft.com/office/drawing/2014/main" id="{91C424A2-FD24-4C72-968B-6386A5241EE2}"/>
                  </a:ext>
                </a:extLst>
              </p:cNvPr>
              <p:cNvSpPr>
                <a:spLocks/>
              </p:cNvSpPr>
              <p:nvPr/>
            </p:nvSpPr>
            <p:spPr bwMode="auto">
              <a:xfrm>
                <a:off x="7012" y="3313"/>
                <a:ext cx="30" cy="57"/>
              </a:xfrm>
              <a:custGeom>
                <a:avLst/>
                <a:gdLst>
                  <a:gd name="T0" fmla="*/ 3 w 30"/>
                  <a:gd name="T1" fmla="*/ 57 h 57"/>
                  <a:gd name="T2" fmla="*/ 30 w 30"/>
                  <a:gd name="T3" fmla="*/ 27 h 57"/>
                  <a:gd name="T4" fmla="*/ 0 w 30"/>
                  <a:gd name="T5" fmla="*/ 0 h 57"/>
                </a:gdLst>
                <a:ahLst/>
                <a:cxnLst>
                  <a:cxn ang="0">
                    <a:pos x="T0" y="T1"/>
                  </a:cxn>
                  <a:cxn ang="0">
                    <a:pos x="T2" y="T3"/>
                  </a:cxn>
                  <a:cxn ang="0">
                    <a:pos x="T4" y="T5"/>
                  </a:cxn>
                </a:cxnLst>
                <a:rect l="0" t="0" r="r" b="b"/>
                <a:pathLst>
                  <a:path w="30" h="57">
                    <a:moveTo>
                      <a:pt x="3" y="57"/>
                    </a:moveTo>
                    <a:lnTo>
                      <a:pt x="30" y="27"/>
                    </a:lnTo>
                    <a:lnTo>
                      <a:pt x="0" y="0"/>
                    </a:lnTo>
                  </a:path>
                </a:pathLst>
              </a:custGeom>
              <a:noFill/>
              <a:ln w="1111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5" name="Freeform 30">
                <a:extLst>
                  <a:ext uri="{FF2B5EF4-FFF2-40B4-BE49-F238E27FC236}">
                    <a16:creationId xmlns:a16="http://schemas.microsoft.com/office/drawing/2014/main" id="{D8998AA3-EE01-4DD6-9795-DFD63B3A25C4}"/>
                  </a:ext>
                </a:extLst>
              </p:cNvPr>
              <p:cNvSpPr>
                <a:spLocks/>
              </p:cNvSpPr>
              <p:nvPr/>
            </p:nvSpPr>
            <p:spPr bwMode="auto">
              <a:xfrm>
                <a:off x="649" y="3205"/>
                <a:ext cx="377" cy="98"/>
              </a:xfrm>
              <a:custGeom>
                <a:avLst/>
                <a:gdLst>
                  <a:gd name="T0" fmla="*/ 31 w 377"/>
                  <a:gd name="T1" fmla="*/ 0 h 98"/>
                  <a:gd name="T2" fmla="*/ 198 w 377"/>
                  <a:gd name="T3" fmla="*/ 40 h 98"/>
                  <a:gd name="T4" fmla="*/ 377 w 377"/>
                  <a:gd name="T5" fmla="*/ 98 h 98"/>
                </a:gdLst>
                <a:ahLst/>
                <a:cxnLst>
                  <a:cxn ang="0">
                    <a:pos x="T0" y="T1"/>
                  </a:cxn>
                  <a:cxn ang="0">
                    <a:pos x="T2" y="T3"/>
                  </a:cxn>
                  <a:cxn ang="0">
                    <a:pos x="T4" y="T5"/>
                  </a:cxn>
                </a:cxnLst>
                <a:rect l="0" t="0" r="r" b="b"/>
                <a:pathLst>
                  <a:path w="377" h="98">
                    <a:moveTo>
                      <a:pt x="31" y="0"/>
                    </a:moveTo>
                    <a:cubicBezTo>
                      <a:pt x="0" y="24"/>
                      <a:pt x="131" y="30"/>
                      <a:pt x="198" y="40"/>
                    </a:cubicBezTo>
                    <a:cubicBezTo>
                      <a:pt x="310" y="59"/>
                      <a:pt x="251" y="92"/>
                      <a:pt x="377" y="98"/>
                    </a:cubicBezTo>
                  </a:path>
                </a:pathLst>
              </a:custGeom>
              <a:noFill/>
              <a:ln w="1111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6" name="Freeform 31">
                <a:extLst>
                  <a:ext uri="{FF2B5EF4-FFF2-40B4-BE49-F238E27FC236}">
                    <a16:creationId xmlns:a16="http://schemas.microsoft.com/office/drawing/2014/main" id="{7A36BBD7-4D9E-46B7-AB85-201B060472BD}"/>
                  </a:ext>
                </a:extLst>
              </p:cNvPr>
              <p:cNvSpPr>
                <a:spLocks/>
              </p:cNvSpPr>
              <p:nvPr/>
            </p:nvSpPr>
            <p:spPr bwMode="auto">
              <a:xfrm>
                <a:off x="1019" y="3274"/>
                <a:ext cx="29" cy="57"/>
              </a:xfrm>
              <a:custGeom>
                <a:avLst/>
                <a:gdLst>
                  <a:gd name="T0" fmla="*/ 2 w 29"/>
                  <a:gd name="T1" fmla="*/ 0 h 57"/>
                  <a:gd name="T2" fmla="*/ 29 w 29"/>
                  <a:gd name="T3" fmla="*/ 30 h 57"/>
                  <a:gd name="T4" fmla="*/ 0 w 29"/>
                  <a:gd name="T5" fmla="*/ 57 h 57"/>
                  <a:gd name="T6" fmla="*/ 2 w 29"/>
                  <a:gd name="T7" fmla="*/ 0 h 57"/>
                </a:gdLst>
                <a:ahLst/>
                <a:cxnLst>
                  <a:cxn ang="0">
                    <a:pos x="T0" y="T1"/>
                  </a:cxn>
                  <a:cxn ang="0">
                    <a:pos x="T2" y="T3"/>
                  </a:cxn>
                  <a:cxn ang="0">
                    <a:pos x="T4" y="T5"/>
                  </a:cxn>
                  <a:cxn ang="0">
                    <a:pos x="T6" y="T7"/>
                  </a:cxn>
                </a:cxnLst>
                <a:rect l="0" t="0" r="r" b="b"/>
                <a:pathLst>
                  <a:path w="29" h="57">
                    <a:moveTo>
                      <a:pt x="2" y="0"/>
                    </a:moveTo>
                    <a:lnTo>
                      <a:pt x="29" y="30"/>
                    </a:lnTo>
                    <a:lnTo>
                      <a:pt x="0" y="57"/>
                    </a:lnTo>
                    <a:lnTo>
                      <a:pt x="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7" name="Freeform 32">
                <a:extLst>
                  <a:ext uri="{FF2B5EF4-FFF2-40B4-BE49-F238E27FC236}">
                    <a16:creationId xmlns:a16="http://schemas.microsoft.com/office/drawing/2014/main" id="{131C4E37-9B18-445D-A390-22E278F8CA2A}"/>
                  </a:ext>
                </a:extLst>
              </p:cNvPr>
              <p:cNvSpPr>
                <a:spLocks/>
              </p:cNvSpPr>
              <p:nvPr/>
            </p:nvSpPr>
            <p:spPr bwMode="auto">
              <a:xfrm>
                <a:off x="741" y="3423"/>
                <a:ext cx="307" cy="0"/>
              </a:xfrm>
              <a:custGeom>
                <a:avLst/>
                <a:gdLst>
                  <a:gd name="T0" fmla="*/ 307 w 307"/>
                  <a:gd name="T1" fmla="*/ 0 w 307"/>
                </a:gdLst>
                <a:ahLst/>
                <a:cxnLst>
                  <a:cxn ang="0">
                    <a:pos x="T0" y="0"/>
                  </a:cxn>
                  <a:cxn ang="0">
                    <a:pos x="T1" y="0"/>
                  </a:cxn>
                </a:cxnLst>
                <a:rect l="0" t="0" r="r" b="b"/>
                <a:pathLst>
                  <a:path w="307">
                    <a:moveTo>
                      <a:pt x="307" y="0"/>
                    </a:moveTo>
                    <a:cubicBezTo>
                      <a:pt x="230" y="0"/>
                      <a:pt x="77" y="0"/>
                      <a:pt x="0" y="0"/>
                    </a:cubicBezTo>
                  </a:path>
                </a:pathLst>
              </a:custGeom>
              <a:noFill/>
              <a:ln w="1111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8" name="Freeform 33">
                <a:extLst>
                  <a:ext uri="{FF2B5EF4-FFF2-40B4-BE49-F238E27FC236}">
                    <a16:creationId xmlns:a16="http://schemas.microsoft.com/office/drawing/2014/main" id="{22DD60D9-08AB-4126-B9B2-322CBEF734D4}"/>
                  </a:ext>
                </a:extLst>
              </p:cNvPr>
              <p:cNvSpPr>
                <a:spLocks/>
              </p:cNvSpPr>
              <p:nvPr/>
            </p:nvSpPr>
            <p:spPr bwMode="auto">
              <a:xfrm>
                <a:off x="1020" y="3395"/>
                <a:ext cx="28" cy="57"/>
              </a:xfrm>
              <a:custGeom>
                <a:avLst/>
                <a:gdLst>
                  <a:gd name="T0" fmla="*/ 0 w 28"/>
                  <a:gd name="T1" fmla="*/ 57 h 57"/>
                  <a:gd name="T2" fmla="*/ 28 w 28"/>
                  <a:gd name="T3" fmla="*/ 28 h 57"/>
                  <a:gd name="T4" fmla="*/ 0 w 28"/>
                  <a:gd name="T5" fmla="*/ 0 h 57"/>
                </a:gdLst>
                <a:ahLst/>
                <a:cxnLst>
                  <a:cxn ang="0">
                    <a:pos x="T0" y="T1"/>
                  </a:cxn>
                  <a:cxn ang="0">
                    <a:pos x="T2" y="T3"/>
                  </a:cxn>
                  <a:cxn ang="0">
                    <a:pos x="T4" y="T5"/>
                  </a:cxn>
                </a:cxnLst>
                <a:rect l="0" t="0" r="r" b="b"/>
                <a:pathLst>
                  <a:path w="28" h="57">
                    <a:moveTo>
                      <a:pt x="0" y="57"/>
                    </a:moveTo>
                    <a:lnTo>
                      <a:pt x="28" y="28"/>
                    </a:lnTo>
                    <a:lnTo>
                      <a:pt x="0" y="0"/>
                    </a:lnTo>
                  </a:path>
                </a:pathLst>
              </a:custGeom>
              <a:noFill/>
              <a:ln w="1111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9" name="Freeform 34">
                <a:extLst>
                  <a:ext uri="{FF2B5EF4-FFF2-40B4-BE49-F238E27FC236}">
                    <a16:creationId xmlns:a16="http://schemas.microsoft.com/office/drawing/2014/main" id="{82CDB979-FBE0-48F4-BF40-535B5B55AF84}"/>
                  </a:ext>
                </a:extLst>
              </p:cNvPr>
              <p:cNvSpPr>
                <a:spLocks/>
              </p:cNvSpPr>
              <p:nvPr/>
            </p:nvSpPr>
            <p:spPr bwMode="auto">
              <a:xfrm>
                <a:off x="741" y="3550"/>
                <a:ext cx="307" cy="162"/>
              </a:xfrm>
              <a:custGeom>
                <a:avLst/>
                <a:gdLst>
                  <a:gd name="T0" fmla="*/ 307 w 307"/>
                  <a:gd name="T1" fmla="*/ 37 h 162"/>
                  <a:gd name="T2" fmla="*/ 49 w 307"/>
                  <a:gd name="T3" fmla="*/ 143 h 162"/>
                  <a:gd name="T4" fmla="*/ 0 w 307"/>
                  <a:gd name="T5" fmla="*/ 122 h 162"/>
                </a:gdLst>
                <a:ahLst/>
                <a:cxnLst>
                  <a:cxn ang="0">
                    <a:pos x="T0" y="T1"/>
                  </a:cxn>
                  <a:cxn ang="0">
                    <a:pos x="T2" y="T3"/>
                  </a:cxn>
                  <a:cxn ang="0">
                    <a:pos x="T4" y="T5"/>
                  </a:cxn>
                </a:cxnLst>
                <a:rect l="0" t="0" r="r" b="b"/>
                <a:pathLst>
                  <a:path w="307" h="162">
                    <a:moveTo>
                      <a:pt x="307" y="37"/>
                    </a:moveTo>
                    <a:cubicBezTo>
                      <a:pt x="111" y="0"/>
                      <a:pt x="73" y="108"/>
                      <a:pt x="49" y="143"/>
                    </a:cubicBezTo>
                    <a:cubicBezTo>
                      <a:pt x="36" y="162"/>
                      <a:pt x="28" y="160"/>
                      <a:pt x="0" y="122"/>
                    </a:cubicBezTo>
                  </a:path>
                </a:pathLst>
              </a:custGeom>
              <a:noFill/>
              <a:ln w="1111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0" name="Freeform 35">
                <a:extLst>
                  <a:ext uri="{FF2B5EF4-FFF2-40B4-BE49-F238E27FC236}">
                    <a16:creationId xmlns:a16="http://schemas.microsoft.com/office/drawing/2014/main" id="{8F458EB7-7ED2-4FF8-8E34-9310F83954B3}"/>
                  </a:ext>
                </a:extLst>
              </p:cNvPr>
              <p:cNvSpPr>
                <a:spLocks/>
              </p:cNvSpPr>
              <p:nvPr/>
            </p:nvSpPr>
            <p:spPr bwMode="auto">
              <a:xfrm>
                <a:off x="1015" y="3554"/>
                <a:ext cx="33" cy="55"/>
              </a:xfrm>
              <a:custGeom>
                <a:avLst/>
                <a:gdLst>
                  <a:gd name="T0" fmla="*/ 0 w 33"/>
                  <a:gd name="T1" fmla="*/ 55 h 55"/>
                  <a:gd name="T2" fmla="*/ 33 w 33"/>
                  <a:gd name="T3" fmla="*/ 33 h 55"/>
                  <a:gd name="T4" fmla="*/ 11 w 33"/>
                  <a:gd name="T5" fmla="*/ 0 h 55"/>
                </a:gdLst>
                <a:ahLst/>
                <a:cxnLst>
                  <a:cxn ang="0">
                    <a:pos x="T0" y="T1"/>
                  </a:cxn>
                  <a:cxn ang="0">
                    <a:pos x="T2" y="T3"/>
                  </a:cxn>
                  <a:cxn ang="0">
                    <a:pos x="T4" y="T5"/>
                  </a:cxn>
                </a:cxnLst>
                <a:rect l="0" t="0" r="r" b="b"/>
                <a:pathLst>
                  <a:path w="33" h="55">
                    <a:moveTo>
                      <a:pt x="0" y="55"/>
                    </a:moveTo>
                    <a:lnTo>
                      <a:pt x="33" y="33"/>
                    </a:lnTo>
                    <a:lnTo>
                      <a:pt x="11" y="0"/>
                    </a:lnTo>
                  </a:path>
                </a:pathLst>
              </a:custGeom>
              <a:noFill/>
              <a:ln w="1111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1" name="Rectangle 36">
                <a:extLst>
                  <a:ext uri="{FF2B5EF4-FFF2-40B4-BE49-F238E27FC236}">
                    <a16:creationId xmlns:a16="http://schemas.microsoft.com/office/drawing/2014/main" id="{D8C5D691-87B0-4485-9E85-DE6C69C19185}"/>
                  </a:ext>
                </a:extLst>
              </p:cNvPr>
              <p:cNvSpPr>
                <a:spLocks noChangeArrowheads="1"/>
              </p:cNvSpPr>
              <p:nvPr/>
            </p:nvSpPr>
            <p:spPr bwMode="auto">
              <a:xfrm>
                <a:off x="4777" y="3327"/>
                <a:ext cx="369" cy="22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2" name="Rectangle 37">
                <a:extLst>
                  <a:ext uri="{FF2B5EF4-FFF2-40B4-BE49-F238E27FC236}">
                    <a16:creationId xmlns:a16="http://schemas.microsoft.com/office/drawing/2014/main" id="{CEA8FF24-E82E-45D3-B065-A7846E41CB88}"/>
                  </a:ext>
                </a:extLst>
              </p:cNvPr>
              <p:cNvSpPr>
                <a:spLocks noChangeArrowheads="1"/>
              </p:cNvSpPr>
              <p:nvPr/>
            </p:nvSpPr>
            <p:spPr bwMode="auto">
              <a:xfrm>
                <a:off x="4777" y="3327"/>
                <a:ext cx="369" cy="223"/>
              </a:xfrm>
              <a:prstGeom prst="rect">
                <a:avLst/>
              </a:prstGeom>
              <a:noFill/>
              <a:ln w="31750" cap="rnd">
                <a:solidFill>
                  <a:srgbClr val="00B05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53" name="Picture 38">
                <a:extLst>
                  <a:ext uri="{FF2B5EF4-FFF2-40B4-BE49-F238E27FC236}">
                    <a16:creationId xmlns:a16="http://schemas.microsoft.com/office/drawing/2014/main" id="{73001885-45D7-457E-A618-0BC69026122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90" y="3270"/>
                <a:ext cx="221" cy="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 name="Freeform 39">
                <a:extLst>
                  <a:ext uri="{FF2B5EF4-FFF2-40B4-BE49-F238E27FC236}">
                    <a16:creationId xmlns:a16="http://schemas.microsoft.com/office/drawing/2014/main" id="{D39640A8-79C4-46A1-955E-EA42F7A8BD34}"/>
                  </a:ext>
                </a:extLst>
              </p:cNvPr>
              <p:cNvSpPr>
                <a:spLocks/>
              </p:cNvSpPr>
              <p:nvPr/>
            </p:nvSpPr>
            <p:spPr bwMode="auto">
              <a:xfrm>
                <a:off x="1233" y="3451"/>
                <a:ext cx="706" cy="197"/>
              </a:xfrm>
              <a:custGeom>
                <a:avLst/>
                <a:gdLst>
                  <a:gd name="T0" fmla="*/ 706 w 706"/>
                  <a:gd name="T1" fmla="*/ 99 h 197"/>
                  <a:gd name="T2" fmla="*/ 607 w 706"/>
                  <a:gd name="T3" fmla="*/ 197 h 197"/>
                  <a:gd name="T4" fmla="*/ 607 w 706"/>
                  <a:gd name="T5" fmla="*/ 148 h 197"/>
                  <a:gd name="T6" fmla="*/ 0 w 706"/>
                  <a:gd name="T7" fmla="*/ 148 h 197"/>
                  <a:gd name="T8" fmla="*/ 0 w 706"/>
                  <a:gd name="T9" fmla="*/ 49 h 197"/>
                  <a:gd name="T10" fmla="*/ 607 w 706"/>
                  <a:gd name="T11" fmla="*/ 49 h 197"/>
                  <a:gd name="T12" fmla="*/ 607 w 706"/>
                  <a:gd name="T13" fmla="*/ 0 h 197"/>
                  <a:gd name="T14" fmla="*/ 706 w 706"/>
                  <a:gd name="T15" fmla="*/ 99 h 1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06" h="197">
                    <a:moveTo>
                      <a:pt x="706" y="99"/>
                    </a:moveTo>
                    <a:lnTo>
                      <a:pt x="607" y="197"/>
                    </a:lnTo>
                    <a:lnTo>
                      <a:pt x="607" y="148"/>
                    </a:lnTo>
                    <a:lnTo>
                      <a:pt x="0" y="148"/>
                    </a:lnTo>
                    <a:lnTo>
                      <a:pt x="0" y="49"/>
                    </a:lnTo>
                    <a:lnTo>
                      <a:pt x="607" y="49"/>
                    </a:lnTo>
                    <a:lnTo>
                      <a:pt x="607" y="0"/>
                    </a:lnTo>
                    <a:lnTo>
                      <a:pt x="706" y="99"/>
                    </a:lnTo>
                    <a:close/>
                  </a:path>
                </a:pathLst>
              </a:custGeom>
              <a:solidFill>
                <a:srgbClr val="D8D8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5" name="Freeform 40">
                <a:extLst>
                  <a:ext uri="{FF2B5EF4-FFF2-40B4-BE49-F238E27FC236}">
                    <a16:creationId xmlns:a16="http://schemas.microsoft.com/office/drawing/2014/main" id="{3D32BA8E-C187-4694-87F0-DC83078D0588}"/>
                  </a:ext>
                </a:extLst>
              </p:cNvPr>
              <p:cNvSpPr>
                <a:spLocks/>
              </p:cNvSpPr>
              <p:nvPr/>
            </p:nvSpPr>
            <p:spPr bwMode="auto">
              <a:xfrm>
                <a:off x="1233" y="3451"/>
                <a:ext cx="706" cy="197"/>
              </a:xfrm>
              <a:custGeom>
                <a:avLst/>
                <a:gdLst>
                  <a:gd name="T0" fmla="*/ 706 w 706"/>
                  <a:gd name="T1" fmla="*/ 99 h 197"/>
                  <a:gd name="T2" fmla="*/ 607 w 706"/>
                  <a:gd name="T3" fmla="*/ 197 h 197"/>
                  <a:gd name="T4" fmla="*/ 607 w 706"/>
                  <a:gd name="T5" fmla="*/ 148 h 197"/>
                  <a:gd name="T6" fmla="*/ 0 w 706"/>
                  <a:gd name="T7" fmla="*/ 148 h 197"/>
                  <a:gd name="T8" fmla="*/ 0 w 706"/>
                  <a:gd name="T9" fmla="*/ 49 h 197"/>
                  <a:gd name="T10" fmla="*/ 607 w 706"/>
                  <a:gd name="T11" fmla="*/ 49 h 197"/>
                  <a:gd name="T12" fmla="*/ 607 w 706"/>
                  <a:gd name="T13" fmla="*/ 0 h 197"/>
                  <a:gd name="T14" fmla="*/ 706 w 706"/>
                  <a:gd name="T15" fmla="*/ 99 h 1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06" h="197">
                    <a:moveTo>
                      <a:pt x="706" y="99"/>
                    </a:moveTo>
                    <a:lnTo>
                      <a:pt x="607" y="197"/>
                    </a:lnTo>
                    <a:lnTo>
                      <a:pt x="607" y="148"/>
                    </a:lnTo>
                    <a:lnTo>
                      <a:pt x="0" y="148"/>
                    </a:lnTo>
                    <a:lnTo>
                      <a:pt x="0" y="49"/>
                    </a:lnTo>
                    <a:lnTo>
                      <a:pt x="607" y="49"/>
                    </a:lnTo>
                    <a:lnTo>
                      <a:pt x="607" y="0"/>
                    </a:lnTo>
                    <a:lnTo>
                      <a:pt x="706" y="99"/>
                    </a:lnTo>
                    <a:close/>
                  </a:path>
                </a:pathLst>
              </a:custGeom>
              <a:noFill/>
              <a:ln w="317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6" name="Freeform 41">
                <a:extLst>
                  <a:ext uri="{FF2B5EF4-FFF2-40B4-BE49-F238E27FC236}">
                    <a16:creationId xmlns:a16="http://schemas.microsoft.com/office/drawing/2014/main" id="{17A94295-FFE1-4D85-AB72-5FA0F7517E0A}"/>
                  </a:ext>
                </a:extLst>
              </p:cNvPr>
              <p:cNvSpPr>
                <a:spLocks/>
              </p:cNvSpPr>
              <p:nvPr/>
            </p:nvSpPr>
            <p:spPr bwMode="auto">
              <a:xfrm>
                <a:off x="2123" y="3451"/>
                <a:ext cx="614" cy="197"/>
              </a:xfrm>
              <a:custGeom>
                <a:avLst/>
                <a:gdLst>
                  <a:gd name="T0" fmla="*/ 614 w 614"/>
                  <a:gd name="T1" fmla="*/ 99 h 197"/>
                  <a:gd name="T2" fmla="*/ 516 w 614"/>
                  <a:gd name="T3" fmla="*/ 197 h 197"/>
                  <a:gd name="T4" fmla="*/ 516 w 614"/>
                  <a:gd name="T5" fmla="*/ 148 h 197"/>
                  <a:gd name="T6" fmla="*/ 0 w 614"/>
                  <a:gd name="T7" fmla="*/ 148 h 197"/>
                  <a:gd name="T8" fmla="*/ 0 w 614"/>
                  <a:gd name="T9" fmla="*/ 49 h 197"/>
                  <a:gd name="T10" fmla="*/ 516 w 614"/>
                  <a:gd name="T11" fmla="*/ 49 h 197"/>
                  <a:gd name="T12" fmla="*/ 516 w 614"/>
                  <a:gd name="T13" fmla="*/ 0 h 197"/>
                  <a:gd name="T14" fmla="*/ 614 w 614"/>
                  <a:gd name="T15" fmla="*/ 99 h 1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4" h="197">
                    <a:moveTo>
                      <a:pt x="614" y="99"/>
                    </a:moveTo>
                    <a:lnTo>
                      <a:pt x="516" y="197"/>
                    </a:lnTo>
                    <a:lnTo>
                      <a:pt x="516" y="148"/>
                    </a:lnTo>
                    <a:lnTo>
                      <a:pt x="0" y="148"/>
                    </a:lnTo>
                    <a:lnTo>
                      <a:pt x="0" y="49"/>
                    </a:lnTo>
                    <a:lnTo>
                      <a:pt x="516" y="49"/>
                    </a:lnTo>
                    <a:lnTo>
                      <a:pt x="516" y="0"/>
                    </a:lnTo>
                    <a:lnTo>
                      <a:pt x="614" y="99"/>
                    </a:lnTo>
                    <a:close/>
                  </a:path>
                </a:pathLst>
              </a:custGeom>
              <a:solidFill>
                <a:srgbClr val="D8D8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7" name="Freeform 42">
                <a:extLst>
                  <a:ext uri="{FF2B5EF4-FFF2-40B4-BE49-F238E27FC236}">
                    <a16:creationId xmlns:a16="http://schemas.microsoft.com/office/drawing/2014/main" id="{9DDA1F01-6EDF-43C4-B62E-457FAD822C70}"/>
                  </a:ext>
                </a:extLst>
              </p:cNvPr>
              <p:cNvSpPr>
                <a:spLocks/>
              </p:cNvSpPr>
              <p:nvPr/>
            </p:nvSpPr>
            <p:spPr bwMode="auto">
              <a:xfrm>
                <a:off x="2123" y="3451"/>
                <a:ext cx="614" cy="197"/>
              </a:xfrm>
              <a:custGeom>
                <a:avLst/>
                <a:gdLst>
                  <a:gd name="T0" fmla="*/ 614 w 614"/>
                  <a:gd name="T1" fmla="*/ 99 h 197"/>
                  <a:gd name="T2" fmla="*/ 516 w 614"/>
                  <a:gd name="T3" fmla="*/ 197 h 197"/>
                  <a:gd name="T4" fmla="*/ 516 w 614"/>
                  <a:gd name="T5" fmla="*/ 148 h 197"/>
                  <a:gd name="T6" fmla="*/ 0 w 614"/>
                  <a:gd name="T7" fmla="*/ 148 h 197"/>
                  <a:gd name="T8" fmla="*/ 0 w 614"/>
                  <a:gd name="T9" fmla="*/ 49 h 197"/>
                  <a:gd name="T10" fmla="*/ 516 w 614"/>
                  <a:gd name="T11" fmla="*/ 49 h 197"/>
                  <a:gd name="T12" fmla="*/ 516 w 614"/>
                  <a:gd name="T13" fmla="*/ 0 h 197"/>
                  <a:gd name="T14" fmla="*/ 614 w 614"/>
                  <a:gd name="T15" fmla="*/ 99 h 1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4" h="197">
                    <a:moveTo>
                      <a:pt x="614" y="99"/>
                    </a:moveTo>
                    <a:lnTo>
                      <a:pt x="516" y="197"/>
                    </a:lnTo>
                    <a:lnTo>
                      <a:pt x="516" y="148"/>
                    </a:lnTo>
                    <a:lnTo>
                      <a:pt x="0" y="148"/>
                    </a:lnTo>
                    <a:lnTo>
                      <a:pt x="0" y="49"/>
                    </a:lnTo>
                    <a:lnTo>
                      <a:pt x="516" y="49"/>
                    </a:lnTo>
                    <a:lnTo>
                      <a:pt x="516" y="0"/>
                    </a:lnTo>
                    <a:lnTo>
                      <a:pt x="614" y="99"/>
                    </a:lnTo>
                    <a:close/>
                  </a:path>
                </a:pathLst>
              </a:custGeom>
              <a:noFill/>
              <a:ln w="317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8" name="Freeform 43">
                <a:extLst>
                  <a:ext uri="{FF2B5EF4-FFF2-40B4-BE49-F238E27FC236}">
                    <a16:creationId xmlns:a16="http://schemas.microsoft.com/office/drawing/2014/main" id="{9A8A0454-C93A-4217-BF21-C8A18D2F1CBF}"/>
                  </a:ext>
                </a:extLst>
              </p:cNvPr>
              <p:cNvSpPr>
                <a:spLocks/>
              </p:cNvSpPr>
              <p:nvPr/>
            </p:nvSpPr>
            <p:spPr bwMode="auto">
              <a:xfrm>
                <a:off x="2921" y="3451"/>
                <a:ext cx="1842" cy="197"/>
              </a:xfrm>
              <a:custGeom>
                <a:avLst/>
                <a:gdLst>
                  <a:gd name="T0" fmla="*/ 1842 w 1842"/>
                  <a:gd name="T1" fmla="*/ 99 h 197"/>
                  <a:gd name="T2" fmla="*/ 1744 w 1842"/>
                  <a:gd name="T3" fmla="*/ 197 h 197"/>
                  <a:gd name="T4" fmla="*/ 1744 w 1842"/>
                  <a:gd name="T5" fmla="*/ 148 h 197"/>
                  <a:gd name="T6" fmla="*/ 0 w 1842"/>
                  <a:gd name="T7" fmla="*/ 148 h 197"/>
                  <a:gd name="T8" fmla="*/ 0 w 1842"/>
                  <a:gd name="T9" fmla="*/ 49 h 197"/>
                  <a:gd name="T10" fmla="*/ 1744 w 1842"/>
                  <a:gd name="T11" fmla="*/ 49 h 197"/>
                  <a:gd name="T12" fmla="*/ 1744 w 1842"/>
                  <a:gd name="T13" fmla="*/ 0 h 197"/>
                  <a:gd name="T14" fmla="*/ 1842 w 1842"/>
                  <a:gd name="T15" fmla="*/ 99 h 1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42" h="197">
                    <a:moveTo>
                      <a:pt x="1842" y="99"/>
                    </a:moveTo>
                    <a:lnTo>
                      <a:pt x="1744" y="197"/>
                    </a:lnTo>
                    <a:lnTo>
                      <a:pt x="1744" y="148"/>
                    </a:lnTo>
                    <a:lnTo>
                      <a:pt x="0" y="148"/>
                    </a:lnTo>
                    <a:lnTo>
                      <a:pt x="0" y="49"/>
                    </a:lnTo>
                    <a:lnTo>
                      <a:pt x="1744" y="49"/>
                    </a:lnTo>
                    <a:lnTo>
                      <a:pt x="1744" y="0"/>
                    </a:lnTo>
                    <a:lnTo>
                      <a:pt x="1842" y="99"/>
                    </a:lnTo>
                    <a:close/>
                  </a:path>
                </a:pathLst>
              </a:custGeom>
              <a:solidFill>
                <a:srgbClr val="D8D8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9" name="Freeform 44">
                <a:extLst>
                  <a:ext uri="{FF2B5EF4-FFF2-40B4-BE49-F238E27FC236}">
                    <a16:creationId xmlns:a16="http://schemas.microsoft.com/office/drawing/2014/main" id="{65614257-33B1-474B-AEE4-307F6257C83B}"/>
                  </a:ext>
                </a:extLst>
              </p:cNvPr>
              <p:cNvSpPr>
                <a:spLocks/>
              </p:cNvSpPr>
              <p:nvPr/>
            </p:nvSpPr>
            <p:spPr bwMode="auto">
              <a:xfrm>
                <a:off x="2921" y="3451"/>
                <a:ext cx="1842" cy="197"/>
              </a:xfrm>
              <a:custGeom>
                <a:avLst/>
                <a:gdLst>
                  <a:gd name="T0" fmla="*/ 1842 w 1842"/>
                  <a:gd name="T1" fmla="*/ 99 h 197"/>
                  <a:gd name="T2" fmla="*/ 1744 w 1842"/>
                  <a:gd name="T3" fmla="*/ 197 h 197"/>
                  <a:gd name="T4" fmla="*/ 1744 w 1842"/>
                  <a:gd name="T5" fmla="*/ 148 h 197"/>
                  <a:gd name="T6" fmla="*/ 0 w 1842"/>
                  <a:gd name="T7" fmla="*/ 148 h 197"/>
                  <a:gd name="T8" fmla="*/ 0 w 1842"/>
                  <a:gd name="T9" fmla="*/ 49 h 197"/>
                  <a:gd name="T10" fmla="*/ 1744 w 1842"/>
                  <a:gd name="T11" fmla="*/ 49 h 197"/>
                  <a:gd name="T12" fmla="*/ 1744 w 1842"/>
                  <a:gd name="T13" fmla="*/ 0 h 197"/>
                  <a:gd name="T14" fmla="*/ 1842 w 1842"/>
                  <a:gd name="T15" fmla="*/ 99 h 1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42" h="197">
                    <a:moveTo>
                      <a:pt x="1842" y="99"/>
                    </a:moveTo>
                    <a:lnTo>
                      <a:pt x="1744" y="197"/>
                    </a:lnTo>
                    <a:lnTo>
                      <a:pt x="1744" y="148"/>
                    </a:lnTo>
                    <a:lnTo>
                      <a:pt x="0" y="148"/>
                    </a:lnTo>
                    <a:lnTo>
                      <a:pt x="0" y="49"/>
                    </a:lnTo>
                    <a:lnTo>
                      <a:pt x="1744" y="49"/>
                    </a:lnTo>
                    <a:lnTo>
                      <a:pt x="1744" y="0"/>
                    </a:lnTo>
                    <a:lnTo>
                      <a:pt x="1842" y="99"/>
                    </a:lnTo>
                    <a:close/>
                  </a:path>
                </a:pathLst>
              </a:custGeom>
              <a:noFill/>
              <a:ln w="317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60" name="Picture 45">
                <a:extLst>
                  <a:ext uri="{FF2B5EF4-FFF2-40B4-BE49-F238E27FC236}">
                    <a16:creationId xmlns:a16="http://schemas.microsoft.com/office/drawing/2014/main" id="{47B3FD60-43C1-4610-8D9A-C13858C8DA7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29" y="2332"/>
                <a:ext cx="736" cy="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 name="Picture 46">
                <a:extLst>
                  <a:ext uri="{FF2B5EF4-FFF2-40B4-BE49-F238E27FC236}">
                    <a16:creationId xmlns:a16="http://schemas.microsoft.com/office/drawing/2014/main" id="{2618F9C7-36DD-4457-833A-1B02D4ED43A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421" y="3244"/>
                <a:ext cx="368" cy="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 name="Picture 48">
                <a:extLst>
                  <a:ext uri="{FF2B5EF4-FFF2-40B4-BE49-F238E27FC236}">
                    <a16:creationId xmlns:a16="http://schemas.microsoft.com/office/drawing/2014/main" id="{89722716-138C-4AEF-8843-2F964F06E7B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169" y="3244"/>
                <a:ext cx="368" cy="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 name="Picture 49">
                <a:extLst>
                  <a:ext uri="{FF2B5EF4-FFF2-40B4-BE49-F238E27FC236}">
                    <a16:creationId xmlns:a16="http://schemas.microsoft.com/office/drawing/2014/main" id="{0249306F-4876-408A-A898-95CBD73FF5B3}"/>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169" y="3244"/>
                <a:ext cx="368" cy="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 name="Picture 50">
                <a:extLst>
                  <a:ext uri="{FF2B5EF4-FFF2-40B4-BE49-F238E27FC236}">
                    <a16:creationId xmlns:a16="http://schemas.microsoft.com/office/drawing/2014/main" id="{6DD07B9E-7235-40B7-A078-912F9C1E92A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358" y="3244"/>
                <a:ext cx="369" cy="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 name="Picture 51">
                <a:extLst>
                  <a:ext uri="{FF2B5EF4-FFF2-40B4-BE49-F238E27FC236}">
                    <a16:creationId xmlns:a16="http://schemas.microsoft.com/office/drawing/2014/main" id="{FBD39A11-661E-4240-8B7E-6DC0E5360491}"/>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354" y="3216"/>
                <a:ext cx="369" cy="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 name="Freeform 52">
                <a:extLst>
                  <a:ext uri="{FF2B5EF4-FFF2-40B4-BE49-F238E27FC236}">
                    <a16:creationId xmlns:a16="http://schemas.microsoft.com/office/drawing/2014/main" id="{DEF42F92-8284-418E-9292-31A24C7F4E01}"/>
                  </a:ext>
                </a:extLst>
              </p:cNvPr>
              <p:cNvSpPr>
                <a:spLocks/>
              </p:cNvSpPr>
              <p:nvPr/>
            </p:nvSpPr>
            <p:spPr bwMode="auto">
              <a:xfrm>
                <a:off x="5428" y="3451"/>
                <a:ext cx="706" cy="197"/>
              </a:xfrm>
              <a:custGeom>
                <a:avLst/>
                <a:gdLst>
                  <a:gd name="T0" fmla="*/ 706 w 706"/>
                  <a:gd name="T1" fmla="*/ 99 h 197"/>
                  <a:gd name="T2" fmla="*/ 608 w 706"/>
                  <a:gd name="T3" fmla="*/ 197 h 197"/>
                  <a:gd name="T4" fmla="*/ 608 w 706"/>
                  <a:gd name="T5" fmla="*/ 148 h 197"/>
                  <a:gd name="T6" fmla="*/ 0 w 706"/>
                  <a:gd name="T7" fmla="*/ 148 h 197"/>
                  <a:gd name="T8" fmla="*/ 0 w 706"/>
                  <a:gd name="T9" fmla="*/ 49 h 197"/>
                  <a:gd name="T10" fmla="*/ 608 w 706"/>
                  <a:gd name="T11" fmla="*/ 49 h 197"/>
                  <a:gd name="T12" fmla="*/ 608 w 706"/>
                  <a:gd name="T13" fmla="*/ 0 h 197"/>
                  <a:gd name="T14" fmla="*/ 706 w 706"/>
                  <a:gd name="T15" fmla="*/ 99 h 1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06" h="197">
                    <a:moveTo>
                      <a:pt x="706" y="99"/>
                    </a:moveTo>
                    <a:lnTo>
                      <a:pt x="608" y="197"/>
                    </a:lnTo>
                    <a:lnTo>
                      <a:pt x="608" y="148"/>
                    </a:lnTo>
                    <a:lnTo>
                      <a:pt x="0" y="148"/>
                    </a:lnTo>
                    <a:lnTo>
                      <a:pt x="0" y="49"/>
                    </a:lnTo>
                    <a:lnTo>
                      <a:pt x="608" y="49"/>
                    </a:lnTo>
                    <a:lnTo>
                      <a:pt x="608" y="0"/>
                    </a:lnTo>
                    <a:lnTo>
                      <a:pt x="706" y="99"/>
                    </a:lnTo>
                    <a:close/>
                  </a:path>
                </a:pathLst>
              </a:custGeom>
              <a:solidFill>
                <a:srgbClr val="D8D8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7" name="Freeform 53">
                <a:extLst>
                  <a:ext uri="{FF2B5EF4-FFF2-40B4-BE49-F238E27FC236}">
                    <a16:creationId xmlns:a16="http://schemas.microsoft.com/office/drawing/2014/main" id="{6CD10535-7E4A-4861-81A0-ADBB14CDBCF8}"/>
                  </a:ext>
                </a:extLst>
              </p:cNvPr>
              <p:cNvSpPr>
                <a:spLocks/>
              </p:cNvSpPr>
              <p:nvPr/>
            </p:nvSpPr>
            <p:spPr bwMode="auto">
              <a:xfrm>
                <a:off x="5428" y="3451"/>
                <a:ext cx="706" cy="197"/>
              </a:xfrm>
              <a:custGeom>
                <a:avLst/>
                <a:gdLst>
                  <a:gd name="T0" fmla="*/ 706 w 706"/>
                  <a:gd name="T1" fmla="*/ 99 h 197"/>
                  <a:gd name="T2" fmla="*/ 608 w 706"/>
                  <a:gd name="T3" fmla="*/ 197 h 197"/>
                  <a:gd name="T4" fmla="*/ 608 w 706"/>
                  <a:gd name="T5" fmla="*/ 148 h 197"/>
                  <a:gd name="T6" fmla="*/ 0 w 706"/>
                  <a:gd name="T7" fmla="*/ 148 h 197"/>
                  <a:gd name="T8" fmla="*/ 0 w 706"/>
                  <a:gd name="T9" fmla="*/ 49 h 197"/>
                  <a:gd name="T10" fmla="*/ 608 w 706"/>
                  <a:gd name="T11" fmla="*/ 49 h 197"/>
                  <a:gd name="T12" fmla="*/ 608 w 706"/>
                  <a:gd name="T13" fmla="*/ 0 h 197"/>
                  <a:gd name="T14" fmla="*/ 706 w 706"/>
                  <a:gd name="T15" fmla="*/ 99 h 1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06" h="197">
                    <a:moveTo>
                      <a:pt x="706" y="99"/>
                    </a:moveTo>
                    <a:lnTo>
                      <a:pt x="608" y="197"/>
                    </a:lnTo>
                    <a:lnTo>
                      <a:pt x="608" y="148"/>
                    </a:lnTo>
                    <a:lnTo>
                      <a:pt x="0" y="148"/>
                    </a:lnTo>
                    <a:lnTo>
                      <a:pt x="0" y="49"/>
                    </a:lnTo>
                    <a:lnTo>
                      <a:pt x="608" y="49"/>
                    </a:lnTo>
                    <a:lnTo>
                      <a:pt x="608" y="0"/>
                    </a:lnTo>
                    <a:lnTo>
                      <a:pt x="706" y="99"/>
                    </a:lnTo>
                    <a:close/>
                  </a:path>
                </a:pathLst>
              </a:custGeom>
              <a:noFill/>
              <a:ln w="317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68" name="Picture 54">
                <a:extLst>
                  <a:ext uri="{FF2B5EF4-FFF2-40B4-BE49-F238E27FC236}">
                    <a16:creationId xmlns:a16="http://schemas.microsoft.com/office/drawing/2014/main" id="{6D6E5346-78D5-4373-957F-53AC51175C83}"/>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553" y="3239"/>
                <a:ext cx="368" cy="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 name="Picture 55">
                <a:extLst>
                  <a:ext uri="{FF2B5EF4-FFF2-40B4-BE49-F238E27FC236}">
                    <a16:creationId xmlns:a16="http://schemas.microsoft.com/office/drawing/2014/main" id="{512D5D69-14C0-47E3-807B-856993E0FBE5}"/>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553" y="3239"/>
                <a:ext cx="368" cy="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 name="Rectangle 56">
                <a:extLst>
                  <a:ext uri="{FF2B5EF4-FFF2-40B4-BE49-F238E27FC236}">
                    <a16:creationId xmlns:a16="http://schemas.microsoft.com/office/drawing/2014/main" id="{38C1F875-4093-414B-BBB3-672E381B68F8}"/>
                  </a:ext>
                </a:extLst>
              </p:cNvPr>
              <p:cNvSpPr>
                <a:spLocks noChangeArrowheads="1"/>
              </p:cNvSpPr>
              <p:nvPr/>
            </p:nvSpPr>
            <p:spPr bwMode="auto">
              <a:xfrm>
                <a:off x="588" y="3133"/>
                <a:ext cx="184" cy="72"/>
              </a:xfrm>
              <a:prstGeom prst="rect">
                <a:avLst/>
              </a:prstGeom>
              <a:solidFill>
                <a:srgbClr val="DDE2C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1" name="Freeform 57">
                <a:extLst>
                  <a:ext uri="{FF2B5EF4-FFF2-40B4-BE49-F238E27FC236}">
                    <a16:creationId xmlns:a16="http://schemas.microsoft.com/office/drawing/2014/main" id="{44C79AC9-DBEF-4F81-A4D0-2FF8742B4822}"/>
                  </a:ext>
                </a:extLst>
              </p:cNvPr>
              <p:cNvSpPr>
                <a:spLocks noEditPoints="1"/>
              </p:cNvSpPr>
              <p:nvPr/>
            </p:nvSpPr>
            <p:spPr bwMode="auto">
              <a:xfrm>
                <a:off x="588" y="3133"/>
                <a:ext cx="184" cy="72"/>
              </a:xfrm>
              <a:custGeom>
                <a:avLst/>
                <a:gdLst>
                  <a:gd name="T0" fmla="*/ 0 w 184"/>
                  <a:gd name="T1" fmla="*/ 72 h 72"/>
                  <a:gd name="T2" fmla="*/ 184 w 184"/>
                  <a:gd name="T3" fmla="*/ 72 h 72"/>
                  <a:gd name="T4" fmla="*/ 0 w 184"/>
                  <a:gd name="T5" fmla="*/ 72 h 72"/>
                  <a:gd name="T6" fmla="*/ 0 w 184"/>
                  <a:gd name="T7" fmla="*/ 0 h 72"/>
                  <a:gd name="T8" fmla="*/ 184 w 184"/>
                  <a:gd name="T9" fmla="*/ 0 h 72"/>
                  <a:gd name="T10" fmla="*/ 0 w 184"/>
                  <a:gd name="T11" fmla="*/ 0 h 72"/>
                </a:gdLst>
                <a:ahLst/>
                <a:cxnLst>
                  <a:cxn ang="0">
                    <a:pos x="T0" y="T1"/>
                  </a:cxn>
                  <a:cxn ang="0">
                    <a:pos x="T2" y="T3"/>
                  </a:cxn>
                  <a:cxn ang="0">
                    <a:pos x="T4" y="T5"/>
                  </a:cxn>
                  <a:cxn ang="0">
                    <a:pos x="T6" y="T7"/>
                  </a:cxn>
                  <a:cxn ang="0">
                    <a:pos x="T8" y="T9"/>
                  </a:cxn>
                  <a:cxn ang="0">
                    <a:pos x="T10" y="T11"/>
                  </a:cxn>
                </a:cxnLst>
                <a:rect l="0" t="0" r="r" b="b"/>
                <a:pathLst>
                  <a:path w="184" h="72">
                    <a:moveTo>
                      <a:pt x="0" y="72"/>
                    </a:moveTo>
                    <a:lnTo>
                      <a:pt x="184" y="72"/>
                    </a:lnTo>
                    <a:lnTo>
                      <a:pt x="0" y="72"/>
                    </a:lnTo>
                    <a:close/>
                    <a:moveTo>
                      <a:pt x="0" y="0"/>
                    </a:moveTo>
                    <a:lnTo>
                      <a:pt x="184" y="0"/>
                    </a:lnTo>
                    <a:lnTo>
                      <a:pt x="0" y="0"/>
                    </a:lnTo>
                    <a:close/>
                  </a:path>
                </a:pathLst>
              </a:custGeom>
              <a:solidFill>
                <a:srgbClr val="DDE2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2" name="Freeform 58">
                <a:extLst>
                  <a:ext uri="{FF2B5EF4-FFF2-40B4-BE49-F238E27FC236}">
                    <a16:creationId xmlns:a16="http://schemas.microsoft.com/office/drawing/2014/main" id="{15FCCCFD-C5DB-41CD-A31E-669A42D10C65}"/>
                  </a:ext>
                </a:extLst>
              </p:cNvPr>
              <p:cNvSpPr>
                <a:spLocks noEditPoints="1"/>
              </p:cNvSpPr>
              <p:nvPr/>
            </p:nvSpPr>
            <p:spPr bwMode="auto">
              <a:xfrm>
                <a:off x="588" y="3133"/>
                <a:ext cx="184" cy="72"/>
              </a:xfrm>
              <a:custGeom>
                <a:avLst/>
                <a:gdLst>
                  <a:gd name="T0" fmla="*/ 0 w 184"/>
                  <a:gd name="T1" fmla="*/ 72 h 72"/>
                  <a:gd name="T2" fmla="*/ 184 w 184"/>
                  <a:gd name="T3" fmla="*/ 72 h 72"/>
                  <a:gd name="T4" fmla="*/ 0 w 184"/>
                  <a:gd name="T5" fmla="*/ 0 h 72"/>
                  <a:gd name="T6" fmla="*/ 184 w 184"/>
                  <a:gd name="T7" fmla="*/ 0 h 72"/>
                  <a:gd name="T8" fmla="*/ 0 w 184"/>
                  <a:gd name="T9" fmla="*/ 72 h 72"/>
                  <a:gd name="T10" fmla="*/ 0 w 184"/>
                  <a:gd name="T11" fmla="*/ 0 h 72"/>
                  <a:gd name="T12" fmla="*/ 184 w 184"/>
                  <a:gd name="T13" fmla="*/ 72 h 72"/>
                  <a:gd name="T14" fmla="*/ 184 w 184"/>
                  <a:gd name="T15" fmla="*/ 0 h 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4" h="72">
                    <a:moveTo>
                      <a:pt x="0" y="72"/>
                    </a:moveTo>
                    <a:lnTo>
                      <a:pt x="184" y="72"/>
                    </a:lnTo>
                    <a:moveTo>
                      <a:pt x="0" y="0"/>
                    </a:moveTo>
                    <a:lnTo>
                      <a:pt x="184" y="0"/>
                    </a:lnTo>
                    <a:moveTo>
                      <a:pt x="0" y="72"/>
                    </a:moveTo>
                    <a:lnTo>
                      <a:pt x="0" y="0"/>
                    </a:lnTo>
                    <a:moveTo>
                      <a:pt x="184" y="72"/>
                    </a:moveTo>
                    <a:lnTo>
                      <a:pt x="184" y="0"/>
                    </a:lnTo>
                  </a:path>
                </a:pathLst>
              </a:custGeom>
              <a:noFill/>
              <a:ln w="317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73" name="Rectangle 59">
                <a:extLst>
                  <a:ext uri="{FF2B5EF4-FFF2-40B4-BE49-F238E27FC236}">
                    <a16:creationId xmlns:a16="http://schemas.microsoft.com/office/drawing/2014/main" id="{01924D8C-0E94-4B80-AFC4-3266BA70660E}"/>
                  </a:ext>
                </a:extLst>
              </p:cNvPr>
              <p:cNvSpPr>
                <a:spLocks noChangeArrowheads="1"/>
              </p:cNvSpPr>
              <p:nvPr/>
            </p:nvSpPr>
            <p:spPr bwMode="auto">
              <a:xfrm>
                <a:off x="557" y="3387"/>
                <a:ext cx="184" cy="73"/>
              </a:xfrm>
              <a:prstGeom prst="rect">
                <a:avLst/>
              </a:prstGeom>
              <a:solidFill>
                <a:srgbClr val="DDE2C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4" name="Freeform 60">
                <a:extLst>
                  <a:ext uri="{FF2B5EF4-FFF2-40B4-BE49-F238E27FC236}">
                    <a16:creationId xmlns:a16="http://schemas.microsoft.com/office/drawing/2014/main" id="{A77C4DA7-1CF9-4B2E-A27C-2923F7F8C115}"/>
                  </a:ext>
                </a:extLst>
              </p:cNvPr>
              <p:cNvSpPr>
                <a:spLocks noEditPoints="1"/>
              </p:cNvSpPr>
              <p:nvPr/>
            </p:nvSpPr>
            <p:spPr bwMode="auto">
              <a:xfrm>
                <a:off x="557" y="3387"/>
                <a:ext cx="184" cy="73"/>
              </a:xfrm>
              <a:custGeom>
                <a:avLst/>
                <a:gdLst>
                  <a:gd name="T0" fmla="*/ 0 w 184"/>
                  <a:gd name="T1" fmla="*/ 73 h 73"/>
                  <a:gd name="T2" fmla="*/ 184 w 184"/>
                  <a:gd name="T3" fmla="*/ 73 h 73"/>
                  <a:gd name="T4" fmla="*/ 0 w 184"/>
                  <a:gd name="T5" fmla="*/ 73 h 73"/>
                  <a:gd name="T6" fmla="*/ 0 w 184"/>
                  <a:gd name="T7" fmla="*/ 0 h 73"/>
                  <a:gd name="T8" fmla="*/ 184 w 184"/>
                  <a:gd name="T9" fmla="*/ 0 h 73"/>
                  <a:gd name="T10" fmla="*/ 0 w 184"/>
                  <a:gd name="T11" fmla="*/ 0 h 73"/>
                </a:gdLst>
                <a:ahLst/>
                <a:cxnLst>
                  <a:cxn ang="0">
                    <a:pos x="T0" y="T1"/>
                  </a:cxn>
                  <a:cxn ang="0">
                    <a:pos x="T2" y="T3"/>
                  </a:cxn>
                  <a:cxn ang="0">
                    <a:pos x="T4" y="T5"/>
                  </a:cxn>
                  <a:cxn ang="0">
                    <a:pos x="T6" y="T7"/>
                  </a:cxn>
                  <a:cxn ang="0">
                    <a:pos x="T8" y="T9"/>
                  </a:cxn>
                  <a:cxn ang="0">
                    <a:pos x="T10" y="T11"/>
                  </a:cxn>
                </a:cxnLst>
                <a:rect l="0" t="0" r="r" b="b"/>
                <a:pathLst>
                  <a:path w="184" h="73">
                    <a:moveTo>
                      <a:pt x="0" y="73"/>
                    </a:moveTo>
                    <a:lnTo>
                      <a:pt x="184" y="73"/>
                    </a:lnTo>
                    <a:lnTo>
                      <a:pt x="0" y="73"/>
                    </a:lnTo>
                    <a:close/>
                    <a:moveTo>
                      <a:pt x="0" y="0"/>
                    </a:moveTo>
                    <a:lnTo>
                      <a:pt x="184" y="0"/>
                    </a:lnTo>
                    <a:lnTo>
                      <a:pt x="0" y="0"/>
                    </a:lnTo>
                    <a:close/>
                  </a:path>
                </a:pathLst>
              </a:custGeom>
              <a:solidFill>
                <a:srgbClr val="DDE2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5" name="Freeform 61">
                <a:extLst>
                  <a:ext uri="{FF2B5EF4-FFF2-40B4-BE49-F238E27FC236}">
                    <a16:creationId xmlns:a16="http://schemas.microsoft.com/office/drawing/2014/main" id="{FE23A8FE-0913-4591-AA1A-41A11B809219}"/>
                  </a:ext>
                </a:extLst>
              </p:cNvPr>
              <p:cNvSpPr>
                <a:spLocks noEditPoints="1"/>
              </p:cNvSpPr>
              <p:nvPr/>
            </p:nvSpPr>
            <p:spPr bwMode="auto">
              <a:xfrm>
                <a:off x="557" y="3387"/>
                <a:ext cx="184" cy="73"/>
              </a:xfrm>
              <a:custGeom>
                <a:avLst/>
                <a:gdLst>
                  <a:gd name="T0" fmla="*/ 0 w 184"/>
                  <a:gd name="T1" fmla="*/ 73 h 73"/>
                  <a:gd name="T2" fmla="*/ 184 w 184"/>
                  <a:gd name="T3" fmla="*/ 73 h 73"/>
                  <a:gd name="T4" fmla="*/ 0 w 184"/>
                  <a:gd name="T5" fmla="*/ 0 h 73"/>
                  <a:gd name="T6" fmla="*/ 184 w 184"/>
                  <a:gd name="T7" fmla="*/ 0 h 73"/>
                  <a:gd name="T8" fmla="*/ 0 w 184"/>
                  <a:gd name="T9" fmla="*/ 73 h 73"/>
                  <a:gd name="T10" fmla="*/ 0 w 184"/>
                  <a:gd name="T11" fmla="*/ 0 h 73"/>
                  <a:gd name="T12" fmla="*/ 184 w 184"/>
                  <a:gd name="T13" fmla="*/ 73 h 73"/>
                  <a:gd name="T14" fmla="*/ 184 w 184"/>
                  <a:gd name="T15" fmla="*/ 0 h 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4" h="73">
                    <a:moveTo>
                      <a:pt x="0" y="73"/>
                    </a:moveTo>
                    <a:lnTo>
                      <a:pt x="184" y="73"/>
                    </a:lnTo>
                    <a:moveTo>
                      <a:pt x="0" y="0"/>
                    </a:moveTo>
                    <a:lnTo>
                      <a:pt x="184" y="0"/>
                    </a:lnTo>
                    <a:moveTo>
                      <a:pt x="0" y="73"/>
                    </a:moveTo>
                    <a:lnTo>
                      <a:pt x="0" y="0"/>
                    </a:lnTo>
                    <a:moveTo>
                      <a:pt x="184" y="73"/>
                    </a:moveTo>
                    <a:lnTo>
                      <a:pt x="184" y="0"/>
                    </a:lnTo>
                  </a:path>
                </a:pathLst>
              </a:custGeom>
              <a:noFill/>
              <a:ln w="317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76" name="Rectangle 62">
                <a:extLst>
                  <a:ext uri="{FF2B5EF4-FFF2-40B4-BE49-F238E27FC236}">
                    <a16:creationId xmlns:a16="http://schemas.microsoft.com/office/drawing/2014/main" id="{9FA61C23-7CB5-4CEF-8592-162674D5E5E4}"/>
                  </a:ext>
                </a:extLst>
              </p:cNvPr>
              <p:cNvSpPr>
                <a:spLocks noChangeArrowheads="1"/>
              </p:cNvSpPr>
              <p:nvPr/>
            </p:nvSpPr>
            <p:spPr bwMode="auto">
              <a:xfrm>
                <a:off x="557" y="3642"/>
                <a:ext cx="184" cy="72"/>
              </a:xfrm>
              <a:prstGeom prst="rect">
                <a:avLst/>
              </a:prstGeom>
              <a:solidFill>
                <a:srgbClr val="DDE2C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7" name="Freeform 63">
                <a:extLst>
                  <a:ext uri="{FF2B5EF4-FFF2-40B4-BE49-F238E27FC236}">
                    <a16:creationId xmlns:a16="http://schemas.microsoft.com/office/drawing/2014/main" id="{225EE0EE-A8C3-4A17-A8A5-1FEB74BC8E73}"/>
                  </a:ext>
                </a:extLst>
              </p:cNvPr>
              <p:cNvSpPr>
                <a:spLocks noEditPoints="1"/>
              </p:cNvSpPr>
              <p:nvPr/>
            </p:nvSpPr>
            <p:spPr bwMode="auto">
              <a:xfrm>
                <a:off x="557" y="3642"/>
                <a:ext cx="184" cy="72"/>
              </a:xfrm>
              <a:custGeom>
                <a:avLst/>
                <a:gdLst>
                  <a:gd name="T0" fmla="*/ 0 w 184"/>
                  <a:gd name="T1" fmla="*/ 72 h 72"/>
                  <a:gd name="T2" fmla="*/ 184 w 184"/>
                  <a:gd name="T3" fmla="*/ 72 h 72"/>
                  <a:gd name="T4" fmla="*/ 0 w 184"/>
                  <a:gd name="T5" fmla="*/ 72 h 72"/>
                  <a:gd name="T6" fmla="*/ 0 w 184"/>
                  <a:gd name="T7" fmla="*/ 0 h 72"/>
                  <a:gd name="T8" fmla="*/ 184 w 184"/>
                  <a:gd name="T9" fmla="*/ 0 h 72"/>
                  <a:gd name="T10" fmla="*/ 0 w 184"/>
                  <a:gd name="T11" fmla="*/ 0 h 72"/>
                </a:gdLst>
                <a:ahLst/>
                <a:cxnLst>
                  <a:cxn ang="0">
                    <a:pos x="T0" y="T1"/>
                  </a:cxn>
                  <a:cxn ang="0">
                    <a:pos x="T2" y="T3"/>
                  </a:cxn>
                  <a:cxn ang="0">
                    <a:pos x="T4" y="T5"/>
                  </a:cxn>
                  <a:cxn ang="0">
                    <a:pos x="T6" y="T7"/>
                  </a:cxn>
                  <a:cxn ang="0">
                    <a:pos x="T8" y="T9"/>
                  </a:cxn>
                  <a:cxn ang="0">
                    <a:pos x="T10" y="T11"/>
                  </a:cxn>
                </a:cxnLst>
                <a:rect l="0" t="0" r="r" b="b"/>
                <a:pathLst>
                  <a:path w="184" h="72">
                    <a:moveTo>
                      <a:pt x="0" y="72"/>
                    </a:moveTo>
                    <a:lnTo>
                      <a:pt x="184" y="72"/>
                    </a:lnTo>
                    <a:lnTo>
                      <a:pt x="0" y="72"/>
                    </a:lnTo>
                    <a:close/>
                    <a:moveTo>
                      <a:pt x="0" y="0"/>
                    </a:moveTo>
                    <a:lnTo>
                      <a:pt x="184" y="0"/>
                    </a:lnTo>
                    <a:lnTo>
                      <a:pt x="0" y="0"/>
                    </a:lnTo>
                    <a:close/>
                  </a:path>
                </a:pathLst>
              </a:custGeom>
              <a:solidFill>
                <a:srgbClr val="DDE2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8" name="Freeform 64">
                <a:extLst>
                  <a:ext uri="{FF2B5EF4-FFF2-40B4-BE49-F238E27FC236}">
                    <a16:creationId xmlns:a16="http://schemas.microsoft.com/office/drawing/2014/main" id="{E32E28AA-5322-47C3-AE34-58D499A071CF}"/>
                  </a:ext>
                </a:extLst>
              </p:cNvPr>
              <p:cNvSpPr>
                <a:spLocks noEditPoints="1"/>
              </p:cNvSpPr>
              <p:nvPr/>
            </p:nvSpPr>
            <p:spPr bwMode="auto">
              <a:xfrm>
                <a:off x="557" y="3642"/>
                <a:ext cx="184" cy="72"/>
              </a:xfrm>
              <a:custGeom>
                <a:avLst/>
                <a:gdLst>
                  <a:gd name="T0" fmla="*/ 0 w 184"/>
                  <a:gd name="T1" fmla="*/ 72 h 72"/>
                  <a:gd name="T2" fmla="*/ 184 w 184"/>
                  <a:gd name="T3" fmla="*/ 72 h 72"/>
                  <a:gd name="T4" fmla="*/ 0 w 184"/>
                  <a:gd name="T5" fmla="*/ 0 h 72"/>
                  <a:gd name="T6" fmla="*/ 184 w 184"/>
                  <a:gd name="T7" fmla="*/ 0 h 72"/>
                  <a:gd name="T8" fmla="*/ 0 w 184"/>
                  <a:gd name="T9" fmla="*/ 72 h 72"/>
                  <a:gd name="T10" fmla="*/ 0 w 184"/>
                  <a:gd name="T11" fmla="*/ 0 h 72"/>
                  <a:gd name="T12" fmla="*/ 184 w 184"/>
                  <a:gd name="T13" fmla="*/ 72 h 72"/>
                  <a:gd name="T14" fmla="*/ 184 w 184"/>
                  <a:gd name="T15" fmla="*/ 0 h 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4" h="72">
                    <a:moveTo>
                      <a:pt x="0" y="72"/>
                    </a:moveTo>
                    <a:lnTo>
                      <a:pt x="184" y="72"/>
                    </a:lnTo>
                    <a:moveTo>
                      <a:pt x="0" y="0"/>
                    </a:moveTo>
                    <a:lnTo>
                      <a:pt x="184" y="0"/>
                    </a:lnTo>
                    <a:moveTo>
                      <a:pt x="0" y="72"/>
                    </a:moveTo>
                    <a:lnTo>
                      <a:pt x="0" y="0"/>
                    </a:lnTo>
                    <a:moveTo>
                      <a:pt x="184" y="72"/>
                    </a:moveTo>
                    <a:lnTo>
                      <a:pt x="184" y="0"/>
                    </a:lnTo>
                  </a:path>
                </a:pathLst>
              </a:custGeom>
              <a:noFill/>
              <a:ln w="317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79" name="Rectangle 65">
                <a:extLst>
                  <a:ext uri="{FF2B5EF4-FFF2-40B4-BE49-F238E27FC236}">
                    <a16:creationId xmlns:a16="http://schemas.microsoft.com/office/drawing/2014/main" id="{0F0E0071-9C8E-4904-A291-4AFD5F7858E4}"/>
                  </a:ext>
                </a:extLst>
              </p:cNvPr>
              <p:cNvSpPr>
                <a:spLocks noChangeArrowheads="1"/>
              </p:cNvSpPr>
              <p:nvPr/>
            </p:nvSpPr>
            <p:spPr bwMode="auto">
              <a:xfrm>
                <a:off x="1054" y="2718"/>
                <a:ext cx="377" cy="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1000" b="0" i="0" u="none" strike="noStrike" cap="none" normalizeH="0" baseline="0">
                    <a:ln>
                      <a:noFill/>
                    </a:ln>
                    <a:solidFill>
                      <a:srgbClr val="000000"/>
                    </a:solidFill>
                    <a:latin typeface="Verdana" panose="020B0604030504040204" pitchFamily="34" charset="0"/>
                    <a:ea typeface="Verdana" panose="020B0604030504040204" pitchFamily="34" charset="0"/>
                  </a:rPr>
                  <a:t>Bureau</a:t>
                </a:r>
                <a:br>
                  <a:rPr kumimoji="0" lang="fr-FR" sz="1000" b="0" i="0" u="none" strike="noStrike" cap="none" normalizeH="0" baseline="0">
                    <a:ln>
                      <a:noFill/>
                    </a:ln>
                    <a:solidFill>
                      <a:srgbClr val="000000"/>
                    </a:solidFill>
                    <a:latin typeface="Verdana" panose="020B0604030504040204" pitchFamily="34" charset="0"/>
                    <a:ea typeface="Verdana" panose="020B0604030504040204" pitchFamily="34" charset="0"/>
                  </a:rPr>
                </a:br>
                <a:r>
                  <a:rPr kumimoji="0" lang="fr-FR" sz="1000" b="0" i="0" u="none" strike="noStrike" cap="none" normalizeH="0" baseline="0">
                    <a:ln>
                      <a:noFill/>
                    </a:ln>
                    <a:solidFill>
                      <a:srgbClr val="000000"/>
                    </a:solidFill>
                    <a:latin typeface="Verdana" panose="020B0604030504040204" pitchFamily="34" charset="0"/>
                    <a:ea typeface="Verdana" panose="020B0604030504040204" pitchFamily="34" charset="0"/>
                  </a:rPr>
                  <a:t>(d’origine) </a:t>
                </a:r>
              </a:p>
            </p:txBody>
          </p:sp>
          <p:sp>
            <p:nvSpPr>
              <p:cNvPr id="81" name="Rectangle 67">
                <a:extLst>
                  <a:ext uri="{FF2B5EF4-FFF2-40B4-BE49-F238E27FC236}">
                    <a16:creationId xmlns:a16="http://schemas.microsoft.com/office/drawing/2014/main" id="{18B8BE12-CCB3-4424-8072-B526DA108846}"/>
                  </a:ext>
                </a:extLst>
              </p:cNvPr>
              <p:cNvSpPr>
                <a:spLocks noChangeArrowheads="1"/>
              </p:cNvSpPr>
              <p:nvPr/>
            </p:nvSpPr>
            <p:spPr bwMode="auto">
              <a:xfrm>
                <a:off x="1868" y="2595"/>
                <a:ext cx="377" cy="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1000" b="0" i="0" u="none" strike="noStrike" cap="none" normalizeH="0" baseline="0">
                    <a:ln>
                      <a:noFill/>
                    </a:ln>
                    <a:solidFill>
                      <a:srgbClr val="000000"/>
                    </a:solidFill>
                    <a:latin typeface="Verdana" panose="020B0604030504040204" pitchFamily="34" charset="0"/>
                    <a:ea typeface="Verdana" panose="020B0604030504040204" pitchFamily="34" charset="0"/>
                  </a:rPr>
                  <a:t>Centre</a:t>
                </a:r>
                <a:br>
                  <a:rPr kumimoji="0" lang="fr-FR" sz="1000" b="0" i="0" u="none" strike="noStrike" cap="none" normalizeH="0" baseline="0">
                    <a:ln>
                      <a:noFill/>
                    </a:ln>
                    <a:solidFill>
                      <a:srgbClr val="000000"/>
                    </a:solidFill>
                    <a:latin typeface="Verdana" panose="020B0604030504040204" pitchFamily="34" charset="0"/>
                    <a:ea typeface="Verdana" panose="020B0604030504040204" pitchFamily="34" charset="0"/>
                  </a:rPr>
                </a:br>
                <a:r>
                  <a:rPr kumimoji="0" lang="fr-FR" sz="1000" b="0" i="0" u="none" strike="noStrike" cap="none" normalizeH="0" baseline="0">
                    <a:ln>
                      <a:noFill/>
                    </a:ln>
                    <a:solidFill>
                      <a:srgbClr val="000000"/>
                    </a:solidFill>
                    <a:latin typeface="Verdana" panose="020B0604030504040204" pitchFamily="34" charset="0"/>
                    <a:ea typeface="Verdana" panose="020B0604030504040204" pitchFamily="34" charset="0"/>
                  </a:rPr>
                  <a:t>de tri</a:t>
                </a:r>
                <a:br>
                  <a:rPr kumimoji="0" lang="fr-FR" sz="1000" b="0" i="0" u="none" strike="noStrike" cap="none" normalizeH="0" baseline="0">
                    <a:ln>
                      <a:noFill/>
                    </a:ln>
                    <a:solidFill>
                      <a:srgbClr val="000000"/>
                    </a:solidFill>
                    <a:latin typeface="Verdana" panose="020B0604030504040204" pitchFamily="34" charset="0"/>
                    <a:ea typeface="Verdana" panose="020B0604030504040204" pitchFamily="34" charset="0"/>
                  </a:rPr>
                </a:br>
                <a:r>
                  <a:rPr kumimoji="0" lang="fr-FR" sz="1000" b="0" i="0" u="none" strike="noStrike" cap="none" normalizeH="0" baseline="0">
                    <a:ln>
                      <a:noFill/>
                    </a:ln>
                    <a:solidFill>
                      <a:srgbClr val="000000"/>
                    </a:solidFill>
                    <a:latin typeface="Verdana" panose="020B0604030504040204" pitchFamily="34" charset="0"/>
                    <a:ea typeface="Verdana" panose="020B0604030504040204" pitchFamily="34" charset="0"/>
                  </a:rPr>
                  <a:t>(d’origine) </a:t>
                </a:r>
              </a:p>
            </p:txBody>
          </p:sp>
          <p:sp>
            <p:nvSpPr>
              <p:cNvPr id="84" name="Rectangle 70">
                <a:extLst>
                  <a:ext uri="{FF2B5EF4-FFF2-40B4-BE49-F238E27FC236}">
                    <a16:creationId xmlns:a16="http://schemas.microsoft.com/office/drawing/2014/main" id="{3DFDCA98-BD78-4492-9E52-80F7963E60C1}"/>
                  </a:ext>
                </a:extLst>
              </p:cNvPr>
              <p:cNvSpPr>
                <a:spLocks noChangeArrowheads="1"/>
              </p:cNvSpPr>
              <p:nvPr/>
            </p:nvSpPr>
            <p:spPr bwMode="auto">
              <a:xfrm>
                <a:off x="4739" y="2944"/>
                <a:ext cx="402"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sz="1000" b="0" i="0" u="none" strike="noStrike" cap="none" normalizeH="0" baseline="0">
                    <a:ln>
                      <a:noFill/>
                    </a:ln>
                    <a:solidFill>
                      <a:srgbClr val="000000"/>
                    </a:solidFill>
                    <a:latin typeface="Verdana" panose="020B0604030504040204" pitchFamily="34" charset="0"/>
                    <a:ea typeface="Verdana" panose="020B0604030504040204" pitchFamily="34" charset="0"/>
                  </a:rPr>
                  <a:t>Douanes</a:t>
                </a:r>
              </a:p>
            </p:txBody>
          </p:sp>
          <p:sp>
            <p:nvSpPr>
              <p:cNvPr id="88" name="Rectangle 74">
                <a:extLst>
                  <a:ext uri="{FF2B5EF4-FFF2-40B4-BE49-F238E27FC236}">
                    <a16:creationId xmlns:a16="http://schemas.microsoft.com/office/drawing/2014/main" id="{330C556F-D236-4C85-9653-14E17AEC1CB8}"/>
                  </a:ext>
                </a:extLst>
              </p:cNvPr>
              <p:cNvSpPr>
                <a:spLocks noChangeArrowheads="1"/>
              </p:cNvSpPr>
              <p:nvPr/>
            </p:nvSpPr>
            <p:spPr bwMode="auto">
              <a:xfrm>
                <a:off x="6907" y="2566"/>
                <a:ext cx="854" cy="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sz="1000" b="0" i="0" u="none" strike="noStrike" cap="none" normalizeH="0" baseline="0" dirty="0">
                    <a:ln>
                      <a:noFill/>
                    </a:ln>
                    <a:solidFill>
                      <a:srgbClr val="000000"/>
                    </a:solidFill>
                    <a:latin typeface="Verdana" panose="020B0604030504040204" pitchFamily="34" charset="0"/>
                    <a:ea typeface="Verdana" panose="020B0604030504040204" pitchFamily="34" charset="0"/>
                  </a:rPr>
                  <a:t>Dernier kilomètre/</a:t>
                </a:r>
                <a:br>
                  <a:rPr kumimoji="0" lang="fr-FR" sz="1000" b="0" i="0" u="none" strike="noStrike" cap="none" normalizeH="0" baseline="0" dirty="0">
                    <a:ln>
                      <a:noFill/>
                    </a:ln>
                    <a:solidFill>
                      <a:srgbClr val="000000"/>
                    </a:solidFill>
                    <a:latin typeface="Verdana" panose="020B0604030504040204" pitchFamily="34" charset="0"/>
                    <a:ea typeface="Verdana" panose="020B0604030504040204" pitchFamily="34" charset="0"/>
                  </a:rPr>
                </a:br>
                <a:r>
                  <a:rPr kumimoji="0" lang="fr-FR" sz="1000" b="0" i="0" u="none" strike="noStrike" cap="none" normalizeH="0" baseline="0" dirty="0">
                    <a:ln>
                      <a:noFill/>
                    </a:ln>
                    <a:solidFill>
                      <a:srgbClr val="000000"/>
                    </a:solidFill>
                    <a:latin typeface="Verdana" panose="020B0604030504040204" pitchFamily="34" charset="0"/>
                    <a:ea typeface="Verdana" panose="020B0604030504040204" pitchFamily="34" charset="0"/>
                  </a:rPr>
                  <a:t>destinataire/</a:t>
                </a:r>
                <a:br>
                  <a:rPr kumimoji="0" lang="fr-FR" sz="1000" b="0" i="0" u="none" strike="noStrike" cap="none" normalizeH="0" baseline="0" dirty="0">
                    <a:ln>
                      <a:noFill/>
                    </a:ln>
                    <a:solidFill>
                      <a:srgbClr val="000000"/>
                    </a:solidFill>
                    <a:latin typeface="Verdana" panose="020B0604030504040204" pitchFamily="34" charset="0"/>
                    <a:ea typeface="Verdana" panose="020B0604030504040204" pitchFamily="34" charset="0"/>
                  </a:rPr>
                </a:br>
                <a:r>
                  <a:rPr kumimoji="0" lang="fr-FR" sz="1000" b="0" i="0" u="none" strike="noStrike" cap="none" normalizeH="0" baseline="0" dirty="0">
                    <a:ln>
                      <a:noFill/>
                    </a:ln>
                    <a:solidFill>
                      <a:srgbClr val="000000"/>
                    </a:solidFill>
                    <a:latin typeface="Verdana" panose="020B0604030504040204" pitchFamily="34" charset="0"/>
                    <a:ea typeface="Verdana" panose="020B0604030504040204" pitchFamily="34" charset="0"/>
                  </a:rPr>
                  <a:t>distribution</a:t>
                </a:r>
              </a:p>
            </p:txBody>
          </p:sp>
          <p:sp>
            <p:nvSpPr>
              <p:cNvPr id="95" name="Rectangle 81">
                <a:extLst>
                  <a:ext uri="{FF2B5EF4-FFF2-40B4-BE49-F238E27FC236}">
                    <a16:creationId xmlns:a16="http://schemas.microsoft.com/office/drawing/2014/main" id="{24BAC43A-0EBD-4A75-A7CB-562C71E5C419}"/>
                  </a:ext>
                </a:extLst>
              </p:cNvPr>
              <p:cNvSpPr>
                <a:spLocks noChangeArrowheads="1"/>
              </p:cNvSpPr>
              <p:nvPr/>
            </p:nvSpPr>
            <p:spPr bwMode="auto">
              <a:xfrm>
                <a:off x="5281" y="3184"/>
                <a:ext cx="184" cy="479"/>
              </a:xfrm>
              <a:prstGeom prst="rect">
                <a:avLst/>
              </a:prstGeom>
              <a:solidFill>
                <a:srgbClr val="59595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6" name="Rectangle 82">
                <a:extLst>
                  <a:ext uri="{FF2B5EF4-FFF2-40B4-BE49-F238E27FC236}">
                    <a16:creationId xmlns:a16="http://schemas.microsoft.com/office/drawing/2014/main" id="{D9EB54EA-00F2-4D5B-807F-C75BAE916747}"/>
                  </a:ext>
                </a:extLst>
              </p:cNvPr>
              <p:cNvSpPr>
                <a:spLocks noChangeArrowheads="1"/>
              </p:cNvSpPr>
              <p:nvPr/>
            </p:nvSpPr>
            <p:spPr bwMode="auto">
              <a:xfrm>
                <a:off x="5281" y="3184"/>
                <a:ext cx="184" cy="479"/>
              </a:xfrm>
              <a:prstGeom prst="rect">
                <a:avLst/>
              </a:prstGeom>
              <a:noFill/>
              <a:ln w="317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97" name="Freeform 83">
                <a:extLst>
                  <a:ext uri="{FF2B5EF4-FFF2-40B4-BE49-F238E27FC236}">
                    <a16:creationId xmlns:a16="http://schemas.microsoft.com/office/drawing/2014/main" id="{AD8635A5-E26F-4623-A8F0-C6F315B82633}"/>
                  </a:ext>
                </a:extLst>
              </p:cNvPr>
              <p:cNvSpPr>
                <a:spLocks noEditPoints="1"/>
              </p:cNvSpPr>
              <p:nvPr/>
            </p:nvSpPr>
            <p:spPr bwMode="auto">
              <a:xfrm>
                <a:off x="4936" y="3066"/>
                <a:ext cx="11" cy="206"/>
              </a:xfrm>
              <a:custGeom>
                <a:avLst/>
                <a:gdLst>
                  <a:gd name="T0" fmla="*/ 0 w 40"/>
                  <a:gd name="T1" fmla="*/ 741 h 761"/>
                  <a:gd name="T2" fmla="*/ 0 w 40"/>
                  <a:gd name="T3" fmla="*/ 741 h 761"/>
                  <a:gd name="T4" fmla="*/ 20 w 40"/>
                  <a:gd name="T5" fmla="*/ 721 h 761"/>
                  <a:gd name="T6" fmla="*/ 40 w 40"/>
                  <a:gd name="T7" fmla="*/ 741 h 761"/>
                  <a:gd name="T8" fmla="*/ 40 w 40"/>
                  <a:gd name="T9" fmla="*/ 741 h 761"/>
                  <a:gd name="T10" fmla="*/ 20 w 40"/>
                  <a:gd name="T11" fmla="*/ 761 h 761"/>
                  <a:gd name="T12" fmla="*/ 0 w 40"/>
                  <a:gd name="T13" fmla="*/ 741 h 761"/>
                  <a:gd name="T14" fmla="*/ 0 w 40"/>
                  <a:gd name="T15" fmla="*/ 621 h 761"/>
                  <a:gd name="T16" fmla="*/ 0 w 40"/>
                  <a:gd name="T17" fmla="*/ 620 h 761"/>
                  <a:gd name="T18" fmla="*/ 20 w 40"/>
                  <a:gd name="T19" fmla="*/ 600 h 761"/>
                  <a:gd name="T20" fmla="*/ 40 w 40"/>
                  <a:gd name="T21" fmla="*/ 620 h 761"/>
                  <a:gd name="T22" fmla="*/ 40 w 40"/>
                  <a:gd name="T23" fmla="*/ 621 h 761"/>
                  <a:gd name="T24" fmla="*/ 20 w 40"/>
                  <a:gd name="T25" fmla="*/ 641 h 761"/>
                  <a:gd name="T26" fmla="*/ 0 w 40"/>
                  <a:gd name="T27" fmla="*/ 621 h 761"/>
                  <a:gd name="T28" fmla="*/ 0 w 40"/>
                  <a:gd name="T29" fmla="*/ 500 h 761"/>
                  <a:gd name="T30" fmla="*/ 0 w 40"/>
                  <a:gd name="T31" fmla="*/ 500 h 761"/>
                  <a:gd name="T32" fmla="*/ 20 w 40"/>
                  <a:gd name="T33" fmla="*/ 480 h 761"/>
                  <a:gd name="T34" fmla="*/ 40 w 40"/>
                  <a:gd name="T35" fmla="*/ 500 h 761"/>
                  <a:gd name="T36" fmla="*/ 40 w 40"/>
                  <a:gd name="T37" fmla="*/ 500 h 761"/>
                  <a:gd name="T38" fmla="*/ 20 w 40"/>
                  <a:gd name="T39" fmla="*/ 520 h 761"/>
                  <a:gd name="T40" fmla="*/ 0 w 40"/>
                  <a:gd name="T41" fmla="*/ 500 h 761"/>
                  <a:gd name="T42" fmla="*/ 0 w 40"/>
                  <a:gd name="T43" fmla="*/ 380 h 761"/>
                  <a:gd name="T44" fmla="*/ 0 w 40"/>
                  <a:gd name="T45" fmla="*/ 380 h 761"/>
                  <a:gd name="T46" fmla="*/ 20 w 40"/>
                  <a:gd name="T47" fmla="*/ 360 h 761"/>
                  <a:gd name="T48" fmla="*/ 40 w 40"/>
                  <a:gd name="T49" fmla="*/ 380 h 761"/>
                  <a:gd name="T50" fmla="*/ 40 w 40"/>
                  <a:gd name="T51" fmla="*/ 380 h 761"/>
                  <a:gd name="T52" fmla="*/ 20 w 40"/>
                  <a:gd name="T53" fmla="*/ 400 h 761"/>
                  <a:gd name="T54" fmla="*/ 0 w 40"/>
                  <a:gd name="T55" fmla="*/ 380 h 761"/>
                  <a:gd name="T56" fmla="*/ 0 w 40"/>
                  <a:gd name="T57" fmla="*/ 260 h 761"/>
                  <a:gd name="T58" fmla="*/ 0 w 40"/>
                  <a:gd name="T59" fmla="*/ 260 h 761"/>
                  <a:gd name="T60" fmla="*/ 20 w 40"/>
                  <a:gd name="T61" fmla="*/ 240 h 761"/>
                  <a:gd name="T62" fmla="*/ 40 w 40"/>
                  <a:gd name="T63" fmla="*/ 260 h 761"/>
                  <a:gd name="T64" fmla="*/ 40 w 40"/>
                  <a:gd name="T65" fmla="*/ 260 h 761"/>
                  <a:gd name="T66" fmla="*/ 20 w 40"/>
                  <a:gd name="T67" fmla="*/ 280 h 761"/>
                  <a:gd name="T68" fmla="*/ 0 w 40"/>
                  <a:gd name="T69" fmla="*/ 260 h 761"/>
                  <a:gd name="T70" fmla="*/ 0 w 40"/>
                  <a:gd name="T71" fmla="*/ 140 h 761"/>
                  <a:gd name="T72" fmla="*/ 0 w 40"/>
                  <a:gd name="T73" fmla="*/ 140 h 761"/>
                  <a:gd name="T74" fmla="*/ 20 w 40"/>
                  <a:gd name="T75" fmla="*/ 120 h 761"/>
                  <a:gd name="T76" fmla="*/ 40 w 40"/>
                  <a:gd name="T77" fmla="*/ 140 h 761"/>
                  <a:gd name="T78" fmla="*/ 40 w 40"/>
                  <a:gd name="T79" fmla="*/ 140 h 761"/>
                  <a:gd name="T80" fmla="*/ 20 w 40"/>
                  <a:gd name="T81" fmla="*/ 160 h 761"/>
                  <a:gd name="T82" fmla="*/ 0 w 40"/>
                  <a:gd name="T83" fmla="*/ 140 h 761"/>
                  <a:gd name="T84" fmla="*/ 0 w 40"/>
                  <a:gd name="T85" fmla="*/ 20 h 761"/>
                  <a:gd name="T86" fmla="*/ 0 w 40"/>
                  <a:gd name="T87" fmla="*/ 20 h 761"/>
                  <a:gd name="T88" fmla="*/ 20 w 40"/>
                  <a:gd name="T89" fmla="*/ 0 h 761"/>
                  <a:gd name="T90" fmla="*/ 40 w 40"/>
                  <a:gd name="T91" fmla="*/ 20 h 761"/>
                  <a:gd name="T92" fmla="*/ 40 w 40"/>
                  <a:gd name="T93" fmla="*/ 20 h 761"/>
                  <a:gd name="T94" fmla="*/ 20 w 40"/>
                  <a:gd name="T95" fmla="*/ 40 h 761"/>
                  <a:gd name="T96" fmla="*/ 0 w 40"/>
                  <a:gd name="T97" fmla="*/ 20 h 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0" h="761">
                    <a:moveTo>
                      <a:pt x="0" y="741"/>
                    </a:moveTo>
                    <a:lnTo>
                      <a:pt x="0" y="741"/>
                    </a:lnTo>
                    <a:cubicBezTo>
                      <a:pt x="0" y="729"/>
                      <a:pt x="9" y="721"/>
                      <a:pt x="20" y="721"/>
                    </a:cubicBezTo>
                    <a:cubicBezTo>
                      <a:pt x="31" y="721"/>
                      <a:pt x="40" y="729"/>
                      <a:pt x="40" y="741"/>
                    </a:cubicBezTo>
                    <a:lnTo>
                      <a:pt x="40" y="741"/>
                    </a:lnTo>
                    <a:cubicBezTo>
                      <a:pt x="40" y="752"/>
                      <a:pt x="31" y="761"/>
                      <a:pt x="20" y="761"/>
                    </a:cubicBezTo>
                    <a:cubicBezTo>
                      <a:pt x="9" y="761"/>
                      <a:pt x="0" y="752"/>
                      <a:pt x="0" y="741"/>
                    </a:cubicBezTo>
                    <a:close/>
                    <a:moveTo>
                      <a:pt x="0" y="621"/>
                    </a:moveTo>
                    <a:lnTo>
                      <a:pt x="0" y="620"/>
                    </a:lnTo>
                    <a:cubicBezTo>
                      <a:pt x="0" y="609"/>
                      <a:pt x="9" y="600"/>
                      <a:pt x="20" y="600"/>
                    </a:cubicBezTo>
                    <a:cubicBezTo>
                      <a:pt x="31" y="600"/>
                      <a:pt x="40" y="609"/>
                      <a:pt x="40" y="620"/>
                    </a:cubicBezTo>
                    <a:lnTo>
                      <a:pt x="40" y="621"/>
                    </a:lnTo>
                    <a:cubicBezTo>
                      <a:pt x="40" y="632"/>
                      <a:pt x="31" y="641"/>
                      <a:pt x="20" y="641"/>
                    </a:cubicBezTo>
                    <a:cubicBezTo>
                      <a:pt x="9" y="641"/>
                      <a:pt x="0" y="632"/>
                      <a:pt x="0" y="621"/>
                    </a:cubicBezTo>
                    <a:close/>
                    <a:moveTo>
                      <a:pt x="0" y="500"/>
                    </a:moveTo>
                    <a:lnTo>
                      <a:pt x="0" y="500"/>
                    </a:lnTo>
                    <a:cubicBezTo>
                      <a:pt x="0" y="489"/>
                      <a:pt x="9" y="480"/>
                      <a:pt x="20" y="480"/>
                    </a:cubicBezTo>
                    <a:cubicBezTo>
                      <a:pt x="31" y="480"/>
                      <a:pt x="40" y="489"/>
                      <a:pt x="40" y="500"/>
                    </a:cubicBezTo>
                    <a:lnTo>
                      <a:pt x="40" y="500"/>
                    </a:lnTo>
                    <a:cubicBezTo>
                      <a:pt x="40" y="512"/>
                      <a:pt x="31" y="520"/>
                      <a:pt x="20" y="520"/>
                    </a:cubicBezTo>
                    <a:cubicBezTo>
                      <a:pt x="9" y="520"/>
                      <a:pt x="0" y="512"/>
                      <a:pt x="0" y="500"/>
                    </a:cubicBezTo>
                    <a:close/>
                    <a:moveTo>
                      <a:pt x="0" y="380"/>
                    </a:moveTo>
                    <a:lnTo>
                      <a:pt x="0" y="380"/>
                    </a:lnTo>
                    <a:cubicBezTo>
                      <a:pt x="0" y="369"/>
                      <a:pt x="9" y="360"/>
                      <a:pt x="20" y="360"/>
                    </a:cubicBezTo>
                    <a:cubicBezTo>
                      <a:pt x="31" y="360"/>
                      <a:pt x="40" y="369"/>
                      <a:pt x="40" y="380"/>
                    </a:cubicBezTo>
                    <a:lnTo>
                      <a:pt x="40" y="380"/>
                    </a:lnTo>
                    <a:cubicBezTo>
                      <a:pt x="40" y="391"/>
                      <a:pt x="31" y="400"/>
                      <a:pt x="20" y="400"/>
                    </a:cubicBezTo>
                    <a:cubicBezTo>
                      <a:pt x="9" y="400"/>
                      <a:pt x="0" y="391"/>
                      <a:pt x="0" y="380"/>
                    </a:cubicBezTo>
                    <a:close/>
                    <a:moveTo>
                      <a:pt x="0" y="260"/>
                    </a:moveTo>
                    <a:lnTo>
                      <a:pt x="0" y="260"/>
                    </a:lnTo>
                    <a:cubicBezTo>
                      <a:pt x="0" y="249"/>
                      <a:pt x="9" y="240"/>
                      <a:pt x="20" y="240"/>
                    </a:cubicBezTo>
                    <a:cubicBezTo>
                      <a:pt x="31" y="240"/>
                      <a:pt x="40" y="249"/>
                      <a:pt x="40" y="260"/>
                    </a:cubicBezTo>
                    <a:lnTo>
                      <a:pt x="40" y="260"/>
                    </a:lnTo>
                    <a:cubicBezTo>
                      <a:pt x="40" y="271"/>
                      <a:pt x="31" y="280"/>
                      <a:pt x="20" y="280"/>
                    </a:cubicBezTo>
                    <a:cubicBezTo>
                      <a:pt x="9" y="280"/>
                      <a:pt x="0" y="271"/>
                      <a:pt x="0" y="260"/>
                    </a:cubicBezTo>
                    <a:close/>
                    <a:moveTo>
                      <a:pt x="0" y="140"/>
                    </a:moveTo>
                    <a:lnTo>
                      <a:pt x="0" y="140"/>
                    </a:lnTo>
                    <a:cubicBezTo>
                      <a:pt x="0" y="129"/>
                      <a:pt x="9" y="120"/>
                      <a:pt x="20" y="120"/>
                    </a:cubicBezTo>
                    <a:cubicBezTo>
                      <a:pt x="31" y="120"/>
                      <a:pt x="40" y="129"/>
                      <a:pt x="40" y="140"/>
                    </a:cubicBezTo>
                    <a:lnTo>
                      <a:pt x="40" y="140"/>
                    </a:lnTo>
                    <a:cubicBezTo>
                      <a:pt x="40" y="151"/>
                      <a:pt x="31" y="160"/>
                      <a:pt x="20" y="160"/>
                    </a:cubicBezTo>
                    <a:cubicBezTo>
                      <a:pt x="9" y="160"/>
                      <a:pt x="0" y="151"/>
                      <a:pt x="0" y="140"/>
                    </a:cubicBezTo>
                    <a:close/>
                    <a:moveTo>
                      <a:pt x="0" y="20"/>
                    </a:moveTo>
                    <a:lnTo>
                      <a:pt x="0" y="20"/>
                    </a:lnTo>
                    <a:cubicBezTo>
                      <a:pt x="0" y="9"/>
                      <a:pt x="9" y="0"/>
                      <a:pt x="20" y="0"/>
                    </a:cubicBezTo>
                    <a:cubicBezTo>
                      <a:pt x="31" y="0"/>
                      <a:pt x="40" y="9"/>
                      <a:pt x="40" y="20"/>
                    </a:cubicBezTo>
                    <a:lnTo>
                      <a:pt x="40" y="20"/>
                    </a:lnTo>
                    <a:cubicBezTo>
                      <a:pt x="40" y="31"/>
                      <a:pt x="31" y="40"/>
                      <a:pt x="20" y="40"/>
                    </a:cubicBezTo>
                    <a:cubicBezTo>
                      <a:pt x="9" y="40"/>
                      <a:pt x="0" y="31"/>
                      <a:pt x="0" y="20"/>
                    </a:cubicBezTo>
                    <a:close/>
                  </a:path>
                </a:pathLst>
              </a:custGeom>
              <a:solidFill>
                <a:srgbClr val="000000"/>
              </a:solidFill>
              <a:ln w="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8" name="Freeform 84">
                <a:extLst>
                  <a:ext uri="{FF2B5EF4-FFF2-40B4-BE49-F238E27FC236}">
                    <a16:creationId xmlns:a16="http://schemas.microsoft.com/office/drawing/2014/main" id="{A47E43A7-923C-441D-90AA-82F287F65FF0}"/>
                  </a:ext>
                </a:extLst>
              </p:cNvPr>
              <p:cNvSpPr>
                <a:spLocks noEditPoints="1"/>
              </p:cNvSpPr>
              <p:nvPr/>
            </p:nvSpPr>
            <p:spPr bwMode="auto">
              <a:xfrm>
                <a:off x="5226" y="2924"/>
                <a:ext cx="11" cy="206"/>
              </a:xfrm>
              <a:custGeom>
                <a:avLst/>
                <a:gdLst>
                  <a:gd name="T0" fmla="*/ 0 w 40"/>
                  <a:gd name="T1" fmla="*/ 740 h 760"/>
                  <a:gd name="T2" fmla="*/ 0 w 40"/>
                  <a:gd name="T3" fmla="*/ 740 h 760"/>
                  <a:gd name="T4" fmla="*/ 20 w 40"/>
                  <a:gd name="T5" fmla="*/ 720 h 760"/>
                  <a:gd name="T6" fmla="*/ 40 w 40"/>
                  <a:gd name="T7" fmla="*/ 740 h 760"/>
                  <a:gd name="T8" fmla="*/ 40 w 40"/>
                  <a:gd name="T9" fmla="*/ 740 h 760"/>
                  <a:gd name="T10" fmla="*/ 20 w 40"/>
                  <a:gd name="T11" fmla="*/ 760 h 760"/>
                  <a:gd name="T12" fmla="*/ 0 w 40"/>
                  <a:gd name="T13" fmla="*/ 740 h 760"/>
                  <a:gd name="T14" fmla="*/ 0 w 40"/>
                  <a:gd name="T15" fmla="*/ 620 h 760"/>
                  <a:gd name="T16" fmla="*/ 0 w 40"/>
                  <a:gd name="T17" fmla="*/ 620 h 760"/>
                  <a:gd name="T18" fmla="*/ 20 w 40"/>
                  <a:gd name="T19" fmla="*/ 600 h 760"/>
                  <a:gd name="T20" fmla="*/ 40 w 40"/>
                  <a:gd name="T21" fmla="*/ 620 h 760"/>
                  <a:gd name="T22" fmla="*/ 40 w 40"/>
                  <a:gd name="T23" fmla="*/ 620 h 760"/>
                  <a:gd name="T24" fmla="*/ 20 w 40"/>
                  <a:gd name="T25" fmla="*/ 640 h 760"/>
                  <a:gd name="T26" fmla="*/ 0 w 40"/>
                  <a:gd name="T27" fmla="*/ 620 h 760"/>
                  <a:gd name="T28" fmla="*/ 0 w 40"/>
                  <a:gd name="T29" fmla="*/ 500 h 760"/>
                  <a:gd name="T30" fmla="*/ 0 w 40"/>
                  <a:gd name="T31" fmla="*/ 500 h 760"/>
                  <a:gd name="T32" fmla="*/ 20 w 40"/>
                  <a:gd name="T33" fmla="*/ 480 h 760"/>
                  <a:gd name="T34" fmla="*/ 40 w 40"/>
                  <a:gd name="T35" fmla="*/ 500 h 760"/>
                  <a:gd name="T36" fmla="*/ 40 w 40"/>
                  <a:gd name="T37" fmla="*/ 500 h 760"/>
                  <a:gd name="T38" fmla="*/ 20 w 40"/>
                  <a:gd name="T39" fmla="*/ 520 h 760"/>
                  <a:gd name="T40" fmla="*/ 0 w 40"/>
                  <a:gd name="T41" fmla="*/ 500 h 760"/>
                  <a:gd name="T42" fmla="*/ 0 w 40"/>
                  <a:gd name="T43" fmla="*/ 380 h 760"/>
                  <a:gd name="T44" fmla="*/ 0 w 40"/>
                  <a:gd name="T45" fmla="*/ 380 h 760"/>
                  <a:gd name="T46" fmla="*/ 20 w 40"/>
                  <a:gd name="T47" fmla="*/ 360 h 760"/>
                  <a:gd name="T48" fmla="*/ 40 w 40"/>
                  <a:gd name="T49" fmla="*/ 380 h 760"/>
                  <a:gd name="T50" fmla="*/ 40 w 40"/>
                  <a:gd name="T51" fmla="*/ 380 h 760"/>
                  <a:gd name="T52" fmla="*/ 20 w 40"/>
                  <a:gd name="T53" fmla="*/ 400 h 760"/>
                  <a:gd name="T54" fmla="*/ 0 w 40"/>
                  <a:gd name="T55" fmla="*/ 380 h 760"/>
                  <a:gd name="T56" fmla="*/ 0 w 40"/>
                  <a:gd name="T57" fmla="*/ 260 h 760"/>
                  <a:gd name="T58" fmla="*/ 0 w 40"/>
                  <a:gd name="T59" fmla="*/ 260 h 760"/>
                  <a:gd name="T60" fmla="*/ 20 w 40"/>
                  <a:gd name="T61" fmla="*/ 240 h 760"/>
                  <a:gd name="T62" fmla="*/ 40 w 40"/>
                  <a:gd name="T63" fmla="*/ 260 h 760"/>
                  <a:gd name="T64" fmla="*/ 40 w 40"/>
                  <a:gd name="T65" fmla="*/ 260 h 760"/>
                  <a:gd name="T66" fmla="*/ 20 w 40"/>
                  <a:gd name="T67" fmla="*/ 280 h 760"/>
                  <a:gd name="T68" fmla="*/ 0 w 40"/>
                  <a:gd name="T69" fmla="*/ 260 h 760"/>
                  <a:gd name="T70" fmla="*/ 0 w 40"/>
                  <a:gd name="T71" fmla="*/ 140 h 760"/>
                  <a:gd name="T72" fmla="*/ 0 w 40"/>
                  <a:gd name="T73" fmla="*/ 140 h 760"/>
                  <a:gd name="T74" fmla="*/ 20 w 40"/>
                  <a:gd name="T75" fmla="*/ 120 h 760"/>
                  <a:gd name="T76" fmla="*/ 40 w 40"/>
                  <a:gd name="T77" fmla="*/ 140 h 760"/>
                  <a:gd name="T78" fmla="*/ 40 w 40"/>
                  <a:gd name="T79" fmla="*/ 140 h 760"/>
                  <a:gd name="T80" fmla="*/ 20 w 40"/>
                  <a:gd name="T81" fmla="*/ 160 h 760"/>
                  <a:gd name="T82" fmla="*/ 0 w 40"/>
                  <a:gd name="T83" fmla="*/ 140 h 760"/>
                  <a:gd name="T84" fmla="*/ 0 w 40"/>
                  <a:gd name="T85" fmla="*/ 20 h 760"/>
                  <a:gd name="T86" fmla="*/ 0 w 40"/>
                  <a:gd name="T87" fmla="*/ 20 h 760"/>
                  <a:gd name="T88" fmla="*/ 20 w 40"/>
                  <a:gd name="T89" fmla="*/ 0 h 760"/>
                  <a:gd name="T90" fmla="*/ 40 w 40"/>
                  <a:gd name="T91" fmla="*/ 20 h 760"/>
                  <a:gd name="T92" fmla="*/ 40 w 40"/>
                  <a:gd name="T93" fmla="*/ 20 h 760"/>
                  <a:gd name="T94" fmla="*/ 20 w 40"/>
                  <a:gd name="T95" fmla="*/ 40 h 760"/>
                  <a:gd name="T96" fmla="*/ 0 w 40"/>
                  <a:gd name="T97" fmla="*/ 20 h 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0" h="760">
                    <a:moveTo>
                      <a:pt x="0" y="740"/>
                    </a:moveTo>
                    <a:lnTo>
                      <a:pt x="0" y="740"/>
                    </a:lnTo>
                    <a:cubicBezTo>
                      <a:pt x="0" y="729"/>
                      <a:pt x="9" y="720"/>
                      <a:pt x="20" y="720"/>
                    </a:cubicBezTo>
                    <a:cubicBezTo>
                      <a:pt x="31" y="720"/>
                      <a:pt x="40" y="729"/>
                      <a:pt x="40" y="740"/>
                    </a:cubicBezTo>
                    <a:lnTo>
                      <a:pt x="40" y="740"/>
                    </a:lnTo>
                    <a:cubicBezTo>
                      <a:pt x="40" y="752"/>
                      <a:pt x="31" y="760"/>
                      <a:pt x="20" y="760"/>
                    </a:cubicBezTo>
                    <a:cubicBezTo>
                      <a:pt x="9" y="760"/>
                      <a:pt x="0" y="752"/>
                      <a:pt x="0" y="740"/>
                    </a:cubicBezTo>
                    <a:close/>
                    <a:moveTo>
                      <a:pt x="0" y="620"/>
                    </a:moveTo>
                    <a:lnTo>
                      <a:pt x="0" y="620"/>
                    </a:lnTo>
                    <a:cubicBezTo>
                      <a:pt x="0" y="609"/>
                      <a:pt x="9" y="600"/>
                      <a:pt x="20" y="600"/>
                    </a:cubicBezTo>
                    <a:cubicBezTo>
                      <a:pt x="31" y="600"/>
                      <a:pt x="40" y="609"/>
                      <a:pt x="40" y="620"/>
                    </a:cubicBezTo>
                    <a:lnTo>
                      <a:pt x="40" y="620"/>
                    </a:lnTo>
                    <a:cubicBezTo>
                      <a:pt x="40" y="631"/>
                      <a:pt x="31" y="640"/>
                      <a:pt x="20" y="640"/>
                    </a:cubicBezTo>
                    <a:cubicBezTo>
                      <a:pt x="9" y="640"/>
                      <a:pt x="0" y="631"/>
                      <a:pt x="0" y="620"/>
                    </a:cubicBezTo>
                    <a:close/>
                    <a:moveTo>
                      <a:pt x="0" y="500"/>
                    </a:moveTo>
                    <a:lnTo>
                      <a:pt x="0" y="500"/>
                    </a:lnTo>
                    <a:cubicBezTo>
                      <a:pt x="0" y="489"/>
                      <a:pt x="9" y="480"/>
                      <a:pt x="20" y="480"/>
                    </a:cubicBezTo>
                    <a:cubicBezTo>
                      <a:pt x="31" y="480"/>
                      <a:pt x="40" y="489"/>
                      <a:pt x="40" y="500"/>
                    </a:cubicBezTo>
                    <a:lnTo>
                      <a:pt x="40" y="500"/>
                    </a:lnTo>
                    <a:cubicBezTo>
                      <a:pt x="40" y="511"/>
                      <a:pt x="31" y="520"/>
                      <a:pt x="20" y="520"/>
                    </a:cubicBezTo>
                    <a:cubicBezTo>
                      <a:pt x="9" y="520"/>
                      <a:pt x="0" y="511"/>
                      <a:pt x="0" y="500"/>
                    </a:cubicBezTo>
                    <a:close/>
                    <a:moveTo>
                      <a:pt x="0" y="380"/>
                    </a:moveTo>
                    <a:lnTo>
                      <a:pt x="0" y="380"/>
                    </a:lnTo>
                    <a:cubicBezTo>
                      <a:pt x="0" y="369"/>
                      <a:pt x="9" y="360"/>
                      <a:pt x="20" y="360"/>
                    </a:cubicBezTo>
                    <a:cubicBezTo>
                      <a:pt x="31" y="360"/>
                      <a:pt x="40" y="369"/>
                      <a:pt x="40" y="380"/>
                    </a:cubicBezTo>
                    <a:lnTo>
                      <a:pt x="40" y="380"/>
                    </a:lnTo>
                    <a:cubicBezTo>
                      <a:pt x="40" y="391"/>
                      <a:pt x="31" y="400"/>
                      <a:pt x="20" y="400"/>
                    </a:cubicBezTo>
                    <a:cubicBezTo>
                      <a:pt x="9" y="400"/>
                      <a:pt x="0" y="391"/>
                      <a:pt x="0" y="380"/>
                    </a:cubicBezTo>
                    <a:close/>
                    <a:moveTo>
                      <a:pt x="0" y="260"/>
                    </a:moveTo>
                    <a:lnTo>
                      <a:pt x="0" y="260"/>
                    </a:lnTo>
                    <a:cubicBezTo>
                      <a:pt x="0" y="249"/>
                      <a:pt x="9" y="240"/>
                      <a:pt x="20" y="240"/>
                    </a:cubicBezTo>
                    <a:cubicBezTo>
                      <a:pt x="31" y="240"/>
                      <a:pt x="40" y="249"/>
                      <a:pt x="40" y="260"/>
                    </a:cubicBezTo>
                    <a:lnTo>
                      <a:pt x="40" y="260"/>
                    </a:lnTo>
                    <a:cubicBezTo>
                      <a:pt x="40" y="271"/>
                      <a:pt x="31" y="280"/>
                      <a:pt x="20" y="280"/>
                    </a:cubicBezTo>
                    <a:cubicBezTo>
                      <a:pt x="9" y="280"/>
                      <a:pt x="0" y="271"/>
                      <a:pt x="0" y="260"/>
                    </a:cubicBezTo>
                    <a:close/>
                    <a:moveTo>
                      <a:pt x="0" y="140"/>
                    </a:moveTo>
                    <a:lnTo>
                      <a:pt x="0" y="140"/>
                    </a:lnTo>
                    <a:cubicBezTo>
                      <a:pt x="0" y="129"/>
                      <a:pt x="9" y="120"/>
                      <a:pt x="20" y="120"/>
                    </a:cubicBezTo>
                    <a:cubicBezTo>
                      <a:pt x="31" y="120"/>
                      <a:pt x="40" y="129"/>
                      <a:pt x="40" y="140"/>
                    </a:cubicBezTo>
                    <a:lnTo>
                      <a:pt x="40" y="140"/>
                    </a:lnTo>
                    <a:cubicBezTo>
                      <a:pt x="40" y="151"/>
                      <a:pt x="31" y="160"/>
                      <a:pt x="20" y="160"/>
                    </a:cubicBezTo>
                    <a:cubicBezTo>
                      <a:pt x="9" y="160"/>
                      <a:pt x="0" y="151"/>
                      <a:pt x="0" y="140"/>
                    </a:cubicBezTo>
                    <a:close/>
                    <a:moveTo>
                      <a:pt x="0" y="20"/>
                    </a:moveTo>
                    <a:lnTo>
                      <a:pt x="0" y="20"/>
                    </a:lnTo>
                    <a:cubicBezTo>
                      <a:pt x="0" y="9"/>
                      <a:pt x="9" y="0"/>
                      <a:pt x="20" y="0"/>
                    </a:cubicBezTo>
                    <a:cubicBezTo>
                      <a:pt x="31" y="0"/>
                      <a:pt x="40" y="9"/>
                      <a:pt x="40" y="20"/>
                    </a:cubicBezTo>
                    <a:lnTo>
                      <a:pt x="40" y="20"/>
                    </a:lnTo>
                    <a:cubicBezTo>
                      <a:pt x="40" y="31"/>
                      <a:pt x="31" y="40"/>
                      <a:pt x="20" y="40"/>
                    </a:cubicBezTo>
                    <a:cubicBezTo>
                      <a:pt x="9" y="40"/>
                      <a:pt x="0" y="31"/>
                      <a:pt x="0" y="20"/>
                    </a:cubicBezTo>
                    <a:close/>
                  </a:path>
                </a:pathLst>
              </a:custGeom>
              <a:solidFill>
                <a:srgbClr val="000000"/>
              </a:solidFill>
              <a:ln w="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9" name="Freeform 85">
                <a:extLst>
                  <a:ext uri="{FF2B5EF4-FFF2-40B4-BE49-F238E27FC236}">
                    <a16:creationId xmlns:a16="http://schemas.microsoft.com/office/drawing/2014/main" id="{E8E08BB2-3163-4930-B357-DD345B49EE3E}"/>
                  </a:ext>
                </a:extLst>
              </p:cNvPr>
              <p:cNvSpPr>
                <a:spLocks noEditPoints="1"/>
              </p:cNvSpPr>
              <p:nvPr/>
            </p:nvSpPr>
            <p:spPr bwMode="auto">
              <a:xfrm>
                <a:off x="6221" y="2983"/>
                <a:ext cx="11" cy="206"/>
              </a:xfrm>
              <a:custGeom>
                <a:avLst/>
                <a:gdLst>
                  <a:gd name="T0" fmla="*/ 0 w 40"/>
                  <a:gd name="T1" fmla="*/ 741 h 761"/>
                  <a:gd name="T2" fmla="*/ 0 w 40"/>
                  <a:gd name="T3" fmla="*/ 741 h 761"/>
                  <a:gd name="T4" fmla="*/ 20 w 40"/>
                  <a:gd name="T5" fmla="*/ 721 h 761"/>
                  <a:gd name="T6" fmla="*/ 40 w 40"/>
                  <a:gd name="T7" fmla="*/ 741 h 761"/>
                  <a:gd name="T8" fmla="*/ 40 w 40"/>
                  <a:gd name="T9" fmla="*/ 741 h 761"/>
                  <a:gd name="T10" fmla="*/ 20 w 40"/>
                  <a:gd name="T11" fmla="*/ 761 h 761"/>
                  <a:gd name="T12" fmla="*/ 0 w 40"/>
                  <a:gd name="T13" fmla="*/ 741 h 761"/>
                  <a:gd name="T14" fmla="*/ 0 w 40"/>
                  <a:gd name="T15" fmla="*/ 621 h 761"/>
                  <a:gd name="T16" fmla="*/ 0 w 40"/>
                  <a:gd name="T17" fmla="*/ 621 h 761"/>
                  <a:gd name="T18" fmla="*/ 20 w 40"/>
                  <a:gd name="T19" fmla="*/ 601 h 761"/>
                  <a:gd name="T20" fmla="*/ 40 w 40"/>
                  <a:gd name="T21" fmla="*/ 621 h 761"/>
                  <a:gd name="T22" fmla="*/ 40 w 40"/>
                  <a:gd name="T23" fmla="*/ 621 h 761"/>
                  <a:gd name="T24" fmla="*/ 20 w 40"/>
                  <a:gd name="T25" fmla="*/ 641 h 761"/>
                  <a:gd name="T26" fmla="*/ 0 w 40"/>
                  <a:gd name="T27" fmla="*/ 621 h 761"/>
                  <a:gd name="T28" fmla="*/ 0 w 40"/>
                  <a:gd name="T29" fmla="*/ 501 h 761"/>
                  <a:gd name="T30" fmla="*/ 0 w 40"/>
                  <a:gd name="T31" fmla="*/ 501 h 761"/>
                  <a:gd name="T32" fmla="*/ 20 w 40"/>
                  <a:gd name="T33" fmla="*/ 481 h 761"/>
                  <a:gd name="T34" fmla="*/ 40 w 40"/>
                  <a:gd name="T35" fmla="*/ 501 h 761"/>
                  <a:gd name="T36" fmla="*/ 40 w 40"/>
                  <a:gd name="T37" fmla="*/ 501 h 761"/>
                  <a:gd name="T38" fmla="*/ 20 w 40"/>
                  <a:gd name="T39" fmla="*/ 521 h 761"/>
                  <a:gd name="T40" fmla="*/ 0 w 40"/>
                  <a:gd name="T41" fmla="*/ 501 h 761"/>
                  <a:gd name="T42" fmla="*/ 0 w 40"/>
                  <a:gd name="T43" fmla="*/ 381 h 761"/>
                  <a:gd name="T44" fmla="*/ 0 w 40"/>
                  <a:gd name="T45" fmla="*/ 380 h 761"/>
                  <a:gd name="T46" fmla="*/ 20 w 40"/>
                  <a:gd name="T47" fmla="*/ 360 h 761"/>
                  <a:gd name="T48" fmla="*/ 40 w 40"/>
                  <a:gd name="T49" fmla="*/ 380 h 761"/>
                  <a:gd name="T50" fmla="*/ 40 w 40"/>
                  <a:gd name="T51" fmla="*/ 381 h 761"/>
                  <a:gd name="T52" fmla="*/ 20 w 40"/>
                  <a:gd name="T53" fmla="*/ 401 h 761"/>
                  <a:gd name="T54" fmla="*/ 0 w 40"/>
                  <a:gd name="T55" fmla="*/ 381 h 761"/>
                  <a:gd name="T56" fmla="*/ 0 w 40"/>
                  <a:gd name="T57" fmla="*/ 260 h 761"/>
                  <a:gd name="T58" fmla="*/ 0 w 40"/>
                  <a:gd name="T59" fmla="*/ 260 h 761"/>
                  <a:gd name="T60" fmla="*/ 20 w 40"/>
                  <a:gd name="T61" fmla="*/ 240 h 761"/>
                  <a:gd name="T62" fmla="*/ 40 w 40"/>
                  <a:gd name="T63" fmla="*/ 260 h 761"/>
                  <a:gd name="T64" fmla="*/ 40 w 40"/>
                  <a:gd name="T65" fmla="*/ 260 h 761"/>
                  <a:gd name="T66" fmla="*/ 20 w 40"/>
                  <a:gd name="T67" fmla="*/ 280 h 761"/>
                  <a:gd name="T68" fmla="*/ 0 w 40"/>
                  <a:gd name="T69" fmla="*/ 260 h 761"/>
                  <a:gd name="T70" fmla="*/ 0 w 40"/>
                  <a:gd name="T71" fmla="*/ 140 h 761"/>
                  <a:gd name="T72" fmla="*/ 0 w 40"/>
                  <a:gd name="T73" fmla="*/ 140 h 761"/>
                  <a:gd name="T74" fmla="*/ 20 w 40"/>
                  <a:gd name="T75" fmla="*/ 120 h 761"/>
                  <a:gd name="T76" fmla="*/ 40 w 40"/>
                  <a:gd name="T77" fmla="*/ 140 h 761"/>
                  <a:gd name="T78" fmla="*/ 40 w 40"/>
                  <a:gd name="T79" fmla="*/ 140 h 761"/>
                  <a:gd name="T80" fmla="*/ 20 w 40"/>
                  <a:gd name="T81" fmla="*/ 160 h 761"/>
                  <a:gd name="T82" fmla="*/ 0 w 40"/>
                  <a:gd name="T83" fmla="*/ 140 h 761"/>
                  <a:gd name="T84" fmla="*/ 0 w 40"/>
                  <a:gd name="T85" fmla="*/ 20 h 761"/>
                  <a:gd name="T86" fmla="*/ 0 w 40"/>
                  <a:gd name="T87" fmla="*/ 20 h 761"/>
                  <a:gd name="T88" fmla="*/ 20 w 40"/>
                  <a:gd name="T89" fmla="*/ 0 h 761"/>
                  <a:gd name="T90" fmla="*/ 40 w 40"/>
                  <a:gd name="T91" fmla="*/ 20 h 761"/>
                  <a:gd name="T92" fmla="*/ 40 w 40"/>
                  <a:gd name="T93" fmla="*/ 20 h 761"/>
                  <a:gd name="T94" fmla="*/ 20 w 40"/>
                  <a:gd name="T95" fmla="*/ 40 h 761"/>
                  <a:gd name="T96" fmla="*/ 0 w 40"/>
                  <a:gd name="T97" fmla="*/ 20 h 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0" h="761">
                    <a:moveTo>
                      <a:pt x="0" y="741"/>
                    </a:moveTo>
                    <a:lnTo>
                      <a:pt x="0" y="741"/>
                    </a:lnTo>
                    <a:cubicBezTo>
                      <a:pt x="0" y="730"/>
                      <a:pt x="9" y="721"/>
                      <a:pt x="20" y="721"/>
                    </a:cubicBezTo>
                    <a:cubicBezTo>
                      <a:pt x="31" y="721"/>
                      <a:pt x="40" y="730"/>
                      <a:pt x="40" y="741"/>
                    </a:cubicBezTo>
                    <a:lnTo>
                      <a:pt x="40" y="741"/>
                    </a:lnTo>
                    <a:cubicBezTo>
                      <a:pt x="40" y="752"/>
                      <a:pt x="31" y="761"/>
                      <a:pt x="20" y="761"/>
                    </a:cubicBezTo>
                    <a:cubicBezTo>
                      <a:pt x="9" y="761"/>
                      <a:pt x="0" y="752"/>
                      <a:pt x="0" y="741"/>
                    </a:cubicBezTo>
                    <a:close/>
                    <a:moveTo>
                      <a:pt x="0" y="621"/>
                    </a:moveTo>
                    <a:lnTo>
                      <a:pt x="0" y="621"/>
                    </a:lnTo>
                    <a:cubicBezTo>
                      <a:pt x="0" y="609"/>
                      <a:pt x="9" y="601"/>
                      <a:pt x="20" y="601"/>
                    </a:cubicBezTo>
                    <a:cubicBezTo>
                      <a:pt x="31" y="601"/>
                      <a:pt x="40" y="609"/>
                      <a:pt x="40" y="621"/>
                    </a:cubicBezTo>
                    <a:lnTo>
                      <a:pt x="40" y="621"/>
                    </a:lnTo>
                    <a:cubicBezTo>
                      <a:pt x="40" y="632"/>
                      <a:pt x="31" y="641"/>
                      <a:pt x="20" y="641"/>
                    </a:cubicBezTo>
                    <a:cubicBezTo>
                      <a:pt x="9" y="641"/>
                      <a:pt x="0" y="632"/>
                      <a:pt x="0" y="621"/>
                    </a:cubicBezTo>
                    <a:close/>
                    <a:moveTo>
                      <a:pt x="0" y="501"/>
                    </a:moveTo>
                    <a:lnTo>
                      <a:pt x="0" y="501"/>
                    </a:lnTo>
                    <a:cubicBezTo>
                      <a:pt x="0" y="489"/>
                      <a:pt x="9" y="481"/>
                      <a:pt x="20" y="481"/>
                    </a:cubicBezTo>
                    <a:cubicBezTo>
                      <a:pt x="31" y="481"/>
                      <a:pt x="40" y="489"/>
                      <a:pt x="40" y="501"/>
                    </a:cubicBezTo>
                    <a:lnTo>
                      <a:pt x="40" y="501"/>
                    </a:lnTo>
                    <a:cubicBezTo>
                      <a:pt x="40" y="512"/>
                      <a:pt x="31" y="521"/>
                      <a:pt x="20" y="521"/>
                    </a:cubicBezTo>
                    <a:cubicBezTo>
                      <a:pt x="9" y="521"/>
                      <a:pt x="0" y="512"/>
                      <a:pt x="0" y="501"/>
                    </a:cubicBezTo>
                    <a:close/>
                    <a:moveTo>
                      <a:pt x="0" y="381"/>
                    </a:moveTo>
                    <a:lnTo>
                      <a:pt x="0" y="380"/>
                    </a:lnTo>
                    <a:cubicBezTo>
                      <a:pt x="0" y="369"/>
                      <a:pt x="9" y="360"/>
                      <a:pt x="20" y="360"/>
                    </a:cubicBezTo>
                    <a:cubicBezTo>
                      <a:pt x="31" y="360"/>
                      <a:pt x="40" y="369"/>
                      <a:pt x="40" y="380"/>
                    </a:cubicBezTo>
                    <a:lnTo>
                      <a:pt x="40" y="381"/>
                    </a:lnTo>
                    <a:cubicBezTo>
                      <a:pt x="40" y="392"/>
                      <a:pt x="31" y="401"/>
                      <a:pt x="20" y="401"/>
                    </a:cubicBezTo>
                    <a:cubicBezTo>
                      <a:pt x="9" y="401"/>
                      <a:pt x="0" y="392"/>
                      <a:pt x="0" y="381"/>
                    </a:cubicBezTo>
                    <a:close/>
                    <a:moveTo>
                      <a:pt x="0" y="260"/>
                    </a:moveTo>
                    <a:lnTo>
                      <a:pt x="0" y="260"/>
                    </a:lnTo>
                    <a:cubicBezTo>
                      <a:pt x="0" y="249"/>
                      <a:pt x="9" y="240"/>
                      <a:pt x="20" y="240"/>
                    </a:cubicBezTo>
                    <a:cubicBezTo>
                      <a:pt x="31" y="240"/>
                      <a:pt x="40" y="249"/>
                      <a:pt x="40" y="260"/>
                    </a:cubicBezTo>
                    <a:lnTo>
                      <a:pt x="40" y="260"/>
                    </a:lnTo>
                    <a:cubicBezTo>
                      <a:pt x="40" y="272"/>
                      <a:pt x="31" y="280"/>
                      <a:pt x="20" y="280"/>
                    </a:cubicBezTo>
                    <a:cubicBezTo>
                      <a:pt x="9" y="280"/>
                      <a:pt x="0" y="272"/>
                      <a:pt x="0" y="260"/>
                    </a:cubicBezTo>
                    <a:close/>
                    <a:moveTo>
                      <a:pt x="0" y="140"/>
                    </a:moveTo>
                    <a:lnTo>
                      <a:pt x="0" y="140"/>
                    </a:lnTo>
                    <a:cubicBezTo>
                      <a:pt x="0" y="129"/>
                      <a:pt x="9" y="120"/>
                      <a:pt x="20" y="120"/>
                    </a:cubicBezTo>
                    <a:cubicBezTo>
                      <a:pt x="31" y="120"/>
                      <a:pt x="40" y="129"/>
                      <a:pt x="40" y="140"/>
                    </a:cubicBezTo>
                    <a:lnTo>
                      <a:pt x="40" y="140"/>
                    </a:lnTo>
                    <a:cubicBezTo>
                      <a:pt x="40" y="151"/>
                      <a:pt x="31" y="160"/>
                      <a:pt x="20" y="160"/>
                    </a:cubicBezTo>
                    <a:cubicBezTo>
                      <a:pt x="9" y="160"/>
                      <a:pt x="0" y="151"/>
                      <a:pt x="0" y="140"/>
                    </a:cubicBezTo>
                    <a:close/>
                    <a:moveTo>
                      <a:pt x="0" y="20"/>
                    </a:moveTo>
                    <a:lnTo>
                      <a:pt x="0" y="20"/>
                    </a:lnTo>
                    <a:cubicBezTo>
                      <a:pt x="0" y="9"/>
                      <a:pt x="9" y="0"/>
                      <a:pt x="20" y="0"/>
                    </a:cubicBezTo>
                    <a:cubicBezTo>
                      <a:pt x="31" y="0"/>
                      <a:pt x="40" y="9"/>
                      <a:pt x="40" y="20"/>
                    </a:cubicBezTo>
                    <a:lnTo>
                      <a:pt x="40" y="20"/>
                    </a:lnTo>
                    <a:cubicBezTo>
                      <a:pt x="40" y="31"/>
                      <a:pt x="31" y="40"/>
                      <a:pt x="20" y="40"/>
                    </a:cubicBezTo>
                    <a:cubicBezTo>
                      <a:pt x="9" y="40"/>
                      <a:pt x="0" y="31"/>
                      <a:pt x="0" y="20"/>
                    </a:cubicBezTo>
                    <a:close/>
                  </a:path>
                </a:pathLst>
              </a:custGeom>
              <a:solidFill>
                <a:srgbClr val="000000"/>
              </a:solidFill>
              <a:ln w="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0" name="Freeform 86">
                <a:extLst>
                  <a:ext uri="{FF2B5EF4-FFF2-40B4-BE49-F238E27FC236}">
                    <a16:creationId xmlns:a16="http://schemas.microsoft.com/office/drawing/2014/main" id="{AD9521CD-E263-41F7-ADAB-81034AE1280A}"/>
                  </a:ext>
                </a:extLst>
              </p:cNvPr>
              <p:cNvSpPr>
                <a:spLocks noEditPoints="1"/>
              </p:cNvSpPr>
              <p:nvPr/>
            </p:nvSpPr>
            <p:spPr bwMode="auto">
              <a:xfrm>
                <a:off x="7129" y="2926"/>
                <a:ext cx="10" cy="76"/>
              </a:xfrm>
              <a:custGeom>
                <a:avLst/>
                <a:gdLst>
                  <a:gd name="T0" fmla="*/ 0 w 40"/>
                  <a:gd name="T1" fmla="*/ 260 h 280"/>
                  <a:gd name="T2" fmla="*/ 0 w 40"/>
                  <a:gd name="T3" fmla="*/ 260 h 280"/>
                  <a:gd name="T4" fmla="*/ 20 w 40"/>
                  <a:gd name="T5" fmla="*/ 240 h 280"/>
                  <a:gd name="T6" fmla="*/ 40 w 40"/>
                  <a:gd name="T7" fmla="*/ 260 h 280"/>
                  <a:gd name="T8" fmla="*/ 40 w 40"/>
                  <a:gd name="T9" fmla="*/ 260 h 280"/>
                  <a:gd name="T10" fmla="*/ 20 w 40"/>
                  <a:gd name="T11" fmla="*/ 280 h 280"/>
                  <a:gd name="T12" fmla="*/ 0 w 40"/>
                  <a:gd name="T13" fmla="*/ 260 h 280"/>
                  <a:gd name="T14" fmla="*/ 0 w 40"/>
                  <a:gd name="T15" fmla="*/ 140 h 280"/>
                  <a:gd name="T16" fmla="*/ 0 w 40"/>
                  <a:gd name="T17" fmla="*/ 140 h 280"/>
                  <a:gd name="T18" fmla="*/ 20 w 40"/>
                  <a:gd name="T19" fmla="*/ 120 h 280"/>
                  <a:gd name="T20" fmla="*/ 40 w 40"/>
                  <a:gd name="T21" fmla="*/ 140 h 280"/>
                  <a:gd name="T22" fmla="*/ 40 w 40"/>
                  <a:gd name="T23" fmla="*/ 140 h 280"/>
                  <a:gd name="T24" fmla="*/ 20 w 40"/>
                  <a:gd name="T25" fmla="*/ 160 h 280"/>
                  <a:gd name="T26" fmla="*/ 0 w 40"/>
                  <a:gd name="T27" fmla="*/ 140 h 280"/>
                  <a:gd name="T28" fmla="*/ 0 w 40"/>
                  <a:gd name="T29" fmla="*/ 20 h 280"/>
                  <a:gd name="T30" fmla="*/ 0 w 40"/>
                  <a:gd name="T31" fmla="*/ 20 h 280"/>
                  <a:gd name="T32" fmla="*/ 20 w 40"/>
                  <a:gd name="T33" fmla="*/ 0 h 280"/>
                  <a:gd name="T34" fmla="*/ 40 w 40"/>
                  <a:gd name="T35" fmla="*/ 20 h 280"/>
                  <a:gd name="T36" fmla="*/ 40 w 40"/>
                  <a:gd name="T37" fmla="*/ 20 h 280"/>
                  <a:gd name="T38" fmla="*/ 20 w 40"/>
                  <a:gd name="T39" fmla="*/ 40 h 280"/>
                  <a:gd name="T40" fmla="*/ 0 w 40"/>
                  <a:gd name="T41" fmla="*/ 2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 h="280">
                    <a:moveTo>
                      <a:pt x="0" y="260"/>
                    </a:moveTo>
                    <a:lnTo>
                      <a:pt x="0" y="260"/>
                    </a:lnTo>
                    <a:cubicBezTo>
                      <a:pt x="0" y="249"/>
                      <a:pt x="8" y="240"/>
                      <a:pt x="20" y="240"/>
                    </a:cubicBezTo>
                    <a:cubicBezTo>
                      <a:pt x="31" y="240"/>
                      <a:pt x="40" y="249"/>
                      <a:pt x="40" y="260"/>
                    </a:cubicBezTo>
                    <a:lnTo>
                      <a:pt x="40" y="260"/>
                    </a:lnTo>
                    <a:cubicBezTo>
                      <a:pt x="40" y="271"/>
                      <a:pt x="31" y="280"/>
                      <a:pt x="20" y="280"/>
                    </a:cubicBezTo>
                    <a:cubicBezTo>
                      <a:pt x="8" y="280"/>
                      <a:pt x="0" y="271"/>
                      <a:pt x="0" y="260"/>
                    </a:cubicBezTo>
                    <a:close/>
                    <a:moveTo>
                      <a:pt x="0" y="140"/>
                    </a:moveTo>
                    <a:lnTo>
                      <a:pt x="0" y="140"/>
                    </a:lnTo>
                    <a:cubicBezTo>
                      <a:pt x="0" y="129"/>
                      <a:pt x="8" y="120"/>
                      <a:pt x="20" y="120"/>
                    </a:cubicBezTo>
                    <a:cubicBezTo>
                      <a:pt x="31" y="120"/>
                      <a:pt x="40" y="129"/>
                      <a:pt x="40" y="140"/>
                    </a:cubicBezTo>
                    <a:lnTo>
                      <a:pt x="40" y="140"/>
                    </a:lnTo>
                    <a:cubicBezTo>
                      <a:pt x="40" y="151"/>
                      <a:pt x="31" y="160"/>
                      <a:pt x="20" y="160"/>
                    </a:cubicBezTo>
                    <a:cubicBezTo>
                      <a:pt x="8" y="160"/>
                      <a:pt x="0" y="151"/>
                      <a:pt x="0" y="140"/>
                    </a:cubicBezTo>
                    <a:close/>
                    <a:moveTo>
                      <a:pt x="0" y="20"/>
                    </a:moveTo>
                    <a:lnTo>
                      <a:pt x="0" y="20"/>
                    </a:lnTo>
                    <a:cubicBezTo>
                      <a:pt x="0" y="9"/>
                      <a:pt x="8" y="0"/>
                      <a:pt x="20" y="0"/>
                    </a:cubicBezTo>
                    <a:cubicBezTo>
                      <a:pt x="31" y="0"/>
                      <a:pt x="40" y="9"/>
                      <a:pt x="40" y="20"/>
                    </a:cubicBezTo>
                    <a:lnTo>
                      <a:pt x="40" y="20"/>
                    </a:lnTo>
                    <a:cubicBezTo>
                      <a:pt x="40" y="31"/>
                      <a:pt x="31" y="40"/>
                      <a:pt x="20" y="40"/>
                    </a:cubicBezTo>
                    <a:cubicBezTo>
                      <a:pt x="8" y="40"/>
                      <a:pt x="0" y="31"/>
                      <a:pt x="0" y="20"/>
                    </a:cubicBezTo>
                    <a:close/>
                  </a:path>
                </a:pathLst>
              </a:custGeom>
              <a:solidFill>
                <a:srgbClr val="000000"/>
              </a:solidFill>
              <a:ln w="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1" name="Freeform 87">
                <a:extLst>
                  <a:ext uri="{FF2B5EF4-FFF2-40B4-BE49-F238E27FC236}">
                    <a16:creationId xmlns:a16="http://schemas.microsoft.com/office/drawing/2014/main" id="{4D0EA413-D772-4A7B-93D7-46122D3CC1E7}"/>
                  </a:ext>
                </a:extLst>
              </p:cNvPr>
              <p:cNvSpPr>
                <a:spLocks noEditPoints="1"/>
              </p:cNvSpPr>
              <p:nvPr/>
            </p:nvSpPr>
            <p:spPr bwMode="auto">
              <a:xfrm>
                <a:off x="2025" y="2955"/>
                <a:ext cx="11" cy="206"/>
              </a:xfrm>
              <a:custGeom>
                <a:avLst/>
                <a:gdLst>
                  <a:gd name="T0" fmla="*/ 0 w 40"/>
                  <a:gd name="T1" fmla="*/ 740 h 760"/>
                  <a:gd name="T2" fmla="*/ 0 w 40"/>
                  <a:gd name="T3" fmla="*/ 740 h 760"/>
                  <a:gd name="T4" fmla="*/ 20 w 40"/>
                  <a:gd name="T5" fmla="*/ 720 h 760"/>
                  <a:gd name="T6" fmla="*/ 40 w 40"/>
                  <a:gd name="T7" fmla="*/ 740 h 760"/>
                  <a:gd name="T8" fmla="*/ 40 w 40"/>
                  <a:gd name="T9" fmla="*/ 740 h 760"/>
                  <a:gd name="T10" fmla="*/ 20 w 40"/>
                  <a:gd name="T11" fmla="*/ 760 h 760"/>
                  <a:gd name="T12" fmla="*/ 0 w 40"/>
                  <a:gd name="T13" fmla="*/ 740 h 760"/>
                  <a:gd name="T14" fmla="*/ 0 w 40"/>
                  <a:gd name="T15" fmla="*/ 620 h 760"/>
                  <a:gd name="T16" fmla="*/ 0 w 40"/>
                  <a:gd name="T17" fmla="*/ 620 h 760"/>
                  <a:gd name="T18" fmla="*/ 20 w 40"/>
                  <a:gd name="T19" fmla="*/ 600 h 760"/>
                  <a:gd name="T20" fmla="*/ 40 w 40"/>
                  <a:gd name="T21" fmla="*/ 620 h 760"/>
                  <a:gd name="T22" fmla="*/ 40 w 40"/>
                  <a:gd name="T23" fmla="*/ 620 h 760"/>
                  <a:gd name="T24" fmla="*/ 20 w 40"/>
                  <a:gd name="T25" fmla="*/ 640 h 760"/>
                  <a:gd name="T26" fmla="*/ 0 w 40"/>
                  <a:gd name="T27" fmla="*/ 620 h 760"/>
                  <a:gd name="T28" fmla="*/ 0 w 40"/>
                  <a:gd name="T29" fmla="*/ 500 h 760"/>
                  <a:gd name="T30" fmla="*/ 0 w 40"/>
                  <a:gd name="T31" fmla="*/ 500 h 760"/>
                  <a:gd name="T32" fmla="*/ 20 w 40"/>
                  <a:gd name="T33" fmla="*/ 480 h 760"/>
                  <a:gd name="T34" fmla="*/ 40 w 40"/>
                  <a:gd name="T35" fmla="*/ 500 h 760"/>
                  <a:gd name="T36" fmla="*/ 40 w 40"/>
                  <a:gd name="T37" fmla="*/ 500 h 760"/>
                  <a:gd name="T38" fmla="*/ 20 w 40"/>
                  <a:gd name="T39" fmla="*/ 520 h 760"/>
                  <a:gd name="T40" fmla="*/ 0 w 40"/>
                  <a:gd name="T41" fmla="*/ 500 h 760"/>
                  <a:gd name="T42" fmla="*/ 0 w 40"/>
                  <a:gd name="T43" fmla="*/ 380 h 760"/>
                  <a:gd name="T44" fmla="*/ 0 w 40"/>
                  <a:gd name="T45" fmla="*/ 380 h 760"/>
                  <a:gd name="T46" fmla="*/ 20 w 40"/>
                  <a:gd name="T47" fmla="*/ 360 h 760"/>
                  <a:gd name="T48" fmla="*/ 40 w 40"/>
                  <a:gd name="T49" fmla="*/ 380 h 760"/>
                  <a:gd name="T50" fmla="*/ 40 w 40"/>
                  <a:gd name="T51" fmla="*/ 380 h 760"/>
                  <a:gd name="T52" fmla="*/ 20 w 40"/>
                  <a:gd name="T53" fmla="*/ 400 h 760"/>
                  <a:gd name="T54" fmla="*/ 0 w 40"/>
                  <a:gd name="T55" fmla="*/ 380 h 760"/>
                  <a:gd name="T56" fmla="*/ 0 w 40"/>
                  <a:gd name="T57" fmla="*/ 260 h 760"/>
                  <a:gd name="T58" fmla="*/ 0 w 40"/>
                  <a:gd name="T59" fmla="*/ 260 h 760"/>
                  <a:gd name="T60" fmla="*/ 20 w 40"/>
                  <a:gd name="T61" fmla="*/ 240 h 760"/>
                  <a:gd name="T62" fmla="*/ 40 w 40"/>
                  <a:gd name="T63" fmla="*/ 260 h 760"/>
                  <a:gd name="T64" fmla="*/ 40 w 40"/>
                  <a:gd name="T65" fmla="*/ 260 h 760"/>
                  <a:gd name="T66" fmla="*/ 20 w 40"/>
                  <a:gd name="T67" fmla="*/ 280 h 760"/>
                  <a:gd name="T68" fmla="*/ 0 w 40"/>
                  <a:gd name="T69" fmla="*/ 260 h 760"/>
                  <a:gd name="T70" fmla="*/ 0 w 40"/>
                  <a:gd name="T71" fmla="*/ 140 h 760"/>
                  <a:gd name="T72" fmla="*/ 0 w 40"/>
                  <a:gd name="T73" fmla="*/ 140 h 760"/>
                  <a:gd name="T74" fmla="*/ 20 w 40"/>
                  <a:gd name="T75" fmla="*/ 120 h 760"/>
                  <a:gd name="T76" fmla="*/ 40 w 40"/>
                  <a:gd name="T77" fmla="*/ 140 h 760"/>
                  <a:gd name="T78" fmla="*/ 40 w 40"/>
                  <a:gd name="T79" fmla="*/ 140 h 760"/>
                  <a:gd name="T80" fmla="*/ 20 w 40"/>
                  <a:gd name="T81" fmla="*/ 160 h 760"/>
                  <a:gd name="T82" fmla="*/ 0 w 40"/>
                  <a:gd name="T83" fmla="*/ 140 h 760"/>
                  <a:gd name="T84" fmla="*/ 0 w 40"/>
                  <a:gd name="T85" fmla="*/ 20 h 760"/>
                  <a:gd name="T86" fmla="*/ 0 w 40"/>
                  <a:gd name="T87" fmla="*/ 20 h 760"/>
                  <a:gd name="T88" fmla="*/ 20 w 40"/>
                  <a:gd name="T89" fmla="*/ 0 h 760"/>
                  <a:gd name="T90" fmla="*/ 40 w 40"/>
                  <a:gd name="T91" fmla="*/ 20 h 760"/>
                  <a:gd name="T92" fmla="*/ 40 w 40"/>
                  <a:gd name="T93" fmla="*/ 20 h 760"/>
                  <a:gd name="T94" fmla="*/ 20 w 40"/>
                  <a:gd name="T95" fmla="*/ 40 h 760"/>
                  <a:gd name="T96" fmla="*/ 0 w 40"/>
                  <a:gd name="T97" fmla="*/ 20 h 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0" h="760">
                    <a:moveTo>
                      <a:pt x="0" y="740"/>
                    </a:moveTo>
                    <a:lnTo>
                      <a:pt x="0" y="740"/>
                    </a:lnTo>
                    <a:cubicBezTo>
                      <a:pt x="0" y="729"/>
                      <a:pt x="9" y="720"/>
                      <a:pt x="20" y="720"/>
                    </a:cubicBezTo>
                    <a:cubicBezTo>
                      <a:pt x="31" y="720"/>
                      <a:pt x="40" y="729"/>
                      <a:pt x="40" y="740"/>
                    </a:cubicBezTo>
                    <a:lnTo>
                      <a:pt x="40" y="740"/>
                    </a:lnTo>
                    <a:cubicBezTo>
                      <a:pt x="40" y="751"/>
                      <a:pt x="31" y="760"/>
                      <a:pt x="20" y="760"/>
                    </a:cubicBezTo>
                    <a:cubicBezTo>
                      <a:pt x="9" y="760"/>
                      <a:pt x="0" y="751"/>
                      <a:pt x="0" y="740"/>
                    </a:cubicBezTo>
                    <a:close/>
                    <a:moveTo>
                      <a:pt x="0" y="620"/>
                    </a:moveTo>
                    <a:lnTo>
                      <a:pt x="0" y="620"/>
                    </a:lnTo>
                    <a:cubicBezTo>
                      <a:pt x="0" y="609"/>
                      <a:pt x="9" y="600"/>
                      <a:pt x="20" y="600"/>
                    </a:cubicBezTo>
                    <a:cubicBezTo>
                      <a:pt x="31" y="600"/>
                      <a:pt x="40" y="609"/>
                      <a:pt x="40" y="620"/>
                    </a:cubicBezTo>
                    <a:lnTo>
                      <a:pt x="40" y="620"/>
                    </a:lnTo>
                    <a:cubicBezTo>
                      <a:pt x="40" y="631"/>
                      <a:pt x="31" y="640"/>
                      <a:pt x="20" y="640"/>
                    </a:cubicBezTo>
                    <a:cubicBezTo>
                      <a:pt x="9" y="640"/>
                      <a:pt x="0" y="631"/>
                      <a:pt x="0" y="620"/>
                    </a:cubicBezTo>
                    <a:close/>
                    <a:moveTo>
                      <a:pt x="0" y="500"/>
                    </a:moveTo>
                    <a:lnTo>
                      <a:pt x="0" y="500"/>
                    </a:lnTo>
                    <a:cubicBezTo>
                      <a:pt x="0" y="489"/>
                      <a:pt x="9" y="480"/>
                      <a:pt x="20" y="480"/>
                    </a:cubicBezTo>
                    <a:cubicBezTo>
                      <a:pt x="31" y="480"/>
                      <a:pt x="40" y="489"/>
                      <a:pt x="40" y="500"/>
                    </a:cubicBezTo>
                    <a:lnTo>
                      <a:pt x="40" y="500"/>
                    </a:lnTo>
                    <a:cubicBezTo>
                      <a:pt x="40" y="511"/>
                      <a:pt x="31" y="520"/>
                      <a:pt x="20" y="520"/>
                    </a:cubicBezTo>
                    <a:cubicBezTo>
                      <a:pt x="9" y="520"/>
                      <a:pt x="0" y="511"/>
                      <a:pt x="0" y="500"/>
                    </a:cubicBezTo>
                    <a:close/>
                    <a:moveTo>
                      <a:pt x="0" y="380"/>
                    </a:moveTo>
                    <a:lnTo>
                      <a:pt x="0" y="380"/>
                    </a:lnTo>
                    <a:cubicBezTo>
                      <a:pt x="0" y="369"/>
                      <a:pt x="9" y="360"/>
                      <a:pt x="20" y="360"/>
                    </a:cubicBezTo>
                    <a:cubicBezTo>
                      <a:pt x="31" y="360"/>
                      <a:pt x="40" y="369"/>
                      <a:pt x="40" y="380"/>
                    </a:cubicBezTo>
                    <a:lnTo>
                      <a:pt x="40" y="380"/>
                    </a:lnTo>
                    <a:cubicBezTo>
                      <a:pt x="40" y="391"/>
                      <a:pt x="31" y="400"/>
                      <a:pt x="20" y="400"/>
                    </a:cubicBezTo>
                    <a:cubicBezTo>
                      <a:pt x="9" y="400"/>
                      <a:pt x="0" y="391"/>
                      <a:pt x="0" y="380"/>
                    </a:cubicBezTo>
                    <a:close/>
                    <a:moveTo>
                      <a:pt x="0" y="260"/>
                    </a:moveTo>
                    <a:lnTo>
                      <a:pt x="0" y="260"/>
                    </a:lnTo>
                    <a:cubicBezTo>
                      <a:pt x="0" y="249"/>
                      <a:pt x="9" y="240"/>
                      <a:pt x="20" y="240"/>
                    </a:cubicBezTo>
                    <a:cubicBezTo>
                      <a:pt x="31" y="240"/>
                      <a:pt x="40" y="249"/>
                      <a:pt x="40" y="260"/>
                    </a:cubicBezTo>
                    <a:lnTo>
                      <a:pt x="40" y="260"/>
                    </a:lnTo>
                    <a:cubicBezTo>
                      <a:pt x="40" y="271"/>
                      <a:pt x="31" y="280"/>
                      <a:pt x="20" y="280"/>
                    </a:cubicBezTo>
                    <a:cubicBezTo>
                      <a:pt x="9" y="280"/>
                      <a:pt x="0" y="271"/>
                      <a:pt x="0" y="260"/>
                    </a:cubicBezTo>
                    <a:close/>
                    <a:moveTo>
                      <a:pt x="0" y="140"/>
                    </a:moveTo>
                    <a:lnTo>
                      <a:pt x="0" y="140"/>
                    </a:lnTo>
                    <a:cubicBezTo>
                      <a:pt x="0" y="129"/>
                      <a:pt x="9" y="120"/>
                      <a:pt x="20" y="120"/>
                    </a:cubicBezTo>
                    <a:cubicBezTo>
                      <a:pt x="31" y="120"/>
                      <a:pt x="40" y="129"/>
                      <a:pt x="40" y="140"/>
                    </a:cubicBezTo>
                    <a:lnTo>
                      <a:pt x="40" y="140"/>
                    </a:lnTo>
                    <a:cubicBezTo>
                      <a:pt x="40" y="151"/>
                      <a:pt x="31" y="160"/>
                      <a:pt x="20" y="160"/>
                    </a:cubicBezTo>
                    <a:cubicBezTo>
                      <a:pt x="9" y="160"/>
                      <a:pt x="0" y="151"/>
                      <a:pt x="0" y="140"/>
                    </a:cubicBezTo>
                    <a:close/>
                    <a:moveTo>
                      <a:pt x="0" y="20"/>
                    </a:moveTo>
                    <a:lnTo>
                      <a:pt x="0" y="20"/>
                    </a:lnTo>
                    <a:cubicBezTo>
                      <a:pt x="0" y="9"/>
                      <a:pt x="9" y="0"/>
                      <a:pt x="20" y="0"/>
                    </a:cubicBezTo>
                    <a:cubicBezTo>
                      <a:pt x="31" y="0"/>
                      <a:pt x="40" y="9"/>
                      <a:pt x="40" y="20"/>
                    </a:cubicBezTo>
                    <a:lnTo>
                      <a:pt x="40" y="20"/>
                    </a:lnTo>
                    <a:cubicBezTo>
                      <a:pt x="40" y="31"/>
                      <a:pt x="31" y="40"/>
                      <a:pt x="20" y="40"/>
                    </a:cubicBezTo>
                    <a:cubicBezTo>
                      <a:pt x="9" y="40"/>
                      <a:pt x="0" y="31"/>
                      <a:pt x="0" y="20"/>
                    </a:cubicBezTo>
                    <a:close/>
                  </a:path>
                </a:pathLst>
              </a:custGeom>
              <a:solidFill>
                <a:srgbClr val="000000"/>
              </a:solidFill>
              <a:ln w="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2" name="Freeform 88">
                <a:extLst>
                  <a:ext uri="{FF2B5EF4-FFF2-40B4-BE49-F238E27FC236}">
                    <a16:creationId xmlns:a16="http://schemas.microsoft.com/office/drawing/2014/main" id="{C2E83669-0175-4B2D-916D-82C01AD733E6}"/>
                  </a:ext>
                </a:extLst>
              </p:cNvPr>
              <p:cNvSpPr>
                <a:spLocks noEditPoints="1"/>
              </p:cNvSpPr>
              <p:nvPr/>
            </p:nvSpPr>
            <p:spPr bwMode="auto">
              <a:xfrm>
                <a:off x="1135" y="2983"/>
                <a:ext cx="11" cy="206"/>
              </a:xfrm>
              <a:custGeom>
                <a:avLst/>
                <a:gdLst>
                  <a:gd name="T0" fmla="*/ 0 w 40"/>
                  <a:gd name="T1" fmla="*/ 741 h 761"/>
                  <a:gd name="T2" fmla="*/ 0 w 40"/>
                  <a:gd name="T3" fmla="*/ 741 h 761"/>
                  <a:gd name="T4" fmla="*/ 20 w 40"/>
                  <a:gd name="T5" fmla="*/ 721 h 761"/>
                  <a:gd name="T6" fmla="*/ 40 w 40"/>
                  <a:gd name="T7" fmla="*/ 741 h 761"/>
                  <a:gd name="T8" fmla="*/ 40 w 40"/>
                  <a:gd name="T9" fmla="*/ 741 h 761"/>
                  <a:gd name="T10" fmla="*/ 20 w 40"/>
                  <a:gd name="T11" fmla="*/ 761 h 761"/>
                  <a:gd name="T12" fmla="*/ 0 w 40"/>
                  <a:gd name="T13" fmla="*/ 741 h 761"/>
                  <a:gd name="T14" fmla="*/ 0 w 40"/>
                  <a:gd name="T15" fmla="*/ 621 h 761"/>
                  <a:gd name="T16" fmla="*/ 0 w 40"/>
                  <a:gd name="T17" fmla="*/ 621 h 761"/>
                  <a:gd name="T18" fmla="*/ 20 w 40"/>
                  <a:gd name="T19" fmla="*/ 601 h 761"/>
                  <a:gd name="T20" fmla="*/ 40 w 40"/>
                  <a:gd name="T21" fmla="*/ 621 h 761"/>
                  <a:gd name="T22" fmla="*/ 40 w 40"/>
                  <a:gd name="T23" fmla="*/ 621 h 761"/>
                  <a:gd name="T24" fmla="*/ 20 w 40"/>
                  <a:gd name="T25" fmla="*/ 641 h 761"/>
                  <a:gd name="T26" fmla="*/ 0 w 40"/>
                  <a:gd name="T27" fmla="*/ 621 h 761"/>
                  <a:gd name="T28" fmla="*/ 0 w 40"/>
                  <a:gd name="T29" fmla="*/ 501 h 761"/>
                  <a:gd name="T30" fmla="*/ 0 w 40"/>
                  <a:gd name="T31" fmla="*/ 501 h 761"/>
                  <a:gd name="T32" fmla="*/ 20 w 40"/>
                  <a:gd name="T33" fmla="*/ 481 h 761"/>
                  <a:gd name="T34" fmla="*/ 40 w 40"/>
                  <a:gd name="T35" fmla="*/ 501 h 761"/>
                  <a:gd name="T36" fmla="*/ 40 w 40"/>
                  <a:gd name="T37" fmla="*/ 501 h 761"/>
                  <a:gd name="T38" fmla="*/ 20 w 40"/>
                  <a:gd name="T39" fmla="*/ 521 h 761"/>
                  <a:gd name="T40" fmla="*/ 0 w 40"/>
                  <a:gd name="T41" fmla="*/ 501 h 761"/>
                  <a:gd name="T42" fmla="*/ 0 w 40"/>
                  <a:gd name="T43" fmla="*/ 381 h 761"/>
                  <a:gd name="T44" fmla="*/ 0 w 40"/>
                  <a:gd name="T45" fmla="*/ 380 h 761"/>
                  <a:gd name="T46" fmla="*/ 20 w 40"/>
                  <a:gd name="T47" fmla="*/ 360 h 761"/>
                  <a:gd name="T48" fmla="*/ 40 w 40"/>
                  <a:gd name="T49" fmla="*/ 380 h 761"/>
                  <a:gd name="T50" fmla="*/ 40 w 40"/>
                  <a:gd name="T51" fmla="*/ 381 h 761"/>
                  <a:gd name="T52" fmla="*/ 20 w 40"/>
                  <a:gd name="T53" fmla="*/ 401 h 761"/>
                  <a:gd name="T54" fmla="*/ 0 w 40"/>
                  <a:gd name="T55" fmla="*/ 381 h 761"/>
                  <a:gd name="T56" fmla="*/ 0 w 40"/>
                  <a:gd name="T57" fmla="*/ 260 h 761"/>
                  <a:gd name="T58" fmla="*/ 0 w 40"/>
                  <a:gd name="T59" fmla="*/ 260 h 761"/>
                  <a:gd name="T60" fmla="*/ 20 w 40"/>
                  <a:gd name="T61" fmla="*/ 240 h 761"/>
                  <a:gd name="T62" fmla="*/ 40 w 40"/>
                  <a:gd name="T63" fmla="*/ 260 h 761"/>
                  <a:gd name="T64" fmla="*/ 40 w 40"/>
                  <a:gd name="T65" fmla="*/ 260 h 761"/>
                  <a:gd name="T66" fmla="*/ 20 w 40"/>
                  <a:gd name="T67" fmla="*/ 280 h 761"/>
                  <a:gd name="T68" fmla="*/ 0 w 40"/>
                  <a:gd name="T69" fmla="*/ 260 h 761"/>
                  <a:gd name="T70" fmla="*/ 0 w 40"/>
                  <a:gd name="T71" fmla="*/ 140 h 761"/>
                  <a:gd name="T72" fmla="*/ 0 w 40"/>
                  <a:gd name="T73" fmla="*/ 140 h 761"/>
                  <a:gd name="T74" fmla="*/ 20 w 40"/>
                  <a:gd name="T75" fmla="*/ 120 h 761"/>
                  <a:gd name="T76" fmla="*/ 40 w 40"/>
                  <a:gd name="T77" fmla="*/ 140 h 761"/>
                  <a:gd name="T78" fmla="*/ 40 w 40"/>
                  <a:gd name="T79" fmla="*/ 140 h 761"/>
                  <a:gd name="T80" fmla="*/ 20 w 40"/>
                  <a:gd name="T81" fmla="*/ 160 h 761"/>
                  <a:gd name="T82" fmla="*/ 0 w 40"/>
                  <a:gd name="T83" fmla="*/ 140 h 761"/>
                  <a:gd name="T84" fmla="*/ 0 w 40"/>
                  <a:gd name="T85" fmla="*/ 20 h 761"/>
                  <a:gd name="T86" fmla="*/ 0 w 40"/>
                  <a:gd name="T87" fmla="*/ 20 h 761"/>
                  <a:gd name="T88" fmla="*/ 20 w 40"/>
                  <a:gd name="T89" fmla="*/ 0 h 761"/>
                  <a:gd name="T90" fmla="*/ 40 w 40"/>
                  <a:gd name="T91" fmla="*/ 20 h 761"/>
                  <a:gd name="T92" fmla="*/ 40 w 40"/>
                  <a:gd name="T93" fmla="*/ 20 h 761"/>
                  <a:gd name="T94" fmla="*/ 20 w 40"/>
                  <a:gd name="T95" fmla="*/ 40 h 761"/>
                  <a:gd name="T96" fmla="*/ 0 w 40"/>
                  <a:gd name="T97" fmla="*/ 20 h 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0" h="761">
                    <a:moveTo>
                      <a:pt x="0" y="741"/>
                    </a:moveTo>
                    <a:lnTo>
                      <a:pt x="0" y="741"/>
                    </a:lnTo>
                    <a:cubicBezTo>
                      <a:pt x="0" y="730"/>
                      <a:pt x="9" y="721"/>
                      <a:pt x="20" y="721"/>
                    </a:cubicBezTo>
                    <a:cubicBezTo>
                      <a:pt x="31" y="721"/>
                      <a:pt x="40" y="730"/>
                      <a:pt x="40" y="741"/>
                    </a:cubicBezTo>
                    <a:lnTo>
                      <a:pt x="40" y="741"/>
                    </a:lnTo>
                    <a:cubicBezTo>
                      <a:pt x="40" y="752"/>
                      <a:pt x="31" y="761"/>
                      <a:pt x="20" y="761"/>
                    </a:cubicBezTo>
                    <a:cubicBezTo>
                      <a:pt x="9" y="761"/>
                      <a:pt x="0" y="752"/>
                      <a:pt x="0" y="741"/>
                    </a:cubicBezTo>
                    <a:close/>
                    <a:moveTo>
                      <a:pt x="0" y="621"/>
                    </a:moveTo>
                    <a:lnTo>
                      <a:pt x="0" y="621"/>
                    </a:lnTo>
                    <a:cubicBezTo>
                      <a:pt x="0" y="609"/>
                      <a:pt x="9" y="601"/>
                      <a:pt x="20" y="601"/>
                    </a:cubicBezTo>
                    <a:cubicBezTo>
                      <a:pt x="31" y="601"/>
                      <a:pt x="40" y="609"/>
                      <a:pt x="40" y="621"/>
                    </a:cubicBezTo>
                    <a:lnTo>
                      <a:pt x="40" y="621"/>
                    </a:lnTo>
                    <a:cubicBezTo>
                      <a:pt x="40" y="632"/>
                      <a:pt x="31" y="641"/>
                      <a:pt x="20" y="641"/>
                    </a:cubicBezTo>
                    <a:cubicBezTo>
                      <a:pt x="9" y="641"/>
                      <a:pt x="0" y="632"/>
                      <a:pt x="0" y="621"/>
                    </a:cubicBezTo>
                    <a:close/>
                    <a:moveTo>
                      <a:pt x="0" y="501"/>
                    </a:moveTo>
                    <a:lnTo>
                      <a:pt x="0" y="501"/>
                    </a:lnTo>
                    <a:cubicBezTo>
                      <a:pt x="0" y="489"/>
                      <a:pt x="9" y="481"/>
                      <a:pt x="20" y="481"/>
                    </a:cubicBezTo>
                    <a:cubicBezTo>
                      <a:pt x="31" y="481"/>
                      <a:pt x="40" y="489"/>
                      <a:pt x="40" y="501"/>
                    </a:cubicBezTo>
                    <a:lnTo>
                      <a:pt x="40" y="501"/>
                    </a:lnTo>
                    <a:cubicBezTo>
                      <a:pt x="40" y="512"/>
                      <a:pt x="31" y="521"/>
                      <a:pt x="20" y="521"/>
                    </a:cubicBezTo>
                    <a:cubicBezTo>
                      <a:pt x="9" y="521"/>
                      <a:pt x="0" y="512"/>
                      <a:pt x="0" y="501"/>
                    </a:cubicBezTo>
                    <a:close/>
                    <a:moveTo>
                      <a:pt x="0" y="381"/>
                    </a:moveTo>
                    <a:lnTo>
                      <a:pt x="0" y="380"/>
                    </a:lnTo>
                    <a:cubicBezTo>
                      <a:pt x="0" y="369"/>
                      <a:pt x="9" y="360"/>
                      <a:pt x="20" y="360"/>
                    </a:cubicBezTo>
                    <a:cubicBezTo>
                      <a:pt x="31" y="360"/>
                      <a:pt x="40" y="369"/>
                      <a:pt x="40" y="380"/>
                    </a:cubicBezTo>
                    <a:lnTo>
                      <a:pt x="40" y="381"/>
                    </a:lnTo>
                    <a:cubicBezTo>
                      <a:pt x="40" y="392"/>
                      <a:pt x="31" y="401"/>
                      <a:pt x="20" y="401"/>
                    </a:cubicBezTo>
                    <a:cubicBezTo>
                      <a:pt x="9" y="401"/>
                      <a:pt x="0" y="392"/>
                      <a:pt x="0" y="381"/>
                    </a:cubicBezTo>
                    <a:close/>
                    <a:moveTo>
                      <a:pt x="0" y="260"/>
                    </a:moveTo>
                    <a:lnTo>
                      <a:pt x="0" y="260"/>
                    </a:lnTo>
                    <a:cubicBezTo>
                      <a:pt x="0" y="249"/>
                      <a:pt x="9" y="240"/>
                      <a:pt x="20" y="240"/>
                    </a:cubicBezTo>
                    <a:cubicBezTo>
                      <a:pt x="31" y="240"/>
                      <a:pt x="40" y="249"/>
                      <a:pt x="40" y="260"/>
                    </a:cubicBezTo>
                    <a:lnTo>
                      <a:pt x="40" y="260"/>
                    </a:lnTo>
                    <a:cubicBezTo>
                      <a:pt x="40" y="272"/>
                      <a:pt x="31" y="280"/>
                      <a:pt x="20" y="280"/>
                    </a:cubicBezTo>
                    <a:cubicBezTo>
                      <a:pt x="9" y="280"/>
                      <a:pt x="0" y="272"/>
                      <a:pt x="0" y="260"/>
                    </a:cubicBezTo>
                    <a:close/>
                    <a:moveTo>
                      <a:pt x="0" y="140"/>
                    </a:moveTo>
                    <a:lnTo>
                      <a:pt x="0" y="140"/>
                    </a:lnTo>
                    <a:cubicBezTo>
                      <a:pt x="0" y="129"/>
                      <a:pt x="9" y="120"/>
                      <a:pt x="20" y="120"/>
                    </a:cubicBezTo>
                    <a:cubicBezTo>
                      <a:pt x="31" y="120"/>
                      <a:pt x="40" y="129"/>
                      <a:pt x="40" y="140"/>
                    </a:cubicBezTo>
                    <a:lnTo>
                      <a:pt x="40" y="140"/>
                    </a:lnTo>
                    <a:cubicBezTo>
                      <a:pt x="40" y="151"/>
                      <a:pt x="31" y="160"/>
                      <a:pt x="20" y="160"/>
                    </a:cubicBezTo>
                    <a:cubicBezTo>
                      <a:pt x="9" y="160"/>
                      <a:pt x="0" y="151"/>
                      <a:pt x="0" y="140"/>
                    </a:cubicBezTo>
                    <a:close/>
                    <a:moveTo>
                      <a:pt x="0" y="20"/>
                    </a:moveTo>
                    <a:lnTo>
                      <a:pt x="0" y="20"/>
                    </a:lnTo>
                    <a:cubicBezTo>
                      <a:pt x="0" y="9"/>
                      <a:pt x="9" y="0"/>
                      <a:pt x="20" y="0"/>
                    </a:cubicBezTo>
                    <a:cubicBezTo>
                      <a:pt x="31" y="0"/>
                      <a:pt x="40" y="9"/>
                      <a:pt x="40" y="20"/>
                    </a:cubicBezTo>
                    <a:lnTo>
                      <a:pt x="40" y="20"/>
                    </a:lnTo>
                    <a:cubicBezTo>
                      <a:pt x="40" y="31"/>
                      <a:pt x="31" y="40"/>
                      <a:pt x="20" y="40"/>
                    </a:cubicBezTo>
                    <a:cubicBezTo>
                      <a:pt x="9" y="40"/>
                      <a:pt x="0" y="31"/>
                      <a:pt x="0" y="20"/>
                    </a:cubicBezTo>
                    <a:close/>
                  </a:path>
                </a:pathLst>
              </a:custGeom>
              <a:solidFill>
                <a:srgbClr val="000000"/>
              </a:solidFill>
              <a:ln w="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3" name="Rectangle 89">
                <a:extLst>
                  <a:ext uri="{FF2B5EF4-FFF2-40B4-BE49-F238E27FC236}">
                    <a16:creationId xmlns:a16="http://schemas.microsoft.com/office/drawing/2014/main" id="{7AC74BE9-ACDC-4B90-BC30-54D6881E41AF}"/>
                  </a:ext>
                </a:extLst>
              </p:cNvPr>
              <p:cNvSpPr>
                <a:spLocks noChangeArrowheads="1"/>
              </p:cNvSpPr>
              <p:nvPr/>
            </p:nvSpPr>
            <p:spPr bwMode="auto">
              <a:xfrm>
                <a:off x="477" y="2722"/>
                <a:ext cx="483" cy="2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1000" b="0" i="0" u="none" strike="noStrike" cap="none" normalizeH="0" baseline="0" dirty="0">
                    <a:ln>
                      <a:noFill/>
                    </a:ln>
                    <a:solidFill>
                      <a:srgbClr val="000000"/>
                    </a:solidFill>
                    <a:latin typeface="Verdana" panose="020B0604030504040204" pitchFamily="34" charset="0"/>
                    <a:ea typeface="Verdana" panose="020B0604030504040204" pitchFamily="34" charset="0"/>
                  </a:rPr>
                  <a:t>Premier kilomètre </a:t>
                </a:r>
              </a:p>
            </p:txBody>
          </p:sp>
          <p:sp>
            <p:nvSpPr>
              <p:cNvPr id="105" name="Rectangle 91">
                <a:extLst>
                  <a:ext uri="{FF2B5EF4-FFF2-40B4-BE49-F238E27FC236}">
                    <a16:creationId xmlns:a16="http://schemas.microsoft.com/office/drawing/2014/main" id="{2903420B-8395-4BCF-986D-1EBC00FBC828}"/>
                  </a:ext>
                </a:extLst>
              </p:cNvPr>
              <p:cNvSpPr>
                <a:spLocks noChangeArrowheads="1"/>
              </p:cNvSpPr>
              <p:nvPr/>
            </p:nvSpPr>
            <p:spPr bwMode="auto">
              <a:xfrm>
                <a:off x="3145" y="4046"/>
                <a:ext cx="200"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sz="1000" b="0" i="0" u="none" strike="noStrike" cap="none" normalizeH="0" baseline="0">
                    <a:ln>
                      <a:noFill/>
                    </a:ln>
                    <a:solidFill>
                      <a:srgbClr val="0070C0"/>
                    </a:solidFill>
                    <a:latin typeface="Verdana" panose="020B0604030504040204" pitchFamily="34" charset="0"/>
                    <a:ea typeface="Verdana" panose="020B0604030504040204" pitchFamily="34" charset="0"/>
                  </a:rPr>
                  <a:t>EMC</a:t>
                </a:r>
              </a:p>
            </p:txBody>
          </p:sp>
          <p:sp>
            <p:nvSpPr>
              <p:cNvPr id="107" name="Line 93">
                <a:extLst>
                  <a:ext uri="{FF2B5EF4-FFF2-40B4-BE49-F238E27FC236}">
                    <a16:creationId xmlns:a16="http://schemas.microsoft.com/office/drawing/2014/main" id="{76E33398-046E-4DF8-9DAB-9354D8BA843B}"/>
                  </a:ext>
                </a:extLst>
              </p:cNvPr>
              <p:cNvSpPr>
                <a:spLocks noChangeShapeType="1"/>
              </p:cNvSpPr>
              <p:nvPr/>
            </p:nvSpPr>
            <p:spPr bwMode="auto">
              <a:xfrm flipV="1">
                <a:off x="3269" y="3694"/>
                <a:ext cx="0" cy="295"/>
              </a:xfrm>
              <a:prstGeom prst="line">
                <a:avLst/>
              </a:prstGeom>
              <a:noFill/>
              <a:ln w="17463" cap="rnd">
                <a:solidFill>
                  <a:srgbClr val="0070C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08" name="Line 94">
                <a:extLst>
                  <a:ext uri="{FF2B5EF4-FFF2-40B4-BE49-F238E27FC236}">
                    <a16:creationId xmlns:a16="http://schemas.microsoft.com/office/drawing/2014/main" id="{D61045CF-3FC7-4401-9572-36E86D616E4B}"/>
                  </a:ext>
                </a:extLst>
              </p:cNvPr>
              <p:cNvSpPr>
                <a:spLocks noChangeShapeType="1"/>
              </p:cNvSpPr>
              <p:nvPr/>
            </p:nvSpPr>
            <p:spPr bwMode="auto">
              <a:xfrm flipV="1">
                <a:off x="4813" y="3694"/>
                <a:ext cx="0" cy="299"/>
              </a:xfrm>
              <a:prstGeom prst="line">
                <a:avLst/>
              </a:prstGeom>
              <a:noFill/>
              <a:ln w="17463" cap="rnd">
                <a:solidFill>
                  <a:srgbClr val="0070C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09" name="Rectangle 95">
                <a:extLst>
                  <a:ext uri="{FF2B5EF4-FFF2-40B4-BE49-F238E27FC236}">
                    <a16:creationId xmlns:a16="http://schemas.microsoft.com/office/drawing/2014/main" id="{FE2FC48D-837B-4192-8545-E5D79A9F2224}"/>
                  </a:ext>
                </a:extLst>
              </p:cNvPr>
              <p:cNvSpPr>
                <a:spLocks noChangeArrowheads="1"/>
              </p:cNvSpPr>
              <p:nvPr/>
            </p:nvSpPr>
            <p:spPr bwMode="auto">
              <a:xfrm>
                <a:off x="4078" y="3141"/>
                <a:ext cx="310"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fr-FR" sz="1000">
                    <a:solidFill>
                      <a:srgbClr val="000000"/>
                    </a:solidFill>
                    <a:latin typeface="Verdana" panose="020B0604030504040204" pitchFamily="34" charset="0"/>
                    <a:ea typeface="Verdana" panose="020B0604030504040204" pitchFamily="34" charset="0"/>
                  </a:rPr>
                  <a:t>Frontière</a:t>
                </a:r>
              </a:p>
            </p:txBody>
          </p:sp>
          <p:sp>
            <p:nvSpPr>
              <p:cNvPr id="110" name="Rectangle 96">
                <a:extLst>
                  <a:ext uri="{FF2B5EF4-FFF2-40B4-BE49-F238E27FC236}">
                    <a16:creationId xmlns:a16="http://schemas.microsoft.com/office/drawing/2014/main" id="{C3187516-EB54-49B3-A95A-443F69E33D89}"/>
                  </a:ext>
                </a:extLst>
              </p:cNvPr>
              <p:cNvSpPr>
                <a:spLocks noChangeArrowheads="1"/>
              </p:cNvSpPr>
              <p:nvPr/>
            </p:nvSpPr>
            <p:spPr bwMode="auto">
              <a:xfrm>
                <a:off x="4703" y="4047"/>
                <a:ext cx="207"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sz="1000" b="0" i="0" u="none" strike="noStrike" cap="none" normalizeH="0" baseline="0">
                    <a:ln>
                      <a:noFill/>
                    </a:ln>
                    <a:solidFill>
                      <a:srgbClr val="0070C0"/>
                    </a:solidFill>
                    <a:latin typeface="Verdana" panose="020B0604030504040204" pitchFamily="34" charset="0"/>
                    <a:ea typeface="Verdana" panose="020B0604030504040204" pitchFamily="34" charset="0"/>
                  </a:rPr>
                  <a:t>EMD</a:t>
                </a:r>
              </a:p>
            </p:txBody>
          </p:sp>
          <p:sp>
            <p:nvSpPr>
              <p:cNvPr id="111" name="Rectangle 97">
                <a:extLst>
                  <a:ext uri="{FF2B5EF4-FFF2-40B4-BE49-F238E27FC236}">
                    <a16:creationId xmlns:a16="http://schemas.microsoft.com/office/drawing/2014/main" id="{02B8A310-D78D-4F09-8074-1BCEC6189393}"/>
                  </a:ext>
                </a:extLst>
              </p:cNvPr>
              <p:cNvSpPr>
                <a:spLocks noChangeArrowheads="1"/>
              </p:cNvSpPr>
              <p:nvPr/>
            </p:nvSpPr>
            <p:spPr bwMode="auto">
              <a:xfrm>
                <a:off x="4008" y="2891"/>
                <a:ext cx="117" cy="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sz="1300" b="0" i="0" u="none" strike="noStrike" cap="none" normalizeH="0" baseline="0">
                    <a:ln>
                      <a:noFill/>
                    </a:ln>
                    <a:solidFill>
                      <a:srgbClr val="000000"/>
                    </a:solidFill>
                    <a:latin typeface="Arial" panose="020B0604020202020204" pitchFamily="34" charset="0"/>
                  </a:rPr>
                  <a:t>* </a:t>
                </a:r>
              </a:p>
            </p:txBody>
          </p:sp>
          <p:sp>
            <p:nvSpPr>
              <p:cNvPr id="112" name="Rectangle 98">
                <a:extLst>
                  <a:ext uri="{FF2B5EF4-FFF2-40B4-BE49-F238E27FC236}">
                    <a16:creationId xmlns:a16="http://schemas.microsoft.com/office/drawing/2014/main" id="{37A5BAAE-76E6-4E0A-9570-814D3CF1BCCA}"/>
                  </a:ext>
                </a:extLst>
              </p:cNvPr>
              <p:cNvSpPr>
                <a:spLocks noChangeArrowheads="1"/>
              </p:cNvSpPr>
              <p:nvPr/>
            </p:nvSpPr>
            <p:spPr bwMode="auto">
              <a:xfrm>
                <a:off x="4008" y="2933"/>
                <a:ext cx="87" cy="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sz="1300" b="0" i="0" u="none" strike="noStrike" cap="none" normalizeH="0" baseline="0">
                    <a:ln>
                      <a:noFill/>
                    </a:ln>
                    <a:solidFill>
                      <a:srgbClr val="000000"/>
                    </a:solidFill>
                    <a:latin typeface="Arial" panose="020B0604020202020204" pitchFamily="34" charset="0"/>
                  </a:rPr>
                  <a:t>*</a:t>
                </a:r>
              </a:p>
            </p:txBody>
          </p:sp>
          <p:sp>
            <p:nvSpPr>
              <p:cNvPr id="113" name="Rectangle 99">
                <a:extLst>
                  <a:ext uri="{FF2B5EF4-FFF2-40B4-BE49-F238E27FC236}">
                    <a16:creationId xmlns:a16="http://schemas.microsoft.com/office/drawing/2014/main" id="{453DB851-74D1-49D2-8D37-D44BDBE720B7}"/>
                  </a:ext>
                </a:extLst>
              </p:cNvPr>
              <p:cNvSpPr>
                <a:spLocks noChangeArrowheads="1"/>
              </p:cNvSpPr>
              <p:nvPr/>
            </p:nvSpPr>
            <p:spPr bwMode="auto">
              <a:xfrm>
                <a:off x="4008" y="2974"/>
                <a:ext cx="8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sz="1300" b="0" i="0" u="none" strike="noStrike" cap="none" normalizeH="0" baseline="0">
                    <a:ln>
                      <a:noFill/>
                    </a:ln>
                    <a:solidFill>
                      <a:srgbClr val="000000"/>
                    </a:solidFill>
                    <a:latin typeface="Arial" panose="020B0604020202020204" pitchFamily="34" charset="0"/>
                  </a:rPr>
                  <a:t>*</a:t>
                </a:r>
              </a:p>
            </p:txBody>
          </p:sp>
          <p:sp>
            <p:nvSpPr>
              <p:cNvPr id="114" name="Rectangle 100">
                <a:extLst>
                  <a:ext uri="{FF2B5EF4-FFF2-40B4-BE49-F238E27FC236}">
                    <a16:creationId xmlns:a16="http://schemas.microsoft.com/office/drawing/2014/main" id="{B1829590-E758-4742-BDF4-907CB2FC2F6C}"/>
                  </a:ext>
                </a:extLst>
              </p:cNvPr>
              <p:cNvSpPr>
                <a:spLocks noChangeArrowheads="1"/>
              </p:cNvSpPr>
              <p:nvPr/>
            </p:nvSpPr>
            <p:spPr bwMode="auto">
              <a:xfrm>
                <a:off x="4008" y="3016"/>
                <a:ext cx="87" cy="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sz="1300" b="0" i="0" u="none" strike="noStrike" cap="none" normalizeH="0" baseline="0">
                    <a:ln>
                      <a:noFill/>
                    </a:ln>
                    <a:solidFill>
                      <a:srgbClr val="000000"/>
                    </a:solidFill>
                    <a:latin typeface="Arial" panose="020B0604020202020204" pitchFamily="34" charset="0"/>
                  </a:rPr>
                  <a:t>*</a:t>
                </a:r>
              </a:p>
            </p:txBody>
          </p:sp>
          <p:sp>
            <p:nvSpPr>
              <p:cNvPr id="115" name="Rectangle 101">
                <a:extLst>
                  <a:ext uri="{FF2B5EF4-FFF2-40B4-BE49-F238E27FC236}">
                    <a16:creationId xmlns:a16="http://schemas.microsoft.com/office/drawing/2014/main" id="{1B4E06A8-D39B-4B5F-BB5B-7F8B65F8CB8B}"/>
                  </a:ext>
                </a:extLst>
              </p:cNvPr>
              <p:cNvSpPr>
                <a:spLocks noChangeArrowheads="1"/>
              </p:cNvSpPr>
              <p:nvPr/>
            </p:nvSpPr>
            <p:spPr bwMode="auto">
              <a:xfrm>
                <a:off x="4008" y="3058"/>
                <a:ext cx="87" cy="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sz="1300" b="0" i="0" u="none" strike="noStrike" cap="none" normalizeH="0" baseline="0">
                    <a:ln>
                      <a:noFill/>
                    </a:ln>
                    <a:solidFill>
                      <a:srgbClr val="000000"/>
                    </a:solidFill>
                    <a:latin typeface="Arial" panose="020B0604020202020204" pitchFamily="34" charset="0"/>
                  </a:rPr>
                  <a:t>*</a:t>
                </a:r>
              </a:p>
            </p:txBody>
          </p:sp>
          <p:sp>
            <p:nvSpPr>
              <p:cNvPr id="116" name="Rectangle 102">
                <a:extLst>
                  <a:ext uri="{FF2B5EF4-FFF2-40B4-BE49-F238E27FC236}">
                    <a16:creationId xmlns:a16="http://schemas.microsoft.com/office/drawing/2014/main" id="{D77A50C9-01D8-43BA-A9B1-D0D4C637531B}"/>
                  </a:ext>
                </a:extLst>
              </p:cNvPr>
              <p:cNvSpPr>
                <a:spLocks noChangeArrowheads="1"/>
              </p:cNvSpPr>
              <p:nvPr/>
            </p:nvSpPr>
            <p:spPr bwMode="auto">
              <a:xfrm>
                <a:off x="4008" y="3098"/>
                <a:ext cx="96" cy="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sz="1300" b="0" i="0" u="none" strike="noStrike" cap="none" normalizeH="0" baseline="0">
                    <a:ln>
                      <a:noFill/>
                    </a:ln>
                    <a:solidFill>
                      <a:srgbClr val="000000"/>
                    </a:solidFill>
                    <a:latin typeface="Arial" panose="020B0604020202020204" pitchFamily="34" charset="0"/>
                  </a:rPr>
                  <a:t>*</a:t>
                </a:r>
              </a:p>
            </p:txBody>
          </p:sp>
          <p:sp>
            <p:nvSpPr>
              <p:cNvPr id="117" name="Rectangle 103">
                <a:extLst>
                  <a:ext uri="{FF2B5EF4-FFF2-40B4-BE49-F238E27FC236}">
                    <a16:creationId xmlns:a16="http://schemas.microsoft.com/office/drawing/2014/main" id="{AE8BB9EA-6DCD-46B1-A9B6-0EC5D79642CE}"/>
                  </a:ext>
                </a:extLst>
              </p:cNvPr>
              <p:cNvSpPr>
                <a:spLocks noChangeArrowheads="1"/>
              </p:cNvSpPr>
              <p:nvPr/>
            </p:nvSpPr>
            <p:spPr bwMode="auto">
              <a:xfrm>
                <a:off x="4008" y="3141"/>
                <a:ext cx="87" cy="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sz="1300" b="0" i="0" u="none" strike="noStrike" cap="none" normalizeH="0" baseline="0">
                    <a:ln>
                      <a:noFill/>
                    </a:ln>
                    <a:solidFill>
                      <a:srgbClr val="000000"/>
                    </a:solidFill>
                    <a:latin typeface="Arial" panose="020B0604020202020204" pitchFamily="34" charset="0"/>
                  </a:rPr>
                  <a:t>*</a:t>
                </a:r>
              </a:p>
            </p:txBody>
          </p:sp>
          <p:sp>
            <p:nvSpPr>
              <p:cNvPr id="118" name="Rectangle 104">
                <a:extLst>
                  <a:ext uri="{FF2B5EF4-FFF2-40B4-BE49-F238E27FC236}">
                    <a16:creationId xmlns:a16="http://schemas.microsoft.com/office/drawing/2014/main" id="{5E7D5C96-CC62-430A-B3AF-DCD12C7DB399}"/>
                  </a:ext>
                </a:extLst>
              </p:cNvPr>
              <p:cNvSpPr>
                <a:spLocks noChangeArrowheads="1"/>
              </p:cNvSpPr>
              <p:nvPr/>
            </p:nvSpPr>
            <p:spPr bwMode="auto">
              <a:xfrm>
                <a:off x="4008" y="3189"/>
                <a:ext cx="126" cy="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sz="1300" b="0" i="0" u="none" strike="noStrike" cap="none" normalizeH="0" baseline="0">
                    <a:ln>
                      <a:noFill/>
                    </a:ln>
                    <a:solidFill>
                      <a:srgbClr val="000000"/>
                    </a:solidFill>
                    <a:latin typeface="Arial" panose="020B0604020202020204" pitchFamily="34" charset="0"/>
                  </a:rPr>
                  <a:t>* </a:t>
                </a:r>
              </a:p>
            </p:txBody>
          </p:sp>
          <p:sp>
            <p:nvSpPr>
              <p:cNvPr id="119" name="Rectangle 105">
                <a:extLst>
                  <a:ext uri="{FF2B5EF4-FFF2-40B4-BE49-F238E27FC236}">
                    <a16:creationId xmlns:a16="http://schemas.microsoft.com/office/drawing/2014/main" id="{C6D9B349-4AF5-4E47-9D21-DB74E6BA0DDB}"/>
                  </a:ext>
                </a:extLst>
              </p:cNvPr>
              <p:cNvSpPr>
                <a:spLocks noChangeArrowheads="1"/>
              </p:cNvSpPr>
              <p:nvPr/>
            </p:nvSpPr>
            <p:spPr bwMode="auto">
              <a:xfrm>
                <a:off x="4008" y="3232"/>
                <a:ext cx="87" cy="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sz="1300" b="0" i="0" u="none" strike="noStrike" cap="none" normalizeH="0" baseline="0">
                    <a:ln>
                      <a:noFill/>
                    </a:ln>
                    <a:solidFill>
                      <a:srgbClr val="000000"/>
                    </a:solidFill>
                    <a:latin typeface="Arial" panose="020B0604020202020204" pitchFamily="34" charset="0"/>
                  </a:rPr>
                  <a:t>*</a:t>
                </a:r>
              </a:p>
            </p:txBody>
          </p:sp>
          <p:sp>
            <p:nvSpPr>
              <p:cNvPr id="120" name="Rectangle 106">
                <a:extLst>
                  <a:ext uri="{FF2B5EF4-FFF2-40B4-BE49-F238E27FC236}">
                    <a16:creationId xmlns:a16="http://schemas.microsoft.com/office/drawing/2014/main" id="{DB1F64F1-2464-4C58-A5CB-4F67BD361C63}"/>
                  </a:ext>
                </a:extLst>
              </p:cNvPr>
              <p:cNvSpPr>
                <a:spLocks noChangeArrowheads="1"/>
              </p:cNvSpPr>
              <p:nvPr/>
            </p:nvSpPr>
            <p:spPr bwMode="auto">
              <a:xfrm>
                <a:off x="4008" y="3274"/>
                <a:ext cx="87" cy="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sz="1300" b="0" i="0" u="none" strike="noStrike" cap="none" normalizeH="0" baseline="0">
                    <a:ln>
                      <a:noFill/>
                    </a:ln>
                    <a:solidFill>
                      <a:srgbClr val="000000"/>
                    </a:solidFill>
                    <a:latin typeface="Arial" panose="020B0604020202020204" pitchFamily="34" charset="0"/>
                  </a:rPr>
                  <a:t>*</a:t>
                </a:r>
              </a:p>
            </p:txBody>
          </p:sp>
          <p:sp>
            <p:nvSpPr>
              <p:cNvPr id="121" name="Rectangle 107">
                <a:extLst>
                  <a:ext uri="{FF2B5EF4-FFF2-40B4-BE49-F238E27FC236}">
                    <a16:creationId xmlns:a16="http://schemas.microsoft.com/office/drawing/2014/main" id="{EE126209-4B78-4F42-86A4-2F9F31C73F50}"/>
                  </a:ext>
                </a:extLst>
              </p:cNvPr>
              <p:cNvSpPr>
                <a:spLocks noChangeArrowheads="1"/>
              </p:cNvSpPr>
              <p:nvPr/>
            </p:nvSpPr>
            <p:spPr bwMode="auto">
              <a:xfrm>
                <a:off x="4008" y="3314"/>
                <a:ext cx="96" cy="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sz="1300" b="0" i="0" u="none" strike="noStrike" cap="none" normalizeH="0" baseline="0">
                    <a:ln>
                      <a:noFill/>
                    </a:ln>
                    <a:solidFill>
                      <a:srgbClr val="000000"/>
                    </a:solidFill>
                    <a:latin typeface="Arial" panose="020B0604020202020204" pitchFamily="34" charset="0"/>
                  </a:rPr>
                  <a:t>*</a:t>
                </a:r>
              </a:p>
            </p:txBody>
          </p:sp>
          <p:sp>
            <p:nvSpPr>
              <p:cNvPr id="122" name="Rectangle 108">
                <a:extLst>
                  <a:ext uri="{FF2B5EF4-FFF2-40B4-BE49-F238E27FC236}">
                    <a16:creationId xmlns:a16="http://schemas.microsoft.com/office/drawing/2014/main" id="{6FDCE6DA-1766-4E58-AC75-AEDD528C1C0D}"/>
                  </a:ext>
                </a:extLst>
              </p:cNvPr>
              <p:cNvSpPr>
                <a:spLocks noChangeArrowheads="1"/>
              </p:cNvSpPr>
              <p:nvPr/>
            </p:nvSpPr>
            <p:spPr bwMode="auto">
              <a:xfrm>
                <a:off x="4008" y="3357"/>
                <a:ext cx="87" cy="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sz="1300" b="0" i="0" u="none" strike="noStrike" cap="none" normalizeH="0" baseline="0">
                    <a:ln>
                      <a:noFill/>
                    </a:ln>
                    <a:solidFill>
                      <a:srgbClr val="000000"/>
                    </a:solidFill>
                    <a:latin typeface="Arial" panose="020B0604020202020204" pitchFamily="34" charset="0"/>
                  </a:rPr>
                  <a:t>*</a:t>
                </a:r>
              </a:p>
            </p:txBody>
          </p:sp>
          <p:sp>
            <p:nvSpPr>
              <p:cNvPr id="123" name="Rectangle 109">
                <a:extLst>
                  <a:ext uri="{FF2B5EF4-FFF2-40B4-BE49-F238E27FC236}">
                    <a16:creationId xmlns:a16="http://schemas.microsoft.com/office/drawing/2014/main" id="{C6C6C3D3-6BD2-447A-BD05-D34769EF2DA0}"/>
                  </a:ext>
                </a:extLst>
              </p:cNvPr>
              <p:cNvSpPr>
                <a:spLocks noChangeArrowheads="1"/>
              </p:cNvSpPr>
              <p:nvPr/>
            </p:nvSpPr>
            <p:spPr bwMode="auto">
              <a:xfrm>
                <a:off x="4008" y="3399"/>
                <a:ext cx="87" cy="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sz="1300" b="0" i="0" u="none" strike="noStrike" cap="none" normalizeH="0" baseline="0">
                    <a:ln>
                      <a:noFill/>
                    </a:ln>
                    <a:solidFill>
                      <a:srgbClr val="000000"/>
                    </a:solidFill>
                    <a:latin typeface="Arial" panose="020B0604020202020204" pitchFamily="34" charset="0"/>
                  </a:rPr>
                  <a:t>*</a:t>
                </a:r>
              </a:p>
            </p:txBody>
          </p:sp>
          <p:sp>
            <p:nvSpPr>
              <p:cNvPr id="124" name="Rectangle 110">
                <a:extLst>
                  <a:ext uri="{FF2B5EF4-FFF2-40B4-BE49-F238E27FC236}">
                    <a16:creationId xmlns:a16="http://schemas.microsoft.com/office/drawing/2014/main" id="{1C2110D2-E2F5-419E-9849-25892E35CD06}"/>
                  </a:ext>
                </a:extLst>
              </p:cNvPr>
              <p:cNvSpPr>
                <a:spLocks noChangeArrowheads="1"/>
              </p:cNvSpPr>
              <p:nvPr/>
            </p:nvSpPr>
            <p:spPr bwMode="auto">
              <a:xfrm>
                <a:off x="4008" y="3441"/>
                <a:ext cx="87" cy="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sz="1300" b="0" i="0" u="none" strike="noStrike" cap="none" normalizeH="0" baseline="0">
                    <a:ln>
                      <a:noFill/>
                    </a:ln>
                    <a:solidFill>
                      <a:srgbClr val="000000"/>
                    </a:solidFill>
                    <a:latin typeface="Arial" panose="020B0604020202020204" pitchFamily="34" charset="0"/>
                  </a:rPr>
                  <a:t>*</a:t>
                </a:r>
              </a:p>
            </p:txBody>
          </p:sp>
          <p:sp>
            <p:nvSpPr>
              <p:cNvPr id="125" name="Freeform 111">
                <a:extLst>
                  <a:ext uri="{FF2B5EF4-FFF2-40B4-BE49-F238E27FC236}">
                    <a16:creationId xmlns:a16="http://schemas.microsoft.com/office/drawing/2014/main" id="{404BF46B-D314-48CB-B579-F2DAB81E322E}"/>
                  </a:ext>
                </a:extLst>
              </p:cNvPr>
              <p:cNvSpPr>
                <a:spLocks/>
              </p:cNvSpPr>
              <p:nvPr/>
            </p:nvSpPr>
            <p:spPr bwMode="auto">
              <a:xfrm>
                <a:off x="6318" y="3423"/>
                <a:ext cx="724" cy="157"/>
              </a:xfrm>
              <a:custGeom>
                <a:avLst/>
                <a:gdLst>
                  <a:gd name="T0" fmla="*/ 0 w 724"/>
                  <a:gd name="T1" fmla="*/ 0 h 157"/>
                  <a:gd name="T2" fmla="*/ 410 w 724"/>
                  <a:gd name="T3" fmla="*/ 125 h 157"/>
                  <a:gd name="T4" fmla="*/ 724 w 724"/>
                  <a:gd name="T5" fmla="*/ 157 h 157"/>
                </a:gdLst>
                <a:ahLst/>
                <a:cxnLst>
                  <a:cxn ang="0">
                    <a:pos x="T0" y="T1"/>
                  </a:cxn>
                  <a:cxn ang="0">
                    <a:pos x="T2" y="T3"/>
                  </a:cxn>
                  <a:cxn ang="0">
                    <a:pos x="T4" y="T5"/>
                  </a:cxn>
                </a:cxnLst>
                <a:rect l="0" t="0" r="r" b="b"/>
                <a:pathLst>
                  <a:path w="724" h="157">
                    <a:moveTo>
                      <a:pt x="0" y="0"/>
                    </a:moveTo>
                    <a:cubicBezTo>
                      <a:pt x="294" y="102"/>
                      <a:pt x="332" y="113"/>
                      <a:pt x="410" y="125"/>
                    </a:cubicBezTo>
                    <a:cubicBezTo>
                      <a:pt x="470" y="134"/>
                      <a:pt x="552" y="144"/>
                      <a:pt x="724" y="157"/>
                    </a:cubicBezTo>
                  </a:path>
                </a:pathLst>
              </a:custGeom>
              <a:noFill/>
              <a:ln w="1111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26" name="Freeform 112">
                <a:extLst>
                  <a:ext uri="{FF2B5EF4-FFF2-40B4-BE49-F238E27FC236}">
                    <a16:creationId xmlns:a16="http://schemas.microsoft.com/office/drawing/2014/main" id="{C0DACB28-F8FD-49CF-A7C3-779F3C7134EB}"/>
                  </a:ext>
                </a:extLst>
              </p:cNvPr>
              <p:cNvSpPr>
                <a:spLocks/>
              </p:cNvSpPr>
              <p:nvPr/>
            </p:nvSpPr>
            <p:spPr bwMode="auto">
              <a:xfrm>
                <a:off x="7011" y="3549"/>
                <a:ext cx="31" cy="57"/>
              </a:xfrm>
              <a:custGeom>
                <a:avLst/>
                <a:gdLst>
                  <a:gd name="T0" fmla="*/ 0 w 31"/>
                  <a:gd name="T1" fmla="*/ 57 h 57"/>
                  <a:gd name="T2" fmla="*/ 31 w 31"/>
                  <a:gd name="T3" fmla="*/ 31 h 57"/>
                  <a:gd name="T4" fmla="*/ 5 w 31"/>
                  <a:gd name="T5" fmla="*/ 0 h 57"/>
                </a:gdLst>
                <a:ahLst/>
                <a:cxnLst>
                  <a:cxn ang="0">
                    <a:pos x="T0" y="T1"/>
                  </a:cxn>
                  <a:cxn ang="0">
                    <a:pos x="T2" y="T3"/>
                  </a:cxn>
                  <a:cxn ang="0">
                    <a:pos x="T4" y="T5"/>
                  </a:cxn>
                </a:cxnLst>
                <a:rect l="0" t="0" r="r" b="b"/>
                <a:pathLst>
                  <a:path w="31" h="57">
                    <a:moveTo>
                      <a:pt x="0" y="57"/>
                    </a:moveTo>
                    <a:lnTo>
                      <a:pt x="31" y="31"/>
                    </a:lnTo>
                    <a:lnTo>
                      <a:pt x="5" y="0"/>
                    </a:lnTo>
                  </a:path>
                </a:pathLst>
              </a:custGeom>
              <a:noFill/>
              <a:ln w="1111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27" name="Line 113">
                <a:extLst>
                  <a:ext uri="{FF2B5EF4-FFF2-40B4-BE49-F238E27FC236}">
                    <a16:creationId xmlns:a16="http://schemas.microsoft.com/office/drawing/2014/main" id="{8C60B8DC-74FE-4477-8921-508EC37C7734}"/>
                  </a:ext>
                </a:extLst>
              </p:cNvPr>
              <p:cNvSpPr>
                <a:spLocks noChangeShapeType="1"/>
              </p:cNvSpPr>
              <p:nvPr/>
            </p:nvSpPr>
            <p:spPr bwMode="auto">
              <a:xfrm flipV="1">
                <a:off x="7137" y="3713"/>
                <a:ext cx="0" cy="267"/>
              </a:xfrm>
              <a:prstGeom prst="line">
                <a:avLst/>
              </a:prstGeom>
              <a:noFill/>
              <a:ln w="17463" cap="rnd">
                <a:solidFill>
                  <a:srgbClr val="0070C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28" name="Rectangle 114">
                <a:extLst>
                  <a:ext uri="{FF2B5EF4-FFF2-40B4-BE49-F238E27FC236}">
                    <a16:creationId xmlns:a16="http://schemas.microsoft.com/office/drawing/2014/main" id="{51501070-49F8-4194-8407-92C047618943}"/>
                  </a:ext>
                </a:extLst>
              </p:cNvPr>
              <p:cNvSpPr>
                <a:spLocks noChangeArrowheads="1"/>
              </p:cNvSpPr>
              <p:nvPr/>
            </p:nvSpPr>
            <p:spPr bwMode="auto">
              <a:xfrm>
                <a:off x="6568" y="4024"/>
                <a:ext cx="661"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sz="1000" b="0" i="0" u="none" strike="noStrike" cap="none" normalizeH="0" baseline="0">
                    <a:ln>
                      <a:noFill/>
                    </a:ln>
                    <a:solidFill>
                      <a:srgbClr val="0070C0"/>
                    </a:solidFill>
                    <a:latin typeface="Verdana" panose="020B0604030504040204" pitchFamily="34" charset="0"/>
                    <a:ea typeface="Verdana" panose="020B0604030504040204" pitchFamily="34" charset="0"/>
                  </a:rPr>
                  <a:t>EMH/EDH/EMI</a:t>
                </a:r>
              </a:p>
            </p:txBody>
          </p:sp>
          <p:sp>
            <p:nvSpPr>
              <p:cNvPr id="129" name="Rectangle 115">
                <a:extLst>
                  <a:ext uri="{FF2B5EF4-FFF2-40B4-BE49-F238E27FC236}">
                    <a16:creationId xmlns:a16="http://schemas.microsoft.com/office/drawing/2014/main" id="{5522FAAF-50DD-4E39-BCEA-AD130A215374}"/>
                  </a:ext>
                </a:extLst>
              </p:cNvPr>
              <p:cNvSpPr>
                <a:spLocks noChangeArrowheads="1"/>
              </p:cNvSpPr>
              <p:nvPr/>
            </p:nvSpPr>
            <p:spPr bwMode="auto">
              <a:xfrm>
                <a:off x="4777" y="3133"/>
                <a:ext cx="688" cy="540"/>
              </a:xfrm>
              <a:prstGeom prst="rect">
                <a:avLst/>
              </a:prstGeom>
              <a:noFill/>
              <a:ln w="41275" cap="rnd">
                <a:solidFill>
                  <a:srgbClr val="3F3F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30" name="Rectangle 116">
                <a:extLst>
                  <a:ext uri="{FF2B5EF4-FFF2-40B4-BE49-F238E27FC236}">
                    <a16:creationId xmlns:a16="http://schemas.microsoft.com/office/drawing/2014/main" id="{BF142CAF-69BB-468B-A619-115FF8DD72F4}"/>
                  </a:ext>
                </a:extLst>
              </p:cNvPr>
              <p:cNvSpPr>
                <a:spLocks noChangeArrowheads="1"/>
              </p:cNvSpPr>
              <p:nvPr/>
            </p:nvSpPr>
            <p:spPr bwMode="auto">
              <a:xfrm>
                <a:off x="2749" y="3119"/>
                <a:ext cx="535" cy="540"/>
              </a:xfrm>
              <a:prstGeom prst="rect">
                <a:avLst/>
              </a:prstGeom>
              <a:noFill/>
              <a:ln w="41275" cap="rnd">
                <a:solidFill>
                  <a:srgbClr val="3F3F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35" name="Freeform 121">
                <a:extLst>
                  <a:ext uri="{FF2B5EF4-FFF2-40B4-BE49-F238E27FC236}">
                    <a16:creationId xmlns:a16="http://schemas.microsoft.com/office/drawing/2014/main" id="{90A70416-87BA-4C38-B825-7F8FFABCF2A2}"/>
                  </a:ext>
                </a:extLst>
              </p:cNvPr>
              <p:cNvSpPr>
                <a:spLocks noEditPoints="1"/>
              </p:cNvSpPr>
              <p:nvPr/>
            </p:nvSpPr>
            <p:spPr bwMode="auto">
              <a:xfrm>
                <a:off x="3006" y="2918"/>
                <a:ext cx="11" cy="206"/>
              </a:xfrm>
              <a:custGeom>
                <a:avLst/>
                <a:gdLst>
                  <a:gd name="T0" fmla="*/ 0 w 40"/>
                  <a:gd name="T1" fmla="*/ 740 h 760"/>
                  <a:gd name="T2" fmla="*/ 0 w 40"/>
                  <a:gd name="T3" fmla="*/ 740 h 760"/>
                  <a:gd name="T4" fmla="*/ 20 w 40"/>
                  <a:gd name="T5" fmla="*/ 720 h 760"/>
                  <a:gd name="T6" fmla="*/ 40 w 40"/>
                  <a:gd name="T7" fmla="*/ 740 h 760"/>
                  <a:gd name="T8" fmla="*/ 40 w 40"/>
                  <a:gd name="T9" fmla="*/ 740 h 760"/>
                  <a:gd name="T10" fmla="*/ 20 w 40"/>
                  <a:gd name="T11" fmla="*/ 760 h 760"/>
                  <a:gd name="T12" fmla="*/ 0 w 40"/>
                  <a:gd name="T13" fmla="*/ 740 h 760"/>
                  <a:gd name="T14" fmla="*/ 0 w 40"/>
                  <a:gd name="T15" fmla="*/ 620 h 760"/>
                  <a:gd name="T16" fmla="*/ 0 w 40"/>
                  <a:gd name="T17" fmla="*/ 620 h 760"/>
                  <a:gd name="T18" fmla="*/ 20 w 40"/>
                  <a:gd name="T19" fmla="*/ 600 h 760"/>
                  <a:gd name="T20" fmla="*/ 40 w 40"/>
                  <a:gd name="T21" fmla="*/ 620 h 760"/>
                  <a:gd name="T22" fmla="*/ 40 w 40"/>
                  <a:gd name="T23" fmla="*/ 620 h 760"/>
                  <a:gd name="T24" fmla="*/ 20 w 40"/>
                  <a:gd name="T25" fmla="*/ 640 h 760"/>
                  <a:gd name="T26" fmla="*/ 0 w 40"/>
                  <a:gd name="T27" fmla="*/ 620 h 760"/>
                  <a:gd name="T28" fmla="*/ 0 w 40"/>
                  <a:gd name="T29" fmla="*/ 500 h 760"/>
                  <a:gd name="T30" fmla="*/ 0 w 40"/>
                  <a:gd name="T31" fmla="*/ 500 h 760"/>
                  <a:gd name="T32" fmla="*/ 20 w 40"/>
                  <a:gd name="T33" fmla="*/ 480 h 760"/>
                  <a:gd name="T34" fmla="*/ 40 w 40"/>
                  <a:gd name="T35" fmla="*/ 500 h 760"/>
                  <a:gd name="T36" fmla="*/ 40 w 40"/>
                  <a:gd name="T37" fmla="*/ 500 h 760"/>
                  <a:gd name="T38" fmla="*/ 20 w 40"/>
                  <a:gd name="T39" fmla="*/ 520 h 760"/>
                  <a:gd name="T40" fmla="*/ 0 w 40"/>
                  <a:gd name="T41" fmla="*/ 500 h 760"/>
                  <a:gd name="T42" fmla="*/ 0 w 40"/>
                  <a:gd name="T43" fmla="*/ 380 h 760"/>
                  <a:gd name="T44" fmla="*/ 0 w 40"/>
                  <a:gd name="T45" fmla="*/ 380 h 760"/>
                  <a:gd name="T46" fmla="*/ 20 w 40"/>
                  <a:gd name="T47" fmla="*/ 360 h 760"/>
                  <a:gd name="T48" fmla="*/ 40 w 40"/>
                  <a:gd name="T49" fmla="*/ 380 h 760"/>
                  <a:gd name="T50" fmla="*/ 40 w 40"/>
                  <a:gd name="T51" fmla="*/ 380 h 760"/>
                  <a:gd name="T52" fmla="*/ 20 w 40"/>
                  <a:gd name="T53" fmla="*/ 400 h 760"/>
                  <a:gd name="T54" fmla="*/ 0 w 40"/>
                  <a:gd name="T55" fmla="*/ 380 h 760"/>
                  <a:gd name="T56" fmla="*/ 0 w 40"/>
                  <a:gd name="T57" fmla="*/ 260 h 760"/>
                  <a:gd name="T58" fmla="*/ 0 w 40"/>
                  <a:gd name="T59" fmla="*/ 260 h 760"/>
                  <a:gd name="T60" fmla="*/ 20 w 40"/>
                  <a:gd name="T61" fmla="*/ 240 h 760"/>
                  <a:gd name="T62" fmla="*/ 40 w 40"/>
                  <a:gd name="T63" fmla="*/ 260 h 760"/>
                  <a:gd name="T64" fmla="*/ 40 w 40"/>
                  <a:gd name="T65" fmla="*/ 260 h 760"/>
                  <a:gd name="T66" fmla="*/ 20 w 40"/>
                  <a:gd name="T67" fmla="*/ 280 h 760"/>
                  <a:gd name="T68" fmla="*/ 0 w 40"/>
                  <a:gd name="T69" fmla="*/ 260 h 760"/>
                  <a:gd name="T70" fmla="*/ 0 w 40"/>
                  <a:gd name="T71" fmla="*/ 140 h 760"/>
                  <a:gd name="T72" fmla="*/ 0 w 40"/>
                  <a:gd name="T73" fmla="*/ 140 h 760"/>
                  <a:gd name="T74" fmla="*/ 20 w 40"/>
                  <a:gd name="T75" fmla="*/ 120 h 760"/>
                  <a:gd name="T76" fmla="*/ 40 w 40"/>
                  <a:gd name="T77" fmla="*/ 140 h 760"/>
                  <a:gd name="T78" fmla="*/ 40 w 40"/>
                  <a:gd name="T79" fmla="*/ 140 h 760"/>
                  <a:gd name="T80" fmla="*/ 20 w 40"/>
                  <a:gd name="T81" fmla="*/ 160 h 760"/>
                  <a:gd name="T82" fmla="*/ 0 w 40"/>
                  <a:gd name="T83" fmla="*/ 140 h 760"/>
                  <a:gd name="T84" fmla="*/ 0 w 40"/>
                  <a:gd name="T85" fmla="*/ 20 h 760"/>
                  <a:gd name="T86" fmla="*/ 0 w 40"/>
                  <a:gd name="T87" fmla="*/ 20 h 760"/>
                  <a:gd name="T88" fmla="*/ 20 w 40"/>
                  <a:gd name="T89" fmla="*/ 0 h 760"/>
                  <a:gd name="T90" fmla="*/ 40 w 40"/>
                  <a:gd name="T91" fmla="*/ 20 h 760"/>
                  <a:gd name="T92" fmla="*/ 40 w 40"/>
                  <a:gd name="T93" fmla="*/ 20 h 760"/>
                  <a:gd name="T94" fmla="*/ 20 w 40"/>
                  <a:gd name="T95" fmla="*/ 40 h 760"/>
                  <a:gd name="T96" fmla="*/ 0 w 40"/>
                  <a:gd name="T97" fmla="*/ 20 h 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0" h="760">
                    <a:moveTo>
                      <a:pt x="0" y="740"/>
                    </a:moveTo>
                    <a:lnTo>
                      <a:pt x="0" y="740"/>
                    </a:lnTo>
                    <a:cubicBezTo>
                      <a:pt x="0" y="729"/>
                      <a:pt x="9" y="720"/>
                      <a:pt x="20" y="720"/>
                    </a:cubicBezTo>
                    <a:cubicBezTo>
                      <a:pt x="31" y="720"/>
                      <a:pt x="40" y="729"/>
                      <a:pt x="40" y="740"/>
                    </a:cubicBezTo>
                    <a:lnTo>
                      <a:pt x="40" y="740"/>
                    </a:lnTo>
                    <a:cubicBezTo>
                      <a:pt x="40" y="751"/>
                      <a:pt x="31" y="760"/>
                      <a:pt x="20" y="760"/>
                    </a:cubicBezTo>
                    <a:cubicBezTo>
                      <a:pt x="9" y="760"/>
                      <a:pt x="0" y="751"/>
                      <a:pt x="0" y="740"/>
                    </a:cubicBezTo>
                    <a:close/>
                    <a:moveTo>
                      <a:pt x="0" y="620"/>
                    </a:moveTo>
                    <a:lnTo>
                      <a:pt x="0" y="620"/>
                    </a:lnTo>
                    <a:cubicBezTo>
                      <a:pt x="0" y="609"/>
                      <a:pt x="9" y="600"/>
                      <a:pt x="20" y="600"/>
                    </a:cubicBezTo>
                    <a:cubicBezTo>
                      <a:pt x="31" y="600"/>
                      <a:pt x="40" y="609"/>
                      <a:pt x="40" y="620"/>
                    </a:cubicBezTo>
                    <a:lnTo>
                      <a:pt x="40" y="620"/>
                    </a:lnTo>
                    <a:cubicBezTo>
                      <a:pt x="40" y="631"/>
                      <a:pt x="31" y="640"/>
                      <a:pt x="20" y="640"/>
                    </a:cubicBezTo>
                    <a:cubicBezTo>
                      <a:pt x="9" y="640"/>
                      <a:pt x="0" y="631"/>
                      <a:pt x="0" y="620"/>
                    </a:cubicBezTo>
                    <a:close/>
                    <a:moveTo>
                      <a:pt x="0" y="500"/>
                    </a:moveTo>
                    <a:lnTo>
                      <a:pt x="0" y="500"/>
                    </a:lnTo>
                    <a:cubicBezTo>
                      <a:pt x="0" y="489"/>
                      <a:pt x="9" y="480"/>
                      <a:pt x="20" y="480"/>
                    </a:cubicBezTo>
                    <a:cubicBezTo>
                      <a:pt x="31" y="480"/>
                      <a:pt x="40" y="489"/>
                      <a:pt x="40" y="500"/>
                    </a:cubicBezTo>
                    <a:lnTo>
                      <a:pt x="40" y="500"/>
                    </a:lnTo>
                    <a:cubicBezTo>
                      <a:pt x="40" y="511"/>
                      <a:pt x="31" y="520"/>
                      <a:pt x="20" y="520"/>
                    </a:cubicBezTo>
                    <a:cubicBezTo>
                      <a:pt x="9" y="520"/>
                      <a:pt x="0" y="511"/>
                      <a:pt x="0" y="500"/>
                    </a:cubicBezTo>
                    <a:close/>
                    <a:moveTo>
                      <a:pt x="0" y="380"/>
                    </a:moveTo>
                    <a:lnTo>
                      <a:pt x="0" y="380"/>
                    </a:lnTo>
                    <a:cubicBezTo>
                      <a:pt x="0" y="369"/>
                      <a:pt x="9" y="360"/>
                      <a:pt x="20" y="360"/>
                    </a:cubicBezTo>
                    <a:cubicBezTo>
                      <a:pt x="31" y="360"/>
                      <a:pt x="40" y="369"/>
                      <a:pt x="40" y="380"/>
                    </a:cubicBezTo>
                    <a:lnTo>
                      <a:pt x="40" y="380"/>
                    </a:lnTo>
                    <a:cubicBezTo>
                      <a:pt x="40" y="391"/>
                      <a:pt x="31" y="400"/>
                      <a:pt x="20" y="400"/>
                    </a:cubicBezTo>
                    <a:cubicBezTo>
                      <a:pt x="9" y="400"/>
                      <a:pt x="0" y="391"/>
                      <a:pt x="0" y="380"/>
                    </a:cubicBezTo>
                    <a:close/>
                    <a:moveTo>
                      <a:pt x="0" y="260"/>
                    </a:moveTo>
                    <a:lnTo>
                      <a:pt x="0" y="260"/>
                    </a:lnTo>
                    <a:cubicBezTo>
                      <a:pt x="0" y="249"/>
                      <a:pt x="9" y="240"/>
                      <a:pt x="20" y="240"/>
                    </a:cubicBezTo>
                    <a:cubicBezTo>
                      <a:pt x="31" y="240"/>
                      <a:pt x="40" y="249"/>
                      <a:pt x="40" y="260"/>
                    </a:cubicBezTo>
                    <a:lnTo>
                      <a:pt x="40" y="260"/>
                    </a:lnTo>
                    <a:cubicBezTo>
                      <a:pt x="40" y="271"/>
                      <a:pt x="31" y="280"/>
                      <a:pt x="20" y="280"/>
                    </a:cubicBezTo>
                    <a:cubicBezTo>
                      <a:pt x="9" y="280"/>
                      <a:pt x="0" y="271"/>
                      <a:pt x="0" y="260"/>
                    </a:cubicBezTo>
                    <a:close/>
                    <a:moveTo>
                      <a:pt x="0" y="140"/>
                    </a:moveTo>
                    <a:lnTo>
                      <a:pt x="0" y="140"/>
                    </a:lnTo>
                    <a:cubicBezTo>
                      <a:pt x="0" y="129"/>
                      <a:pt x="9" y="120"/>
                      <a:pt x="20" y="120"/>
                    </a:cubicBezTo>
                    <a:cubicBezTo>
                      <a:pt x="31" y="120"/>
                      <a:pt x="40" y="129"/>
                      <a:pt x="40" y="140"/>
                    </a:cubicBezTo>
                    <a:lnTo>
                      <a:pt x="40" y="140"/>
                    </a:lnTo>
                    <a:cubicBezTo>
                      <a:pt x="40" y="151"/>
                      <a:pt x="31" y="160"/>
                      <a:pt x="20" y="160"/>
                    </a:cubicBezTo>
                    <a:cubicBezTo>
                      <a:pt x="9" y="160"/>
                      <a:pt x="0" y="151"/>
                      <a:pt x="0" y="140"/>
                    </a:cubicBezTo>
                    <a:close/>
                    <a:moveTo>
                      <a:pt x="0" y="20"/>
                    </a:moveTo>
                    <a:lnTo>
                      <a:pt x="0" y="20"/>
                    </a:lnTo>
                    <a:cubicBezTo>
                      <a:pt x="0" y="9"/>
                      <a:pt x="9" y="0"/>
                      <a:pt x="20" y="0"/>
                    </a:cubicBezTo>
                    <a:cubicBezTo>
                      <a:pt x="31" y="0"/>
                      <a:pt x="40" y="9"/>
                      <a:pt x="40" y="20"/>
                    </a:cubicBezTo>
                    <a:lnTo>
                      <a:pt x="40" y="20"/>
                    </a:lnTo>
                    <a:cubicBezTo>
                      <a:pt x="40" y="31"/>
                      <a:pt x="31" y="40"/>
                      <a:pt x="20" y="40"/>
                    </a:cubicBezTo>
                    <a:cubicBezTo>
                      <a:pt x="9" y="40"/>
                      <a:pt x="0" y="31"/>
                      <a:pt x="0" y="20"/>
                    </a:cubicBezTo>
                    <a:close/>
                  </a:path>
                </a:pathLst>
              </a:custGeom>
              <a:solidFill>
                <a:srgbClr val="000000"/>
              </a:solidFill>
              <a:ln w="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6" name="Freeform 122">
                <a:extLst>
                  <a:ext uri="{FF2B5EF4-FFF2-40B4-BE49-F238E27FC236}">
                    <a16:creationId xmlns:a16="http://schemas.microsoft.com/office/drawing/2014/main" id="{C1078618-83E9-454F-9F03-E8D28606DFD2}"/>
                  </a:ext>
                </a:extLst>
              </p:cNvPr>
              <p:cNvSpPr>
                <a:spLocks/>
              </p:cNvSpPr>
              <p:nvPr/>
            </p:nvSpPr>
            <p:spPr bwMode="auto">
              <a:xfrm>
                <a:off x="3284" y="2717"/>
                <a:ext cx="1458" cy="672"/>
              </a:xfrm>
              <a:custGeom>
                <a:avLst/>
                <a:gdLst>
                  <a:gd name="T0" fmla="*/ 0 w 1458"/>
                  <a:gd name="T1" fmla="*/ 672 h 672"/>
                  <a:gd name="T2" fmla="*/ 731 w 1458"/>
                  <a:gd name="T3" fmla="*/ 25 h 672"/>
                  <a:gd name="T4" fmla="*/ 1209 w 1458"/>
                  <a:gd name="T5" fmla="*/ 414 h 672"/>
                  <a:gd name="T6" fmla="*/ 1458 w 1458"/>
                  <a:gd name="T7" fmla="*/ 661 h 672"/>
                </a:gdLst>
                <a:ahLst/>
                <a:cxnLst>
                  <a:cxn ang="0">
                    <a:pos x="T0" y="T1"/>
                  </a:cxn>
                  <a:cxn ang="0">
                    <a:pos x="T2" y="T3"/>
                  </a:cxn>
                  <a:cxn ang="0">
                    <a:pos x="T4" y="T5"/>
                  </a:cxn>
                  <a:cxn ang="0">
                    <a:pos x="T6" y="T7"/>
                  </a:cxn>
                </a:cxnLst>
                <a:rect l="0" t="0" r="r" b="b"/>
                <a:pathLst>
                  <a:path w="1458" h="672">
                    <a:moveTo>
                      <a:pt x="0" y="672"/>
                    </a:moveTo>
                    <a:cubicBezTo>
                      <a:pt x="270" y="525"/>
                      <a:pt x="502" y="55"/>
                      <a:pt x="731" y="25"/>
                    </a:cubicBezTo>
                    <a:cubicBezTo>
                      <a:pt x="918" y="0"/>
                      <a:pt x="1103" y="269"/>
                      <a:pt x="1209" y="414"/>
                    </a:cubicBezTo>
                    <a:cubicBezTo>
                      <a:pt x="1325" y="572"/>
                      <a:pt x="1347" y="585"/>
                      <a:pt x="1458" y="661"/>
                    </a:cubicBezTo>
                  </a:path>
                </a:pathLst>
              </a:custGeom>
              <a:noFill/>
              <a:ln w="1111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37" name="Freeform 123">
                <a:extLst>
                  <a:ext uri="{FF2B5EF4-FFF2-40B4-BE49-F238E27FC236}">
                    <a16:creationId xmlns:a16="http://schemas.microsoft.com/office/drawing/2014/main" id="{6962D802-0E59-43EF-AD3C-E5F56A49218E}"/>
                  </a:ext>
                </a:extLst>
              </p:cNvPr>
              <p:cNvSpPr>
                <a:spLocks/>
              </p:cNvSpPr>
              <p:nvPr/>
            </p:nvSpPr>
            <p:spPr bwMode="auto">
              <a:xfrm>
                <a:off x="4714" y="3347"/>
                <a:ext cx="63" cy="56"/>
              </a:xfrm>
              <a:custGeom>
                <a:avLst/>
                <a:gdLst>
                  <a:gd name="T0" fmla="*/ 231 w 231"/>
                  <a:gd name="T1" fmla="*/ 205 h 205"/>
                  <a:gd name="T2" fmla="*/ 0 w 231"/>
                  <a:gd name="T3" fmla="*/ 173 h 205"/>
                  <a:gd name="T4" fmla="*/ 118 w 231"/>
                  <a:gd name="T5" fmla="*/ 0 h 205"/>
                  <a:gd name="T6" fmla="*/ 231 w 231"/>
                  <a:gd name="T7" fmla="*/ 205 h 205"/>
                </a:gdLst>
                <a:ahLst/>
                <a:cxnLst>
                  <a:cxn ang="0">
                    <a:pos x="T0" y="T1"/>
                  </a:cxn>
                  <a:cxn ang="0">
                    <a:pos x="T2" y="T3"/>
                  </a:cxn>
                  <a:cxn ang="0">
                    <a:pos x="T4" y="T5"/>
                  </a:cxn>
                  <a:cxn ang="0">
                    <a:pos x="T6" y="T7"/>
                  </a:cxn>
                </a:cxnLst>
                <a:rect l="0" t="0" r="r" b="b"/>
                <a:pathLst>
                  <a:path w="231" h="205">
                    <a:moveTo>
                      <a:pt x="231" y="205"/>
                    </a:moveTo>
                    <a:lnTo>
                      <a:pt x="0" y="173"/>
                    </a:lnTo>
                    <a:cubicBezTo>
                      <a:pt x="64" y="137"/>
                      <a:pt x="108" y="73"/>
                      <a:pt x="118" y="0"/>
                    </a:cubicBezTo>
                    <a:lnTo>
                      <a:pt x="231" y="205"/>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8" name="Rectangle 124">
                <a:extLst>
                  <a:ext uri="{FF2B5EF4-FFF2-40B4-BE49-F238E27FC236}">
                    <a16:creationId xmlns:a16="http://schemas.microsoft.com/office/drawing/2014/main" id="{3A48828F-BD5E-42A7-BF72-0BB36CB0FFC3}"/>
                  </a:ext>
                </a:extLst>
              </p:cNvPr>
              <p:cNvSpPr>
                <a:spLocks noChangeArrowheads="1"/>
              </p:cNvSpPr>
              <p:nvPr/>
            </p:nvSpPr>
            <p:spPr bwMode="auto">
              <a:xfrm>
                <a:off x="2940" y="3327"/>
                <a:ext cx="304" cy="22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9" name="Rectangle 125">
                <a:extLst>
                  <a:ext uri="{FF2B5EF4-FFF2-40B4-BE49-F238E27FC236}">
                    <a16:creationId xmlns:a16="http://schemas.microsoft.com/office/drawing/2014/main" id="{3B5B0651-646F-4FC1-9D01-BA929DA51173}"/>
                  </a:ext>
                </a:extLst>
              </p:cNvPr>
              <p:cNvSpPr>
                <a:spLocks noChangeArrowheads="1"/>
              </p:cNvSpPr>
              <p:nvPr/>
            </p:nvSpPr>
            <p:spPr bwMode="auto">
              <a:xfrm>
                <a:off x="2940" y="3327"/>
                <a:ext cx="304" cy="223"/>
              </a:xfrm>
              <a:prstGeom prst="rect">
                <a:avLst/>
              </a:prstGeom>
              <a:noFill/>
              <a:ln w="31750" cap="rnd">
                <a:solidFill>
                  <a:srgbClr val="00B05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140" name="Picture 126">
                <a:extLst>
                  <a:ext uri="{FF2B5EF4-FFF2-40B4-BE49-F238E27FC236}">
                    <a16:creationId xmlns:a16="http://schemas.microsoft.com/office/drawing/2014/main" id="{7E179215-4026-46C5-B52A-3E4CE8957659}"/>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953" y="3270"/>
                <a:ext cx="221" cy="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1" name="Freeform 127">
                <a:extLst>
                  <a:ext uri="{FF2B5EF4-FFF2-40B4-BE49-F238E27FC236}">
                    <a16:creationId xmlns:a16="http://schemas.microsoft.com/office/drawing/2014/main" id="{C1B1F43A-55A4-424C-A573-0B12F3CC3ED4}"/>
                  </a:ext>
                </a:extLst>
              </p:cNvPr>
              <p:cNvSpPr>
                <a:spLocks noEditPoints="1"/>
              </p:cNvSpPr>
              <p:nvPr/>
            </p:nvSpPr>
            <p:spPr bwMode="auto">
              <a:xfrm>
                <a:off x="3106" y="3021"/>
                <a:ext cx="11" cy="239"/>
              </a:xfrm>
              <a:custGeom>
                <a:avLst/>
                <a:gdLst>
                  <a:gd name="T0" fmla="*/ 0 w 40"/>
                  <a:gd name="T1" fmla="*/ 860 h 880"/>
                  <a:gd name="T2" fmla="*/ 0 w 40"/>
                  <a:gd name="T3" fmla="*/ 860 h 880"/>
                  <a:gd name="T4" fmla="*/ 20 w 40"/>
                  <a:gd name="T5" fmla="*/ 840 h 880"/>
                  <a:gd name="T6" fmla="*/ 40 w 40"/>
                  <a:gd name="T7" fmla="*/ 860 h 880"/>
                  <a:gd name="T8" fmla="*/ 40 w 40"/>
                  <a:gd name="T9" fmla="*/ 860 h 880"/>
                  <a:gd name="T10" fmla="*/ 20 w 40"/>
                  <a:gd name="T11" fmla="*/ 880 h 880"/>
                  <a:gd name="T12" fmla="*/ 0 w 40"/>
                  <a:gd name="T13" fmla="*/ 860 h 880"/>
                  <a:gd name="T14" fmla="*/ 0 w 40"/>
                  <a:gd name="T15" fmla="*/ 740 h 880"/>
                  <a:gd name="T16" fmla="*/ 0 w 40"/>
                  <a:gd name="T17" fmla="*/ 740 h 880"/>
                  <a:gd name="T18" fmla="*/ 20 w 40"/>
                  <a:gd name="T19" fmla="*/ 720 h 880"/>
                  <a:gd name="T20" fmla="*/ 40 w 40"/>
                  <a:gd name="T21" fmla="*/ 740 h 880"/>
                  <a:gd name="T22" fmla="*/ 40 w 40"/>
                  <a:gd name="T23" fmla="*/ 740 h 880"/>
                  <a:gd name="T24" fmla="*/ 20 w 40"/>
                  <a:gd name="T25" fmla="*/ 760 h 880"/>
                  <a:gd name="T26" fmla="*/ 0 w 40"/>
                  <a:gd name="T27" fmla="*/ 740 h 880"/>
                  <a:gd name="T28" fmla="*/ 0 w 40"/>
                  <a:gd name="T29" fmla="*/ 620 h 880"/>
                  <a:gd name="T30" fmla="*/ 0 w 40"/>
                  <a:gd name="T31" fmla="*/ 620 h 880"/>
                  <a:gd name="T32" fmla="*/ 20 w 40"/>
                  <a:gd name="T33" fmla="*/ 600 h 880"/>
                  <a:gd name="T34" fmla="*/ 40 w 40"/>
                  <a:gd name="T35" fmla="*/ 620 h 880"/>
                  <a:gd name="T36" fmla="*/ 40 w 40"/>
                  <a:gd name="T37" fmla="*/ 620 h 880"/>
                  <a:gd name="T38" fmla="*/ 20 w 40"/>
                  <a:gd name="T39" fmla="*/ 640 h 880"/>
                  <a:gd name="T40" fmla="*/ 0 w 40"/>
                  <a:gd name="T41" fmla="*/ 620 h 880"/>
                  <a:gd name="T42" fmla="*/ 0 w 40"/>
                  <a:gd name="T43" fmla="*/ 500 h 880"/>
                  <a:gd name="T44" fmla="*/ 0 w 40"/>
                  <a:gd name="T45" fmla="*/ 500 h 880"/>
                  <a:gd name="T46" fmla="*/ 20 w 40"/>
                  <a:gd name="T47" fmla="*/ 480 h 880"/>
                  <a:gd name="T48" fmla="*/ 40 w 40"/>
                  <a:gd name="T49" fmla="*/ 500 h 880"/>
                  <a:gd name="T50" fmla="*/ 40 w 40"/>
                  <a:gd name="T51" fmla="*/ 500 h 880"/>
                  <a:gd name="T52" fmla="*/ 20 w 40"/>
                  <a:gd name="T53" fmla="*/ 520 h 880"/>
                  <a:gd name="T54" fmla="*/ 0 w 40"/>
                  <a:gd name="T55" fmla="*/ 500 h 880"/>
                  <a:gd name="T56" fmla="*/ 0 w 40"/>
                  <a:gd name="T57" fmla="*/ 380 h 880"/>
                  <a:gd name="T58" fmla="*/ 0 w 40"/>
                  <a:gd name="T59" fmla="*/ 380 h 880"/>
                  <a:gd name="T60" fmla="*/ 20 w 40"/>
                  <a:gd name="T61" fmla="*/ 360 h 880"/>
                  <a:gd name="T62" fmla="*/ 40 w 40"/>
                  <a:gd name="T63" fmla="*/ 380 h 880"/>
                  <a:gd name="T64" fmla="*/ 40 w 40"/>
                  <a:gd name="T65" fmla="*/ 380 h 880"/>
                  <a:gd name="T66" fmla="*/ 20 w 40"/>
                  <a:gd name="T67" fmla="*/ 400 h 880"/>
                  <a:gd name="T68" fmla="*/ 0 w 40"/>
                  <a:gd name="T69" fmla="*/ 380 h 880"/>
                  <a:gd name="T70" fmla="*/ 0 w 40"/>
                  <a:gd name="T71" fmla="*/ 260 h 880"/>
                  <a:gd name="T72" fmla="*/ 0 w 40"/>
                  <a:gd name="T73" fmla="*/ 260 h 880"/>
                  <a:gd name="T74" fmla="*/ 20 w 40"/>
                  <a:gd name="T75" fmla="*/ 240 h 880"/>
                  <a:gd name="T76" fmla="*/ 40 w 40"/>
                  <a:gd name="T77" fmla="*/ 260 h 880"/>
                  <a:gd name="T78" fmla="*/ 40 w 40"/>
                  <a:gd name="T79" fmla="*/ 260 h 880"/>
                  <a:gd name="T80" fmla="*/ 20 w 40"/>
                  <a:gd name="T81" fmla="*/ 280 h 880"/>
                  <a:gd name="T82" fmla="*/ 0 w 40"/>
                  <a:gd name="T83" fmla="*/ 260 h 880"/>
                  <a:gd name="T84" fmla="*/ 0 w 40"/>
                  <a:gd name="T85" fmla="*/ 140 h 880"/>
                  <a:gd name="T86" fmla="*/ 0 w 40"/>
                  <a:gd name="T87" fmla="*/ 140 h 880"/>
                  <a:gd name="T88" fmla="*/ 20 w 40"/>
                  <a:gd name="T89" fmla="*/ 120 h 880"/>
                  <a:gd name="T90" fmla="*/ 40 w 40"/>
                  <a:gd name="T91" fmla="*/ 140 h 880"/>
                  <a:gd name="T92" fmla="*/ 40 w 40"/>
                  <a:gd name="T93" fmla="*/ 140 h 880"/>
                  <a:gd name="T94" fmla="*/ 20 w 40"/>
                  <a:gd name="T95" fmla="*/ 160 h 880"/>
                  <a:gd name="T96" fmla="*/ 0 w 40"/>
                  <a:gd name="T97" fmla="*/ 140 h 880"/>
                  <a:gd name="T98" fmla="*/ 0 w 40"/>
                  <a:gd name="T99" fmla="*/ 20 h 880"/>
                  <a:gd name="T100" fmla="*/ 0 w 40"/>
                  <a:gd name="T101" fmla="*/ 20 h 880"/>
                  <a:gd name="T102" fmla="*/ 20 w 40"/>
                  <a:gd name="T103" fmla="*/ 0 h 880"/>
                  <a:gd name="T104" fmla="*/ 40 w 40"/>
                  <a:gd name="T105" fmla="*/ 20 h 880"/>
                  <a:gd name="T106" fmla="*/ 40 w 40"/>
                  <a:gd name="T107" fmla="*/ 20 h 880"/>
                  <a:gd name="T108" fmla="*/ 20 w 40"/>
                  <a:gd name="T109" fmla="*/ 40 h 880"/>
                  <a:gd name="T110" fmla="*/ 0 w 40"/>
                  <a:gd name="T111" fmla="*/ 20 h 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0" h="880">
                    <a:moveTo>
                      <a:pt x="0" y="860"/>
                    </a:moveTo>
                    <a:lnTo>
                      <a:pt x="0" y="860"/>
                    </a:lnTo>
                    <a:cubicBezTo>
                      <a:pt x="0" y="849"/>
                      <a:pt x="9" y="840"/>
                      <a:pt x="20" y="840"/>
                    </a:cubicBezTo>
                    <a:cubicBezTo>
                      <a:pt x="31" y="840"/>
                      <a:pt x="40" y="849"/>
                      <a:pt x="40" y="860"/>
                    </a:cubicBezTo>
                    <a:lnTo>
                      <a:pt x="40" y="860"/>
                    </a:lnTo>
                    <a:cubicBezTo>
                      <a:pt x="40" y="871"/>
                      <a:pt x="31" y="880"/>
                      <a:pt x="20" y="880"/>
                    </a:cubicBezTo>
                    <a:cubicBezTo>
                      <a:pt x="9" y="880"/>
                      <a:pt x="0" y="871"/>
                      <a:pt x="0" y="860"/>
                    </a:cubicBezTo>
                    <a:close/>
                    <a:moveTo>
                      <a:pt x="0" y="740"/>
                    </a:moveTo>
                    <a:lnTo>
                      <a:pt x="0" y="740"/>
                    </a:lnTo>
                    <a:cubicBezTo>
                      <a:pt x="0" y="729"/>
                      <a:pt x="9" y="720"/>
                      <a:pt x="20" y="720"/>
                    </a:cubicBezTo>
                    <a:cubicBezTo>
                      <a:pt x="31" y="720"/>
                      <a:pt x="40" y="729"/>
                      <a:pt x="40" y="740"/>
                    </a:cubicBezTo>
                    <a:lnTo>
                      <a:pt x="40" y="740"/>
                    </a:lnTo>
                    <a:cubicBezTo>
                      <a:pt x="40" y="751"/>
                      <a:pt x="31" y="760"/>
                      <a:pt x="20" y="760"/>
                    </a:cubicBezTo>
                    <a:cubicBezTo>
                      <a:pt x="9" y="760"/>
                      <a:pt x="0" y="751"/>
                      <a:pt x="0" y="740"/>
                    </a:cubicBezTo>
                    <a:close/>
                    <a:moveTo>
                      <a:pt x="0" y="620"/>
                    </a:moveTo>
                    <a:lnTo>
                      <a:pt x="0" y="620"/>
                    </a:lnTo>
                    <a:cubicBezTo>
                      <a:pt x="0" y="609"/>
                      <a:pt x="9" y="600"/>
                      <a:pt x="20" y="600"/>
                    </a:cubicBezTo>
                    <a:cubicBezTo>
                      <a:pt x="31" y="600"/>
                      <a:pt x="40" y="609"/>
                      <a:pt x="40" y="620"/>
                    </a:cubicBezTo>
                    <a:lnTo>
                      <a:pt x="40" y="620"/>
                    </a:lnTo>
                    <a:cubicBezTo>
                      <a:pt x="40" y="631"/>
                      <a:pt x="31" y="640"/>
                      <a:pt x="20" y="640"/>
                    </a:cubicBezTo>
                    <a:cubicBezTo>
                      <a:pt x="9" y="640"/>
                      <a:pt x="0" y="631"/>
                      <a:pt x="0" y="620"/>
                    </a:cubicBezTo>
                    <a:close/>
                    <a:moveTo>
                      <a:pt x="0" y="500"/>
                    </a:moveTo>
                    <a:lnTo>
                      <a:pt x="0" y="500"/>
                    </a:lnTo>
                    <a:cubicBezTo>
                      <a:pt x="0" y="489"/>
                      <a:pt x="9" y="480"/>
                      <a:pt x="20" y="480"/>
                    </a:cubicBezTo>
                    <a:cubicBezTo>
                      <a:pt x="31" y="480"/>
                      <a:pt x="40" y="489"/>
                      <a:pt x="40" y="500"/>
                    </a:cubicBezTo>
                    <a:lnTo>
                      <a:pt x="40" y="500"/>
                    </a:lnTo>
                    <a:cubicBezTo>
                      <a:pt x="40" y="511"/>
                      <a:pt x="31" y="520"/>
                      <a:pt x="20" y="520"/>
                    </a:cubicBezTo>
                    <a:cubicBezTo>
                      <a:pt x="9" y="520"/>
                      <a:pt x="0" y="511"/>
                      <a:pt x="0" y="500"/>
                    </a:cubicBezTo>
                    <a:close/>
                    <a:moveTo>
                      <a:pt x="0" y="380"/>
                    </a:moveTo>
                    <a:lnTo>
                      <a:pt x="0" y="380"/>
                    </a:lnTo>
                    <a:cubicBezTo>
                      <a:pt x="0" y="369"/>
                      <a:pt x="9" y="360"/>
                      <a:pt x="20" y="360"/>
                    </a:cubicBezTo>
                    <a:cubicBezTo>
                      <a:pt x="31" y="360"/>
                      <a:pt x="40" y="369"/>
                      <a:pt x="40" y="380"/>
                    </a:cubicBezTo>
                    <a:lnTo>
                      <a:pt x="40" y="380"/>
                    </a:lnTo>
                    <a:cubicBezTo>
                      <a:pt x="40" y="391"/>
                      <a:pt x="31" y="400"/>
                      <a:pt x="20" y="400"/>
                    </a:cubicBezTo>
                    <a:cubicBezTo>
                      <a:pt x="9" y="400"/>
                      <a:pt x="0" y="391"/>
                      <a:pt x="0" y="380"/>
                    </a:cubicBezTo>
                    <a:close/>
                    <a:moveTo>
                      <a:pt x="0" y="260"/>
                    </a:moveTo>
                    <a:lnTo>
                      <a:pt x="0" y="260"/>
                    </a:lnTo>
                    <a:cubicBezTo>
                      <a:pt x="0" y="249"/>
                      <a:pt x="9" y="240"/>
                      <a:pt x="20" y="240"/>
                    </a:cubicBezTo>
                    <a:cubicBezTo>
                      <a:pt x="31" y="240"/>
                      <a:pt x="40" y="249"/>
                      <a:pt x="40" y="260"/>
                    </a:cubicBezTo>
                    <a:lnTo>
                      <a:pt x="40" y="260"/>
                    </a:lnTo>
                    <a:cubicBezTo>
                      <a:pt x="40" y="271"/>
                      <a:pt x="31" y="280"/>
                      <a:pt x="20" y="280"/>
                    </a:cubicBezTo>
                    <a:cubicBezTo>
                      <a:pt x="9" y="280"/>
                      <a:pt x="0" y="271"/>
                      <a:pt x="0" y="260"/>
                    </a:cubicBezTo>
                    <a:close/>
                    <a:moveTo>
                      <a:pt x="0" y="140"/>
                    </a:moveTo>
                    <a:lnTo>
                      <a:pt x="0" y="140"/>
                    </a:lnTo>
                    <a:cubicBezTo>
                      <a:pt x="0" y="129"/>
                      <a:pt x="9" y="120"/>
                      <a:pt x="20" y="120"/>
                    </a:cubicBezTo>
                    <a:cubicBezTo>
                      <a:pt x="31" y="120"/>
                      <a:pt x="40" y="129"/>
                      <a:pt x="40" y="140"/>
                    </a:cubicBezTo>
                    <a:lnTo>
                      <a:pt x="40" y="140"/>
                    </a:lnTo>
                    <a:cubicBezTo>
                      <a:pt x="40" y="151"/>
                      <a:pt x="31" y="160"/>
                      <a:pt x="20" y="160"/>
                    </a:cubicBezTo>
                    <a:cubicBezTo>
                      <a:pt x="9" y="160"/>
                      <a:pt x="0" y="151"/>
                      <a:pt x="0" y="140"/>
                    </a:cubicBezTo>
                    <a:close/>
                    <a:moveTo>
                      <a:pt x="0" y="20"/>
                    </a:moveTo>
                    <a:lnTo>
                      <a:pt x="0" y="20"/>
                    </a:lnTo>
                    <a:cubicBezTo>
                      <a:pt x="0" y="9"/>
                      <a:pt x="9" y="0"/>
                      <a:pt x="20" y="0"/>
                    </a:cubicBezTo>
                    <a:cubicBezTo>
                      <a:pt x="31" y="0"/>
                      <a:pt x="40" y="9"/>
                      <a:pt x="40" y="20"/>
                    </a:cubicBezTo>
                    <a:lnTo>
                      <a:pt x="40" y="20"/>
                    </a:lnTo>
                    <a:cubicBezTo>
                      <a:pt x="40" y="31"/>
                      <a:pt x="31" y="40"/>
                      <a:pt x="20" y="40"/>
                    </a:cubicBezTo>
                    <a:cubicBezTo>
                      <a:pt x="9" y="40"/>
                      <a:pt x="0" y="31"/>
                      <a:pt x="0" y="20"/>
                    </a:cubicBezTo>
                    <a:close/>
                  </a:path>
                </a:pathLst>
              </a:custGeom>
              <a:solidFill>
                <a:srgbClr val="000000"/>
              </a:solidFill>
              <a:ln w="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2" name="Rectangle 128">
                <a:extLst>
                  <a:ext uri="{FF2B5EF4-FFF2-40B4-BE49-F238E27FC236}">
                    <a16:creationId xmlns:a16="http://schemas.microsoft.com/office/drawing/2014/main" id="{2C4D0758-DB67-4CA5-A40F-851B939A828F}"/>
                  </a:ext>
                </a:extLst>
              </p:cNvPr>
              <p:cNvSpPr>
                <a:spLocks noChangeArrowheads="1"/>
              </p:cNvSpPr>
              <p:nvPr/>
            </p:nvSpPr>
            <p:spPr bwMode="auto">
              <a:xfrm>
                <a:off x="3091" y="2919"/>
                <a:ext cx="402"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sz="1000" b="0" i="0" u="none" strike="noStrike" cap="none" normalizeH="0" baseline="0">
                    <a:ln>
                      <a:noFill/>
                    </a:ln>
                    <a:solidFill>
                      <a:srgbClr val="000000"/>
                    </a:solidFill>
                    <a:latin typeface="Verdana" panose="020B0604030504040204" pitchFamily="34" charset="0"/>
                    <a:ea typeface="Verdana" panose="020B0604030504040204" pitchFamily="34" charset="0"/>
                  </a:rPr>
                  <a:t>Douanes</a:t>
                </a:r>
              </a:p>
            </p:txBody>
          </p:sp>
          <p:pic>
            <p:nvPicPr>
              <p:cNvPr id="143" name="Picture 47">
                <a:extLst>
                  <a:ext uri="{FF2B5EF4-FFF2-40B4-BE49-F238E27FC236}">
                    <a16:creationId xmlns:a16="http://schemas.microsoft.com/office/drawing/2014/main" id="{42A089E8-9FA2-4C0F-BA66-B4FCAD1174A9}"/>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484" y="3211"/>
                <a:ext cx="368" cy="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44" name="Rectangle 67">
              <a:extLst>
                <a:ext uri="{FF2B5EF4-FFF2-40B4-BE49-F238E27FC236}">
                  <a16:creationId xmlns:a16="http://schemas.microsoft.com/office/drawing/2014/main" id="{1BCC77F0-063B-4F5F-9ED7-5A05EDF6ED7B}"/>
                </a:ext>
              </a:extLst>
            </p:cNvPr>
            <p:cNvSpPr>
              <a:spLocks noChangeArrowheads="1"/>
            </p:cNvSpPr>
            <p:nvPr/>
          </p:nvSpPr>
          <p:spPr bwMode="auto">
            <a:xfrm>
              <a:off x="3265466" y="4114915"/>
              <a:ext cx="121026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1000" b="0" i="0" u="none" strike="noStrike" cap="none" normalizeH="0" baseline="0" dirty="0">
                  <a:ln>
                    <a:noFill/>
                  </a:ln>
                  <a:solidFill>
                    <a:srgbClr val="000000"/>
                  </a:solidFill>
                  <a:latin typeface="Verdana" panose="020B0604030504040204" pitchFamily="34" charset="0"/>
                  <a:ea typeface="Verdana" panose="020B0604030504040204" pitchFamily="34" charset="0"/>
                </a:rPr>
                <a:t>Centre aéropostal/</a:t>
              </a:r>
              <a:br>
                <a:rPr kumimoji="0" lang="fr-FR" sz="1000" b="0" i="0" u="none" strike="noStrike" cap="none" normalizeH="0" baseline="0" dirty="0">
                  <a:ln>
                    <a:noFill/>
                  </a:ln>
                  <a:solidFill>
                    <a:srgbClr val="000000"/>
                  </a:solidFill>
                  <a:latin typeface="Verdana" panose="020B0604030504040204" pitchFamily="34" charset="0"/>
                  <a:ea typeface="Verdana" panose="020B0604030504040204" pitchFamily="34" charset="0"/>
                </a:rPr>
              </a:br>
              <a:r>
                <a:rPr kumimoji="0" lang="fr-FR" sz="1000" b="0" i="0" u="none" strike="noStrike" cap="none" normalizeH="0" baseline="0" dirty="0">
                  <a:ln>
                    <a:noFill/>
                  </a:ln>
                  <a:solidFill>
                    <a:srgbClr val="000000"/>
                  </a:solidFill>
                  <a:latin typeface="Verdana" panose="020B0604030504040204" pitchFamily="34" charset="0"/>
                  <a:ea typeface="Verdana" panose="020B0604030504040204" pitchFamily="34" charset="0"/>
                </a:rPr>
                <a:t>bureau d’échange</a:t>
              </a:r>
              <a:br>
                <a:rPr kumimoji="0" lang="fr-FR" sz="1000" b="0" i="0" u="none" strike="noStrike" cap="none" normalizeH="0" baseline="0" dirty="0">
                  <a:ln>
                    <a:noFill/>
                  </a:ln>
                  <a:solidFill>
                    <a:srgbClr val="000000"/>
                  </a:solidFill>
                  <a:latin typeface="Verdana" panose="020B0604030504040204" pitchFamily="34" charset="0"/>
                  <a:ea typeface="Verdana" panose="020B0604030504040204" pitchFamily="34" charset="0"/>
                </a:rPr>
              </a:br>
              <a:r>
                <a:rPr kumimoji="0" lang="fr-FR" sz="1000" b="0" i="0" u="none" strike="noStrike" cap="none" normalizeH="0" baseline="0" dirty="0">
                  <a:ln>
                    <a:noFill/>
                  </a:ln>
                  <a:solidFill>
                    <a:srgbClr val="000000"/>
                  </a:solidFill>
                  <a:latin typeface="Verdana" panose="020B0604030504040204" pitchFamily="34" charset="0"/>
                  <a:ea typeface="Verdana" panose="020B0604030504040204" pitchFamily="34" charset="0"/>
                </a:rPr>
                <a:t>(d’origine)</a:t>
              </a:r>
            </a:p>
          </p:txBody>
        </p:sp>
        <p:sp>
          <p:nvSpPr>
            <p:cNvPr id="145" name="Rectangle 67">
              <a:extLst>
                <a:ext uri="{FF2B5EF4-FFF2-40B4-BE49-F238E27FC236}">
                  <a16:creationId xmlns:a16="http://schemas.microsoft.com/office/drawing/2014/main" id="{2CD586D5-3A7A-4912-8ECB-9C17B339DA3A}"/>
                </a:ext>
              </a:extLst>
            </p:cNvPr>
            <p:cNvSpPr>
              <a:spLocks noChangeArrowheads="1"/>
            </p:cNvSpPr>
            <p:nvPr/>
          </p:nvSpPr>
          <p:spPr bwMode="auto">
            <a:xfrm>
              <a:off x="6312461" y="4103394"/>
              <a:ext cx="121026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1000" b="0" i="0" u="none" strike="noStrike" cap="none" normalizeH="0" baseline="0" dirty="0">
                  <a:ln>
                    <a:noFill/>
                  </a:ln>
                  <a:solidFill>
                    <a:srgbClr val="000000"/>
                  </a:solidFill>
                  <a:latin typeface="Verdana" panose="020B0604030504040204" pitchFamily="34" charset="0"/>
                  <a:ea typeface="Verdana" panose="020B0604030504040204" pitchFamily="34" charset="0"/>
                </a:rPr>
                <a:t>Centre aéropostal/</a:t>
              </a:r>
              <a:br>
                <a:rPr kumimoji="0" lang="fr-FR" sz="1000" b="0" i="0" u="none" strike="noStrike" cap="none" normalizeH="0" baseline="0" dirty="0">
                  <a:ln>
                    <a:noFill/>
                  </a:ln>
                  <a:solidFill>
                    <a:srgbClr val="000000"/>
                  </a:solidFill>
                  <a:latin typeface="Verdana" panose="020B0604030504040204" pitchFamily="34" charset="0"/>
                  <a:ea typeface="Verdana" panose="020B0604030504040204" pitchFamily="34" charset="0"/>
                </a:rPr>
              </a:br>
              <a:r>
                <a:rPr kumimoji="0" lang="fr-FR" sz="1000" b="0" i="0" u="none" strike="noStrike" cap="none" normalizeH="0" baseline="0" dirty="0">
                  <a:ln>
                    <a:noFill/>
                  </a:ln>
                  <a:solidFill>
                    <a:srgbClr val="000000"/>
                  </a:solidFill>
                  <a:latin typeface="Verdana" panose="020B0604030504040204" pitchFamily="34" charset="0"/>
                  <a:ea typeface="Verdana" panose="020B0604030504040204" pitchFamily="34" charset="0"/>
                </a:rPr>
                <a:t>bureau d’échange</a:t>
              </a:r>
              <a:br>
                <a:rPr kumimoji="0" lang="fr-FR" sz="1000" b="0" i="0" u="none" strike="noStrike" cap="none" normalizeH="0" baseline="0" dirty="0">
                  <a:ln>
                    <a:noFill/>
                  </a:ln>
                  <a:solidFill>
                    <a:srgbClr val="000000"/>
                  </a:solidFill>
                  <a:latin typeface="Verdana" panose="020B0604030504040204" pitchFamily="34" charset="0"/>
                  <a:ea typeface="Verdana" panose="020B0604030504040204" pitchFamily="34" charset="0"/>
                </a:rPr>
              </a:br>
              <a:r>
                <a:rPr kumimoji="0" lang="fr-FR" sz="1000" b="0" i="0" u="none" strike="noStrike" cap="none" normalizeH="0" baseline="0" dirty="0">
                  <a:ln>
                    <a:noFill/>
                  </a:ln>
                  <a:solidFill>
                    <a:srgbClr val="000000"/>
                  </a:solidFill>
                  <a:latin typeface="Verdana" panose="020B0604030504040204" pitchFamily="34" charset="0"/>
                  <a:ea typeface="Verdana" panose="020B0604030504040204" pitchFamily="34" charset="0"/>
                </a:rPr>
                <a:t>(de destination)</a:t>
              </a:r>
            </a:p>
          </p:txBody>
        </p:sp>
        <p:sp>
          <p:nvSpPr>
            <p:cNvPr id="146" name="Rectangle 67">
              <a:extLst>
                <a:ext uri="{FF2B5EF4-FFF2-40B4-BE49-F238E27FC236}">
                  <a16:creationId xmlns:a16="http://schemas.microsoft.com/office/drawing/2014/main" id="{43FE1540-DBF8-4D2E-90F2-5A7BEC4FD2BF}"/>
                </a:ext>
              </a:extLst>
            </p:cNvPr>
            <p:cNvSpPr>
              <a:spLocks noChangeArrowheads="1"/>
            </p:cNvSpPr>
            <p:nvPr/>
          </p:nvSpPr>
          <p:spPr bwMode="auto">
            <a:xfrm>
              <a:off x="7882039" y="4116596"/>
              <a:ext cx="8768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1000" b="0" i="0" u="none" strike="noStrike" cap="none" normalizeH="0" baseline="0">
                  <a:ln>
                    <a:noFill/>
                  </a:ln>
                  <a:solidFill>
                    <a:srgbClr val="000000"/>
                  </a:solidFill>
                  <a:latin typeface="Verdana" panose="020B0604030504040204" pitchFamily="34" charset="0"/>
                  <a:ea typeface="Verdana" panose="020B0604030504040204" pitchFamily="34" charset="0"/>
                </a:rPr>
                <a:t>Centre</a:t>
              </a:r>
              <a:br>
                <a:rPr kumimoji="0" lang="fr-FR" sz="1000" b="0" i="0" u="none" strike="noStrike" cap="none" normalizeH="0" baseline="0">
                  <a:ln>
                    <a:noFill/>
                  </a:ln>
                  <a:solidFill>
                    <a:srgbClr val="000000"/>
                  </a:solidFill>
                  <a:latin typeface="Verdana" panose="020B0604030504040204" pitchFamily="34" charset="0"/>
                  <a:ea typeface="Verdana" panose="020B0604030504040204" pitchFamily="34" charset="0"/>
                </a:rPr>
              </a:br>
              <a:r>
                <a:rPr kumimoji="0" lang="fr-FR" sz="1000" b="0" i="0" u="none" strike="noStrike" cap="none" normalizeH="0" baseline="0">
                  <a:ln>
                    <a:noFill/>
                  </a:ln>
                  <a:solidFill>
                    <a:srgbClr val="000000"/>
                  </a:solidFill>
                  <a:latin typeface="Verdana" panose="020B0604030504040204" pitchFamily="34" charset="0"/>
                  <a:ea typeface="Verdana" panose="020B0604030504040204" pitchFamily="34" charset="0"/>
                </a:rPr>
                <a:t>de tri</a:t>
              </a:r>
              <a:br>
                <a:rPr kumimoji="0" lang="fr-FR" sz="1000" b="0" i="0" u="none" strike="noStrike" cap="none" normalizeH="0" baseline="0">
                  <a:ln>
                    <a:noFill/>
                  </a:ln>
                  <a:solidFill>
                    <a:srgbClr val="000000"/>
                  </a:solidFill>
                  <a:latin typeface="Verdana" panose="020B0604030504040204" pitchFamily="34" charset="0"/>
                  <a:ea typeface="Verdana" panose="020B0604030504040204" pitchFamily="34" charset="0"/>
                </a:rPr>
              </a:br>
              <a:r>
                <a:rPr kumimoji="0" lang="fr-FR" sz="1000" b="0" i="0" u="none" strike="noStrike" cap="none" normalizeH="0" baseline="0">
                  <a:ln>
                    <a:noFill/>
                  </a:ln>
                  <a:solidFill>
                    <a:srgbClr val="000000"/>
                  </a:solidFill>
                  <a:latin typeface="Verdana" panose="020B0604030504040204" pitchFamily="34" charset="0"/>
                  <a:ea typeface="Verdana" panose="020B0604030504040204" pitchFamily="34" charset="0"/>
                </a:rPr>
                <a:t>(de destination) </a:t>
              </a:r>
            </a:p>
          </p:txBody>
        </p:sp>
      </p:grpSp>
    </p:spTree>
    <p:extLst>
      <p:ext uri="{BB962C8B-B14F-4D97-AF65-F5344CB8AC3E}">
        <p14:creationId xmlns:p14="http://schemas.microsoft.com/office/powerpoint/2010/main" val="18504433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79569924-00F8-4DA0-ADB9-485FDCCA2C45}"/>
              </a:ext>
            </a:extLst>
          </p:cNvPr>
          <p:cNvGrpSpPr>
            <a:grpSpLocks noChangeAspect="1"/>
          </p:cNvGrpSpPr>
          <p:nvPr/>
        </p:nvGrpSpPr>
        <p:grpSpPr>
          <a:xfrm>
            <a:off x="8607379" y="1637125"/>
            <a:ext cx="3320703" cy="837965"/>
            <a:chOff x="6709340" y="383177"/>
            <a:chExt cx="3906709" cy="985837"/>
          </a:xfrm>
        </p:grpSpPr>
        <p:sp>
          <p:nvSpPr>
            <p:cNvPr id="9" name="Rectangle 8">
              <a:extLst>
                <a:ext uri="{FF2B5EF4-FFF2-40B4-BE49-F238E27FC236}">
                  <a16:creationId xmlns:a16="http://schemas.microsoft.com/office/drawing/2014/main" id="{50231653-124A-4442-B8FF-FDE50B6D844A}"/>
                </a:ext>
              </a:extLst>
            </p:cNvPr>
            <p:cNvSpPr/>
            <p:nvPr/>
          </p:nvSpPr>
          <p:spPr>
            <a:xfrm>
              <a:off x="8773828" y="415359"/>
              <a:ext cx="1842221" cy="9536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pic>
          <p:nvPicPr>
            <p:cNvPr id="10" name="Picture 10" descr="https://encrypted-tbn2.google.com/images?q=tbn:ANd9GcT1XilkB4nt0nowAAu88P9Lo4HnCPUL3M4BletkZ-SyWpOm6eJU">
              <a:extLst>
                <a:ext uri="{FF2B5EF4-FFF2-40B4-BE49-F238E27FC236}">
                  <a16:creationId xmlns:a16="http://schemas.microsoft.com/office/drawing/2014/main" id="{15BFCCBD-3F6C-4EDB-B26E-138AE204E9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78640" y="383177"/>
              <a:ext cx="982662" cy="985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descr="https://upload.wikimedia.org/wikipedia/commons/thumb/f/fd/USB_Icon.svg/2000px-USB_Icon.svg.png">
              <a:extLst>
                <a:ext uri="{FF2B5EF4-FFF2-40B4-BE49-F238E27FC236}">
                  <a16:creationId xmlns:a16="http://schemas.microsoft.com/office/drawing/2014/main" id="{7115E4BD-A126-4221-B40C-2F5104C37AE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80477" y="648733"/>
              <a:ext cx="448976" cy="21547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9">
              <a:extLst>
                <a:ext uri="{FF2B5EF4-FFF2-40B4-BE49-F238E27FC236}">
                  <a16:creationId xmlns:a16="http://schemas.microsoft.com/office/drawing/2014/main" id="{F7F2D3FC-7ED8-448A-A703-23B76D7B0952}"/>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8444" t="15398" r="42111" b="3980"/>
            <a:stretch/>
          </p:blipFill>
          <p:spPr bwMode="auto">
            <a:xfrm>
              <a:off x="6709340" y="473327"/>
              <a:ext cx="586810" cy="7390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Image 6">
              <a:extLst>
                <a:ext uri="{FF2B5EF4-FFF2-40B4-BE49-F238E27FC236}">
                  <a16:creationId xmlns:a16="http://schemas.microsoft.com/office/drawing/2014/main" id="{69D9C58B-9247-412C-B40A-4FF7F9AF979E}"/>
                </a:ext>
              </a:extLst>
            </p:cNvPr>
            <p:cNvPicPr>
              <a:picLocks noChangeAspect="1"/>
            </p:cNvPicPr>
            <p:nvPr/>
          </p:nvPicPr>
          <p:blipFill>
            <a:blip r:embed="rId5"/>
            <a:stretch>
              <a:fillRect/>
            </a:stretch>
          </p:blipFill>
          <p:spPr>
            <a:xfrm>
              <a:off x="7540122" y="440327"/>
              <a:ext cx="1762125" cy="774017"/>
            </a:xfrm>
            <a:prstGeom prst="rect">
              <a:avLst/>
            </a:prstGeom>
            <a:scene3d>
              <a:camera prst="isometricLeftDown"/>
              <a:lightRig rig="threePt" dir="t"/>
            </a:scene3d>
          </p:spPr>
        </p:pic>
        <p:cxnSp>
          <p:nvCxnSpPr>
            <p:cNvPr id="14" name="Straight Connector 13">
              <a:extLst>
                <a:ext uri="{FF2B5EF4-FFF2-40B4-BE49-F238E27FC236}">
                  <a16:creationId xmlns:a16="http://schemas.microsoft.com/office/drawing/2014/main" id="{0AAD5111-6966-41B2-AB12-F814094DF181}"/>
                </a:ext>
              </a:extLst>
            </p:cNvPr>
            <p:cNvCxnSpPr/>
            <p:nvPr/>
          </p:nvCxnSpPr>
          <p:spPr>
            <a:xfrm>
              <a:off x="7296150" y="630567"/>
              <a:ext cx="714375" cy="136401"/>
            </a:xfrm>
            <a:prstGeom prst="line">
              <a:avLst/>
            </a:prstGeom>
            <a:ln w="6350">
              <a:solidFill>
                <a:srgbClr val="FF0000"/>
              </a:solidFill>
              <a:prstDash val="sysDot"/>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546FE88C-0DD7-43FA-8054-79E4933F40FA}"/>
                </a:ext>
              </a:extLst>
            </p:cNvPr>
            <p:cNvCxnSpPr/>
            <p:nvPr/>
          </p:nvCxnSpPr>
          <p:spPr>
            <a:xfrm>
              <a:off x="7296150" y="630655"/>
              <a:ext cx="1447800" cy="581736"/>
            </a:xfrm>
            <a:prstGeom prst="line">
              <a:avLst/>
            </a:prstGeom>
            <a:ln w="6350">
              <a:solidFill>
                <a:srgbClr val="FF0000"/>
              </a:solidFill>
              <a:prstDash val="sysDot"/>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B9226623-2E34-4A1C-A372-F77B86A87E71}"/>
                </a:ext>
              </a:extLst>
            </p:cNvPr>
            <p:cNvCxnSpPr/>
            <p:nvPr/>
          </p:nvCxnSpPr>
          <p:spPr>
            <a:xfrm>
              <a:off x="8010525" y="766968"/>
              <a:ext cx="666750" cy="369689"/>
            </a:xfrm>
            <a:prstGeom prst="line">
              <a:avLst/>
            </a:prstGeom>
            <a:ln w="57150">
              <a:solidFill>
                <a:srgbClr val="FF0000">
                  <a:alpha val="19000"/>
                </a:srgbClr>
              </a:solidFill>
              <a:prstDash val="solid"/>
            </a:ln>
          </p:spPr>
          <p:style>
            <a:lnRef idx="2">
              <a:schemeClr val="accent1"/>
            </a:lnRef>
            <a:fillRef idx="0">
              <a:schemeClr val="accent1"/>
            </a:fillRef>
            <a:effectRef idx="1">
              <a:schemeClr val="accent1"/>
            </a:effectRef>
            <a:fontRef idx="minor">
              <a:schemeClr val="tx1"/>
            </a:fontRef>
          </p:style>
        </p:cxnSp>
      </p:grpSp>
      <p:sp>
        <p:nvSpPr>
          <p:cNvPr id="3" name="Content Placeholder 2">
            <a:extLst>
              <a:ext uri="{FF2B5EF4-FFF2-40B4-BE49-F238E27FC236}">
                <a16:creationId xmlns:a16="http://schemas.microsoft.com/office/drawing/2014/main" id="{525F86D4-EE54-48FB-BE5C-26C8E2B58C91}"/>
              </a:ext>
            </a:extLst>
          </p:cNvPr>
          <p:cNvSpPr>
            <a:spLocks noGrp="1"/>
          </p:cNvSpPr>
          <p:nvPr>
            <p:ph sz="quarter" idx="13"/>
          </p:nvPr>
        </p:nvSpPr>
        <p:spPr>
          <a:ln>
            <a:noFill/>
          </a:ln>
        </p:spPr>
        <p:txBody>
          <a:bodyPr/>
          <a:lstStyle/>
          <a:p>
            <a:pPr marL="361950" indent="-361950" algn="l" defTabSz="360000">
              <a:buFont typeface="Wingdings" pitchFamily="2" charset="2"/>
              <a:buChar char="q"/>
              <a:defRPr/>
            </a:pPr>
            <a:r>
              <a:rPr lang="fr-FR" sz="1600" b="1" dirty="0"/>
              <a:t>Transmission</a:t>
            </a:r>
            <a:r>
              <a:rPr lang="fr-FR" sz="1600" dirty="0"/>
              <a:t> des données EDI:</a:t>
            </a:r>
          </a:p>
          <a:p>
            <a:pPr marL="720000" lvl="1" indent="-360000" algn="l" defTabSz="360000">
              <a:spcBef>
                <a:spcPts val="600"/>
              </a:spcBef>
              <a:buFont typeface="Wingdings" panose="05000000000000000000" pitchFamily="2" charset="2"/>
              <a:buChar char="v"/>
              <a:defRPr/>
            </a:pPr>
            <a:r>
              <a:rPr lang="fr-FR" sz="1600" dirty="0"/>
              <a:t>Via des réseaux de transmission EDI reconnus: </a:t>
            </a:r>
          </a:p>
          <a:p>
            <a:pPr marL="1076325" lvl="1" indent="-358775" algn="l" defTabSz="360000">
              <a:spcBef>
                <a:spcPts val="600"/>
              </a:spcBef>
              <a:buFont typeface="Wingdings" panose="05000000000000000000" pitchFamily="2" charset="2"/>
              <a:buChar char="§"/>
              <a:defRPr/>
            </a:pPr>
            <a:r>
              <a:rPr lang="fr-FR" sz="1600" dirty="0"/>
              <a:t>Système de l’UPU (POST*Net via IPS)</a:t>
            </a:r>
          </a:p>
          <a:p>
            <a:pPr marL="1076325" lvl="1" indent="-358775" algn="l" defTabSz="360000">
              <a:spcBef>
                <a:spcPts val="600"/>
              </a:spcBef>
              <a:buFont typeface="Wingdings" panose="05000000000000000000" pitchFamily="2" charset="2"/>
              <a:buChar char="§"/>
              <a:defRPr/>
            </a:pPr>
            <a:r>
              <a:rPr lang="fr-FR" sz="1600" dirty="0"/>
              <a:t>Système d’IPC</a:t>
            </a:r>
          </a:p>
          <a:p>
            <a:pPr marL="720000" lvl="1" indent="-360000" algn="l" defTabSz="360000">
              <a:buFont typeface="Courier New" pitchFamily="49" charset="0"/>
              <a:buChar char="o"/>
              <a:defRPr/>
            </a:pPr>
            <a:endParaRPr lang="en-GB" sz="1600" dirty="0"/>
          </a:p>
          <a:p>
            <a:pPr marL="360000" lvl="1" indent="-358775" algn="l" defTabSz="360000">
              <a:buFont typeface="Wingdings" panose="05000000000000000000" pitchFamily="2" charset="2"/>
              <a:buChar char="q"/>
              <a:defRPr/>
            </a:pPr>
            <a:r>
              <a:rPr lang="fr-FR" sz="1600" dirty="0"/>
              <a:t>Les données EDI sont stockées à l’UPU</a:t>
            </a:r>
          </a:p>
          <a:p>
            <a:pPr marL="4400" indent="0" algn="l" defTabSz="360000">
              <a:buNone/>
            </a:pPr>
            <a:endParaRPr lang="en-GB" sz="1600" dirty="0"/>
          </a:p>
          <a:p>
            <a:pPr marL="4400" indent="0" algn="l" defTabSz="360000">
              <a:buNone/>
            </a:pPr>
            <a:endParaRPr lang="en-GB" sz="1600" dirty="0"/>
          </a:p>
          <a:p>
            <a:pPr marL="4400" indent="0" algn="l" defTabSz="360000">
              <a:buNone/>
            </a:pPr>
            <a:endParaRPr lang="en-GB" sz="1600" dirty="0"/>
          </a:p>
          <a:p>
            <a:pPr marL="4400" indent="0" algn="l" defTabSz="360000">
              <a:buNone/>
            </a:pPr>
            <a:endParaRPr lang="en-GB" sz="1600" dirty="0"/>
          </a:p>
          <a:p>
            <a:pPr indent="-360000" algn="l" defTabSz="360000">
              <a:buFont typeface="Wingdings" pitchFamily="2" charset="2"/>
              <a:buChar char="q"/>
              <a:defRPr/>
            </a:pPr>
            <a:r>
              <a:rPr lang="fr-FR" sz="1600" dirty="0">
                <a:latin typeface="Verdana" pitchFamily="34" charset="0"/>
                <a:ea typeface="Verdana" pitchFamily="34" charset="0"/>
                <a:cs typeface="Verdana" pitchFamily="34" charset="0"/>
              </a:rPr>
              <a:t>Objectifs de transmission actuels:</a:t>
            </a:r>
          </a:p>
          <a:p>
            <a:pPr marL="720000" lvl="1" indent="-360000" algn="l" defTabSz="360000">
              <a:spcBef>
                <a:spcPts val="600"/>
              </a:spcBef>
              <a:buFont typeface="Wingdings" pitchFamily="2" charset="2"/>
              <a:buChar char="v"/>
              <a:defRPr/>
            </a:pPr>
            <a:r>
              <a:rPr lang="fr-FR" sz="1600" dirty="0">
                <a:latin typeface="Verdana" pitchFamily="34" charset="0"/>
                <a:ea typeface="Verdana" pitchFamily="34" charset="0"/>
                <a:cs typeface="Verdana" pitchFamily="34" charset="0"/>
              </a:rPr>
              <a:t>EMD &lt; 24 heures, </a:t>
            </a:r>
            <a:r>
              <a:rPr lang="fr-FR" sz="1600" i="1" dirty="0">
                <a:latin typeface="Verdana" pitchFamily="34" charset="0"/>
                <a:ea typeface="Verdana" pitchFamily="34" charset="0"/>
                <a:cs typeface="Verdana" pitchFamily="34" charset="0"/>
              </a:rPr>
              <a:t>pour les envois avec des données relatives à l’événement EMC</a:t>
            </a:r>
          </a:p>
          <a:p>
            <a:pPr marL="720000" lvl="1" indent="-360000" algn="l" defTabSz="360000">
              <a:spcBef>
                <a:spcPts val="600"/>
              </a:spcBef>
              <a:buFont typeface="Wingdings" pitchFamily="2" charset="2"/>
              <a:buChar char="v"/>
              <a:defRPr/>
            </a:pPr>
            <a:r>
              <a:rPr lang="fr-FR" sz="1600" dirty="0">
                <a:latin typeface="Verdana" pitchFamily="34" charset="0"/>
                <a:ea typeface="Verdana" pitchFamily="34" charset="0"/>
                <a:cs typeface="Verdana" pitchFamily="34" charset="0"/>
              </a:rPr>
              <a:t>EMH ou EDH ou EMI &lt; 24 heures, </a:t>
            </a:r>
            <a:r>
              <a:rPr lang="fr-FR" sz="1600" i="1" dirty="0">
                <a:latin typeface="Verdana" pitchFamily="34" charset="0"/>
                <a:ea typeface="Verdana" pitchFamily="34" charset="0"/>
                <a:cs typeface="Verdana" pitchFamily="34" charset="0"/>
              </a:rPr>
              <a:t>pour les envois avec des données relatives à l’événement EMD</a:t>
            </a:r>
          </a:p>
          <a:p>
            <a:pPr marL="285750" indent="-285750" algn="l" defTabSz="360000">
              <a:buFont typeface="Wingdings" pitchFamily="2" charset="2"/>
              <a:buChar char="q"/>
              <a:defRPr/>
            </a:pPr>
            <a:endParaRPr lang="en-GB" sz="1600" dirty="0">
              <a:latin typeface="Verdana" pitchFamily="34" charset="0"/>
              <a:ea typeface="Verdana" pitchFamily="34" charset="0"/>
              <a:cs typeface="Verdana" pitchFamily="34" charset="0"/>
            </a:endParaRPr>
          </a:p>
          <a:p>
            <a:pPr indent="-360000" algn="l" defTabSz="360000">
              <a:buFont typeface="Wingdings" pitchFamily="2" charset="2"/>
              <a:buChar char="q"/>
              <a:defRPr/>
            </a:pPr>
            <a:r>
              <a:rPr lang="fr-FR" sz="1600" dirty="0">
                <a:latin typeface="Verdana" pitchFamily="34" charset="0"/>
                <a:ea typeface="Verdana" pitchFamily="34" charset="0"/>
                <a:cs typeface="Verdana" pitchFamily="34" charset="0"/>
              </a:rPr>
              <a:t>Pour chaque opérateur désigné, tous les envois dont les événements répondent aux objectifs ci-dessus sont comptés</a:t>
            </a:r>
          </a:p>
          <a:p>
            <a:pPr marL="4400" indent="0" algn="l" defTabSz="360000">
              <a:buNone/>
            </a:pPr>
            <a:endParaRPr lang="en-GB" sz="1600" dirty="0"/>
          </a:p>
        </p:txBody>
      </p:sp>
      <p:sp>
        <p:nvSpPr>
          <p:cNvPr id="17" name="TextBox 16">
            <a:extLst>
              <a:ext uri="{FF2B5EF4-FFF2-40B4-BE49-F238E27FC236}">
                <a16:creationId xmlns:a16="http://schemas.microsoft.com/office/drawing/2014/main" id="{3467593A-D1AB-4210-B033-A09FC1CB720E}"/>
              </a:ext>
            </a:extLst>
          </p:cNvPr>
          <p:cNvSpPr txBox="1"/>
          <p:nvPr/>
        </p:nvSpPr>
        <p:spPr>
          <a:xfrm>
            <a:off x="7986199" y="2533472"/>
            <a:ext cx="3941883" cy="828089"/>
          </a:xfrm>
          <a:prstGeom prst="rect">
            <a:avLst/>
          </a:prstGeom>
          <a:noFill/>
          <a:ln>
            <a:solidFill>
              <a:schemeClr val="accent1"/>
            </a:solidFill>
          </a:ln>
        </p:spPr>
        <p:txBody>
          <a:bodyPr wrap="square" lIns="90000" tIns="90000" rIns="90000" bIns="90000">
            <a:spAutoFit/>
          </a:bodyPr>
          <a:lstStyle/>
          <a:p>
            <a:r>
              <a:rPr lang="fr-FR" sz="1400" b="1" dirty="0">
                <a:latin typeface="Verdana" panose="020B0604030504040204" pitchFamily="34" charset="0"/>
                <a:ea typeface="Verdana" panose="020B0604030504040204" pitchFamily="34" charset="0"/>
              </a:rPr>
              <a:t>Envois recommandés: RA–RZ </a:t>
            </a:r>
          </a:p>
          <a:p>
            <a:endParaRPr lang="en-GB" sz="1400" b="1" dirty="0">
              <a:effectLst/>
              <a:latin typeface="Verdana" panose="020B0604030504040204" pitchFamily="34" charset="0"/>
              <a:ea typeface="Verdana" panose="020B0604030504040204" pitchFamily="34" charset="0"/>
            </a:endParaRPr>
          </a:p>
          <a:p>
            <a:r>
              <a:rPr lang="fr-FR" sz="1400" b="1" dirty="0">
                <a:latin typeface="Verdana" panose="020B0604030504040204" pitchFamily="34" charset="0"/>
                <a:ea typeface="Verdana" panose="020B0604030504040204" pitchFamily="34" charset="0"/>
              </a:rPr>
              <a:t>Envois avec valeur déclarée: VA–VZ</a:t>
            </a:r>
          </a:p>
        </p:txBody>
      </p:sp>
      <p:sp>
        <p:nvSpPr>
          <p:cNvPr id="18" name="Title 1">
            <a:extLst>
              <a:ext uri="{FF2B5EF4-FFF2-40B4-BE49-F238E27FC236}">
                <a16:creationId xmlns:a16="http://schemas.microsoft.com/office/drawing/2014/main" id="{47249494-21E9-49FA-93A4-A19DDD9B8002}"/>
              </a:ext>
            </a:extLst>
          </p:cNvPr>
          <p:cNvSpPr txBox="1">
            <a:spLocks/>
          </p:cNvSpPr>
          <p:nvPr/>
        </p:nvSpPr>
        <p:spPr bwMode="auto">
          <a:xfrm>
            <a:off x="1742400" y="3522733"/>
            <a:ext cx="7967384" cy="574284"/>
          </a:xfrm>
          <a:prstGeom prst="rect">
            <a:avLst/>
          </a:prstGeom>
          <a:solidFill>
            <a:srgbClr val="3A4D9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lnSpc>
                <a:spcPct val="90000"/>
              </a:lnSpc>
              <a:spcBef>
                <a:spcPct val="0"/>
              </a:spcBef>
              <a:spcAft>
                <a:spcPct val="0"/>
              </a:spcAft>
              <a:defRPr sz="36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algn="l" rtl="0" eaLnBrk="1" fontAlgn="base" hangingPunct="1">
              <a:lnSpc>
                <a:spcPct val="90000"/>
              </a:lnSpc>
              <a:spcBef>
                <a:spcPct val="0"/>
              </a:spcBef>
              <a:spcAft>
                <a:spcPct val="0"/>
              </a:spcAft>
              <a:defRPr sz="3600" b="1">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algn="l" rtl="0" eaLnBrk="1" fontAlgn="base" hangingPunct="1">
              <a:lnSpc>
                <a:spcPct val="90000"/>
              </a:lnSpc>
              <a:spcBef>
                <a:spcPct val="0"/>
              </a:spcBef>
              <a:spcAft>
                <a:spcPct val="0"/>
              </a:spcAft>
              <a:defRPr sz="3600" b="1">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algn="l" rtl="0" eaLnBrk="1" fontAlgn="base" hangingPunct="1">
              <a:lnSpc>
                <a:spcPct val="90000"/>
              </a:lnSpc>
              <a:spcBef>
                <a:spcPct val="0"/>
              </a:spcBef>
              <a:spcAft>
                <a:spcPct val="0"/>
              </a:spcAft>
              <a:defRPr sz="3600" b="1">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algn="l" rtl="0" eaLnBrk="1" fontAlgn="base" hangingPunct="1">
              <a:lnSpc>
                <a:spcPct val="90000"/>
              </a:lnSpc>
              <a:spcBef>
                <a:spcPct val="0"/>
              </a:spcBef>
              <a:spcAft>
                <a:spcPct val="0"/>
              </a:spcAft>
              <a:defRPr sz="3600" b="1">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457200" algn="l" rtl="0" eaLnBrk="1" fontAlgn="base" hangingPunct="1">
              <a:lnSpc>
                <a:spcPct val="90000"/>
              </a:lnSpc>
              <a:spcBef>
                <a:spcPct val="0"/>
              </a:spcBef>
              <a:spcAft>
                <a:spcPct val="0"/>
              </a:spcAft>
              <a:defRPr sz="3600" b="1">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914400" algn="l" rtl="0" eaLnBrk="1" fontAlgn="base" hangingPunct="1">
              <a:lnSpc>
                <a:spcPct val="90000"/>
              </a:lnSpc>
              <a:spcBef>
                <a:spcPct val="0"/>
              </a:spcBef>
              <a:spcAft>
                <a:spcPct val="0"/>
              </a:spcAft>
              <a:defRPr sz="3600" b="1">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1371600" algn="l" rtl="0" eaLnBrk="1" fontAlgn="base" hangingPunct="1">
              <a:lnSpc>
                <a:spcPct val="90000"/>
              </a:lnSpc>
              <a:spcBef>
                <a:spcPct val="0"/>
              </a:spcBef>
              <a:spcAft>
                <a:spcPct val="0"/>
              </a:spcAft>
              <a:defRPr sz="3600" b="1">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1828800" algn="l" rtl="0" eaLnBrk="1" fontAlgn="base" hangingPunct="1">
              <a:lnSpc>
                <a:spcPct val="90000"/>
              </a:lnSpc>
              <a:spcBef>
                <a:spcPct val="0"/>
              </a:spcBef>
              <a:spcAft>
                <a:spcPct val="0"/>
              </a:spcAft>
              <a:defRPr sz="3600" b="1">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defTabSz="360000"/>
            <a:r>
              <a:rPr lang="fr-FR" sz="2000" dirty="0">
                <a:solidFill>
                  <a:schemeClr val="bg1"/>
                </a:solidFill>
              </a:rPr>
              <a:t>II.	Évaluation – Délais de transmission des données</a:t>
            </a:r>
          </a:p>
        </p:txBody>
      </p:sp>
      <p:pic>
        <p:nvPicPr>
          <p:cNvPr id="19" name="Picture 2" descr="PMO performance metrics">
            <a:extLst>
              <a:ext uri="{FF2B5EF4-FFF2-40B4-BE49-F238E27FC236}">
                <a16:creationId xmlns:a16="http://schemas.microsoft.com/office/drawing/2014/main" id="{5ABA9EB4-63E6-4054-8061-BBFBE2A919C7}"/>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7646" t="10182" r="7263" b="8849"/>
          <a:stretch/>
        </p:blipFill>
        <p:spPr bwMode="auto">
          <a:xfrm>
            <a:off x="10203516" y="3551413"/>
            <a:ext cx="1724566" cy="1230780"/>
          </a:xfrm>
          <a:prstGeom prst="rect">
            <a:avLst/>
          </a:prstGeom>
          <a:noFill/>
          <a:extLst>
            <a:ext uri="{909E8E84-426E-40DD-AFC4-6F175D3DCCD1}">
              <a14:hiddenFill xmlns:a14="http://schemas.microsoft.com/office/drawing/2010/main">
                <a:solidFill>
                  <a:srgbClr val="FFFFFF"/>
                </a:solidFill>
              </a14:hiddenFill>
            </a:ext>
          </a:extLst>
        </p:spPr>
      </p:pic>
      <p:sp>
        <p:nvSpPr>
          <p:cNvPr id="20" name="Title 1">
            <a:extLst>
              <a:ext uri="{FF2B5EF4-FFF2-40B4-BE49-F238E27FC236}">
                <a16:creationId xmlns:a16="http://schemas.microsoft.com/office/drawing/2014/main" id="{C55A9ED4-71A9-4E99-AF17-791DAF66F835}"/>
              </a:ext>
            </a:extLst>
          </p:cNvPr>
          <p:cNvSpPr>
            <a:spLocks noGrp="1"/>
          </p:cNvSpPr>
          <p:nvPr>
            <p:ph type="title"/>
          </p:nvPr>
        </p:nvSpPr>
        <p:spPr>
          <a:xfrm>
            <a:off x="1743544" y="497201"/>
            <a:ext cx="7967384" cy="574284"/>
          </a:xfrm>
          <a:solidFill>
            <a:srgbClr val="3A4D98"/>
          </a:solidFill>
        </p:spPr>
        <p:txBody>
          <a:bodyPr/>
          <a:lstStyle/>
          <a:p>
            <a:pPr defTabSz="360000"/>
            <a:r>
              <a:rPr lang="fr-FR" sz="2800" b="1" dirty="0">
                <a:solidFill>
                  <a:schemeClr val="bg1"/>
                </a:solidFill>
              </a:rPr>
              <a:t>I.		Saisie et échange de données</a:t>
            </a:r>
          </a:p>
        </p:txBody>
      </p:sp>
    </p:spTree>
    <p:extLst>
      <p:ext uri="{BB962C8B-B14F-4D97-AF65-F5344CB8AC3E}">
        <p14:creationId xmlns:p14="http://schemas.microsoft.com/office/powerpoint/2010/main" val="34195708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F32EC-D3A8-480B-9140-3602A10C0A8A}"/>
              </a:ext>
            </a:extLst>
          </p:cNvPr>
          <p:cNvSpPr>
            <a:spLocks noGrp="1"/>
          </p:cNvSpPr>
          <p:nvPr>
            <p:ph type="title"/>
          </p:nvPr>
        </p:nvSpPr>
        <p:spPr>
          <a:solidFill>
            <a:srgbClr val="3A4D98"/>
          </a:solidFill>
        </p:spPr>
        <p:txBody>
          <a:bodyPr/>
          <a:lstStyle/>
          <a:p>
            <a:pPr defTabSz="360000"/>
            <a:r>
              <a:rPr lang="fr-FR" sz="2400" dirty="0">
                <a:solidFill>
                  <a:schemeClr val="bg1"/>
                </a:solidFill>
              </a:rPr>
              <a:t>III.	Évaluation – Calcul des performances</a:t>
            </a:r>
          </a:p>
        </p:txBody>
      </p:sp>
      <p:sp>
        <p:nvSpPr>
          <p:cNvPr id="3" name="Content Placeholder 2">
            <a:extLst>
              <a:ext uri="{FF2B5EF4-FFF2-40B4-BE49-F238E27FC236}">
                <a16:creationId xmlns:a16="http://schemas.microsoft.com/office/drawing/2014/main" id="{86D58928-7045-4053-B38C-C6D3D29A0530}"/>
              </a:ext>
            </a:extLst>
          </p:cNvPr>
          <p:cNvSpPr>
            <a:spLocks noGrp="1"/>
          </p:cNvSpPr>
          <p:nvPr>
            <p:ph sz="quarter" idx="13"/>
          </p:nvPr>
        </p:nvSpPr>
        <p:spPr>
          <a:xfrm>
            <a:off x="336549" y="1488655"/>
            <a:ext cx="11658715" cy="5128276"/>
          </a:xfrm>
        </p:spPr>
        <p:txBody>
          <a:bodyPr/>
          <a:lstStyle/>
          <a:p>
            <a:pPr marL="0" indent="0" algn="l" defTabSz="360000">
              <a:spcAft>
                <a:spcPts val="1200"/>
              </a:spcAft>
              <a:buNone/>
            </a:pPr>
            <a:r>
              <a:rPr lang="fr-FR" sz="1800" dirty="0"/>
              <a:t>Pour chaque flux, des objectifs minimaux sont fixés:</a:t>
            </a:r>
          </a:p>
          <a:p>
            <a:pPr marL="360000" lvl="1" indent="-360000" algn="l" defTabSz="360000">
              <a:spcAft>
                <a:spcPts val="0"/>
              </a:spcAft>
              <a:buFont typeface="Wingdings" panose="05000000000000000000" pitchFamily="2" charset="2"/>
              <a:buChar char="v"/>
            </a:pPr>
            <a:r>
              <a:rPr lang="fr-FR" sz="1800" dirty="0"/>
              <a:t>56% des envois pour lesquels des données relatives à l’événement EMC sont transmises DOIVENT également être accompagnés de données relatives aux événements EMD</a:t>
            </a:r>
          </a:p>
          <a:p>
            <a:pPr marL="360000" lvl="1" algn="l" defTabSz="360000">
              <a:spcBef>
                <a:spcPts val="600"/>
              </a:spcBef>
              <a:spcAft>
                <a:spcPts val="0"/>
              </a:spcAft>
              <a:buNone/>
            </a:pPr>
            <a:r>
              <a:rPr lang="fr-FR" sz="1800" b="1" dirty="0"/>
              <a:t>et</a:t>
            </a:r>
          </a:p>
          <a:p>
            <a:pPr marL="360000" lvl="1" indent="-360000" algn="l" defTabSz="360000">
              <a:spcBef>
                <a:spcPts val="600"/>
              </a:spcBef>
              <a:spcAft>
                <a:spcPts val="0"/>
              </a:spcAft>
              <a:buFont typeface="Wingdings" panose="05000000000000000000" pitchFamily="2" charset="2"/>
              <a:buChar char="v"/>
            </a:pPr>
            <a:r>
              <a:rPr lang="fr-FR" sz="1800" dirty="0"/>
              <a:t>56% des envois pour lesquels des données relatives à l’événement EMD sont transmises DOIVENT également être accompagnés de données relatives à un événement de distribution (EMH ou EDH ou EMI)</a:t>
            </a:r>
          </a:p>
          <a:p>
            <a:pPr marL="360000" lvl="1" indent="-360000" algn="l" defTabSz="360000">
              <a:spcAft>
                <a:spcPts val="0"/>
              </a:spcAft>
              <a:buFont typeface="Wingdings" panose="05000000000000000000" pitchFamily="2" charset="2"/>
              <a:buChar char="v"/>
            </a:pPr>
            <a:endParaRPr lang="en-GB" sz="1800" dirty="0"/>
          </a:p>
          <a:p>
            <a:pPr marL="4400" indent="0" algn="l" defTabSz="360000">
              <a:spcAft>
                <a:spcPts val="0"/>
              </a:spcAft>
              <a:buNone/>
            </a:pPr>
            <a:r>
              <a:rPr lang="fr-FR" sz="1800" i="1" dirty="0"/>
              <a:t>… mécanisme de calcul en cascade: différence avec le calcul pour l’évaluation du service de suivi</a:t>
            </a:r>
          </a:p>
          <a:p>
            <a:pPr marL="4400" indent="0" algn="l" defTabSz="360000">
              <a:spcAft>
                <a:spcPts val="0"/>
              </a:spcAft>
              <a:buNone/>
            </a:pPr>
            <a:endParaRPr lang="en-GB" sz="1800" dirty="0"/>
          </a:p>
          <a:p>
            <a:pPr marL="4400" indent="0" algn="l" defTabSz="360000">
              <a:spcAft>
                <a:spcPts val="0"/>
              </a:spcAft>
              <a:buNone/>
            </a:pPr>
            <a:r>
              <a:rPr lang="fr-FR" sz="1800" dirty="0"/>
              <a:t>Lorsque les objectifs minimaux sont atteints </a:t>
            </a:r>
            <a:r>
              <a:rPr lang="fr-FR" sz="1800" b="1" dirty="0"/>
              <a:t>et</a:t>
            </a:r>
            <a:r>
              <a:rPr lang="fr-FR" sz="1800" dirty="0"/>
              <a:t> que l’opérateur désigné participe au système </a:t>
            </a:r>
            <a:br>
              <a:rPr lang="fr-FR" sz="1800" dirty="0"/>
            </a:br>
            <a:r>
              <a:rPr lang="fr-FR" sz="1800" dirty="0"/>
              <a:t>de rémunération en fonction des résultats (avant 2026), tous les envois transmis dans les 24 heures peuvent donner lieu à une rémunération</a:t>
            </a:r>
          </a:p>
          <a:p>
            <a:pPr marL="4400" indent="0" algn="l" defTabSz="360000">
              <a:spcAft>
                <a:spcPts val="0"/>
              </a:spcAft>
              <a:buNone/>
            </a:pPr>
            <a:endParaRPr lang="en-GB" sz="1800" dirty="0"/>
          </a:p>
          <a:p>
            <a:pPr marL="4400" indent="0" algn="l" defTabSz="360000">
              <a:spcAft>
                <a:spcPts val="0"/>
              </a:spcAft>
              <a:buNone/>
            </a:pPr>
            <a:r>
              <a:rPr lang="fr-FR" sz="1800" b="1" dirty="0"/>
              <a:t>Rémunération = nombre d’envois pouvant donner lieu à une rémunération x 0,5 DTS</a:t>
            </a:r>
          </a:p>
          <a:p>
            <a:pPr marL="4400" indent="0" algn="l" defTabSz="360000">
              <a:buNone/>
            </a:pPr>
            <a:endParaRPr lang="en-GB" sz="1800" dirty="0"/>
          </a:p>
        </p:txBody>
      </p:sp>
      <p:pic>
        <p:nvPicPr>
          <p:cNvPr id="4" name="Picture 2" descr="PMO performance metrics">
            <a:extLst>
              <a:ext uri="{FF2B5EF4-FFF2-40B4-BE49-F238E27FC236}">
                <a16:creationId xmlns:a16="http://schemas.microsoft.com/office/drawing/2014/main" id="{751DFDC3-5327-49DC-BB1F-8B58735D3CB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646" t="10182" r="7263" b="8849"/>
          <a:stretch/>
        </p:blipFill>
        <p:spPr bwMode="auto">
          <a:xfrm>
            <a:off x="10226362" y="757137"/>
            <a:ext cx="1629088" cy="11626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38023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711BE0-3BFF-4F00-BE33-4A4870786D89}"/>
              </a:ext>
            </a:extLst>
          </p:cNvPr>
          <p:cNvSpPr>
            <a:spLocks noGrp="1"/>
          </p:cNvSpPr>
          <p:nvPr>
            <p:ph type="title"/>
          </p:nvPr>
        </p:nvSpPr>
        <p:spPr>
          <a:xfrm>
            <a:off x="1967210" y="497201"/>
            <a:ext cx="8772056" cy="574284"/>
          </a:xfrm>
        </p:spPr>
        <p:txBody>
          <a:bodyPr/>
          <a:lstStyle/>
          <a:p>
            <a:r>
              <a:rPr lang="fr-FR" dirty="0"/>
              <a:t>Calendrier de présentation des rapports  (v. circulaire du Bureau international 51/2025)</a:t>
            </a:r>
          </a:p>
        </p:txBody>
      </p:sp>
      <p:sp>
        <p:nvSpPr>
          <p:cNvPr id="3" name="Content Placeholder 2">
            <a:extLst>
              <a:ext uri="{FF2B5EF4-FFF2-40B4-BE49-F238E27FC236}">
                <a16:creationId xmlns:a16="http://schemas.microsoft.com/office/drawing/2014/main" id="{D71D4D80-B814-43DD-BD84-EE3115C5AE34}"/>
              </a:ext>
            </a:extLst>
          </p:cNvPr>
          <p:cNvSpPr>
            <a:spLocks noGrp="1"/>
          </p:cNvSpPr>
          <p:nvPr>
            <p:ph sz="quarter" idx="13"/>
          </p:nvPr>
        </p:nvSpPr>
        <p:spPr>
          <a:ln>
            <a:noFill/>
          </a:ln>
        </p:spPr>
        <p:txBody>
          <a:bodyPr/>
          <a:lstStyle/>
          <a:p>
            <a:pPr marL="4400" indent="0" algn="l" defTabSz="360000">
              <a:buNone/>
            </a:pPr>
            <a:r>
              <a:rPr lang="fr-FR" sz="1800" dirty="0"/>
              <a:t>La présentation des rapports est conforme aux directives fournies à l'article 31-105</a:t>
            </a:r>
          </a:p>
          <a:p>
            <a:pPr marL="4400" indent="0" algn="l" defTabSz="360000">
              <a:buNone/>
            </a:pPr>
            <a:endParaRPr lang="en-GB" sz="1800" dirty="0"/>
          </a:p>
          <a:p>
            <a:pPr marL="4400" indent="0" algn="l" defTabSz="360000">
              <a:buNone/>
            </a:pPr>
            <a:endParaRPr lang="en-GB" sz="1800" dirty="0"/>
          </a:p>
          <a:p>
            <a:pPr marL="4400" indent="0" algn="l" defTabSz="360000">
              <a:buNone/>
            </a:pPr>
            <a:endParaRPr lang="en-GB" sz="1800" dirty="0"/>
          </a:p>
          <a:p>
            <a:pPr marL="4400" indent="0" algn="l" defTabSz="360000">
              <a:buNone/>
            </a:pPr>
            <a:endParaRPr lang="en-GB" sz="1800" dirty="0"/>
          </a:p>
          <a:p>
            <a:pPr marL="4400" indent="0" algn="l" defTabSz="360000">
              <a:buNone/>
            </a:pPr>
            <a:endParaRPr lang="en-GB" sz="1800" dirty="0"/>
          </a:p>
          <a:p>
            <a:pPr marL="4400" indent="0" algn="l" defTabSz="360000">
              <a:buNone/>
            </a:pPr>
            <a:endParaRPr lang="en-GB" sz="1800" dirty="0"/>
          </a:p>
          <a:p>
            <a:pPr indent="-360000" algn="l" defTabSz="360000">
              <a:spcBef>
                <a:spcPts val="600"/>
              </a:spcBef>
            </a:pPr>
            <a:endParaRPr lang="en-GB" sz="1800" dirty="0"/>
          </a:p>
          <a:p>
            <a:pPr indent="-360000" algn="l" defTabSz="360000">
              <a:spcBef>
                <a:spcPts val="600"/>
              </a:spcBef>
            </a:pPr>
            <a:r>
              <a:rPr lang="fr-FR" sz="1800" dirty="0"/>
              <a:t>LAS: </a:t>
            </a:r>
            <a:r>
              <a:rPr lang="fr-FR" sz="1800" dirty="0" err="1"/>
              <a:t>Letter</a:t>
            </a:r>
            <a:r>
              <a:rPr lang="fr-FR" sz="1800" dirty="0"/>
              <a:t> </a:t>
            </a:r>
            <a:r>
              <a:rPr lang="fr-FR" sz="1800" dirty="0" err="1"/>
              <a:t>accounting</a:t>
            </a:r>
            <a:r>
              <a:rPr lang="fr-FR" sz="1800" dirty="0"/>
              <a:t> simulation (simulation de la comptabilité pour les envois de la poste </a:t>
            </a:r>
            <a:br>
              <a:rPr lang="fr-FR" sz="1800" dirty="0"/>
            </a:br>
            <a:r>
              <a:rPr lang="fr-FR" sz="1800" dirty="0"/>
              <a:t>aux lettres)</a:t>
            </a:r>
          </a:p>
          <a:p>
            <a:pPr indent="-360000" algn="l" defTabSz="360000">
              <a:spcBef>
                <a:spcPts val="600"/>
              </a:spcBef>
            </a:pPr>
            <a:r>
              <a:rPr lang="fr-FR" sz="1800" dirty="0"/>
              <a:t>Q: Trimestre</a:t>
            </a:r>
          </a:p>
          <a:p>
            <a:pPr indent="-360000" algn="l" defTabSz="360000">
              <a:spcBef>
                <a:spcPts val="600"/>
              </a:spcBef>
            </a:pPr>
            <a:r>
              <a:rPr lang="fr-FR" sz="1800" dirty="0"/>
              <a:t>Y: Année d’établissement de rapports</a:t>
            </a:r>
          </a:p>
          <a:p>
            <a:pPr indent="-360000" algn="l" defTabSz="360000">
              <a:spcBef>
                <a:spcPts val="600"/>
              </a:spcBef>
            </a:pPr>
            <a:r>
              <a:rPr lang="fr-FR" sz="1800" dirty="0"/>
              <a:t>Les rapports seront publiés dans l’application QCS Mail (</a:t>
            </a:r>
            <a:r>
              <a:rPr lang="fr-FR" sz="1800" dirty="0" err="1">
                <a:hlinkClick r:id="rId2"/>
              </a:rPr>
              <a:t>qcsmail.ptc.post</a:t>
            </a:r>
            <a:r>
              <a:rPr lang="fr-FR" sz="1800" dirty="0"/>
              <a:t>) entre </a:t>
            </a:r>
            <a:br>
              <a:rPr lang="fr-FR" sz="1800" dirty="0"/>
            </a:br>
            <a:r>
              <a:rPr lang="fr-FR" sz="1800" dirty="0"/>
              <a:t>le 15 et le 25 de chaque mois</a:t>
            </a:r>
          </a:p>
          <a:p>
            <a:pPr indent="-360000" algn="l" defTabSz="360000">
              <a:spcBef>
                <a:spcPts val="600"/>
              </a:spcBef>
            </a:pPr>
            <a:r>
              <a:rPr lang="fr-FR" sz="1800" dirty="0"/>
              <a:t>Rapports finals aux fins de la rémunération: février (T4), mai (T1), août (T2), novembre (T3)</a:t>
            </a:r>
          </a:p>
          <a:p>
            <a:pPr marL="4400" indent="0" algn="l" defTabSz="360000">
              <a:buNone/>
            </a:pPr>
            <a:endParaRPr lang="en-GB" sz="1800" dirty="0"/>
          </a:p>
        </p:txBody>
      </p:sp>
      <p:pic>
        <p:nvPicPr>
          <p:cNvPr id="4" name="Picture 3">
            <a:extLst>
              <a:ext uri="{FF2B5EF4-FFF2-40B4-BE49-F238E27FC236}">
                <a16:creationId xmlns:a16="http://schemas.microsoft.com/office/drawing/2014/main" id="{BE956CB2-7EC7-49C6-88DE-68166B66E7B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6550" y="1877504"/>
            <a:ext cx="11480292" cy="2012137"/>
          </a:xfrm>
          <a:prstGeom prst="rect">
            <a:avLst/>
          </a:prstGeom>
          <a:noFill/>
          <a:ln>
            <a:noFill/>
          </a:ln>
        </p:spPr>
      </p:pic>
    </p:spTree>
    <p:extLst>
      <p:ext uri="{BB962C8B-B14F-4D97-AF65-F5344CB8AC3E}">
        <p14:creationId xmlns:p14="http://schemas.microsoft.com/office/powerpoint/2010/main" val="37716551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AACA0-E73F-449D-BF95-3358FEF7756D}"/>
              </a:ext>
            </a:extLst>
          </p:cNvPr>
          <p:cNvSpPr>
            <a:spLocks noGrp="1"/>
          </p:cNvSpPr>
          <p:nvPr>
            <p:ph type="title"/>
          </p:nvPr>
        </p:nvSpPr>
        <p:spPr/>
        <p:txBody>
          <a:bodyPr/>
          <a:lstStyle/>
          <a:p>
            <a:r>
              <a:rPr lang="fr-FR"/>
              <a:t>Exemple de rapport</a:t>
            </a:r>
          </a:p>
        </p:txBody>
      </p:sp>
      <p:pic>
        <p:nvPicPr>
          <p:cNvPr id="4" name="Picture 3">
            <a:extLst>
              <a:ext uri="{FF2B5EF4-FFF2-40B4-BE49-F238E27FC236}">
                <a16:creationId xmlns:a16="http://schemas.microsoft.com/office/drawing/2014/main" id="{AB5D11AC-061E-4684-B253-8E1C43219D6C}"/>
              </a:ext>
            </a:extLst>
          </p:cNvPr>
          <p:cNvPicPr>
            <a:picLocks noChangeAspect="1"/>
          </p:cNvPicPr>
          <p:nvPr/>
        </p:nvPicPr>
        <p:blipFill>
          <a:blip r:embed="rId2"/>
          <a:stretch>
            <a:fillRect/>
          </a:stretch>
        </p:blipFill>
        <p:spPr>
          <a:xfrm>
            <a:off x="336551" y="1530220"/>
            <a:ext cx="7475667" cy="3031675"/>
          </a:xfrm>
          <a:prstGeom prst="rect">
            <a:avLst/>
          </a:prstGeom>
          <a:ln>
            <a:solidFill>
              <a:schemeClr val="tx1"/>
            </a:solidFill>
          </a:ln>
        </p:spPr>
      </p:pic>
      <p:pic>
        <p:nvPicPr>
          <p:cNvPr id="5" name="Picture 4">
            <a:extLst>
              <a:ext uri="{FF2B5EF4-FFF2-40B4-BE49-F238E27FC236}">
                <a16:creationId xmlns:a16="http://schemas.microsoft.com/office/drawing/2014/main" id="{FD491E8C-CC6D-4181-9F9A-99092673CEF7}"/>
              </a:ext>
            </a:extLst>
          </p:cNvPr>
          <p:cNvPicPr>
            <a:picLocks noChangeAspect="1"/>
          </p:cNvPicPr>
          <p:nvPr/>
        </p:nvPicPr>
        <p:blipFill>
          <a:blip r:embed="rId3"/>
          <a:stretch>
            <a:fillRect/>
          </a:stretch>
        </p:blipFill>
        <p:spPr>
          <a:xfrm>
            <a:off x="4018127" y="4187119"/>
            <a:ext cx="7837322" cy="2384597"/>
          </a:xfrm>
          <a:prstGeom prst="rect">
            <a:avLst/>
          </a:prstGeom>
          <a:ln>
            <a:solidFill>
              <a:schemeClr val="tx1"/>
            </a:solidFill>
          </a:ln>
        </p:spPr>
      </p:pic>
    </p:spTree>
    <p:extLst>
      <p:ext uri="{BB962C8B-B14F-4D97-AF65-F5344CB8AC3E}">
        <p14:creationId xmlns:p14="http://schemas.microsoft.com/office/powerpoint/2010/main" val="23572635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AACA0-E73F-449D-BF95-3358FEF7756D}"/>
              </a:ext>
            </a:extLst>
          </p:cNvPr>
          <p:cNvSpPr>
            <a:spLocks noGrp="1"/>
          </p:cNvSpPr>
          <p:nvPr>
            <p:ph type="title"/>
          </p:nvPr>
        </p:nvSpPr>
        <p:spPr>
          <a:xfrm>
            <a:off x="1743543" y="497201"/>
            <a:ext cx="9466079" cy="574284"/>
          </a:xfrm>
        </p:spPr>
        <p:txBody>
          <a:bodyPr/>
          <a:lstStyle/>
          <a:p>
            <a:r>
              <a:rPr lang="fr-FR" sz="3200" dirty="0"/>
              <a:t>Enseignements tirés et rapports opérationnels</a:t>
            </a:r>
          </a:p>
        </p:txBody>
      </p:sp>
      <p:sp>
        <p:nvSpPr>
          <p:cNvPr id="3" name="Content Placeholder 2">
            <a:extLst>
              <a:ext uri="{FF2B5EF4-FFF2-40B4-BE49-F238E27FC236}">
                <a16:creationId xmlns:a16="http://schemas.microsoft.com/office/drawing/2014/main" id="{7B698B83-5704-4755-A77F-1CE3343BB474}"/>
              </a:ext>
            </a:extLst>
          </p:cNvPr>
          <p:cNvSpPr>
            <a:spLocks noGrp="1"/>
          </p:cNvSpPr>
          <p:nvPr>
            <p:ph sz="quarter" idx="13"/>
          </p:nvPr>
        </p:nvSpPr>
        <p:spPr>
          <a:xfrm>
            <a:off x="336550" y="1530220"/>
            <a:ext cx="11518900" cy="3420000"/>
          </a:xfrm>
          <a:ln>
            <a:noFill/>
          </a:ln>
        </p:spPr>
        <p:txBody>
          <a:bodyPr/>
          <a:lstStyle/>
          <a:p>
            <a:pPr marL="4400" indent="0" algn="l" defTabSz="360000">
              <a:buNone/>
            </a:pPr>
            <a:endParaRPr lang="en-US" sz="2000" dirty="0"/>
          </a:p>
          <a:p>
            <a:pPr marL="4400" indent="0" algn="l" defTabSz="360000">
              <a:buNone/>
            </a:pPr>
            <a:endParaRPr lang="en-US" sz="2000" dirty="0"/>
          </a:p>
          <a:p>
            <a:pPr marL="4400" indent="0" algn="l" defTabSz="360000">
              <a:buNone/>
            </a:pPr>
            <a:endParaRPr lang="en-US" sz="2000" dirty="0"/>
          </a:p>
          <a:p>
            <a:pPr marL="4400" indent="0" algn="l" defTabSz="360000">
              <a:buNone/>
            </a:pPr>
            <a:endParaRPr lang="en-GB" sz="2000" dirty="0"/>
          </a:p>
        </p:txBody>
      </p:sp>
      <p:sp>
        <p:nvSpPr>
          <p:cNvPr id="14" name="Content Placeholder 2">
            <a:extLst>
              <a:ext uri="{FF2B5EF4-FFF2-40B4-BE49-F238E27FC236}">
                <a16:creationId xmlns:a16="http://schemas.microsoft.com/office/drawing/2014/main" id="{4FA728CF-8366-47D3-8628-3B82872013BB}"/>
              </a:ext>
            </a:extLst>
          </p:cNvPr>
          <p:cNvSpPr txBox="1">
            <a:spLocks/>
          </p:cNvSpPr>
          <p:nvPr/>
        </p:nvSpPr>
        <p:spPr bwMode="auto">
          <a:xfrm>
            <a:off x="336550" y="4702206"/>
            <a:ext cx="11518900" cy="1332000"/>
          </a:xfrm>
          <a:prstGeom prst="rect">
            <a:avLst/>
          </a:prstGeom>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anchor="t" anchorCtr="0" compatLnSpc="1">
            <a:prstTxWarp prst="textNoShape">
              <a:avLst/>
            </a:prstTxWarp>
          </a:bodyPr>
          <a:lstStyle>
            <a:lvl1pPr marL="360000" indent="-355600" algn="just" rtl="0" eaLnBrk="1" fontAlgn="base" hangingPunct="1">
              <a:lnSpc>
                <a:spcPct val="100000"/>
              </a:lnSpc>
              <a:spcBef>
                <a:spcPts val="0"/>
              </a:spcBef>
              <a:spcAft>
                <a:spcPct val="0"/>
              </a:spcAft>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0" algn="just" rtl="0" eaLnBrk="1" fontAlgn="base" hangingPunct="1">
              <a:lnSpc>
                <a:spcPct val="100000"/>
              </a:lnSpc>
              <a:spcBef>
                <a:spcPts val="0"/>
              </a:spcBef>
              <a:spcAft>
                <a:spcPct val="0"/>
              </a:spcAft>
              <a:buFont typeface="Arial" panose="020B0604020202020204" pitchFamily="34" charset="0"/>
              <a:buChar char="•"/>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0" algn="just" rtl="0" eaLnBrk="1" fontAlgn="base" hangingPunct="1">
              <a:lnSpc>
                <a:spcPct val="100000"/>
              </a:lnSpc>
              <a:spcBef>
                <a:spcPts val="0"/>
              </a:spcBef>
              <a:spcAft>
                <a:spcPct val="0"/>
              </a:spcAft>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0" algn="just" rtl="0" eaLnBrk="1" fontAlgn="base" hangingPunct="1">
              <a:lnSpc>
                <a:spcPct val="100000"/>
              </a:lnSpc>
              <a:spcBef>
                <a:spcPts val="0"/>
              </a:spcBef>
              <a:spcAft>
                <a:spcPct val="0"/>
              </a:spcAft>
              <a:buFont typeface="Arial" panose="020B0604020202020204" pitchFamily="34" charset="0"/>
              <a:buChar char="•"/>
              <a:defRPr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0" algn="just" rtl="0" eaLnBrk="1" fontAlgn="base" hangingPunct="1">
              <a:lnSpc>
                <a:spcPct val="100000"/>
              </a:lnSpc>
              <a:spcBef>
                <a:spcPts val="0"/>
              </a:spcBef>
              <a:spcAft>
                <a:spcPct val="0"/>
              </a:spcAft>
              <a:buFont typeface="Arial" panose="020B0604020202020204" pitchFamily="34" charset="0"/>
              <a:buChar char="•"/>
              <a:defRPr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400" indent="0" algn="l" defTabSz="360000">
              <a:buFont typeface="Arial" panose="020B0604020202020204" pitchFamily="34" charset="0"/>
              <a:buNone/>
            </a:pPr>
            <a:r>
              <a:rPr lang="fr-FR" sz="2000" dirty="0"/>
              <a:t>Rapports opérationnels</a:t>
            </a:r>
          </a:p>
          <a:p>
            <a:pPr indent="-360000" algn="l" defTabSz="360000">
              <a:spcBef>
                <a:spcPts val="600"/>
              </a:spcBef>
              <a:buFont typeface="Wingdings" panose="05000000000000000000" pitchFamily="2" charset="2"/>
              <a:buChar char="q"/>
            </a:pPr>
            <a:r>
              <a:rPr lang="fr-FR" sz="2000" dirty="0"/>
              <a:t>Seuls des fichiers plats peuvent être générés et mis à disposition à la demande </a:t>
            </a:r>
          </a:p>
          <a:p>
            <a:pPr indent="-360000" algn="l" defTabSz="360000">
              <a:spcBef>
                <a:spcPts val="600"/>
              </a:spcBef>
              <a:buFont typeface="Wingdings" panose="05000000000000000000" pitchFamily="2" charset="2"/>
              <a:buChar char="q"/>
            </a:pPr>
            <a:r>
              <a:rPr lang="fr-FR" sz="2000" dirty="0"/>
              <a:t>Le système mondial d’établissement de rapports de l’UPU contiendra davantage </a:t>
            </a:r>
            <a:br>
              <a:rPr lang="fr-FR" sz="2000" dirty="0"/>
            </a:br>
            <a:r>
              <a:rPr lang="fr-FR" sz="2000" dirty="0"/>
              <a:t>de rapports opérationnels</a:t>
            </a:r>
          </a:p>
          <a:p>
            <a:pPr marL="4400" indent="0" algn="l" defTabSz="360000">
              <a:buFont typeface="Arial" panose="020B0604020202020204" pitchFamily="34" charset="0"/>
              <a:buNone/>
            </a:pPr>
            <a:endParaRPr lang="en-US" sz="2000" dirty="0"/>
          </a:p>
          <a:p>
            <a:pPr marL="4400" indent="0" algn="l" defTabSz="360000">
              <a:buFont typeface="Arial" panose="020B0604020202020204" pitchFamily="34" charset="0"/>
              <a:buNone/>
            </a:pPr>
            <a:endParaRPr lang="en-GB" sz="2000" dirty="0"/>
          </a:p>
        </p:txBody>
      </p:sp>
      <p:grpSp>
        <p:nvGrpSpPr>
          <p:cNvPr id="15" name="Group 14">
            <a:extLst>
              <a:ext uri="{FF2B5EF4-FFF2-40B4-BE49-F238E27FC236}">
                <a16:creationId xmlns:a16="http://schemas.microsoft.com/office/drawing/2014/main" id="{2BB84895-DDA0-436C-8AD4-8F2B369ACD5D}"/>
              </a:ext>
            </a:extLst>
          </p:cNvPr>
          <p:cNvGrpSpPr/>
          <p:nvPr/>
        </p:nvGrpSpPr>
        <p:grpSpPr>
          <a:xfrm>
            <a:off x="221082" y="1525879"/>
            <a:ext cx="11634369" cy="3168331"/>
            <a:chOff x="145357" y="1377980"/>
            <a:chExt cx="11405634" cy="3168331"/>
          </a:xfrm>
        </p:grpSpPr>
        <p:sp>
          <p:nvSpPr>
            <p:cNvPr id="16" name="TextBox 15">
              <a:extLst>
                <a:ext uri="{FF2B5EF4-FFF2-40B4-BE49-F238E27FC236}">
                  <a16:creationId xmlns:a16="http://schemas.microsoft.com/office/drawing/2014/main" id="{E61261EC-C5C1-48FB-911D-50F8B12C2E05}"/>
                </a:ext>
              </a:extLst>
            </p:cNvPr>
            <p:cNvSpPr txBox="1"/>
            <p:nvPr/>
          </p:nvSpPr>
          <p:spPr>
            <a:xfrm>
              <a:off x="258556" y="1985964"/>
              <a:ext cx="6525110" cy="307777"/>
            </a:xfrm>
            <a:prstGeom prst="rect">
              <a:avLst/>
            </a:prstGeom>
            <a:noFill/>
          </p:spPr>
          <p:txBody>
            <a:bodyPr wrap="square" lIns="0" tIns="0" rIns="0" bIns="0" rtlCol="0">
              <a:spAutoFit/>
            </a:bodyPr>
            <a:lstStyle/>
            <a:p>
              <a:pPr marL="358775" lvl="1" indent="-358775" defTabSz="360000">
                <a:buFont typeface="Wingdings" panose="05000000000000000000" pitchFamily="2" charset="2"/>
                <a:buChar char="q"/>
              </a:pPr>
              <a:r>
                <a:rPr lang="fr-FR" sz="2000" dirty="0">
                  <a:latin typeface="Verdana" panose="020B0604030504040204" pitchFamily="34" charset="0"/>
                  <a:ea typeface="Verdana" panose="020B0604030504040204" pitchFamily="34" charset="0"/>
                </a:rPr>
                <a:t>Les données EDI doivent être copiées</a:t>
              </a:r>
            </a:p>
          </p:txBody>
        </p:sp>
        <p:sp>
          <p:nvSpPr>
            <p:cNvPr id="17" name="Title 1">
              <a:extLst>
                <a:ext uri="{FF2B5EF4-FFF2-40B4-BE49-F238E27FC236}">
                  <a16:creationId xmlns:a16="http://schemas.microsoft.com/office/drawing/2014/main" id="{F7772A27-73DD-44B8-AD9A-7B00727854AF}"/>
                </a:ext>
              </a:extLst>
            </p:cNvPr>
            <p:cNvSpPr txBox="1">
              <a:spLocks/>
            </p:cNvSpPr>
            <p:nvPr/>
          </p:nvSpPr>
          <p:spPr>
            <a:xfrm>
              <a:off x="145357" y="1377980"/>
              <a:ext cx="3434150" cy="57428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r>
                <a:rPr lang="fr-FR" sz="2000" b="0" dirty="0"/>
                <a:t>Enseignements tirés</a:t>
              </a:r>
            </a:p>
          </p:txBody>
        </p:sp>
        <p:pic>
          <p:nvPicPr>
            <p:cNvPr id="18" name="Picture 17">
              <a:extLst>
                <a:ext uri="{FF2B5EF4-FFF2-40B4-BE49-F238E27FC236}">
                  <a16:creationId xmlns:a16="http://schemas.microsoft.com/office/drawing/2014/main" id="{1150C487-3D76-439C-9CC2-199ABD09A6FF}"/>
                </a:ext>
              </a:extLst>
            </p:cNvPr>
            <p:cNvPicPr>
              <a:picLocks noChangeAspect="1"/>
            </p:cNvPicPr>
            <p:nvPr/>
          </p:nvPicPr>
          <p:blipFill>
            <a:blip r:embed="rId2"/>
            <a:stretch>
              <a:fillRect/>
            </a:stretch>
          </p:blipFill>
          <p:spPr>
            <a:xfrm>
              <a:off x="6927555" y="1382321"/>
              <a:ext cx="4623436" cy="3163990"/>
            </a:xfrm>
            <a:prstGeom prst="rect">
              <a:avLst/>
            </a:prstGeom>
            <a:ln>
              <a:solidFill>
                <a:schemeClr val="accent1"/>
              </a:solidFill>
            </a:ln>
          </p:spPr>
        </p:pic>
        <p:sp>
          <p:nvSpPr>
            <p:cNvPr id="19" name="TextBox 18">
              <a:extLst>
                <a:ext uri="{FF2B5EF4-FFF2-40B4-BE49-F238E27FC236}">
                  <a16:creationId xmlns:a16="http://schemas.microsoft.com/office/drawing/2014/main" id="{0A8D708D-987E-4EC1-A8C6-B3E69469A4BC}"/>
                </a:ext>
              </a:extLst>
            </p:cNvPr>
            <p:cNvSpPr txBox="1"/>
            <p:nvPr/>
          </p:nvSpPr>
          <p:spPr>
            <a:xfrm>
              <a:off x="258554" y="2444699"/>
              <a:ext cx="6270699" cy="615553"/>
            </a:xfrm>
            <a:prstGeom prst="rect">
              <a:avLst/>
            </a:prstGeom>
            <a:noFill/>
          </p:spPr>
          <p:txBody>
            <a:bodyPr wrap="square" lIns="0" tIns="0" rIns="0" bIns="0" rtlCol="0">
              <a:spAutoFit/>
            </a:bodyPr>
            <a:lstStyle/>
            <a:p>
              <a:pPr marL="360000" lvl="1" indent="-360000" defTabSz="360000">
                <a:buFont typeface="Wingdings" panose="05000000000000000000" pitchFamily="2" charset="2"/>
                <a:buChar char="q"/>
              </a:pPr>
              <a:r>
                <a:rPr lang="fr-FR" sz="2000" dirty="0">
                  <a:latin typeface="Verdana" panose="020B0604030504040204" pitchFamily="34" charset="0"/>
                  <a:ea typeface="Verdana" panose="020B0604030504040204" pitchFamily="34" charset="0"/>
                </a:rPr>
                <a:t>Accès au système d’établissement de rapports du système de contrôle de la qualité (QCS)</a:t>
              </a:r>
            </a:p>
          </p:txBody>
        </p:sp>
      </p:grpSp>
    </p:spTree>
    <p:extLst>
      <p:ext uri="{BB962C8B-B14F-4D97-AF65-F5344CB8AC3E}">
        <p14:creationId xmlns:p14="http://schemas.microsoft.com/office/powerpoint/2010/main" val="1515868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left)">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AACA0-E73F-449D-BF95-3358FEF7756D}"/>
              </a:ext>
            </a:extLst>
          </p:cNvPr>
          <p:cNvSpPr>
            <a:spLocks noGrp="1"/>
          </p:cNvSpPr>
          <p:nvPr>
            <p:ph type="title"/>
          </p:nvPr>
        </p:nvSpPr>
        <p:spPr>
          <a:xfrm>
            <a:off x="1743544" y="418995"/>
            <a:ext cx="9762108" cy="645799"/>
          </a:xfrm>
        </p:spPr>
        <p:txBody>
          <a:bodyPr/>
          <a:lstStyle/>
          <a:p>
            <a:r>
              <a:rPr lang="fr-FR" sz="2800" dirty="0"/>
              <a:t>Traitement électronique des réclamations internationales à compter du 1</a:t>
            </a:r>
            <a:r>
              <a:rPr lang="fr-FR" sz="2800" baseline="30000" dirty="0"/>
              <a:t>er</a:t>
            </a:r>
            <a:r>
              <a:rPr lang="fr-FR" sz="2800" dirty="0"/>
              <a:t> janvier 2026</a:t>
            </a:r>
          </a:p>
        </p:txBody>
      </p:sp>
      <p:sp>
        <p:nvSpPr>
          <p:cNvPr id="3" name="Content Placeholder 2">
            <a:extLst>
              <a:ext uri="{FF2B5EF4-FFF2-40B4-BE49-F238E27FC236}">
                <a16:creationId xmlns:a16="http://schemas.microsoft.com/office/drawing/2014/main" id="{7B698B83-5704-4755-A77F-1CE3343BB474}"/>
              </a:ext>
            </a:extLst>
          </p:cNvPr>
          <p:cNvSpPr>
            <a:spLocks noGrp="1"/>
          </p:cNvSpPr>
          <p:nvPr>
            <p:ph sz="quarter" idx="13"/>
          </p:nvPr>
        </p:nvSpPr>
        <p:spPr>
          <a:xfrm>
            <a:off x="336550" y="1530220"/>
            <a:ext cx="11518900" cy="3420000"/>
          </a:xfrm>
          <a:ln>
            <a:noFill/>
          </a:ln>
        </p:spPr>
        <p:txBody>
          <a:bodyPr/>
          <a:lstStyle/>
          <a:p>
            <a:pPr marL="4400" indent="0" defTabSz="360000">
              <a:buNone/>
            </a:pPr>
            <a:endParaRPr lang="en-US" sz="2000" dirty="0"/>
          </a:p>
          <a:p>
            <a:pPr marL="4400" indent="0" defTabSz="360000">
              <a:buNone/>
            </a:pPr>
            <a:endParaRPr lang="en-US" sz="2000" dirty="0"/>
          </a:p>
          <a:p>
            <a:pPr marL="4400" indent="0" defTabSz="360000">
              <a:buNone/>
            </a:pPr>
            <a:endParaRPr lang="en-US" sz="2000" dirty="0"/>
          </a:p>
          <a:p>
            <a:pPr marL="4400" indent="0" defTabSz="360000">
              <a:buNone/>
            </a:pPr>
            <a:endParaRPr lang="en-GB" sz="2000" dirty="0"/>
          </a:p>
        </p:txBody>
      </p:sp>
      <p:graphicFrame>
        <p:nvGraphicFramePr>
          <p:cNvPr id="4" name="Diagramme 3">
            <a:extLst>
              <a:ext uri="{FF2B5EF4-FFF2-40B4-BE49-F238E27FC236}">
                <a16:creationId xmlns:a16="http://schemas.microsoft.com/office/drawing/2014/main" id="{1EB9B946-B8D1-4140-8382-D845942D8561}"/>
              </a:ext>
            </a:extLst>
          </p:cNvPr>
          <p:cNvGraphicFramePr/>
          <p:nvPr>
            <p:extLst>
              <p:ext uri="{D42A27DB-BD31-4B8C-83A1-F6EECF244321}">
                <p14:modId xmlns:p14="http://schemas.microsoft.com/office/powerpoint/2010/main" val="2331281459"/>
              </p:ext>
            </p:extLst>
          </p:nvPr>
        </p:nvGraphicFramePr>
        <p:xfrm>
          <a:off x="342900" y="1341521"/>
          <a:ext cx="4325353" cy="52217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Diagramme 5">
            <a:extLst>
              <a:ext uri="{FF2B5EF4-FFF2-40B4-BE49-F238E27FC236}">
                <a16:creationId xmlns:a16="http://schemas.microsoft.com/office/drawing/2014/main" id="{4F4979E3-A7A8-4337-B669-6562F97D30DF}"/>
              </a:ext>
            </a:extLst>
          </p:cNvPr>
          <p:cNvGraphicFramePr/>
          <p:nvPr>
            <p:extLst>
              <p:ext uri="{D42A27DB-BD31-4B8C-83A1-F6EECF244321}">
                <p14:modId xmlns:p14="http://schemas.microsoft.com/office/powerpoint/2010/main" val="1819679918"/>
              </p:ext>
            </p:extLst>
          </p:nvPr>
        </p:nvGraphicFramePr>
        <p:xfrm>
          <a:off x="4788568" y="1341521"/>
          <a:ext cx="6864016" cy="522170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9253781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E3AB8-CC50-483F-A07E-BA87F9AB3F47}"/>
              </a:ext>
            </a:extLst>
          </p:cNvPr>
          <p:cNvSpPr>
            <a:spLocks noGrp="1"/>
          </p:cNvSpPr>
          <p:nvPr>
            <p:ph type="ctrTitle"/>
          </p:nvPr>
        </p:nvSpPr>
        <p:spPr/>
        <p:txBody>
          <a:bodyPr/>
          <a:lstStyle/>
          <a:p>
            <a:pPr defTabSz="450000"/>
            <a:br>
              <a:rPr lang="fr-FR"/>
            </a:br>
            <a:r>
              <a:rPr lang="fr-FR" sz="4400"/>
              <a:t> 8. </a:t>
            </a:r>
            <a:r>
              <a:rPr lang="fr-FR" sz="4800"/>
              <a:t>Comptabilité</a:t>
            </a:r>
          </a:p>
        </p:txBody>
      </p:sp>
    </p:spTree>
    <p:extLst>
      <p:ext uri="{BB962C8B-B14F-4D97-AF65-F5344CB8AC3E}">
        <p14:creationId xmlns:p14="http://schemas.microsoft.com/office/powerpoint/2010/main" val="249876293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AACA0-E73F-449D-BF95-3358FEF7756D}"/>
              </a:ext>
            </a:extLst>
          </p:cNvPr>
          <p:cNvSpPr>
            <a:spLocks noGrp="1"/>
          </p:cNvSpPr>
          <p:nvPr>
            <p:ph type="title"/>
          </p:nvPr>
        </p:nvSpPr>
        <p:spPr/>
        <p:txBody>
          <a:bodyPr/>
          <a:lstStyle/>
          <a:p>
            <a:r>
              <a:rPr lang="fr-FR"/>
              <a:t>La comptabilité aujourd’hui</a:t>
            </a:r>
          </a:p>
        </p:txBody>
      </p:sp>
      <p:sp>
        <p:nvSpPr>
          <p:cNvPr id="4" name="TextBox 3">
            <a:extLst>
              <a:ext uri="{FF2B5EF4-FFF2-40B4-BE49-F238E27FC236}">
                <a16:creationId xmlns:a16="http://schemas.microsoft.com/office/drawing/2014/main" id="{9D9832BA-91E4-42FE-BD9A-DA3F433ADB89}"/>
              </a:ext>
            </a:extLst>
          </p:cNvPr>
          <p:cNvSpPr txBox="1"/>
          <p:nvPr/>
        </p:nvSpPr>
        <p:spPr>
          <a:xfrm>
            <a:off x="7298575" y="1305777"/>
            <a:ext cx="4556875" cy="907941"/>
          </a:xfrm>
          <a:prstGeom prst="rect">
            <a:avLst/>
          </a:prstGeom>
          <a:solidFill>
            <a:schemeClr val="accent2">
              <a:lumMod val="20000"/>
              <a:lumOff val="80000"/>
            </a:schemeClr>
          </a:solidFill>
        </p:spPr>
        <p:txBody>
          <a:bodyPr wrap="square" rtlCol="0">
            <a:spAutoFit/>
          </a:bodyPr>
          <a:lstStyle/>
          <a:p>
            <a:r>
              <a:rPr lang="fr-FR" sz="1200" dirty="0">
                <a:latin typeface="Verdana" panose="020B0604030504040204" pitchFamily="34" charset="0"/>
                <a:ea typeface="Verdana" panose="020B0604030504040204" pitchFamily="34" charset="0"/>
              </a:rPr>
              <a:t>Participation facultative au programme de rémunération supplémentaire de l'UPU</a:t>
            </a:r>
          </a:p>
          <a:p>
            <a:pPr>
              <a:spcBef>
                <a:spcPts val="600"/>
              </a:spcBef>
            </a:pPr>
            <a:r>
              <a:rPr lang="fr-FR" sz="1200" dirty="0">
                <a:latin typeface="Verdana" panose="020B0604030504040204" pitchFamily="34" charset="0"/>
                <a:ea typeface="Verdana" panose="020B0604030504040204" pitchFamily="34" charset="0"/>
              </a:rPr>
              <a:t>-&gt; sous-groupe «fermé» d'opérateurs bénéficiant d'une rémunération supplémentaire en fonction des résultats</a:t>
            </a:r>
          </a:p>
        </p:txBody>
      </p:sp>
      <p:graphicFrame>
        <p:nvGraphicFramePr>
          <p:cNvPr id="5" name="Table 4">
            <a:extLst>
              <a:ext uri="{FF2B5EF4-FFF2-40B4-BE49-F238E27FC236}">
                <a16:creationId xmlns:a16="http://schemas.microsoft.com/office/drawing/2014/main" id="{3E8EAFE6-D731-41C0-871F-3458568B4F01}"/>
              </a:ext>
            </a:extLst>
          </p:cNvPr>
          <p:cNvGraphicFramePr>
            <a:graphicFrameLocks noGrp="1"/>
          </p:cNvGraphicFramePr>
          <p:nvPr>
            <p:extLst>
              <p:ext uri="{D42A27DB-BD31-4B8C-83A1-F6EECF244321}">
                <p14:modId xmlns:p14="http://schemas.microsoft.com/office/powerpoint/2010/main" val="442939544"/>
              </p:ext>
            </p:extLst>
          </p:nvPr>
        </p:nvGraphicFramePr>
        <p:xfrm>
          <a:off x="336550" y="2294731"/>
          <a:ext cx="11518900" cy="3765847"/>
        </p:xfrm>
        <a:graphic>
          <a:graphicData uri="http://schemas.openxmlformats.org/drawingml/2006/table">
            <a:tbl>
              <a:tblPr firstRow="1" bandRow="1">
                <a:tableStyleId>{5C22544A-7EE6-4342-B048-85BDC9FD1C3A}</a:tableStyleId>
              </a:tblPr>
              <a:tblGrid>
                <a:gridCol w="2485435">
                  <a:extLst>
                    <a:ext uri="{9D8B030D-6E8A-4147-A177-3AD203B41FA5}">
                      <a16:colId xmlns:a16="http://schemas.microsoft.com/office/drawing/2014/main" val="3379270745"/>
                    </a:ext>
                  </a:extLst>
                </a:gridCol>
                <a:gridCol w="4028084">
                  <a:extLst>
                    <a:ext uri="{9D8B030D-6E8A-4147-A177-3AD203B41FA5}">
                      <a16:colId xmlns:a16="http://schemas.microsoft.com/office/drawing/2014/main" val="1251185141"/>
                    </a:ext>
                  </a:extLst>
                </a:gridCol>
                <a:gridCol w="5005381">
                  <a:extLst>
                    <a:ext uri="{9D8B030D-6E8A-4147-A177-3AD203B41FA5}">
                      <a16:colId xmlns:a16="http://schemas.microsoft.com/office/drawing/2014/main" val="3395413122"/>
                    </a:ext>
                  </a:extLst>
                </a:gridCol>
              </a:tblGrid>
              <a:tr h="404827">
                <a:tc>
                  <a:txBody>
                    <a:bodyPr/>
                    <a:lstStyle/>
                    <a:p>
                      <a:r>
                        <a:rPr lang="fr-FR" sz="1400" b="0" i="1" dirty="0">
                          <a:latin typeface="Verdana" panose="020B0604030504040204" pitchFamily="34" charset="0"/>
                          <a:ea typeface="Verdana" panose="020B0604030504040204" pitchFamily="34" charset="0"/>
                        </a:rPr>
                        <a:t>Produit</a:t>
                      </a:r>
                    </a:p>
                  </a:txBody>
                  <a:tcPr marL="72000" marR="72000" marT="72000" marB="72000"/>
                </a:tc>
                <a:tc>
                  <a:txBody>
                    <a:bodyPr/>
                    <a:lstStyle/>
                    <a:p>
                      <a:r>
                        <a:rPr lang="fr-FR" sz="1400" b="0" i="1">
                          <a:latin typeface="Verdana" panose="020B0604030504040204" pitchFamily="34" charset="0"/>
                          <a:ea typeface="Verdana" panose="020B0604030504040204" pitchFamily="34" charset="0"/>
                        </a:rPr>
                        <a:t>Rémunération additionnelle</a:t>
                      </a:r>
                    </a:p>
                  </a:txBody>
                  <a:tcPr marL="72000" marR="72000" marT="72000" marB="72000"/>
                </a:tc>
                <a:tc>
                  <a:txBody>
                    <a:bodyPr/>
                    <a:lstStyle/>
                    <a:p>
                      <a:r>
                        <a:rPr lang="fr-FR" sz="1400" b="0" i="1" dirty="0">
                          <a:latin typeface="Verdana" panose="020B0604030504040204" pitchFamily="34" charset="0"/>
                          <a:ea typeface="Verdana" panose="020B0604030504040204" pitchFamily="34" charset="0"/>
                        </a:rPr>
                        <a:t>Rémunération supplémentaire</a:t>
                      </a:r>
                    </a:p>
                  </a:txBody>
                  <a:tcPr marL="72000" marR="72000" marT="72000" marB="72000"/>
                </a:tc>
                <a:extLst>
                  <a:ext uri="{0D108BD9-81ED-4DB2-BD59-A6C34878D82A}">
                    <a16:rowId xmlns:a16="http://schemas.microsoft.com/office/drawing/2014/main" val="2887446690"/>
                  </a:ext>
                </a:extLst>
              </a:tr>
              <a:tr h="1043561">
                <a:tc>
                  <a:txBody>
                    <a:bodyPr/>
                    <a:lstStyle/>
                    <a:p>
                      <a:r>
                        <a:rPr lang="fr-FR" sz="1400" b="0" dirty="0">
                          <a:latin typeface="Verdana" panose="020B0604030504040204" pitchFamily="34" charset="0"/>
                          <a:ea typeface="Verdana" panose="020B0604030504040204" pitchFamily="34" charset="0"/>
                        </a:rPr>
                        <a:t>Envois recommandés</a:t>
                      </a:r>
                    </a:p>
                  </a:txBody>
                  <a:tcPr marL="72000" marR="72000" marT="72000" marB="72000"/>
                </a:tc>
                <a:tc>
                  <a:txBody>
                    <a:bodyPr/>
                    <a:lstStyle/>
                    <a:p>
                      <a:r>
                        <a:rPr lang="fr-FR" sz="1400" b="0" dirty="0">
                          <a:latin typeface="Verdana" panose="020B0604030504040204" pitchFamily="34" charset="0"/>
                          <a:ea typeface="Verdana" panose="020B0604030504040204" pitchFamily="34" charset="0"/>
                        </a:rPr>
                        <a:t>S'applique à tous les envois recommandés reçus</a:t>
                      </a:r>
                    </a:p>
                    <a:p>
                      <a:endParaRPr lang="fr-CH" sz="1400" b="0" dirty="0">
                        <a:latin typeface="Verdana" panose="020B0604030504040204" pitchFamily="34" charset="0"/>
                        <a:ea typeface="Verdana" panose="020B0604030504040204" pitchFamily="34" charset="0"/>
                      </a:endParaRPr>
                    </a:p>
                    <a:p>
                      <a:r>
                        <a:rPr lang="fr-FR" sz="1400" b="0" dirty="0">
                          <a:latin typeface="Verdana" panose="020B0604030504040204" pitchFamily="34" charset="0"/>
                          <a:ea typeface="Verdana" panose="020B0604030504040204" pitchFamily="34" charset="0"/>
                        </a:rPr>
                        <a:t>Comptes: CN 55, CN 56, CN 61</a:t>
                      </a:r>
                    </a:p>
                  </a:txBody>
                  <a:tcPr marL="72000" marR="72000" marT="72000" marB="72000"/>
                </a:tc>
                <a:tc>
                  <a:txBody>
                    <a:bodyPr/>
                    <a:lstStyle/>
                    <a:p>
                      <a:r>
                        <a:rPr lang="fr-FR" sz="1400" b="0" dirty="0">
                          <a:latin typeface="Verdana" panose="020B0604030504040204" pitchFamily="34" charset="0"/>
                          <a:ea typeface="Verdana" panose="020B0604030504040204" pitchFamily="34" charset="0"/>
                        </a:rPr>
                        <a:t>Uniquement pour les participants au programme </a:t>
                      </a:r>
                      <a:br>
                        <a:rPr lang="fr-FR" sz="1400" b="0" dirty="0">
                          <a:latin typeface="Verdana" panose="020B0604030504040204" pitchFamily="34" charset="0"/>
                          <a:ea typeface="Verdana" panose="020B0604030504040204" pitchFamily="34" charset="0"/>
                        </a:rPr>
                      </a:br>
                      <a:r>
                        <a:rPr lang="fr-FR" sz="1400" b="0" dirty="0">
                          <a:latin typeface="Verdana" panose="020B0604030504040204" pitchFamily="34" charset="0"/>
                          <a:ea typeface="Verdana" panose="020B0604030504040204" pitchFamily="34" charset="0"/>
                        </a:rPr>
                        <a:t>de rémunération supplémentaire de l’UPU</a:t>
                      </a:r>
                    </a:p>
                    <a:p>
                      <a:r>
                        <a:rPr lang="fr-FR" sz="1400" b="0" dirty="0">
                          <a:latin typeface="Verdana" panose="020B0604030504040204" pitchFamily="34" charset="0"/>
                          <a:ea typeface="Verdana" panose="020B0604030504040204" pitchFamily="34" charset="0"/>
                        </a:rPr>
                        <a:t>Sur la base des rapports de l’UPU</a:t>
                      </a:r>
                      <a:br>
                        <a:rPr lang="fr-FR" sz="1400" b="0" dirty="0">
                          <a:latin typeface="Verdana" panose="020B0604030504040204" pitchFamily="34" charset="0"/>
                          <a:ea typeface="Verdana" panose="020B0604030504040204" pitchFamily="34" charset="0"/>
                        </a:rPr>
                      </a:br>
                      <a:endParaRPr lang="fr-FR" sz="1400" b="0" dirty="0">
                        <a:latin typeface="Verdana" panose="020B0604030504040204" pitchFamily="34" charset="0"/>
                        <a:ea typeface="Verdana" panose="020B0604030504040204" pitchFamily="34" charset="0"/>
                      </a:endParaRPr>
                    </a:p>
                    <a:p>
                      <a:r>
                        <a:rPr lang="fr-FR" sz="1400" b="0" dirty="0">
                          <a:latin typeface="Verdana" panose="020B0604030504040204" pitchFamily="34" charset="0"/>
                          <a:ea typeface="Verdana" panose="020B0604030504040204" pitchFamily="34" charset="0"/>
                        </a:rPr>
                        <a:t>Compte: CN 60</a:t>
                      </a:r>
                    </a:p>
                  </a:txBody>
                  <a:tcPr marL="72000" marR="72000" marT="72000" marB="72000"/>
                </a:tc>
                <a:extLst>
                  <a:ext uri="{0D108BD9-81ED-4DB2-BD59-A6C34878D82A}">
                    <a16:rowId xmlns:a16="http://schemas.microsoft.com/office/drawing/2014/main" val="4132186888"/>
                  </a:ext>
                </a:extLst>
              </a:tr>
              <a:tr h="1010298">
                <a:tc>
                  <a:txBody>
                    <a:bodyPr/>
                    <a:lstStyle/>
                    <a:p>
                      <a:r>
                        <a:rPr lang="fr-FR" sz="1400" b="0">
                          <a:latin typeface="Verdana" panose="020B0604030504040204" pitchFamily="34" charset="0"/>
                          <a:ea typeface="Verdana" panose="020B0604030504040204" pitchFamily="34" charset="0"/>
                        </a:rPr>
                        <a:t>Envois avec valeur déclarée</a:t>
                      </a:r>
                    </a:p>
                  </a:txBody>
                  <a:tcPr marL="72000" marR="72000" marT="72000" marB="72000"/>
                </a:tc>
                <a:tc>
                  <a:txBody>
                    <a:bodyPr/>
                    <a:lstStyle/>
                    <a:p>
                      <a:r>
                        <a:rPr lang="fr-FR" sz="1400" b="0">
                          <a:latin typeface="Verdana" panose="020B0604030504040204" pitchFamily="34" charset="0"/>
                          <a:ea typeface="Verdana" panose="020B0604030504040204" pitchFamily="34" charset="0"/>
                        </a:rPr>
                        <a:t>S'applique à tous les envois avec valeur déclarée reçus</a:t>
                      </a:r>
                    </a:p>
                    <a:p>
                      <a:endParaRPr lang="fr-CH" sz="1400" b="0" dirty="0">
                        <a:latin typeface="Verdana" panose="020B0604030504040204" pitchFamily="34" charset="0"/>
                        <a:ea typeface="Verdana" panose="020B0604030504040204" pitchFamily="34" charset="0"/>
                      </a:endParaRPr>
                    </a:p>
                    <a:p>
                      <a:r>
                        <a:rPr lang="fr-FR" sz="1400" b="0">
                          <a:latin typeface="Verdana" panose="020B0604030504040204" pitchFamily="34" charset="0"/>
                          <a:ea typeface="Verdana" panose="020B0604030504040204" pitchFamily="34" charset="0"/>
                        </a:rPr>
                        <a:t>Compte: CN 55, CN 56, CN 61</a:t>
                      </a:r>
                    </a:p>
                  </a:txBody>
                  <a:tcPr marL="72000" marR="72000" marT="72000" marB="72000"/>
                </a:tc>
                <a:tc>
                  <a:txBody>
                    <a:bodyPr/>
                    <a:lstStyle/>
                    <a:p>
                      <a:r>
                        <a:rPr lang="fr-FR" sz="1400" b="0" dirty="0">
                          <a:latin typeface="Verdana" panose="020B0604030504040204" pitchFamily="34" charset="0"/>
                          <a:ea typeface="Verdana" panose="020B0604030504040204" pitchFamily="34" charset="0"/>
                        </a:rPr>
                        <a:t>Uniquement pour les participants au programme </a:t>
                      </a:r>
                      <a:br>
                        <a:rPr lang="fr-FR" sz="1400" b="0" dirty="0">
                          <a:latin typeface="Verdana" panose="020B0604030504040204" pitchFamily="34" charset="0"/>
                          <a:ea typeface="Verdana" panose="020B0604030504040204" pitchFamily="34" charset="0"/>
                        </a:rPr>
                      </a:br>
                      <a:r>
                        <a:rPr lang="fr-FR" sz="1400" b="0" dirty="0">
                          <a:latin typeface="Verdana" panose="020B0604030504040204" pitchFamily="34" charset="0"/>
                          <a:ea typeface="Verdana" panose="020B0604030504040204" pitchFamily="34" charset="0"/>
                        </a:rPr>
                        <a:t>de rémunération supplémentaire de l’UPU</a:t>
                      </a:r>
                    </a:p>
                    <a:p>
                      <a:r>
                        <a:rPr lang="fr-FR" sz="1400" b="0" dirty="0">
                          <a:latin typeface="Verdana" panose="020B0604030504040204" pitchFamily="34" charset="0"/>
                          <a:ea typeface="Verdana" panose="020B0604030504040204" pitchFamily="34" charset="0"/>
                        </a:rPr>
                        <a:t>Sur la base des rapports de l’UPU</a:t>
                      </a:r>
                      <a:br>
                        <a:rPr lang="fr-FR" sz="1400" b="0" dirty="0">
                          <a:latin typeface="Verdana" panose="020B0604030504040204" pitchFamily="34" charset="0"/>
                          <a:ea typeface="Verdana" panose="020B0604030504040204" pitchFamily="34" charset="0"/>
                        </a:rPr>
                      </a:br>
                      <a:endParaRPr lang="fr-FR" sz="1400" b="0" dirty="0">
                        <a:latin typeface="Verdana" panose="020B0604030504040204" pitchFamily="34" charset="0"/>
                        <a:ea typeface="Verdana" panose="020B0604030504040204" pitchFamily="34" charset="0"/>
                      </a:endParaRPr>
                    </a:p>
                    <a:p>
                      <a:r>
                        <a:rPr lang="fr-FR" sz="1400" b="0" dirty="0">
                          <a:latin typeface="Verdana" panose="020B0604030504040204" pitchFamily="34" charset="0"/>
                          <a:ea typeface="Verdana" panose="020B0604030504040204" pitchFamily="34" charset="0"/>
                        </a:rPr>
                        <a:t>Compte: CN 60</a:t>
                      </a:r>
                    </a:p>
                  </a:txBody>
                  <a:tcPr marL="72000" marR="72000" marT="72000" marB="72000"/>
                </a:tc>
                <a:extLst>
                  <a:ext uri="{0D108BD9-81ED-4DB2-BD59-A6C34878D82A}">
                    <a16:rowId xmlns:a16="http://schemas.microsoft.com/office/drawing/2014/main" val="1909514772"/>
                  </a:ext>
                </a:extLst>
              </a:tr>
              <a:tr h="939420">
                <a:tc>
                  <a:txBody>
                    <a:bodyPr/>
                    <a:lstStyle/>
                    <a:p>
                      <a:r>
                        <a:rPr lang="fr-FR" sz="1400" b="0">
                          <a:latin typeface="Verdana" panose="020B0604030504040204" pitchFamily="34" charset="0"/>
                          <a:ea typeface="Verdana" panose="020B0604030504040204" pitchFamily="34" charset="0"/>
                        </a:rPr>
                        <a:t>Envois avec suivi</a:t>
                      </a:r>
                    </a:p>
                  </a:txBody>
                  <a:tcPr marL="72000" marR="72000" marT="72000" marB="72000"/>
                </a:tc>
                <a:tc>
                  <a:txBody>
                    <a:bodyPr/>
                    <a:lstStyle/>
                    <a:p>
                      <a:r>
                        <a:rPr lang="fr-FR" sz="1400" b="0">
                          <a:latin typeface="Verdana" panose="020B0604030504040204" pitchFamily="34" charset="0"/>
                          <a:ea typeface="Verdana" panose="020B0604030504040204" pitchFamily="34" charset="0"/>
                        </a:rPr>
                        <a:t>Sur la base des rapports de l’UPU</a:t>
                      </a:r>
                    </a:p>
                    <a:p>
                      <a:endParaRPr lang="fr-CH" sz="1400" b="0" dirty="0">
                        <a:latin typeface="Verdana" panose="020B0604030504040204" pitchFamily="34" charset="0"/>
                        <a:ea typeface="Verdana" panose="020B0604030504040204" pitchFamily="34" charset="0"/>
                      </a:endParaRPr>
                    </a:p>
                    <a:p>
                      <a:r>
                        <a:rPr lang="fr-FR" sz="1400" b="0">
                          <a:latin typeface="Verdana" panose="020B0604030504040204" pitchFamily="34" charset="0"/>
                          <a:ea typeface="Verdana" panose="020B0604030504040204" pitchFamily="34" charset="0"/>
                        </a:rPr>
                        <a:t>Compte: CN 60</a:t>
                      </a:r>
                    </a:p>
                  </a:txBody>
                  <a:tcPr marL="72000" marR="72000" marT="72000" marB="72000"/>
                </a:tc>
                <a:tc>
                  <a:txBody>
                    <a:bodyPr/>
                    <a:lstStyle/>
                    <a:p>
                      <a:r>
                        <a:rPr lang="fr-FR" sz="1400" b="0" dirty="0">
                          <a:latin typeface="Verdana" panose="020B0604030504040204" pitchFamily="34" charset="0"/>
                          <a:ea typeface="Verdana" panose="020B0604030504040204" pitchFamily="34" charset="0"/>
                        </a:rPr>
                        <a:t>Sur la base des rapports de l’UPU</a:t>
                      </a:r>
                    </a:p>
                    <a:p>
                      <a:endParaRPr lang="fr-CH" sz="1400" b="0" dirty="0">
                        <a:latin typeface="Verdana" panose="020B0604030504040204" pitchFamily="34" charset="0"/>
                        <a:ea typeface="Verdana" panose="020B0604030504040204" pitchFamily="34" charset="0"/>
                      </a:endParaRPr>
                    </a:p>
                    <a:p>
                      <a:r>
                        <a:rPr lang="fr-FR" sz="1400" b="0" dirty="0">
                          <a:latin typeface="Verdana" panose="020B0604030504040204" pitchFamily="34" charset="0"/>
                          <a:ea typeface="Verdana" panose="020B0604030504040204" pitchFamily="34" charset="0"/>
                        </a:rPr>
                        <a:t>Compte: CN 60</a:t>
                      </a:r>
                    </a:p>
                  </a:txBody>
                  <a:tcPr marL="72000" marR="72000" marT="72000" marB="72000"/>
                </a:tc>
                <a:extLst>
                  <a:ext uri="{0D108BD9-81ED-4DB2-BD59-A6C34878D82A}">
                    <a16:rowId xmlns:a16="http://schemas.microsoft.com/office/drawing/2014/main" val="1725961296"/>
                  </a:ext>
                </a:extLst>
              </a:tr>
            </a:tbl>
          </a:graphicData>
        </a:graphic>
      </p:graphicFrame>
    </p:spTree>
    <p:extLst>
      <p:ext uri="{BB962C8B-B14F-4D97-AF65-F5344CB8AC3E}">
        <p14:creationId xmlns:p14="http://schemas.microsoft.com/office/powerpoint/2010/main" val="425985796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AACA0-E73F-449D-BF95-3358FEF7756D}"/>
              </a:ext>
            </a:extLst>
          </p:cNvPr>
          <p:cNvSpPr>
            <a:spLocks noGrp="1"/>
          </p:cNvSpPr>
          <p:nvPr>
            <p:ph type="title"/>
          </p:nvPr>
        </p:nvSpPr>
        <p:spPr/>
        <p:txBody>
          <a:bodyPr/>
          <a:lstStyle/>
          <a:p>
            <a:r>
              <a:rPr lang="fr-FR"/>
              <a:t>Comptabilité à partir de 2026</a:t>
            </a:r>
          </a:p>
        </p:txBody>
      </p:sp>
      <p:graphicFrame>
        <p:nvGraphicFramePr>
          <p:cNvPr id="4" name="Table 4">
            <a:extLst>
              <a:ext uri="{FF2B5EF4-FFF2-40B4-BE49-F238E27FC236}">
                <a16:creationId xmlns:a16="http://schemas.microsoft.com/office/drawing/2014/main" id="{4C0C3708-C4E9-4817-873D-1B53D8007D26}"/>
              </a:ext>
            </a:extLst>
          </p:cNvPr>
          <p:cNvGraphicFramePr>
            <a:graphicFrameLocks noGrp="1"/>
          </p:cNvGraphicFramePr>
          <p:nvPr>
            <p:extLst>
              <p:ext uri="{D42A27DB-BD31-4B8C-83A1-F6EECF244321}">
                <p14:modId xmlns:p14="http://schemas.microsoft.com/office/powerpoint/2010/main" val="719974652"/>
              </p:ext>
            </p:extLst>
          </p:nvPr>
        </p:nvGraphicFramePr>
        <p:xfrm>
          <a:off x="336549" y="1528344"/>
          <a:ext cx="11518900" cy="4592013"/>
        </p:xfrm>
        <a:graphic>
          <a:graphicData uri="http://schemas.openxmlformats.org/drawingml/2006/table">
            <a:tbl>
              <a:tblPr firstRow="1" bandRow="1">
                <a:tableStyleId>{5C22544A-7EE6-4342-B048-85BDC9FD1C3A}</a:tableStyleId>
              </a:tblPr>
              <a:tblGrid>
                <a:gridCol w="2485435">
                  <a:extLst>
                    <a:ext uri="{9D8B030D-6E8A-4147-A177-3AD203B41FA5}">
                      <a16:colId xmlns:a16="http://schemas.microsoft.com/office/drawing/2014/main" val="3379270745"/>
                    </a:ext>
                  </a:extLst>
                </a:gridCol>
                <a:gridCol w="4028084">
                  <a:extLst>
                    <a:ext uri="{9D8B030D-6E8A-4147-A177-3AD203B41FA5}">
                      <a16:colId xmlns:a16="http://schemas.microsoft.com/office/drawing/2014/main" val="1251185141"/>
                    </a:ext>
                  </a:extLst>
                </a:gridCol>
                <a:gridCol w="5005381">
                  <a:extLst>
                    <a:ext uri="{9D8B030D-6E8A-4147-A177-3AD203B41FA5}">
                      <a16:colId xmlns:a16="http://schemas.microsoft.com/office/drawing/2014/main" val="3395413122"/>
                    </a:ext>
                  </a:extLst>
                </a:gridCol>
              </a:tblGrid>
              <a:tr h="475053">
                <a:tc>
                  <a:txBody>
                    <a:bodyPr/>
                    <a:lstStyle/>
                    <a:p>
                      <a:r>
                        <a:rPr lang="fr-FR" sz="1600" b="0" i="1">
                          <a:latin typeface="Verdana" panose="020B0604030504040204" pitchFamily="34" charset="0"/>
                          <a:ea typeface="Verdana" panose="020B0604030504040204" pitchFamily="34" charset="0"/>
                        </a:rPr>
                        <a:t>Produit</a:t>
                      </a:r>
                    </a:p>
                  </a:txBody>
                  <a:tcPr/>
                </a:tc>
                <a:tc>
                  <a:txBody>
                    <a:bodyPr/>
                    <a:lstStyle/>
                    <a:p>
                      <a:r>
                        <a:rPr lang="fr-FR" sz="1600" b="0" i="1">
                          <a:latin typeface="Verdana" panose="020B0604030504040204" pitchFamily="34" charset="0"/>
                          <a:ea typeface="Verdana" panose="020B0604030504040204" pitchFamily="34" charset="0"/>
                        </a:rPr>
                        <a:t>Rémunération additionnelle</a:t>
                      </a:r>
                    </a:p>
                  </a:txBody>
                  <a:tcPr/>
                </a:tc>
                <a:tc>
                  <a:txBody>
                    <a:bodyPr/>
                    <a:lstStyle/>
                    <a:p>
                      <a:r>
                        <a:rPr lang="fr-FR" sz="1600" b="0" i="1">
                          <a:latin typeface="Verdana" panose="020B0604030504040204" pitchFamily="34" charset="0"/>
                          <a:ea typeface="Verdana" panose="020B0604030504040204" pitchFamily="34" charset="0"/>
                        </a:rPr>
                        <a:t>Rémunération supplémentaire</a:t>
                      </a:r>
                    </a:p>
                  </a:txBody>
                  <a:tcPr/>
                </a:tc>
                <a:extLst>
                  <a:ext uri="{0D108BD9-81ED-4DB2-BD59-A6C34878D82A}">
                    <a16:rowId xmlns:a16="http://schemas.microsoft.com/office/drawing/2014/main" val="2887446690"/>
                  </a:ext>
                </a:extLst>
              </a:tr>
              <a:tr h="1296000">
                <a:tc>
                  <a:txBody>
                    <a:bodyPr/>
                    <a:lstStyle/>
                    <a:p>
                      <a:r>
                        <a:rPr lang="fr-FR" sz="1600" b="0" dirty="0">
                          <a:latin typeface="Verdana" panose="020B0604030504040204" pitchFamily="34" charset="0"/>
                          <a:ea typeface="Verdana" panose="020B0604030504040204" pitchFamily="34" charset="0"/>
                        </a:rPr>
                        <a:t>Envois recommandés</a:t>
                      </a:r>
                    </a:p>
                  </a:txBody>
                  <a:tcPr/>
                </a:tc>
                <a:tc>
                  <a:txBody>
                    <a:bodyPr/>
                    <a:lstStyle/>
                    <a:p>
                      <a:r>
                        <a:rPr lang="fr-FR" sz="1600" b="0">
                          <a:latin typeface="Verdana" panose="020B0604030504040204" pitchFamily="34" charset="0"/>
                          <a:ea typeface="Verdana" panose="020B0604030504040204" pitchFamily="34" charset="0"/>
                        </a:rPr>
                        <a:t>S'applique à tous les envois recommandés reçus</a:t>
                      </a:r>
                    </a:p>
                    <a:p>
                      <a:endParaRPr lang="fr-CH" sz="1600" b="0" dirty="0">
                        <a:latin typeface="Verdana" panose="020B0604030504040204" pitchFamily="34" charset="0"/>
                        <a:ea typeface="Verdana" panose="020B0604030504040204" pitchFamily="34" charset="0"/>
                      </a:endParaRPr>
                    </a:p>
                    <a:p>
                      <a:r>
                        <a:rPr lang="fr-FR" sz="1600" b="0">
                          <a:latin typeface="Verdana" panose="020B0604030504040204" pitchFamily="34" charset="0"/>
                          <a:ea typeface="Verdana" panose="020B0604030504040204" pitchFamily="34" charset="0"/>
                        </a:rPr>
                        <a:t>Compte: CN 55, CN 56, CN 61</a:t>
                      </a:r>
                    </a:p>
                  </a:txBody>
                  <a:tcPr/>
                </a:tc>
                <a:tc>
                  <a:txBody>
                    <a:bodyPr/>
                    <a:lstStyle/>
                    <a:p>
                      <a:r>
                        <a:rPr lang="fr-FR" sz="1600" b="0" strike="sngStrike" dirty="0">
                          <a:solidFill>
                            <a:srgbClr val="FF0000"/>
                          </a:solidFill>
                          <a:latin typeface="Verdana" panose="020B0604030504040204" pitchFamily="34" charset="0"/>
                          <a:ea typeface="Verdana" panose="020B0604030504040204" pitchFamily="34" charset="0"/>
                        </a:rPr>
                        <a:t>Uniquement pour les participants </a:t>
                      </a:r>
                      <a:br>
                        <a:rPr lang="fr-FR" sz="1600" b="0" strike="sngStrike" dirty="0">
                          <a:solidFill>
                            <a:srgbClr val="FF0000"/>
                          </a:solidFill>
                          <a:latin typeface="Verdana" panose="020B0604030504040204" pitchFamily="34" charset="0"/>
                          <a:ea typeface="Verdana" panose="020B0604030504040204" pitchFamily="34" charset="0"/>
                        </a:rPr>
                      </a:br>
                      <a:r>
                        <a:rPr lang="fr-FR" sz="1600" b="0" strike="sngStrike" dirty="0">
                          <a:solidFill>
                            <a:srgbClr val="FF0000"/>
                          </a:solidFill>
                          <a:latin typeface="Verdana" panose="020B0604030504040204" pitchFamily="34" charset="0"/>
                          <a:ea typeface="Verdana" panose="020B0604030504040204" pitchFamily="34" charset="0"/>
                        </a:rPr>
                        <a:t>au programme de rémunération supplémentaire de l’UPU</a:t>
                      </a:r>
                    </a:p>
                    <a:p>
                      <a:r>
                        <a:rPr lang="fr-FR" sz="1600" b="0" dirty="0">
                          <a:latin typeface="Verdana" panose="020B0604030504040204" pitchFamily="34" charset="0"/>
                          <a:ea typeface="Verdana" panose="020B0604030504040204" pitchFamily="34" charset="0"/>
                        </a:rPr>
                        <a:t>Sur la base des rapports de l’UPU</a:t>
                      </a:r>
                    </a:p>
                    <a:p>
                      <a:endParaRPr lang="fr-CH" sz="1600" b="0" dirty="0">
                        <a:latin typeface="Verdana" panose="020B0604030504040204" pitchFamily="34" charset="0"/>
                        <a:ea typeface="Verdana" panose="020B0604030504040204" pitchFamily="34" charset="0"/>
                      </a:endParaRPr>
                    </a:p>
                    <a:p>
                      <a:r>
                        <a:rPr lang="fr-FR" sz="1600" b="0" dirty="0">
                          <a:latin typeface="Verdana" panose="020B0604030504040204" pitchFamily="34" charset="0"/>
                          <a:ea typeface="Verdana" panose="020B0604030504040204" pitchFamily="34" charset="0"/>
                        </a:rPr>
                        <a:t>Compte: CN 60</a:t>
                      </a:r>
                    </a:p>
                  </a:txBody>
                  <a:tcPr/>
                </a:tc>
                <a:extLst>
                  <a:ext uri="{0D108BD9-81ED-4DB2-BD59-A6C34878D82A}">
                    <a16:rowId xmlns:a16="http://schemas.microsoft.com/office/drawing/2014/main" val="4132186888"/>
                  </a:ext>
                </a:extLst>
              </a:tr>
              <a:tr h="1260000">
                <a:tc>
                  <a:txBody>
                    <a:bodyPr/>
                    <a:lstStyle/>
                    <a:p>
                      <a:r>
                        <a:rPr lang="fr-FR" sz="1600" b="0">
                          <a:latin typeface="Verdana" panose="020B0604030504040204" pitchFamily="34" charset="0"/>
                          <a:ea typeface="Verdana" panose="020B0604030504040204" pitchFamily="34" charset="0"/>
                        </a:rPr>
                        <a:t>Envois avec valeur déclarés</a:t>
                      </a:r>
                    </a:p>
                  </a:txBody>
                  <a:tcPr/>
                </a:tc>
                <a:tc>
                  <a:txBody>
                    <a:bodyPr/>
                    <a:lstStyle/>
                    <a:p>
                      <a:r>
                        <a:rPr lang="fr-FR" sz="1600" b="0" dirty="0">
                          <a:latin typeface="Verdana" panose="020B0604030504040204" pitchFamily="34" charset="0"/>
                          <a:ea typeface="Verdana" panose="020B0604030504040204" pitchFamily="34" charset="0"/>
                        </a:rPr>
                        <a:t>S'applique à tous les envois avec valeur déclarée reçus</a:t>
                      </a:r>
                    </a:p>
                    <a:p>
                      <a:endParaRPr lang="fr-CH" sz="1600" b="0" dirty="0">
                        <a:latin typeface="Verdana" panose="020B0604030504040204" pitchFamily="34" charset="0"/>
                        <a:ea typeface="Verdana" panose="020B0604030504040204" pitchFamily="34" charset="0"/>
                      </a:endParaRPr>
                    </a:p>
                    <a:p>
                      <a:r>
                        <a:rPr lang="fr-FR" sz="1600" b="0" dirty="0">
                          <a:latin typeface="Verdana" panose="020B0604030504040204" pitchFamily="34" charset="0"/>
                          <a:ea typeface="Verdana" panose="020B0604030504040204" pitchFamily="34" charset="0"/>
                        </a:rPr>
                        <a:t>Compte: CN 55, CN 56, CN 61</a:t>
                      </a:r>
                    </a:p>
                  </a:txBody>
                  <a:tcPr/>
                </a:tc>
                <a:tc>
                  <a:txBody>
                    <a:bodyPr/>
                    <a:lstStyle/>
                    <a:p>
                      <a:r>
                        <a:rPr lang="fr-FR" sz="1600" b="0" strike="sngStrike" dirty="0">
                          <a:solidFill>
                            <a:srgbClr val="FF0000"/>
                          </a:solidFill>
                          <a:latin typeface="Verdana" panose="020B0604030504040204" pitchFamily="34" charset="0"/>
                          <a:ea typeface="Verdana" panose="020B0604030504040204" pitchFamily="34" charset="0"/>
                        </a:rPr>
                        <a:t>Uniquement pour les participants </a:t>
                      </a:r>
                      <a:br>
                        <a:rPr lang="fr-FR" sz="1600" b="0" strike="sngStrike" dirty="0">
                          <a:solidFill>
                            <a:srgbClr val="FF0000"/>
                          </a:solidFill>
                          <a:latin typeface="Verdana" panose="020B0604030504040204" pitchFamily="34" charset="0"/>
                          <a:ea typeface="Verdana" panose="020B0604030504040204" pitchFamily="34" charset="0"/>
                        </a:rPr>
                      </a:br>
                      <a:r>
                        <a:rPr lang="fr-FR" sz="1600" b="0" strike="sngStrike" dirty="0">
                          <a:solidFill>
                            <a:srgbClr val="FF0000"/>
                          </a:solidFill>
                          <a:latin typeface="Verdana" panose="020B0604030504040204" pitchFamily="34" charset="0"/>
                          <a:ea typeface="Verdana" panose="020B0604030504040204" pitchFamily="34" charset="0"/>
                        </a:rPr>
                        <a:t>au programme de rémunération supplémentaire de l’UPU</a:t>
                      </a:r>
                    </a:p>
                    <a:p>
                      <a:r>
                        <a:rPr lang="fr-FR" sz="1600" b="0" dirty="0">
                          <a:latin typeface="Verdana" panose="020B0604030504040204" pitchFamily="34" charset="0"/>
                          <a:ea typeface="Verdana" panose="020B0604030504040204" pitchFamily="34" charset="0"/>
                        </a:rPr>
                        <a:t>Sur la base des rapports de l’UPU</a:t>
                      </a:r>
                    </a:p>
                    <a:p>
                      <a:endParaRPr lang="fr-CH" sz="1600" b="0" dirty="0">
                        <a:latin typeface="Verdana" panose="020B0604030504040204" pitchFamily="34" charset="0"/>
                        <a:ea typeface="Verdana" panose="020B0604030504040204" pitchFamily="34" charset="0"/>
                      </a:endParaRPr>
                    </a:p>
                    <a:p>
                      <a:r>
                        <a:rPr lang="fr-FR" sz="1600" b="0" dirty="0">
                          <a:latin typeface="Verdana" panose="020B0604030504040204" pitchFamily="34" charset="0"/>
                          <a:ea typeface="Verdana" panose="020B0604030504040204" pitchFamily="34" charset="0"/>
                        </a:rPr>
                        <a:t>Compte: CN 60</a:t>
                      </a:r>
                    </a:p>
                  </a:txBody>
                  <a:tcPr/>
                </a:tc>
                <a:extLst>
                  <a:ext uri="{0D108BD9-81ED-4DB2-BD59-A6C34878D82A}">
                    <a16:rowId xmlns:a16="http://schemas.microsoft.com/office/drawing/2014/main" val="1909514772"/>
                  </a:ext>
                </a:extLst>
              </a:tr>
              <a:tr h="1008000">
                <a:tc>
                  <a:txBody>
                    <a:bodyPr/>
                    <a:lstStyle/>
                    <a:p>
                      <a:r>
                        <a:rPr lang="fr-FR" sz="1600" b="0">
                          <a:latin typeface="Verdana" panose="020B0604030504040204" pitchFamily="34" charset="0"/>
                          <a:ea typeface="Verdana" panose="020B0604030504040204" pitchFamily="34" charset="0"/>
                        </a:rPr>
                        <a:t>Envois avec suivi</a:t>
                      </a:r>
                    </a:p>
                  </a:txBody>
                  <a:tcPr/>
                </a:tc>
                <a:tc>
                  <a:txBody>
                    <a:bodyPr/>
                    <a:lstStyle/>
                    <a:p>
                      <a:r>
                        <a:rPr lang="fr-FR" sz="1600" b="0" dirty="0">
                          <a:latin typeface="Verdana" panose="020B0604030504040204" pitchFamily="34" charset="0"/>
                          <a:ea typeface="Verdana" panose="020B0604030504040204" pitchFamily="34" charset="0"/>
                        </a:rPr>
                        <a:t>Sur la base des rapports de l’UPU</a:t>
                      </a:r>
                    </a:p>
                    <a:p>
                      <a:endParaRPr lang="fr-CH" sz="1600" b="0" dirty="0">
                        <a:latin typeface="Verdana" panose="020B0604030504040204" pitchFamily="34" charset="0"/>
                        <a:ea typeface="Verdana" panose="020B0604030504040204" pitchFamily="34" charset="0"/>
                      </a:endParaRPr>
                    </a:p>
                    <a:p>
                      <a:r>
                        <a:rPr lang="fr-FR" sz="1600" b="0" dirty="0">
                          <a:latin typeface="Verdana" panose="020B0604030504040204" pitchFamily="34" charset="0"/>
                          <a:ea typeface="Verdana" panose="020B0604030504040204" pitchFamily="34" charset="0"/>
                        </a:rPr>
                        <a:t>Compte: CN 60</a:t>
                      </a:r>
                    </a:p>
                  </a:txBody>
                  <a:tcPr/>
                </a:tc>
                <a:tc>
                  <a:txBody>
                    <a:bodyPr/>
                    <a:lstStyle/>
                    <a:p>
                      <a:r>
                        <a:rPr lang="fr-FR" sz="1600" b="0" dirty="0">
                          <a:latin typeface="Verdana" panose="020B0604030504040204" pitchFamily="34" charset="0"/>
                          <a:ea typeface="Verdana" panose="020B0604030504040204" pitchFamily="34" charset="0"/>
                        </a:rPr>
                        <a:t>Sur la base des rapports de l’UPU</a:t>
                      </a:r>
                    </a:p>
                    <a:p>
                      <a:endParaRPr lang="fr-CH" sz="1600" b="0" dirty="0">
                        <a:latin typeface="Verdana" panose="020B0604030504040204" pitchFamily="34" charset="0"/>
                        <a:ea typeface="Verdana" panose="020B0604030504040204" pitchFamily="34" charset="0"/>
                      </a:endParaRPr>
                    </a:p>
                    <a:p>
                      <a:r>
                        <a:rPr lang="fr-FR" sz="1600" b="0" dirty="0">
                          <a:latin typeface="Verdana" panose="020B0604030504040204" pitchFamily="34" charset="0"/>
                          <a:ea typeface="Verdana" panose="020B0604030504040204" pitchFamily="34" charset="0"/>
                        </a:rPr>
                        <a:t>Compte: CN 60</a:t>
                      </a:r>
                    </a:p>
                  </a:txBody>
                  <a:tcPr/>
                </a:tc>
                <a:extLst>
                  <a:ext uri="{0D108BD9-81ED-4DB2-BD59-A6C34878D82A}">
                    <a16:rowId xmlns:a16="http://schemas.microsoft.com/office/drawing/2014/main" val="1725961296"/>
                  </a:ext>
                </a:extLst>
              </a:tr>
            </a:tbl>
          </a:graphicData>
        </a:graphic>
      </p:graphicFrame>
    </p:spTree>
    <p:extLst>
      <p:ext uri="{BB962C8B-B14F-4D97-AF65-F5344CB8AC3E}">
        <p14:creationId xmlns:p14="http://schemas.microsoft.com/office/powerpoint/2010/main" val="255515544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AACA0-E73F-449D-BF95-3358FEF7756D}"/>
              </a:ext>
            </a:extLst>
          </p:cNvPr>
          <p:cNvSpPr>
            <a:spLocks noGrp="1"/>
          </p:cNvSpPr>
          <p:nvPr>
            <p:ph type="title"/>
          </p:nvPr>
        </p:nvSpPr>
        <p:spPr/>
        <p:txBody>
          <a:bodyPr/>
          <a:lstStyle/>
          <a:p>
            <a:r>
              <a:rPr lang="fr-FR"/>
              <a:t>CN 60</a:t>
            </a:r>
          </a:p>
        </p:txBody>
      </p:sp>
      <p:sp>
        <p:nvSpPr>
          <p:cNvPr id="3" name="Content Placeholder 2">
            <a:extLst>
              <a:ext uri="{FF2B5EF4-FFF2-40B4-BE49-F238E27FC236}">
                <a16:creationId xmlns:a16="http://schemas.microsoft.com/office/drawing/2014/main" id="{7B698B83-5704-4755-A77F-1CE3343BB474}"/>
              </a:ext>
            </a:extLst>
          </p:cNvPr>
          <p:cNvSpPr>
            <a:spLocks noGrp="1"/>
          </p:cNvSpPr>
          <p:nvPr>
            <p:ph sz="quarter" idx="13"/>
          </p:nvPr>
        </p:nvSpPr>
        <p:spPr>
          <a:xfrm>
            <a:off x="336550" y="1530220"/>
            <a:ext cx="7112000" cy="5041496"/>
          </a:xfrm>
        </p:spPr>
        <p:txBody>
          <a:bodyPr/>
          <a:lstStyle/>
          <a:p>
            <a:pPr indent="-360000" algn="l" defTabSz="360000"/>
            <a:r>
              <a:rPr lang="fr-FR" dirty="0"/>
              <a:t>Compte trimestriel</a:t>
            </a:r>
          </a:p>
          <a:p>
            <a:pPr indent="-360000" algn="l" defTabSz="360000">
              <a:spcBef>
                <a:spcPts val="600"/>
              </a:spcBef>
            </a:pPr>
            <a:r>
              <a:rPr lang="fr-FR" dirty="0"/>
              <a:t>Contenu: provient exclusivement des rapports de l’UPU (sur la base des échanges EMSEVT)</a:t>
            </a:r>
          </a:p>
          <a:p>
            <a:pPr algn="l" defTabSz="360000"/>
            <a:endParaRPr lang="en-GB" dirty="0"/>
          </a:p>
        </p:txBody>
      </p:sp>
      <p:grpSp>
        <p:nvGrpSpPr>
          <p:cNvPr id="4" name="Group 3">
            <a:extLst>
              <a:ext uri="{FF2B5EF4-FFF2-40B4-BE49-F238E27FC236}">
                <a16:creationId xmlns:a16="http://schemas.microsoft.com/office/drawing/2014/main" id="{33B9BDCB-B81E-4CB6-882B-BEBEC090B3EF}"/>
              </a:ext>
            </a:extLst>
          </p:cNvPr>
          <p:cNvGrpSpPr>
            <a:grpSpLocks noChangeAspect="1"/>
          </p:cNvGrpSpPr>
          <p:nvPr/>
        </p:nvGrpSpPr>
        <p:grpSpPr>
          <a:xfrm>
            <a:off x="3184104" y="1606436"/>
            <a:ext cx="8586199" cy="4869119"/>
            <a:chOff x="323851" y="160474"/>
            <a:chExt cx="11544298" cy="6546616"/>
          </a:xfrm>
        </p:grpSpPr>
        <p:pic>
          <p:nvPicPr>
            <p:cNvPr id="5" name="Picture 4">
              <a:extLst>
                <a:ext uri="{FF2B5EF4-FFF2-40B4-BE49-F238E27FC236}">
                  <a16:creationId xmlns:a16="http://schemas.microsoft.com/office/drawing/2014/main" id="{B4BE3132-84FE-4B59-A0EF-7E1134584C53}"/>
                </a:ext>
              </a:extLst>
            </p:cNvPr>
            <p:cNvPicPr>
              <a:picLocks noChangeAspect="1"/>
            </p:cNvPicPr>
            <p:nvPr/>
          </p:nvPicPr>
          <p:blipFill>
            <a:blip r:embed="rId2"/>
            <a:stretch>
              <a:fillRect/>
            </a:stretch>
          </p:blipFill>
          <p:spPr>
            <a:xfrm>
              <a:off x="7094889" y="160474"/>
              <a:ext cx="4773260" cy="6537052"/>
            </a:xfrm>
            <a:prstGeom prst="rect">
              <a:avLst/>
            </a:prstGeom>
            <a:ln>
              <a:solidFill>
                <a:schemeClr val="tx1"/>
              </a:solidFill>
            </a:ln>
          </p:spPr>
        </p:pic>
        <p:pic>
          <p:nvPicPr>
            <p:cNvPr id="6" name="Picture 5">
              <a:extLst>
                <a:ext uri="{FF2B5EF4-FFF2-40B4-BE49-F238E27FC236}">
                  <a16:creationId xmlns:a16="http://schemas.microsoft.com/office/drawing/2014/main" id="{3ACC4DF1-C3E4-4699-8005-BB97A6684C22}"/>
                </a:ext>
              </a:extLst>
            </p:cNvPr>
            <p:cNvPicPr>
              <a:picLocks noChangeAspect="1"/>
            </p:cNvPicPr>
            <p:nvPr/>
          </p:nvPicPr>
          <p:blipFill>
            <a:blip r:embed="rId3"/>
            <a:stretch>
              <a:fillRect/>
            </a:stretch>
          </p:blipFill>
          <p:spPr>
            <a:xfrm>
              <a:off x="323851" y="2973056"/>
              <a:ext cx="5397323" cy="2345265"/>
            </a:xfrm>
            <a:prstGeom prst="rect">
              <a:avLst/>
            </a:prstGeom>
          </p:spPr>
        </p:pic>
        <p:cxnSp>
          <p:nvCxnSpPr>
            <p:cNvPr id="7" name="Straight Arrow Connector 6">
              <a:extLst>
                <a:ext uri="{FF2B5EF4-FFF2-40B4-BE49-F238E27FC236}">
                  <a16:creationId xmlns:a16="http://schemas.microsoft.com/office/drawing/2014/main" id="{738A5048-FBD8-4AD1-908B-6AD9D9CE409D}"/>
                </a:ext>
              </a:extLst>
            </p:cNvPr>
            <p:cNvCxnSpPr>
              <a:cxnSpLocks/>
            </p:cNvCxnSpPr>
            <p:nvPr/>
          </p:nvCxnSpPr>
          <p:spPr>
            <a:xfrm flipV="1">
              <a:off x="5826947" y="2178809"/>
              <a:ext cx="1232259" cy="11321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61A510CA-1DDE-4FC3-95AE-33B0698633B3}"/>
                </a:ext>
              </a:extLst>
            </p:cNvPr>
            <p:cNvCxnSpPr>
              <a:cxnSpLocks/>
            </p:cNvCxnSpPr>
            <p:nvPr/>
          </p:nvCxnSpPr>
          <p:spPr>
            <a:xfrm flipV="1">
              <a:off x="6311348" y="2692400"/>
              <a:ext cx="712175" cy="11321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D219799F-D1A9-4A0B-95C8-874EE0E2304B}"/>
                </a:ext>
              </a:extLst>
            </p:cNvPr>
            <p:cNvPicPr>
              <a:picLocks noChangeAspect="1"/>
            </p:cNvPicPr>
            <p:nvPr/>
          </p:nvPicPr>
          <p:blipFill>
            <a:blip r:embed="rId4"/>
            <a:stretch>
              <a:fillRect/>
            </a:stretch>
          </p:blipFill>
          <p:spPr>
            <a:xfrm>
              <a:off x="2246315" y="4049768"/>
              <a:ext cx="4777208" cy="2657322"/>
            </a:xfrm>
            <a:prstGeom prst="rect">
              <a:avLst/>
            </a:prstGeom>
          </p:spPr>
        </p:pic>
      </p:grpSp>
    </p:spTree>
    <p:extLst>
      <p:ext uri="{BB962C8B-B14F-4D97-AF65-F5344CB8AC3E}">
        <p14:creationId xmlns:p14="http://schemas.microsoft.com/office/powerpoint/2010/main" val="275084120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AACA0-E73F-449D-BF95-3358FEF7756D}"/>
              </a:ext>
            </a:extLst>
          </p:cNvPr>
          <p:cNvSpPr>
            <a:spLocks noGrp="1"/>
          </p:cNvSpPr>
          <p:nvPr>
            <p:ph type="title"/>
          </p:nvPr>
        </p:nvSpPr>
        <p:spPr/>
        <p:txBody>
          <a:bodyPr/>
          <a:lstStyle/>
          <a:p>
            <a:r>
              <a:rPr lang="fr-FR"/>
              <a:t>Comptes centralisés CN 60</a:t>
            </a:r>
          </a:p>
        </p:txBody>
      </p:sp>
      <p:sp>
        <p:nvSpPr>
          <p:cNvPr id="3" name="Content Placeholder 2">
            <a:extLst>
              <a:ext uri="{FF2B5EF4-FFF2-40B4-BE49-F238E27FC236}">
                <a16:creationId xmlns:a16="http://schemas.microsoft.com/office/drawing/2014/main" id="{7B698B83-5704-4755-A77F-1CE3343BB474}"/>
              </a:ext>
            </a:extLst>
          </p:cNvPr>
          <p:cNvSpPr>
            <a:spLocks noGrp="1"/>
          </p:cNvSpPr>
          <p:nvPr>
            <p:ph sz="quarter" idx="13"/>
          </p:nvPr>
        </p:nvSpPr>
        <p:spPr>
          <a:ln>
            <a:noFill/>
          </a:ln>
        </p:spPr>
        <p:txBody>
          <a:bodyPr/>
          <a:lstStyle/>
          <a:p>
            <a:pPr algn="l" defTabSz="360000"/>
            <a:r>
              <a:rPr lang="fr-FR" sz="2000" dirty="0"/>
              <a:t>Contenu de la formule CN 60: «copié-collé» à partir du rapport centralisé du Bureau international</a:t>
            </a:r>
          </a:p>
          <a:p>
            <a:pPr algn="l" defTabSz="360000">
              <a:spcBef>
                <a:spcPts val="600"/>
              </a:spcBef>
            </a:pPr>
            <a:r>
              <a:rPr lang="fr-FR" sz="2000" dirty="0"/>
              <a:t>Nouveau service facultatif du Bureau international lancé en 2025: le Bureau international peut générer et distribuer des comptes CN 60 au nom des opérateurs désignés intéressés</a:t>
            </a:r>
          </a:p>
          <a:p>
            <a:pPr algn="l" defTabSz="360000"/>
            <a:endParaRPr lang="en-GB" sz="2000" dirty="0"/>
          </a:p>
        </p:txBody>
      </p:sp>
      <p:pic>
        <p:nvPicPr>
          <p:cNvPr id="4" name="Picture 3">
            <a:extLst>
              <a:ext uri="{FF2B5EF4-FFF2-40B4-BE49-F238E27FC236}">
                <a16:creationId xmlns:a16="http://schemas.microsoft.com/office/drawing/2014/main" id="{C5D50E87-5E8B-4A49-A1E7-E43A97EE04A9}"/>
              </a:ext>
            </a:extLst>
          </p:cNvPr>
          <p:cNvPicPr>
            <a:picLocks noChangeAspect="1"/>
          </p:cNvPicPr>
          <p:nvPr/>
        </p:nvPicPr>
        <p:blipFill>
          <a:blip r:embed="rId2"/>
          <a:stretch>
            <a:fillRect/>
          </a:stretch>
        </p:blipFill>
        <p:spPr>
          <a:xfrm>
            <a:off x="6506781" y="3296791"/>
            <a:ext cx="5348669" cy="3122390"/>
          </a:xfrm>
          <a:prstGeom prst="rect">
            <a:avLst/>
          </a:prstGeom>
        </p:spPr>
      </p:pic>
      <p:sp>
        <p:nvSpPr>
          <p:cNvPr id="5" name="Title 1">
            <a:extLst>
              <a:ext uri="{FF2B5EF4-FFF2-40B4-BE49-F238E27FC236}">
                <a16:creationId xmlns:a16="http://schemas.microsoft.com/office/drawing/2014/main" id="{AB1F3A16-16A3-47B4-9194-F58F0E080B33}"/>
              </a:ext>
            </a:extLst>
          </p:cNvPr>
          <p:cNvSpPr txBox="1">
            <a:spLocks/>
          </p:cNvSpPr>
          <p:nvPr/>
        </p:nvSpPr>
        <p:spPr>
          <a:xfrm>
            <a:off x="336550" y="3281700"/>
            <a:ext cx="5902325" cy="27939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marL="719138" lvl="0" indent="-358775" defTabSz="360000">
              <a:lnSpc>
                <a:spcPct val="100000"/>
              </a:lnSpc>
              <a:spcBef>
                <a:spcPts val="600"/>
              </a:spcBef>
              <a:spcAft>
                <a:spcPts val="0"/>
              </a:spcAft>
              <a:buFont typeface="Courier New" panose="02070309020205020404" pitchFamily="49" charset="0"/>
              <a:buChar char="o"/>
            </a:pPr>
            <a:r>
              <a:rPr lang="fr-FR" sz="2000" b="0" dirty="0"/>
              <a:t>Évite le copier-coller manuel</a:t>
            </a:r>
          </a:p>
          <a:p>
            <a:pPr marL="720000" lvl="0" indent="-360000" defTabSz="360000">
              <a:lnSpc>
                <a:spcPct val="100000"/>
              </a:lnSpc>
              <a:spcBef>
                <a:spcPts val="600"/>
              </a:spcBef>
              <a:spcAft>
                <a:spcPts val="0"/>
              </a:spcAft>
              <a:buFont typeface="Courier New" panose="02070309020205020404" pitchFamily="49" charset="0"/>
              <a:buChar char="o"/>
            </a:pPr>
            <a:r>
              <a:rPr lang="fr-FR" sz="2000" b="0" dirty="0"/>
              <a:t>Aucun problème avec les bulletins </a:t>
            </a:r>
            <a:br>
              <a:rPr lang="fr-FR" sz="2000" b="0" dirty="0"/>
            </a:br>
            <a:r>
              <a:rPr lang="fr-FR" sz="2000" b="0" dirty="0"/>
              <a:t>de vérification</a:t>
            </a:r>
          </a:p>
          <a:p>
            <a:pPr marL="720000" lvl="0" indent="-360000" defTabSz="360000">
              <a:lnSpc>
                <a:spcPct val="100000"/>
              </a:lnSpc>
              <a:spcBef>
                <a:spcPts val="600"/>
              </a:spcBef>
              <a:spcAft>
                <a:spcPts val="0"/>
              </a:spcAft>
              <a:buFont typeface="Courier New" panose="02070309020205020404" pitchFamily="49" charset="0"/>
              <a:buChar char="o"/>
            </a:pPr>
            <a:r>
              <a:rPr lang="fr-FR" sz="2000" b="0" dirty="0"/>
              <a:t>Le Bureau international gère les seuils de paiement (report du paiement </a:t>
            </a:r>
            <a:br>
              <a:rPr lang="fr-FR" sz="2000" b="0" dirty="0"/>
            </a:br>
            <a:r>
              <a:rPr lang="fr-FR" sz="2000" b="0" dirty="0"/>
              <a:t>à la période suivante, etc.)</a:t>
            </a:r>
          </a:p>
          <a:p>
            <a:pPr marL="720000" lvl="0" indent="-360000" defTabSz="360000">
              <a:lnSpc>
                <a:spcPct val="100000"/>
              </a:lnSpc>
              <a:spcBef>
                <a:spcPts val="600"/>
              </a:spcBef>
              <a:spcAft>
                <a:spcPts val="0"/>
              </a:spcAft>
              <a:buFont typeface="Courier New" panose="02070309020205020404" pitchFamily="49" charset="0"/>
              <a:buChar char="o"/>
            </a:pPr>
            <a:r>
              <a:rPr lang="fr-FR" sz="2000" b="0" dirty="0"/>
              <a:t>Plus agréable et plus facile pour les débiteurs de recevoir des comptes générés de manière centralisée</a:t>
            </a:r>
          </a:p>
        </p:txBody>
      </p:sp>
    </p:spTree>
    <p:extLst>
      <p:ext uri="{BB962C8B-B14F-4D97-AF65-F5344CB8AC3E}">
        <p14:creationId xmlns:p14="http://schemas.microsoft.com/office/powerpoint/2010/main" val="346957483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AACA0-E73F-449D-BF95-3358FEF7756D}"/>
              </a:ext>
            </a:extLst>
          </p:cNvPr>
          <p:cNvSpPr>
            <a:spLocks noGrp="1"/>
          </p:cNvSpPr>
          <p:nvPr>
            <p:ph type="title"/>
          </p:nvPr>
        </p:nvSpPr>
        <p:spPr/>
        <p:txBody>
          <a:bodyPr/>
          <a:lstStyle/>
          <a:p>
            <a:r>
              <a:rPr lang="fr-FR" dirty="0"/>
              <a:t>Comptes centralisés CN 60</a:t>
            </a:r>
          </a:p>
        </p:txBody>
      </p:sp>
      <p:sp>
        <p:nvSpPr>
          <p:cNvPr id="3" name="Content Placeholder 2">
            <a:extLst>
              <a:ext uri="{FF2B5EF4-FFF2-40B4-BE49-F238E27FC236}">
                <a16:creationId xmlns:a16="http://schemas.microsoft.com/office/drawing/2014/main" id="{7B698B83-5704-4755-A77F-1CE3343BB474}"/>
              </a:ext>
            </a:extLst>
          </p:cNvPr>
          <p:cNvSpPr>
            <a:spLocks noGrp="1"/>
          </p:cNvSpPr>
          <p:nvPr>
            <p:ph sz="quarter" idx="13"/>
          </p:nvPr>
        </p:nvSpPr>
        <p:spPr/>
        <p:txBody>
          <a:bodyPr/>
          <a:lstStyle/>
          <a:p>
            <a:pPr indent="-360000" algn="l" defTabSz="360000"/>
            <a:r>
              <a:rPr lang="fr-FR" sz="2400" dirty="0"/>
              <a:t>Comptes centralisés CN 60: solution décrite à l’article 31-106 </a:t>
            </a:r>
            <a:br>
              <a:rPr lang="fr-FR" sz="2400" dirty="0"/>
            </a:br>
            <a:r>
              <a:rPr lang="fr-FR" sz="2400" dirty="0"/>
              <a:t>du Règlement de la Convention (Établissement et transmission des comptes relatifs à la rémunération supplémentaire et aux paiements additionnels sur la base de rapports centralisés)</a:t>
            </a:r>
          </a:p>
          <a:p>
            <a:pPr indent="-360000" algn="l" defTabSz="360000"/>
            <a:endParaRPr lang="en-GB" sz="2400" dirty="0"/>
          </a:p>
          <a:p>
            <a:pPr indent="-360000" algn="l" defTabSz="360000"/>
            <a:r>
              <a:rPr lang="fr-FR" sz="2400" dirty="0"/>
              <a:t>Utilisation accrue des comptes CN 60 à partir de 2026</a:t>
            </a:r>
            <a:br>
              <a:rPr lang="fr-FR" sz="2400" dirty="0"/>
            </a:br>
            <a:r>
              <a:rPr lang="fr-FR" sz="2400" dirty="0"/>
              <a:t>-&gt; l’utilisation des comptes centralisés CN 60 apporte des avantages supplémentaires</a:t>
            </a:r>
          </a:p>
          <a:p>
            <a:pPr indent="-360000" algn="l" defTabSz="360000"/>
            <a:endParaRPr lang="en-GB" sz="2400" dirty="0"/>
          </a:p>
          <a:p>
            <a:pPr marL="0" indent="0" algn="l" defTabSz="360000">
              <a:buNone/>
            </a:pPr>
            <a:r>
              <a:rPr lang="fr-FR" sz="2400" b="1" dirty="0"/>
              <a:t>Remarque: </a:t>
            </a:r>
            <a:r>
              <a:rPr lang="fr-FR" sz="2400" dirty="0"/>
              <a:t>l’approche centralisée couvre les accords bilatéraux/</a:t>
            </a:r>
            <a:br>
              <a:rPr lang="fr-FR" sz="2400" dirty="0"/>
            </a:br>
            <a:r>
              <a:rPr lang="fr-FR" sz="2400" dirty="0"/>
              <a:t>multilatéraux avec comptabilité en dehors de l'UPU</a:t>
            </a:r>
          </a:p>
        </p:txBody>
      </p:sp>
    </p:spTree>
    <p:extLst>
      <p:ext uri="{BB962C8B-B14F-4D97-AF65-F5344CB8AC3E}">
        <p14:creationId xmlns:p14="http://schemas.microsoft.com/office/powerpoint/2010/main" val="11108197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E3AB8-CC50-483F-A07E-BA87F9AB3F47}"/>
              </a:ext>
            </a:extLst>
          </p:cNvPr>
          <p:cNvSpPr>
            <a:spLocks noGrp="1"/>
          </p:cNvSpPr>
          <p:nvPr>
            <p:ph type="ctrTitle"/>
          </p:nvPr>
        </p:nvSpPr>
        <p:spPr/>
        <p:txBody>
          <a:bodyPr/>
          <a:lstStyle/>
          <a:p>
            <a:pPr defTabSz="450000"/>
            <a:br>
              <a:rPr lang="fr-FR"/>
            </a:br>
            <a:r>
              <a:rPr lang="fr-FR" sz="4400"/>
              <a:t> 9. </a:t>
            </a:r>
            <a:r>
              <a:rPr lang="fr-FR" sz="4800"/>
              <a:t>Conformité</a:t>
            </a:r>
          </a:p>
        </p:txBody>
      </p:sp>
    </p:spTree>
    <p:extLst>
      <p:ext uri="{BB962C8B-B14F-4D97-AF65-F5344CB8AC3E}">
        <p14:creationId xmlns:p14="http://schemas.microsoft.com/office/powerpoint/2010/main" val="33288276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AACA0-E73F-449D-BF95-3358FEF7756D}"/>
              </a:ext>
            </a:extLst>
          </p:cNvPr>
          <p:cNvSpPr>
            <a:spLocks noGrp="1"/>
          </p:cNvSpPr>
          <p:nvPr>
            <p:ph type="title"/>
          </p:nvPr>
        </p:nvSpPr>
        <p:spPr/>
        <p:txBody>
          <a:bodyPr/>
          <a:lstStyle/>
          <a:p>
            <a:r>
              <a:rPr lang="fr-FR" sz="3400"/>
              <a:t>Évaluations de la conformité des échanges EDI</a:t>
            </a:r>
          </a:p>
        </p:txBody>
      </p:sp>
      <p:sp>
        <p:nvSpPr>
          <p:cNvPr id="3" name="Content Placeholder 2">
            <a:extLst>
              <a:ext uri="{FF2B5EF4-FFF2-40B4-BE49-F238E27FC236}">
                <a16:creationId xmlns:a16="http://schemas.microsoft.com/office/drawing/2014/main" id="{7B698B83-5704-4755-A77F-1CE3343BB474}"/>
              </a:ext>
            </a:extLst>
          </p:cNvPr>
          <p:cNvSpPr>
            <a:spLocks noGrp="1"/>
          </p:cNvSpPr>
          <p:nvPr>
            <p:ph sz="quarter" idx="13"/>
          </p:nvPr>
        </p:nvSpPr>
        <p:spPr>
          <a:xfrm>
            <a:off x="336550" y="1422151"/>
            <a:ext cx="11518900" cy="5041496"/>
          </a:xfrm>
        </p:spPr>
        <p:txBody>
          <a:bodyPr/>
          <a:lstStyle/>
          <a:p>
            <a:pPr lvl="0" indent="-360000" algn="l" defTabSz="360000">
              <a:lnSpc>
                <a:spcPct val="100000"/>
              </a:lnSpc>
              <a:spcBef>
                <a:spcPts val="600"/>
              </a:spcBef>
              <a:spcAft>
                <a:spcPts val="600"/>
              </a:spcAft>
              <a:buFont typeface="Arial" panose="020B0604020202020204" pitchFamily="34" charset="0"/>
              <a:buChar char="•"/>
            </a:pPr>
            <a:r>
              <a:rPr lang="fr-FR" sz="1800" b="0" dirty="0"/>
              <a:t>Les résultats des évaluations de la conformité des échanges EDI sont disponibles sur la plate-forme concernant la conformité et publiés dans le cadre du système de contrôle de la qualité (QCS) (</a:t>
            </a:r>
            <a:r>
              <a:rPr lang="fr-FR" sz="1800" b="0" dirty="0" err="1">
                <a:hlinkClick r:id="rId2"/>
              </a:rPr>
              <a:t>qcsmailbd.ptc.post</a:t>
            </a:r>
            <a:r>
              <a:rPr lang="fr-FR" sz="1800" b="0" dirty="0"/>
              <a:t>)</a:t>
            </a:r>
          </a:p>
          <a:p>
            <a:pPr lvl="0" indent="-360000" algn="l" defTabSz="360000">
              <a:lnSpc>
                <a:spcPct val="100000"/>
              </a:lnSpc>
              <a:spcBef>
                <a:spcPts val="600"/>
              </a:spcBef>
              <a:spcAft>
                <a:spcPts val="600"/>
              </a:spcAft>
              <a:buFont typeface="Arial" panose="020B0604020202020204" pitchFamily="34" charset="0"/>
              <a:buChar char="•"/>
            </a:pPr>
            <a:r>
              <a:rPr lang="fr-FR" sz="1800" b="0" dirty="0"/>
              <a:t>Partie intégrante des évaluations de la qualité des données</a:t>
            </a:r>
          </a:p>
          <a:p>
            <a:pPr lvl="0" indent="-360000" algn="l" defTabSz="360000">
              <a:lnSpc>
                <a:spcPct val="100000"/>
              </a:lnSpc>
              <a:spcBef>
                <a:spcPts val="600"/>
              </a:spcBef>
              <a:spcAft>
                <a:spcPts val="600"/>
              </a:spcAft>
              <a:buFont typeface="Arial" panose="020B0604020202020204" pitchFamily="34" charset="0"/>
              <a:buChar char="•"/>
            </a:pPr>
            <a:r>
              <a:rPr lang="fr-FR" sz="1800" b="0" dirty="0"/>
              <a:t>Plate-forme conçue pour signaler les problèmes et faciliter leur résolution</a:t>
            </a:r>
          </a:p>
          <a:p>
            <a:pPr lvl="0" indent="-360000" algn="l" defTabSz="360000">
              <a:lnSpc>
                <a:spcPct val="100000"/>
              </a:lnSpc>
              <a:spcBef>
                <a:spcPts val="600"/>
              </a:spcBef>
              <a:spcAft>
                <a:spcPts val="600"/>
              </a:spcAft>
              <a:buFont typeface="Arial" panose="020B0604020202020204" pitchFamily="34" charset="0"/>
              <a:buChar char="•"/>
            </a:pPr>
            <a:r>
              <a:rPr lang="fr-FR" sz="1800" b="0" dirty="0"/>
              <a:t>Les évaluations de la conformité sont actualisées régulièrement en fonction des nouvelles règles et de l’évolution des besoins</a:t>
            </a:r>
          </a:p>
          <a:p>
            <a:pPr lvl="0" indent="-360000" algn="l" defTabSz="360000">
              <a:lnSpc>
                <a:spcPct val="100000"/>
              </a:lnSpc>
              <a:spcBef>
                <a:spcPts val="600"/>
              </a:spcBef>
              <a:spcAft>
                <a:spcPts val="600"/>
              </a:spcAft>
              <a:buFont typeface="Arial" panose="020B0604020202020204" pitchFamily="34" charset="0"/>
              <a:buChar char="•"/>
            </a:pPr>
            <a:r>
              <a:rPr lang="fr-FR" sz="1800" b="0" dirty="0"/>
              <a:t>Un ajustement est prévu au début de 2026 pour:</a:t>
            </a:r>
          </a:p>
          <a:p>
            <a:pPr marL="720000" lvl="1" indent="-360000" algn="l" defTabSz="360000">
              <a:spcBef>
                <a:spcPts val="600"/>
              </a:spcBef>
              <a:spcAft>
                <a:spcPts val="0"/>
              </a:spcAft>
              <a:buFont typeface="Courier New" panose="02070309020205020404" pitchFamily="49" charset="0"/>
              <a:buChar char="o"/>
            </a:pPr>
            <a:r>
              <a:rPr lang="fr-FR" sz="1800" dirty="0"/>
              <a:t>prendre en considération l’échange obligatoire des messages EMSEVT pour tous les envois </a:t>
            </a:r>
            <a:br>
              <a:rPr lang="fr-FR" sz="1800" dirty="0"/>
            </a:br>
            <a:r>
              <a:rPr lang="fr-FR" sz="1800" dirty="0"/>
              <a:t>de la poste aux lettres:</a:t>
            </a:r>
            <a:br>
              <a:rPr lang="fr-FR" sz="1800" dirty="0"/>
            </a:br>
            <a:r>
              <a:rPr lang="fr-FR" sz="1800" dirty="0"/>
              <a:t>-&gt;	tous les liens EDI doivent être ouverts pour les adresses EDI xx350</a:t>
            </a:r>
            <a:br>
              <a:rPr lang="fr-FR" sz="1800" dirty="0"/>
            </a:br>
            <a:r>
              <a:rPr lang="fr-FR" sz="1800" dirty="0"/>
              <a:t>-&gt;	les messages EMSEVT doivent être échangés avec tous les partenaires</a:t>
            </a:r>
          </a:p>
          <a:p>
            <a:pPr marL="720000" lvl="1" indent="-360000" algn="l" defTabSz="360000">
              <a:spcBef>
                <a:spcPts val="600"/>
              </a:spcBef>
              <a:spcAft>
                <a:spcPts val="0"/>
              </a:spcAft>
              <a:buFont typeface="Courier New" panose="02070309020205020404" pitchFamily="49" charset="0"/>
              <a:buChar char="o"/>
            </a:pPr>
            <a:r>
              <a:rPr lang="fr-FR" sz="1800" dirty="0"/>
              <a:t>signaler les anomalies telles que la présence de courrier recommandé dans des dépêches contenant uniquement des marchandises (dépêches UA)</a:t>
            </a:r>
            <a:endParaRPr lang="en-GB" sz="1800" dirty="0"/>
          </a:p>
        </p:txBody>
      </p:sp>
    </p:spTree>
    <p:extLst>
      <p:ext uri="{BB962C8B-B14F-4D97-AF65-F5344CB8AC3E}">
        <p14:creationId xmlns:p14="http://schemas.microsoft.com/office/powerpoint/2010/main" val="143954859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3">
            <a:extLst>
              <a:ext uri="{FF2B5EF4-FFF2-40B4-BE49-F238E27FC236}">
                <a16:creationId xmlns:a16="http://schemas.microsoft.com/office/drawing/2014/main" id="{5228E6F3-7D1D-425D-A482-58F3A9F35E17}"/>
              </a:ext>
            </a:extLst>
          </p:cNvPr>
          <p:cNvSpPr>
            <a:spLocks noGrp="1" noChangeArrowheads="1"/>
          </p:cNvSpPr>
          <p:nvPr>
            <p:ph type="ctrTitle"/>
          </p:nvPr>
        </p:nvSpPr>
        <p:spPr>
          <a:xfrm>
            <a:off x="1225550" y="1370013"/>
            <a:ext cx="10207739" cy="2387600"/>
          </a:xfrm>
        </p:spPr>
        <p:txBody>
          <a:bodyPr/>
          <a:lstStyle/>
          <a:p>
            <a:r>
              <a:rPr lang="fr-FR" sz="4800" dirty="0"/>
              <a:t>IBIS – Traitement électronique des réclamations pour les envois de la poste aux lettres</a:t>
            </a:r>
          </a:p>
        </p:txBody>
      </p:sp>
      <p:sp>
        <p:nvSpPr>
          <p:cNvPr id="7" name="Title 1">
            <a:extLst>
              <a:ext uri="{FF2B5EF4-FFF2-40B4-BE49-F238E27FC236}">
                <a16:creationId xmlns:a16="http://schemas.microsoft.com/office/drawing/2014/main" id="{A11D8FFE-11E0-4B32-A266-50EF96ED2AAE}"/>
              </a:ext>
            </a:extLst>
          </p:cNvPr>
          <p:cNvSpPr txBox="1">
            <a:spLocks/>
          </p:cNvSpPr>
          <p:nvPr/>
        </p:nvSpPr>
        <p:spPr>
          <a:xfrm>
            <a:off x="878065" y="4870456"/>
            <a:ext cx="10506517" cy="70658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b="1" kern="120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r>
              <a:rPr lang="fr-FR" sz="2400" b="0" dirty="0"/>
              <a:t>Orienter l’avenir des services postaux: mises à jour réglementaires et innovations informatiques de l’UPU avec </a:t>
            </a:r>
            <a:br>
              <a:rPr lang="fr-FR" sz="2400" b="0" dirty="0"/>
            </a:br>
            <a:r>
              <a:rPr lang="fr-FR" sz="2400" b="0" dirty="0"/>
              <a:t>la solution rendu «droits acquittés»</a:t>
            </a:r>
          </a:p>
        </p:txBody>
      </p:sp>
      <p:sp>
        <p:nvSpPr>
          <p:cNvPr id="8" name="Subtitle 2">
            <a:extLst>
              <a:ext uri="{FF2B5EF4-FFF2-40B4-BE49-F238E27FC236}">
                <a16:creationId xmlns:a16="http://schemas.microsoft.com/office/drawing/2014/main" id="{B783E05E-C552-4A68-9EA1-A4E97B5D31B0}"/>
              </a:ext>
            </a:extLst>
          </p:cNvPr>
          <p:cNvSpPr>
            <a:spLocks noGrp="1"/>
          </p:cNvSpPr>
          <p:nvPr>
            <p:ph type="subTitle" idx="1"/>
          </p:nvPr>
        </p:nvSpPr>
        <p:spPr>
          <a:xfrm>
            <a:off x="1225446" y="6163440"/>
            <a:ext cx="9741108" cy="353860"/>
          </a:xfrm>
        </p:spPr>
        <p:txBody>
          <a:bodyPr>
            <a:normAutofit/>
          </a:bodyPr>
          <a:lstStyle/>
          <a:p>
            <a:r>
              <a:rPr lang="fr-FR" sz="1400"/>
              <a:t>UPU – Direction des opérations postales (DOP.EPSI)</a:t>
            </a:r>
          </a:p>
          <a:p>
            <a:endParaRPr lang="en-GB" dirty="0"/>
          </a:p>
        </p:txBody>
      </p:sp>
    </p:spTree>
    <p:extLst>
      <p:ext uri="{BB962C8B-B14F-4D97-AF65-F5344CB8AC3E}">
        <p14:creationId xmlns:p14="http://schemas.microsoft.com/office/powerpoint/2010/main" val="18930525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EE9375A-9480-4C87-B59A-EADDF6A72BB9}"/>
              </a:ext>
            </a:extLst>
          </p:cNvPr>
          <p:cNvSpPr>
            <a:spLocks noGrp="1"/>
          </p:cNvSpPr>
          <p:nvPr>
            <p:ph type="title"/>
          </p:nvPr>
        </p:nvSpPr>
        <p:spPr>
          <a:xfrm>
            <a:off x="1495740" y="497201"/>
            <a:ext cx="10418706" cy="574284"/>
          </a:xfrm>
        </p:spPr>
        <p:txBody>
          <a:bodyPr/>
          <a:lstStyle/>
          <a:p>
            <a:r>
              <a:rPr lang="fr-FR" sz="3200"/>
              <a:t>Objectifs</a:t>
            </a:r>
          </a:p>
        </p:txBody>
      </p:sp>
      <p:graphicFrame>
        <p:nvGraphicFramePr>
          <p:cNvPr id="5" name="Espace réservé du contenu 4">
            <a:extLst>
              <a:ext uri="{FF2B5EF4-FFF2-40B4-BE49-F238E27FC236}">
                <a16:creationId xmlns:a16="http://schemas.microsoft.com/office/drawing/2014/main" id="{F87DB8DE-9D6A-4D3D-A126-5B41231D0E78}"/>
              </a:ext>
            </a:extLst>
          </p:cNvPr>
          <p:cNvGraphicFramePr>
            <a:graphicFrameLocks noGrp="1"/>
          </p:cNvGraphicFramePr>
          <p:nvPr>
            <p:ph sz="quarter" idx="13"/>
            <p:extLst>
              <p:ext uri="{D42A27DB-BD31-4B8C-83A1-F6EECF244321}">
                <p14:modId xmlns:p14="http://schemas.microsoft.com/office/powerpoint/2010/main" val="1403065734"/>
              </p:ext>
            </p:extLst>
          </p:nvPr>
        </p:nvGraphicFramePr>
        <p:xfrm>
          <a:off x="1744020" y="1526018"/>
          <a:ext cx="9325669" cy="473550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1378676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EE9375A-9480-4C87-B59A-EADDF6A72BB9}"/>
              </a:ext>
            </a:extLst>
          </p:cNvPr>
          <p:cNvSpPr>
            <a:spLocks noGrp="1"/>
          </p:cNvSpPr>
          <p:nvPr>
            <p:ph type="title"/>
          </p:nvPr>
        </p:nvSpPr>
        <p:spPr>
          <a:xfrm>
            <a:off x="1495740" y="497201"/>
            <a:ext cx="10418706" cy="574284"/>
          </a:xfrm>
        </p:spPr>
        <p:txBody>
          <a:bodyPr/>
          <a:lstStyle/>
          <a:p>
            <a:r>
              <a:rPr lang="fr-FR" sz="3200" dirty="0"/>
              <a:t>Messages EMSEVT et intégration avec IBIS</a:t>
            </a:r>
          </a:p>
        </p:txBody>
      </p:sp>
      <p:graphicFrame>
        <p:nvGraphicFramePr>
          <p:cNvPr id="5" name="Espace réservé du contenu 4">
            <a:extLst>
              <a:ext uri="{FF2B5EF4-FFF2-40B4-BE49-F238E27FC236}">
                <a16:creationId xmlns:a16="http://schemas.microsoft.com/office/drawing/2014/main" id="{F87DB8DE-9D6A-4D3D-A126-5B41231D0E78}"/>
              </a:ext>
            </a:extLst>
          </p:cNvPr>
          <p:cNvGraphicFramePr>
            <a:graphicFrameLocks noGrp="1"/>
          </p:cNvGraphicFramePr>
          <p:nvPr>
            <p:ph sz="quarter" idx="13"/>
            <p:extLst>
              <p:ext uri="{D42A27DB-BD31-4B8C-83A1-F6EECF244321}">
                <p14:modId xmlns:p14="http://schemas.microsoft.com/office/powerpoint/2010/main" val="248656082"/>
              </p:ext>
            </p:extLst>
          </p:nvPr>
        </p:nvGraphicFramePr>
        <p:xfrm>
          <a:off x="409219" y="1380684"/>
          <a:ext cx="3884224" cy="52455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Image 5">
            <a:extLst>
              <a:ext uri="{FF2B5EF4-FFF2-40B4-BE49-F238E27FC236}">
                <a16:creationId xmlns:a16="http://schemas.microsoft.com/office/drawing/2014/main" id="{DCAE969A-661B-4BA1-A283-CA2AEB18250B}"/>
              </a:ext>
            </a:extLst>
          </p:cNvPr>
          <p:cNvPicPr>
            <a:picLocks noChangeAspect="1"/>
          </p:cNvPicPr>
          <p:nvPr/>
        </p:nvPicPr>
        <p:blipFill>
          <a:blip r:embed="rId8"/>
          <a:stretch>
            <a:fillRect/>
          </a:stretch>
        </p:blipFill>
        <p:spPr>
          <a:xfrm>
            <a:off x="4796484" y="1380684"/>
            <a:ext cx="6752668" cy="4895685"/>
          </a:xfrm>
          <a:prstGeom prst="rect">
            <a:avLst/>
          </a:prstGeom>
        </p:spPr>
      </p:pic>
      <p:sp>
        <p:nvSpPr>
          <p:cNvPr id="7" name="Ellipse 6">
            <a:extLst>
              <a:ext uri="{FF2B5EF4-FFF2-40B4-BE49-F238E27FC236}">
                <a16:creationId xmlns:a16="http://schemas.microsoft.com/office/drawing/2014/main" id="{AFA56DF3-6AEA-4888-8AF8-7F2CC44F5610}"/>
              </a:ext>
            </a:extLst>
          </p:cNvPr>
          <p:cNvSpPr/>
          <p:nvPr/>
        </p:nvSpPr>
        <p:spPr>
          <a:xfrm>
            <a:off x="6661192" y="2295083"/>
            <a:ext cx="320948" cy="33306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Ellipse 7">
            <a:extLst>
              <a:ext uri="{FF2B5EF4-FFF2-40B4-BE49-F238E27FC236}">
                <a16:creationId xmlns:a16="http://schemas.microsoft.com/office/drawing/2014/main" id="{116E4B00-C136-49A8-AD88-BA146D8A56CC}"/>
              </a:ext>
            </a:extLst>
          </p:cNvPr>
          <p:cNvSpPr/>
          <p:nvPr/>
        </p:nvSpPr>
        <p:spPr>
          <a:xfrm>
            <a:off x="8012344" y="2296090"/>
            <a:ext cx="320948" cy="33306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Ellipse 8">
            <a:extLst>
              <a:ext uri="{FF2B5EF4-FFF2-40B4-BE49-F238E27FC236}">
                <a16:creationId xmlns:a16="http://schemas.microsoft.com/office/drawing/2014/main" id="{6EAF0B2A-7FAC-4AB4-BB79-42C2035B3AF8}"/>
              </a:ext>
            </a:extLst>
          </p:cNvPr>
          <p:cNvSpPr/>
          <p:nvPr/>
        </p:nvSpPr>
        <p:spPr>
          <a:xfrm>
            <a:off x="10817109" y="2296090"/>
            <a:ext cx="320948" cy="33306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Ellipse 9">
            <a:extLst>
              <a:ext uri="{FF2B5EF4-FFF2-40B4-BE49-F238E27FC236}">
                <a16:creationId xmlns:a16="http://schemas.microsoft.com/office/drawing/2014/main" id="{A74ED48C-4B13-442E-B6E1-F61419979517}"/>
              </a:ext>
            </a:extLst>
          </p:cNvPr>
          <p:cNvSpPr/>
          <p:nvPr/>
        </p:nvSpPr>
        <p:spPr>
          <a:xfrm>
            <a:off x="10236778" y="3095940"/>
            <a:ext cx="320948" cy="33306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Ellipse 10">
            <a:extLst>
              <a:ext uri="{FF2B5EF4-FFF2-40B4-BE49-F238E27FC236}">
                <a16:creationId xmlns:a16="http://schemas.microsoft.com/office/drawing/2014/main" id="{45D396B4-18A1-42E8-A82C-3640F86E379E}"/>
              </a:ext>
            </a:extLst>
          </p:cNvPr>
          <p:cNvSpPr/>
          <p:nvPr/>
        </p:nvSpPr>
        <p:spPr>
          <a:xfrm>
            <a:off x="11138057" y="3104518"/>
            <a:ext cx="320948" cy="33306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1686504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EE9375A-9480-4C87-B59A-EADDF6A72BB9}"/>
              </a:ext>
            </a:extLst>
          </p:cNvPr>
          <p:cNvSpPr>
            <a:spLocks noGrp="1"/>
          </p:cNvSpPr>
          <p:nvPr>
            <p:ph type="title"/>
          </p:nvPr>
        </p:nvSpPr>
        <p:spPr>
          <a:xfrm>
            <a:off x="1580041" y="430589"/>
            <a:ext cx="10004377" cy="574284"/>
          </a:xfrm>
        </p:spPr>
        <p:txBody>
          <a:bodyPr/>
          <a:lstStyle/>
          <a:p>
            <a:r>
              <a:rPr lang="fr-FR" sz="3200"/>
              <a:t>Système de réclamations par Internet</a:t>
            </a:r>
          </a:p>
        </p:txBody>
      </p:sp>
      <p:graphicFrame>
        <p:nvGraphicFramePr>
          <p:cNvPr id="6" name="Espace réservé du contenu 5">
            <a:extLst>
              <a:ext uri="{FF2B5EF4-FFF2-40B4-BE49-F238E27FC236}">
                <a16:creationId xmlns:a16="http://schemas.microsoft.com/office/drawing/2014/main" id="{C3648E47-69FE-48AC-A1A5-458DBBE31DF8}"/>
              </a:ext>
            </a:extLst>
          </p:cNvPr>
          <p:cNvGraphicFramePr>
            <a:graphicFrameLocks noGrp="1"/>
          </p:cNvGraphicFramePr>
          <p:nvPr>
            <p:ph sz="quarter" idx="13"/>
            <p:extLst>
              <p:ext uri="{D42A27DB-BD31-4B8C-83A1-F6EECF244321}">
                <p14:modId xmlns:p14="http://schemas.microsoft.com/office/powerpoint/2010/main" val="273553194"/>
              </p:ext>
            </p:extLst>
          </p:nvPr>
        </p:nvGraphicFramePr>
        <p:xfrm>
          <a:off x="617675" y="1556296"/>
          <a:ext cx="10821408" cy="45719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3725695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EE9375A-9480-4C87-B59A-EADDF6A72BB9}"/>
              </a:ext>
            </a:extLst>
          </p:cNvPr>
          <p:cNvSpPr>
            <a:spLocks noGrp="1"/>
          </p:cNvSpPr>
          <p:nvPr>
            <p:ph type="title"/>
          </p:nvPr>
        </p:nvSpPr>
        <p:spPr>
          <a:xfrm>
            <a:off x="1580041" y="430589"/>
            <a:ext cx="10004377" cy="574284"/>
          </a:xfrm>
        </p:spPr>
        <p:txBody>
          <a:bodyPr/>
          <a:lstStyle/>
          <a:p>
            <a:r>
              <a:rPr lang="fr-FR" sz="3200"/>
              <a:t>Système de réclamations par Internet</a:t>
            </a:r>
          </a:p>
        </p:txBody>
      </p:sp>
      <p:graphicFrame>
        <p:nvGraphicFramePr>
          <p:cNvPr id="12" name="Diagramme 11">
            <a:extLst>
              <a:ext uri="{FF2B5EF4-FFF2-40B4-BE49-F238E27FC236}">
                <a16:creationId xmlns:a16="http://schemas.microsoft.com/office/drawing/2014/main" id="{CC3554ED-E775-4F33-B83E-0DD4DD24D480}"/>
              </a:ext>
            </a:extLst>
          </p:cNvPr>
          <p:cNvGraphicFramePr/>
          <p:nvPr>
            <p:extLst>
              <p:ext uri="{D42A27DB-BD31-4B8C-83A1-F6EECF244321}">
                <p14:modId xmlns:p14="http://schemas.microsoft.com/office/powerpoint/2010/main" val="3606135034"/>
              </p:ext>
            </p:extLst>
          </p:nvPr>
        </p:nvGraphicFramePr>
        <p:xfrm>
          <a:off x="382514" y="1283793"/>
          <a:ext cx="11621063" cy="52075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7383084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EE9375A-9480-4C87-B59A-EADDF6A72BB9}"/>
              </a:ext>
            </a:extLst>
          </p:cNvPr>
          <p:cNvSpPr>
            <a:spLocks noGrp="1"/>
          </p:cNvSpPr>
          <p:nvPr>
            <p:ph type="title"/>
          </p:nvPr>
        </p:nvSpPr>
        <p:spPr>
          <a:xfrm>
            <a:off x="1580041" y="430589"/>
            <a:ext cx="10004377" cy="574284"/>
          </a:xfrm>
        </p:spPr>
        <p:txBody>
          <a:bodyPr/>
          <a:lstStyle/>
          <a:p>
            <a:r>
              <a:rPr lang="fr-FR" sz="3200"/>
              <a:t>Système de réclamations par Internet</a:t>
            </a:r>
          </a:p>
        </p:txBody>
      </p:sp>
      <p:sp>
        <p:nvSpPr>
          <p:cNvPr id="8" name="Rectangle : coins arrondis 7">
            <a:extLst>
              <a:ext uri="{FF2B5EF4-FFF2-40B4-BE49-F238E27FC236}">
                <a16:creationId xmlns:a16="http://schemas.microsoft.com/office/drawing/2014/main" id="{E8E17FA6-42B2-453E-B47C-8BA82210AD6D}"/>
              </a:ext>
            </a:extLst>
          </p:cNvPr>
          <p:cNvSpPr/>
          <p:nvPr/>
        </p:nvSpPr>
        <p:spPr>
          <a:xfrm>
            <a:off x="777142" y="2522773"/>
            <a:ext cx="429950" cy="3209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Ellipse 8">
            <a:extLst>
              <a:ext uri="{FF2B5EF4-FFF2-40B4-BE49-F238E27FC236}">
                <a16:creationId xmlns:a16="http://schemas.microsoft.com/office/drawing/2014/main" id="{E112468A-F394-46A5-964A-A8E2585AAC55}"/>
              </a:ext>
            </a:extLst>
          </p:cNvPr>
          <p:cNvSpPr/>
          <p:nvPr/>
        </p:nvSpPr>
        <p:spPr>
          <a:xfrm>
            <a:off x="864718" y="2268436"/>
            <a:ext cx="218003" cy="21194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3">
            <a:extLst>
              <a:ext uri="{FF2B5EF4-FFF2-40B4-BE49-F238E27FC236}">
                <a16:creationId xmlns:a16="http://schemas.microsoft.com/office/drawing/2014/main" id="{E9252D2D-A8C3-4CBB-A34D-C363096A827E}"/>
              </a:ext>
            </a:extLst>
          </p:cNvPr>
          <p:cNvSpPr/>
          <p:nvPr/>
        </p:nvSpPr>
        <p:spPr>
          <a:xfrm>
            <a:off x="1884492" y="1562352"/>
            <a:ext cx="1930111" cy="4105718"/>
          </a:xfrm>
          <a:prstGeom prst="roundRect">
            <a:avLst/>
          </a:prstGeom>
          <a:solidFill>
            <a:srgbClr val="F0F4FB"/>
          </a:solidFill>
          <a:ln w="9525" cap="flat" cmpd="sng" algn="ctr">
            <a:solidFill>
              <a:srgbClr val="0A5BD3"/>
            </a:solidFill>
            <a:prstDash val="solid"/>
          </a:ln>
          <a:effectLst>
            <a:outerShdw blurRad="40000" dist="23000" dir="5400000" rotWithShape="0">
              <a:srgbClr val="000000">
                <a:alpha val="35000"/>
              </a:srgbClr>
            </a:outerShdw>
          </a:effectLst>
        </p:spPr>
        <p:txBody>
          <a:bodyPr rtlCol="0" anchor="t"/>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fr-CH" sz="1800" b="1" i="0" u="none" strike="noStrike" kern="0" cap="none" spc="0" normalizeH="0" baseline="0" noProof="0" dirty="0">
              <a:ln>
                <a:noFill/>
              </a:ln>
              <a:solidFill>
                <a:schemeClr val="tx2"/>
              </a:solidFill>
              <a:effectLst/>
              <a:uLnTx/>
              <a:uFillTx/>
              <a:latin typeface="Calibri"/>
              <a:ea typeface="+mn-ea"/>
              <a:cs typeface="+mn-cs"/>
            </a:endParaRPr>
          </a:p>
          <a:p>
            <a:pPr marL="0" marR="0" lvl="0" indent="0" algn="ctr" defTabSz="457200" eaLnBrk="1" fontAlgn="auto" latinLnBrk="0" hangingPunct="1">
              <a:lnSpc>
                <a:spcPct val="100000"/>
              </a:lnSpc>
              <a:spcBef>
                <a:spcPts val="0"/>
              </a:spcBef>
              <a:spcAft>
                <a:spcPts val="0"/>
              </a:spcAft>
              <a:buClrTx/>
              <a:buSzTx/>
              <a:buFontTx/>
              <a:buNone/>
              <a:tabLst/>
              <a:defRPr/>
            </a:pPr>
            <a:endParaRPr lang="fr-CH" b="1" kern="0" dirty="0">
              <a:solidFill>
                <a:schemeClr val="tx2"/>
              </a:solidFill>
              <a:latin typeface="Calibri"/>
            </a:endParaRPr>
          </a:p>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800" b="1" i="0" u="none" strike="noStrike" cap="none" normalizeH="0" baseline="0" noProof="0">
                <a:ln>
                  <a:noFill/>
                </a:ln>
                <a:solidFill>
                  <a:schemeClr val="tx2"/>
                </a:solidFill>
                <a:uLnTx/>
                <a:uFillTx/>
                <a:latin typeface="Calibri"/>
                <a:ea typeface="+mn-ea"/>
                <a:cs typeface="+mn-cs"/>
              </a:rPr>
              <a:t>Opérateur </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800" b="1" i="0" u="none" strike="noStrike" cap="none" normalizeH="0" baseline="0" noProof="0">
                <a:ln>
                  <a:noFill/>
                </a:ln>
                <a:solidFill>
                  <a:schemeClr val="tx2"/>
                </a:solidFill>
                <a:uLnTx/>
                <a:uFillTx/>
                <a:latin typeface="Calibri"/>
                <a:ea typeface="+mn-ea"/>
                <a:cs typeface="+mn-cs"/>
              </a:rPr>
              <a:t>d’origine (partenaire requérant)</a:t>
            </a:r>
          </a:p>
        </p:txBody>
      </p:sp>
      <p:sp>
        <p:nvSpPr>
          <p:cNvPr id="11" name="ZoneTexte 10">
            <a:extLst>
              <a:ext uri="{FF2B5EF4-FFF2-40B4-BE49-F238E27FC236}">
                <a16:creationId xmlns:a16="http://schemas.microsoft.com/office/drawing/2014/main" id="{7E6D7D04-29B0-491E-A52A-F108E1CFFADB}"/>
              </a:ext>
            </a:extLst>
          </p:cNvPr>
          <p:cNvSpPr txBox="1"/>
          <p:nvPr/>
        </p:nvSpPr>
        <p:spPr>
          <a:xfrm>
            <a:off x="486472" y="2855894"/>
            <a:ext cx="1093569" cy="369332"/>
          </a:xfrm>
          <a:prstGeom prst="rect">
            <a:avLst/>
          </a:prstGeom>
          <a:noFill/>
        </p:spPr>
        <p:txBody>
          <a:bodyPr wrap="none" rtlCol="0">
            <a:spAutoFit/>
          </a:bodyPr>
          <a:lstStyle/>
          <a:p>
            <a:r>
              <a:rPr lang="fr-FR">
                <a:solidFill>
                  <a:schemeClr val="tx2"/>
                </a:solidFill>
              </a:rPr>
              <a:t>Clientèle</a:t>
            </a:r>
          </a:p>
        </p:txBody>
      </p:sp>
      <p:sp>
        <p:nvSpPr>
          <p:cNvPr id="13" name="Rounded Rectangle 3">
            <a:extLst>
              <a:ext uri="{FF2B5EF4-FFF2-40B4-BE49-F238E27FC236}">
                <a16:creationId xmlns:a16="http://schemas.microsoft.com/office/drawing/2014/main" id="{7C0D89E9-0C30-46C0-992F-EFB4AB78A520}"/>
              </a:ext>
            </a:extLst>
          </p:cNvPr>
          <p:cNvSpPr/>
          <p:nvPr/>
        </p:nvSpPr>
        <p:spPr>
          <a:xfrm>
            <a:off x="7058626" y="1562352"/>
            <a:ext cx="1930111" cy="4105717"/>
          </a:xfrm>
          <a:prstGeom prst="roundRect">
            <a:avLst/>
          </a:prstGeom>
          <a:solidFill>
            <a:srgbClr val="F0F4FB"/>
          </a:solidFill>
          <a:ln w="9525" cap="flat" cmpd="sng" algn="ctr">
            <a:solidFill>
              <a:srgbClr val="0A5BD3"/>
            </a:solidFill>
            <a:prstDash val="solid"/>
          </a:ln>
          <a:effectLst>
            <a:outerShdw blurRad="40000" dist="23000" dir="5400000" rotWithShape="0">
              <a:srgbClr val="000000">
                <a:alpha val="35000"/>
              </a:srgbClr>
            </a:outerShdw>
          </a:effectLst>
        </p:spPr>
        <p:txBody>
          <a:bodyPr rtlCol="0" anchor="t"/>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fr-CH" sz="1800" b="1" i="0" u="none" strike="noStrike" kern="0" cap="none" spc="0" normalizeH="0" baseline="0" noProof="0" dirty="0">
              <a:ln>
                <a:noFill/>
              </a:ln>
              <a:solidFill>
                <a:schemeClr val="tx2"/>
              </a:solidFill>
              <a:effectLst/>
              <a:uLnTx/>
              <a:uFillTx/>
              <a:latin typeface="Calibri"/>
              <a:ea typeface="+mn-ea"/>
              <a:cs typeface="+mn-cs"/>
            </a:endParaRPr>
          </a:p>
          <a:p>
            <a:pPr marL="0" marR="0" lvl="0" indent="0" algn="ctr" defTabSz="457200" eaLnBrk="1" fontAlgn="auto" latinLnBrk="0" hangingPunct="1">
              <a:lnSpc>
                <a:spcPct val="100000"/>
              </a:lnSpc>
              <a:spcBef>
                <a:spcPts val="0"/>
              </a:spcBef>
              <a:spcAft>
                <a:spcPts val="0"/>
              </a:spcAft>
              <a:buClrTx/>
              <a:buSzTx/>
              <a:buFontTx/>
              <a:buNone/>
              <a:tabLst/>
              <a:defRPr/>
            </a:pPr>
            <a:endParaRPr lang="fr-CH" b="1" kern="0" dirty="0">
              <a:solidFill>
                <a:schemeClr val="tx2"/>
              </a:solidFill>
              <a:latin typeface="Calibri"/>
            </a:endParaRPr>
          </a:p>
          <a:p>
            <a:pPr marL="0" marR="0" lvl="0" indent="0" algn="ctr" defTabSz="457200" eaLnBrk="1" fontAlgn="auto" latinLnBrk="0" hangingPunct="1">
              <a:lnSpc>
                <a:spcPct val="100000"/>
              </a:lnSpc>
              <a:spcBef>
                <a:spcPts val="0"/>
              </a:spcBef>
              <a:spcAft>
                <a:spcPts val="0"/>
              </a:spcAft>
              <a:buClrTx/>
              <a:buSzTx/>
              <a:buFontTx/>
              <a:buNone/>
              <a:tabLst/>
              <a:defRPr/>
            </a:pPr>
            <a:endParaRPr kumimoji="0" lang="fr-CH" sz="1800" b="1" i="0" u="none" strike="noStrike" kern="0" cap="none" spc="0" normalizeH="0" baseline="0" noProof="0" dirty="0">
              <a:ln>
                <a:noFill/>
              </a:ln>
              <a:solidFill>
                <a:schemeClr val="tx2"/>
              </a:solidFill>
              <a:effectLst/>
              <a:uLnTx/>
              <a:uFillTx/>
              <a:latin typeface="Calibri"/>
              <a:ea typeface="+mn-ea"/>
              <a:cs typeface="+mn-cs"/>
            </a:endParaRPr>
          </a:p>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800" b="1" i="0" u="none" strike="noStrike" cap="none" normalizeH="0" baseline="0" noProof="0" dirty="0">
                <a:ln>
                  <a:noFill/>
                </a:ln>
                <a:solidFill>
                  <a:schemeClr val="tx2"/>
                </a:solidFill>
                <a:uLnTx/>
                <a:uFillTx/>
                <a:latin typeface="Calibri"/>
                <a:ea typeface="+mn-ea"/>
                <a:cs typeface="+mn-cs"/>
              </a:rPr>
              <a:t>Opérateur </a:t>
            </a:r>
            <a:br>
              <a:rPr kumimoji="0" lang="fr-FR" sz="1800" b="1" i="0" u="none" strike="noStrike" cap="none" normalizeH="0" baseline="0" noProof="0" dirty="0">
                <a:ln>
                  <a:noFill/>
                </a:ln>
                <a:solidFill>
                  <a:schemeClr val="tx2"/>
                </a:solidFill>
                <a:uLnTx/>
                <a:uFillTx/>
                <a:latin typeface="Calibri"/>
                <a:ea typeface="+mn-ea"/>
                <a:cs typeface="+mn-cs"/>
              </a:rPr>
            </a:br>
            <a:r>
              <a:rPr kumimoji="0" lang="fr-FR" sz="1800" b="1" i="0" u="none" strike="noStrike" cap="none" normalizeH="0" baseline="0" noProof="0" dirty="0">
                <a:ln>
                  <a:noFill/>
                </a:ln>
                <a:solidFill>
                  <a:schemeClr val="tx2"/>
                </a:solidFill>
                <a:uLnTx/>
                <a:uFillTx/>
                <a:latin typeface="Calibri"/>
                <a:ea typeface="+mn-ea"/>
                <a:cs typeface="+mn-cs"/>
              </a:rPr>
              <a:t>de destination (partenaire répondant)</a:t>
            </a:r>
          </a:p>
        </p:txBody>
      </p:sp>
      <p:sp>
        <p:nvSpPr>
          <p:cNvPr id="17" name="Flèche : droite 16">
            <a:extLst>
              <a:ext uri="{FF2B5EF4-FFF2-40B4-BE49-F238E27FC236}">
                <a16:creationId xmlns:a16="http://schemas.microsoft.com/office/drawing/2014/main" id="{174B6554-67B6-4D23-BE8C-141729F0D47E}"/>
              </a:ext>
            </a:extLst>
          </p:cNvPr>
          <p:cNvSpPr/>
          <p:nvPr/>
        </p:nvSpPr>
        <p:spPr>
          <a:xfrm>
            <a:off x="3372985" y="3085947"/>
            <a:ext cx="4014883" cy="21194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F331262-7C67-449F-9927-B17F920E6B04}"/>
              </a:ext>
            </a:extLst>
          </p:cNvPr>
          <p:cNvSpPr/>
          <p:nvPr/>
        </p:nvSpPr>
        <p:spPr>
          <a:xfrm>
            <a:off x="4996299" y="2936038"/>
            <a:ext cx="744842" cy="48148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QN1</a:t>
            </a:r>
          </a:p>
        </p:txBody>
      </p:sp>
      <p:sp>
        <p:nvSpPr>
          <p:cNvPr id="18" name="Flèche : gauche 17">
            <a:extLst>
              <a:ext uri="{FF2B5EF4-FFF2-40B4-BE49-F238E27FC236}">
                <a16:creationId xmlns:a16="http://schemas.microsoft.com/office/drawing/2014/main" id="{A51F06F2-A4DE-4068-95C2-F212C2994961}"/>
              </a:ext>
            </a:extLst>
          </p:cNvPr>
          <p:cNvSpPr/>
          <p:nvPr/>
        </p:nvSpPr>
        <p:spPr>
          <a:xfrm>
            <a:off x="3372985" y="3933735"/>
            <a:ext cx="4014883" cy="21194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B60E8CC3-5DC8-46DC-8B9D-9D02CCC09F55}"/>
              </a:ext>
            </a:extLst>
          </p:cNvPr>
          <p:cNvSpPr/>
          <p:nvPr/>
        </p:nvSpPr>
        <p:spPr>
          <a:xfrm>
            <a:off x="5003362" y="3845399"/>
            <a:ext cx="744842" cy="48148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RN1</a:t>
            </a:r>
          </a:p>
        </p:txBody>
      </p:sp>
      <p:sp>
        <p:nvSpPr>
          <p:cNvPr id="19" name="ZoneTexte 18">
            <a:extLst>
              <a:ext uri="{FF2B5EF4-FFF2-40B4-BE49-F238E27FC236}">
                <a16:creationId xmlns:a16="http://schemas.microsoft.com/office/drawing/2014/main" id="{D20B02C3-AFA8-4100-806F-B87AD8E31B21}"/>
              </a:ext>
            </a:extLst>
          </p:cNvPr>
          <p:cNvSpPr txBox="1"/>
          <p:nvPr/>
        </p:nvSpPr>
        <p:spPr>
          <a:xfrm>
            <a:off x="433500" y="3707502"/>
            <a:ext cx="1131173" cy="584775"/>
          </a:xfrm>
          <a:prstGeom prst="rect">
            <a:avLst/>
          </a:prstGeom>
          <a:noFill/>
          <a:ln>
            <a:solidFill>
              <a:schemeClr val="tx2"/>
            </a:solidFill>
          </a:ln>
        </p:spPr>
        <p:txBody>
          <a:bodyPr wrap="square" rtlCol="0">
            <a:spAutoFit/>
          </a:bodyPr>
          <a:lstStyle/>
          <a:p>
            <a:pPr algn="ctr"/>
            <a:r>
              <a:rPr lang="fr-FR" sz="1600" dirty="0">
                <a:solidFill>
                  <a:schemeClr val="tx2"/>
                </a:solidFill>
              </a:rPr>
              <a:t>Clôture du processus</a:t>
            </a:r>
          </a:p>
        </p:txBody>
      </p:sp>
      <p:sp>
        <p:nvSpPr>
          <p:cNvPr id="23" name="Flèche : droite 22">
            <a:extLst>
              <a:ext uri="{FF2B5EF4-FFF2-40B4-BE49-F238E27FC236}">
                <a16:creationId xmlns:a16="http://schemas.microsoft.com/office/drawing/2014/main" id="{A56352EB-4076-4D7D-994E-6686DEE0785D}"/>
              </a:ext>
            </a:extLst>
          </p:cNvPr>
          <p:cNvSpPr/>
          <p:nvPr/>
        </p:nvSpPr>
        <p:spPr>
          <a:xfrm>
            <a:off x="3372985" y="4649316"/>
            <a:ext cx="4014883" cy="21194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DD103F46-69D8-44FD-A02B-3726B94A4DED}"/>
              </a:ext>
            </a:extLst>
          </p:cNvPr>
          <p:cNvSpPr/>
          <p:nvPr/>
        </p:nvSpPr>
        <p:spPr>
          <a:xfrm>
            <a:off x="4991251" y="4499407"/>
            <a:ext cx="744842" cy="48148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QN2</a:t>
            </a:r>
          </a:p>
        </p:txBody>
      </p:sp>
      <p:sp>
        <p:nvSpPr>
          <p:cNvPr id="25" name="Flèche : gauche 24">
            <a:extLst>
              <a:ext uri="{FF2B5EF4-FFF2-40B4-BE49-F238E27FC236}">
                <a16:creationId xmlns:a16="http://schemas.microsoft.com/office/drawing/2014/main" id="{65E14068-134A-42B3-BA6A-01A4D3800F3A}"/>
              </a:ext>
            </a:extLst>
          </p:cNvPr>
          <p:cNvSpPr/>
          <p:nvPr/>
        </p:nvSpPr>
        <p:spPr>
          <a:xfrm>
            <a:off x="3372985" y="5224596"/>
            <a:ext cx="4014883" cy="21194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3B24C4F7-09C8-4DC2-97F4-EFBEC1B05B5D}"/>
              </a:ext>
            </a:extLst>
          </p:cNvPr>
          <p:cNvSpPr/>
          <p:nvPr/>
        </p:nvSpPr>
        <p:spPr>
          <a:xfrm>
            <a:off x="4998314" y="5136260"/>
            <a:ext cx="744842" cy="48148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RN2</a:t>
            </a:r>
          </a:p>
        </p:txBody>
      </p:sp>
      <p:sp>
        <p:nvSpPr>
          <p:cNvPr id="28" name="Flèche : gauche 27">
            <a:extLst>
              <a:ext uri="{FF2B5EF4-FFF2-40B4-BE49-F238E27FC236}">
                <a16:creationId xmlns:a16="http://schemas.microsoft.com/office/drawing/2014/main" id="{75698557-B9D9-44AE-A24E-4426AEB211C0}"/>
              </a:ext>
            </a:extLst>
          </p:cNvPr>
          <p:cNvSpPr/>
          <p:nvPr/>
        </p:nvSpPr>
        <p:spPr>
          <a:xfrm>
            <a:off x="1606375" y="3832538"/>
            <a:ext cx="736027" cy="38943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ZoneTexte 28">
            <a:extLst>
              <a:ext uri="{FF2B5EF4-FFF2-40B4-BE49-F238E27FC236}">
                <a16:creationId xmlns:a16="http://schemas.microsoft.com/office/drawing/2014/main" id="{F0D1881C-E1EA-4C55-AB7D-6B06DDDB752B}"/>
              </a:ext>
            </a:extLst>
          </p:cNvPr>
          <p:cNvSpPr txBox="1"/>
          <p:nvPr/>
        </p:nvSpPr>
        <p:spPr>
          <a:xfrm>
            <a:off x="2057144" y="5892742"/>
            <a:ext cx="5124673" cy="523220"/>
          </a:xfrm>
          <a:prstGeom prst="rect">
            <a:avLst/>
          </a:prstGeom>
          <a:noFill/>
        </p:spPr>
        <p:txBody>
          <a:bodyPr wrap="none" rtlCol="0">
            <a:spAutoFit/>
          </a:bodyPr>
          <a:lstStyle/>
          <a:p>
            <a:r>
              <a:rPr lang="fr-FR" sz="2800" b="1" dirty="0">
                <a:solidFill>
                  <a:schemeClr val="tx2"/>
                </a:solidFill>
              </a:rPr>
              <a:t>IBIS: processus de réclamation à deux niveaux</a:t>
            </a:r>
          </a:p>
        </p:txBody>
      </p:sp>
      <p:graphicFrame>
        <p:nvGraphicFramePr>
          <p:cNvPr id="32" name="Diagramme 31">
            <a:extLst>
              <a:ext uri="{FF2B5EF4-FFF2-40B4-BE49-F238E27FC236}">
                <a16:creationId xmlns:a16="http://schemas.microsoft.com/office/drawing/2014/main" id="{326A2825-57BE-4A94-8A56-A7FEAC989FB9}"/>
              </a:ext>
            </a:extLst>
          </p:cNvPr>
          <p:cNvGraphicFramePr/>
          <p:nvPr>
            <p:extLst>
              <p:ext uri="{D42A27DB-BD31-4B8C-83A1-F6EECF244321}">
                <p14:modId xmlns:p14="http://schemas.microsoft.com/office/powerpoint/2010/main" val="3034225677"/>
              </p:ext>
            </p:extLst>
          </p:nvPr>
        </p:nvGraphicFramePr>
        <p:xfrm>
          <a:off x="9384892" y="1332340"/>
          <a:ext cx="2323847" cy="50167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3" name="Organigramme : Décision 32">
            <a:extLst>
              <a:ext uri="{FF2B5EF4-FFF2-40B4-BE49-F238E27FC236}">
                <a16:creationId xmlns:a16="http://schemas.microsoft.com/office/drawing/2014/main" id="{42B83A78-584F-4F93-95D9-B60686F49206}"/>
              </a:ext>
            </a:extLst>
          </p:cNvPr>
          <p:cNvSpPr/>
          <p:nvPr/>
        </p:nvSpPr>
        <p:spPr>
          <a:xfrm>
            <a:off x="2481533" y="4479557"/>
            <a:ext cx="837505" cy="511934"/>
          </a:xfrm>
          <a:prstGeom prst="flowChartDecis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000" b="1"/>
              <a:t>Non</a:t>
            </a:r>
          </a:p>
        </p:txBody>
      </p:sp>
      <p:sp>
        <p:nvSpPr>
          <p:cNvPr id="34" name="Organigramme : Décision 33">
            <a:extLst>
              <a:ext uri="{FF2B5EF4-FFF2-40B4-BE49-F238E27FC236}">
                <a16:creationId xmlns:a16="http://schemas.microsoft.com/office/drawing/2014/main" id="{44B9FACB-264D-4B5B-B856-DD9EC2E21BFB}"/>
              </a:ext>
            </a:extLst>
          </p:cNvPr>
          <p:cNvSpPr/>
          <p:nvPr/>
        </p:nvSpPr>
        <p:spPr>
          <a:xfrm>
            <a:off x="2481533" y="5067017"/>
            <a:ext cx="782339" cy="511934"/>
          </a:xfrm>
          <a:prstGeom prst="flowChartDecis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000" b="1" dirty="0"/>
              <a:t>Oui</a:t>
            </a:r>
          </a:p>
        </p:txBody>
      </p:sp>
      <p:sp>
        <p:nvSpPr>
          <p:cNvPr id="35" name="Organigramme : Décision 34">
            <a:extLst>
              <a:ext uri="{FF2B5EF4-FFF2-40B4-BE49-F238E27FC236}">
                <a16:creationId xmlns:a16="http://schemas.microsoft.com/office/drawing/2014/main" id="{BC8F3A63-E28D-4D8A-B633-E108E4BA72AA}"/>
              </a:ext>
            </a:extLst>
          </p:cNvPr>
          <p:cNvSpPr/>
          <p:nvPr/>
        </p:nvSpPr>
        <p:spPr>
          <a:xfrm>
            <a:off x="2465950" y="3783741"/>
            <a:ext cx="751610" cy="511934"/>
          </a:xfrm>
          <a:prstGeom prst="flowChartDecis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000" b="1"/>
              <a:t>Oui</a:t>
            </a:r>
          </a:p>
        </p:txBody>
      </p:sp>
      <p:sp>
        <p:nvSpPr>
          <p:cNvPr id="37" name="Flèche : virage 36">
            <a:extLst>
              <a:ext uri="{FF2B5EF4-FFF2-40B4-BE49-F238E27FC236}">
                <a16:creationId xmlns:a16="http://schemas.microsoft.com/office/drawing/2014/main" id="{DAA65F4B-2F8F-4CA3-929E-D898D9DFA9FE}"/>
              </a:ext>
            </a:extLst>
          </p:cNvPr>
          <p:cNvSpPr/>
          <p:nvPr/>
        </p:nvSpPr>
        <p:spPr>
          <a:xfrm rot="16200000">
            <a:off x="992298" y="4250269"/>
            <a:ext cx="920804" cy="1379380"/>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46156741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EE9375A-9480-4C87-B59A-EADDF6A72BB9}"/>
              </a:ext>
            </a:extLst>
          </p:cNvPr>
          <p:cNvSpPr>
            <a:spLocks noGrp="1"/>
          </p:cNvSpPr>
          <p:nvPr>
            <p:ph type="title"/>
          </p:nvPr>
        </p:nvSpPr>
        <p:spPr>
          <a:xfrm>
            <a:off x="1580041" y="430589"/>
            <a:ext cx="10004377" cy="574284"/>
          </a:xfrm>
        </p:spPr>
        <p:txBody>
          <a:bodyPr/>
          <a:lstStyle/>
          <a:p>
            <a:r>
              <a:rPr lang="fr-FR" sz="3200" dirty="0"/>
              <a:t>Système de réclamations par Internet</a:t>
            </a:r>
          </a:p>
        </p:txBody>
      </p:sp>
      <p:sp>
        <p:nvSpPr>
          <p:cNvPr id="3" name="Espace réservé du contenu 2">
            <a:extLst>
              <a:ext uri="{FF2B5EF4-FFF2-40B4-BE49-F238E27FC236}">
                <a16:creationId xmlns:a16="http://schemas.microsoft.com/office/drawing/2014/main" id="{A2644CBE-A406-4798-9044-326CD2EF5370}"/>
              </a:ext>
            </a:extLst>
          </p:cNvPr>
          <p:cNvSpPr>
            <a:spLocks noGrp="1"/>
          </p:cNvSpPr>
          <p:nvPr>
            <p:ph sz="quarter" idx="13"/>
          </p:nvPr>
        </p:nvSpPr>
        <p:spPr>
          <a:xfrm>
            <a:off x="349486" y="1337315"/>
            <a:ext cx="5288217" cy="5090095"/>
          </a:xfrm>
        </p:spPr>
        <p:txBody>
          <a:bodyPr/>
          <a:lstStyle/>
          <a:p>
            <a:pPr marL="285750" indent="-285750" algn="l">
              <a:buFont typeface="Arial" panose="020B0604020202020204" pitchFamily="34" charset="0"/>
              <a:buChar char="•"/>
            </a:pPr>
            <a:r>
              <a:rPr lang="fr-FR" sz="2400" b="1" dirty="0"/>
              <a:t>QUM:</a:t>
            </a:r>
            <a:r>
              <a:rPr lang="fr-FR" sz="2400" dirty="0"/>
              <a:t> demande </a:t>
            </a:r>
            <a:br>
              <a:rPr lang="fr-FR" sz="2400" dirty="0"/>
            </a:br>
            <a:r>
              <a:rPr lang="fr-FR" sz="2400" dirty="0"/>
              <a:t>de clarifications </a:t>
            </a:r>
            <a:br>
              <a:rPr lang="fr-FR" sz="2400" dirty="0"/>
            </a:br>
            <a:r>
              <a:rPr lang="fr-FR" sz="2400" dirty="0"/>
              <a:t>ou d’informations manquantes</a:t>
            </a:r>
          </a:p>
          <a:p>
            <a:pPr marL="285750" indent="-285750" algn="l">
              <a:buFont typeface="Arial" panose="020B0604020202020204" pitchFamily="34" charset="0"/>
              <a:buChar char="•"/>
            </a:pPr>
            <a:endParaRPr lang="en-US" sz="2400" dirty="0"/>
          </a:p>
          <a:p>
            <a:pPr marL="285750" indent="-285750" algn="l">
              <a:buFont typeface="Arial" panose="020B0604020202020204" pitchFamily="34" charset="0"/>
              <a:buChar char="•"/>
            </a:pPr>
            <a:r>
              <a:rPr lang="fr-FR" sz="2400" b="1" dirty="0"/>
              <a:t>SUM:</a:t>
            </a:r>
            <a:r>
              <a:rPr lang="fr-FR" sz="2400" dirty="0"/>
              <a:t> statut provisoire avant réponse finale</a:t>
            </a:r>
          </a:p>
          <a:p>
            <a:pPr marL="285750" indent="-285750" algn="l">
              <a:buFont typeface="Arial" panose="020B0604020202020204" pitchFamily="34" charset="0"/>
              <a:buChar char="•"/>
            </a:pPr>
            <a:endParaRPr lang="en-US" sz="2400" dirty="0"/>
          </a:p>
          <a:p>
            <a:pPr marL="285750" indent="-285750" algn="l">
              <a:buFont typeface="Arial" panose="020B0604020202020204" pitchFamily="34" charset="0"/>
              <a:buChar char="•"/>
            </a:pPr>
            <a:r>
              <a:rPr lang="fr-FR" sz="2400" b="1" dirty="0"/>
              <a:t>Notification:</a:t>
            </a:r>
            <a:r>
              <a:rPr lang="fr-FR" sz="2400" dirty="0"/>
              <a:t> informations relatives à l’envoi envoyées </a:t>
            </a:r>
            <a:br>
              <a:rPr lang="fr-FR" sz="2400" dirty="0"/>
            </a:br>
            <a:r>
              <a:rPr lang="fr-FR" sz="2400" dirty="0"/>
              <a:t>de manière proactive, sans ouverture d’une demande </a:t>
            </a:r>
            <a:br>
              <a:rPr lang="fr-FR" sz="2400" dirty="0"/>
            </a:br>
            <a:r>
              <a:rPr lang="fr-FR" sz="2400" dirty="0"/>
              <a:t>de renseignement officielle</a:t>
            </a:r>
          </a:p>
          <a:p>
            <a:pPr algn="l"/>
            <a:endParaRPr lang="en-US" sz="2400" dirty="0"/>
          </a:p>
        </p:txBody>
      </p:sp>
      <p:pic>
        <p:nvPicPr>
          <p:cNvPr id="5" name="Image 4">
            <a:extLst>
              <a:ext uri="{FF2B5EF4-FFF2-40B4-BE49-F238E27FC236}">
                <a16:creationId xmlns:a16="http://schemas.microsoft.com/office/drawing/2014/main" id="{4DA1E411-300A-4A69-82D0-5A93AD4A918D}"/>
              </a:ext>
            </a:extLst>
          </p:cNvPr>
          <p:cNvPicPr>
            <a:picLocks noChangeAspect="1"/>
          </p:cNvPicPr>
          <p:nvPr/>
        </p:nvPicPr>
        <p:blipFill>
          <a:blip r:embed="rId3"/>
          <a:stretch>
            <a:fillRect/>
          </a:stretch>
        </p:blipFill>
        <p:spPr>
          <a:xfrm>
            <a:off x="5232051" y="1537169"/>
            <a:ext cx="6723126" cy="4482084"/>
          </a:xfrm>
          <a:prstGeom prst="rect">
            <a:avLst/>
          </a:prstGeom>
        </p:spPr>
      </p:pic>
    </p:spTree>
    <p:extLst>
      <p:ext uri="{BB962C8B-B14F-4D97-AF65-F5344CB8AC3E}">
        <p14:creationId xmlns:p14="http://schemas.microsoft.com/office/powerpoint/2010/main" val="125657080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EE9375A-9480-4C87-B59A-EADDF6A72BB9}"/>
              </a:ext>
            </a:extLst>
          </p:cNvPr>
          <p:cNvSpPr>
            <a:spLocks noGrp="1"/>
          </p:cNvSpPr>
          <p:nvPr>
            <p:ph type="title"/>
          </p:nvPr>
        </p:nvSpPr>
        <p:spPr>
          <a:xfrm>
            <a:off x="1598208" y="478673"/>
            <a:ext cx="10179990" cy="574284"/>
          </a:xfrm>
        </p:spPr>
        <p:txBody>
          <a:bodyPr/>
          <a:lstStyle/>
          <a:p>
            <a:r>
              <a:rPr lang="fr-FR" sz="3600"/>
              <a:t>Système de réclamations par Internet</a:t>
            </a:r>
          </a:p>
        </p:txBody>
      </p:sp>
      <p:graphicFrame>
        <p:nvGraphicFramePr>
          <p:cNvPr id="6" name="Table 2">
            <a:extLst>
              <a:ext uri="{FF2B5EF4-FFF2-40B4-BE49-F238E27FC236}">
                <a16:creationId xmlns:a16="http://schemas.microsoft.com/office/drawing/2014/main" id="{1F2E1C60-24FE-4B41-B376-B0B4D9874608}"/>
              </a:ext>
            </a:extLst>
          </p:cNvPr>
          <p:cNvGraphicFramePr>
            <a:graphicFrameLocks noGrp="1"/>
          </p:cNvGraphicFramePr>
          <p:nvPr>
            <p:extLst>
              <p:ext uri="{D42A27DB-BD31-4B8C-83A1-F6EECF244321}">
                <p14:modId xmlns:p14="http://schemas.microsoft.com/office/powerpoint/2010/main" val="1441552638"/>
              </p:ext>
            </p:extLst>
          </p:nvPr>
        </p:nvGraphicFramePr>
        <p:xfrm>
          <a:off x="2546392" y="1493231"/>
          <a:ext cx="9134916" cy="4834859"/>
        </p:xfrm>
        <a:graphic>
          <a:graphicData uri="http://schemas.openxmlformats.org/drawingml/2006/table">
            <a:tbl>
              <a:tblPr firstRow="1" bandRow="1"/>
              <a:tblGrid>
                <a:gridCol w="5957554">
                  <a:extLst>
                    <a:ext uri="{9D8B030D-6E8A-4147-A177-3AD203B41FA5}">
                      <a16:colId xmlns:a16="http://schemas.microsoft.com/office/drawing/2014/main" val="20000"/>
                    </a:ext>
                  </a:extLst>
                </a:gridCol>
                <a:gridCol w="1588681">
                  <a:extLst>
                    <a:ext uri="{9D8B030D-6E8A-4147-A177-3AD203B41FA5}">
                      <a16:colId xmlns:a16="http://schemas.microsoft.com/office/drawing/2014/main" val="20001"/>
                    </a:ext>
                  </a:extLst>
                </a:gridCol>
                <a:gridCol w="1588681">
                  <a:extLst>
                    <a:ext uri="{9D8B030D-6E8A-4147-A177-3AD203B41FA5}">
                      <a16:colId xmlns:a16="http://schemas.microsoft.com/office/drawing/2014/main" val="20002"/>
                    </a:ext>
                  </a:extLst>
                </a:gridCol>
              </a:tblGrid>
              <a:tr h="688969">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defRPr sz="1600" b="1">
                          <a:solidFill>
                            <a:srgbClr val="0A5BD3"/>
                          </a:solidFill>
                        </a:defRPr>
                      </a:pPr>
                      <a:r>
                        <a:rPr lang="fr-FR" sz="2000" dirty="0">
                          <a:solidFill>
                            <a:schemeClr val="bg1"/>
                          </a:solidFill>
                        </a:rPr>
                        <a:t>Type de demande</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defRPr sz="1600" b="1">
                          <a:solidFill>
                            <a:srgbClr val="0A5BD3"/>
                          </a:solidFill>
                        </a:defRPr>
                      </a:pPr>
                      <a:r>
                        <a:rPr lang="fr-FR" sz="2000">
                          <a:solidFill>
                            <a:schemeClr val="bg1"/>
                          </a:solidFill>
                        </a:rPr>
                        <a:t>Délai de réponse N1</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defRPr sz="1600" b="1">
                          <a:solidFill>
                            <a:srgbClr val="0A5BD3"/>
                          </a:solidFill>
                        </a:defRPr>
                      </a:pPr>
                      <a:r>
                        <a:rPr lang="fr-FR" sz="2000">
                          <a:solidFill>
                            <a:schemeClr val="bg1"/>
                          </a:solidFill>
                        </a:rPr>
                        <a:t>Délai de réponse N2</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extLst>
                  <a:ext uri="{0D108BD9-81ED-4DB2-BD59-A6C34878D82A}">
                    <a16:rowId xmlns:a16="http://schemas.microsoft.com/office/drawing/2014/main" val="10000"/>
                  </a:ext>
                </a:extLst>
              </a:tr>
              <a:tr h="688969">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defRPr sz="1600"/>
                      </a:pPr>
                      <a:r>
                        <a:rPr lang="fr-FR" sz="2000"/>
                        <a:t>Actualisation/confirmation du statut de l’envoi</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defRPr sz="1600"/>
                      </a:pPr>
                      <a:r>
                        <a:rPr lang="fr-FR" sz="2000"/>
                        <a:t>3 jours</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defRPr sz="1600"/>
                      </a:pPr>
                      <a:r>
                        <a:rPr lang="fr-FR" sz="2000"/>
                        <a:t>15 jours</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10001"/>
                  </a:ext>
                </a:extLst>
              </a:tr>
              <a:tr h="688969">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defRPr sz="1600"/>
                      </a:pPr>
                      <a:r>
                        <a:rPr lang="fr-FR" sz="2000"/>
                        <a:t>Preuve écrite de la distribution</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defRPr sz="1600"/>
                      </a:pPr>
                      <a:r>
                        <a:rPr lang="fr-FR" sz="2000"/>
                        <a:t>10 jours</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defRPr sz="1600"/>
                      </a:pPr>
                      <a:r>
                        <a:rPr lang="fr-FR" sz="2000"/>
                        <a:t>—</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extLst>
                  <a:ext uri="{0D108BD9-81ED-4DB2-BD59-A6C34878D82A}">
                    <a16:rowId xmlns:a16="http://schemas.microsoft.com/office/drawing/2014/main" val="10002"/>
                  </a:ext>
                </a:extLst>
              </a:tr>
              <a:tr h="688969">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defRPr sz="1600"/>
                      </a:pPr>
                      <a:r>
                        <a:rPr lang="fr-FR" sz="2000"/>
                        <a:t>Contenu endommagé/manquant</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defRPr sz="1600"/>
                      </a:pPr>
                      <a:r>
                        <a:rPr lang="fr-FR" sz="2000"/>
                        <a:t>7 jours</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defRPr sz="1600"/>
                      </a:pPr>
                      <a:r>
                        <a:rPr lang="fr-FR" sz="2000"/>
                        <a:t>15 jours</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10003"/>
                  </a:ext>
                </a:extLst>
              </a:tr>
              <a:tr h="688969">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defRPr sz="1600"/>
                      </a:pPr>
                      <a:r>
                        <a:rPr lang="fr-FR" sz="2000"/>
                        <a:t>Envoi mal acheminé/réexpédié/en transit</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defRPr sz="1600"/>
                      </a:pPr>
                      <a:r>
                        <a:rPr lang="fr-FR" sz="2000"/>
                        <a:t>7 jours</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defRPr sz="1600"/>
                      </a:pPr>
                      <a:r>
                        <a:rPr lang="fr-FR" sz="2000"/>
                        <a:t>15 jours</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extLst>
                  <a:ext uri="{0D108BD9-81ED-4DB2-BD59-A6C34878D82A}">
                    <a16:rowId xmlns:a16="http://schemas.microsoft.com/office/drawing/2014/main" val="10004"/>
                  </a:ext>
                </a:extLst>
              </a:tr>
              <a:tr h="688969">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defRPr sz="1600"/>
                      </a:pPr>
                      <a:r>
                        <a:rPr lang="fr-FR" sz="2000"/>
                        <a:t>Enquête douanière</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defRPr sz="1600"/>
                      </a:pPr>
                      <a:r>
                        <a:rPr lang="fr-FR" sz="2000"/>
                        <a:t>7 jours</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defRPr sz="1600"/>
                      </a:pPr>
                      <a:r>
                        <a:rPr lang="fr-FR" sz="2000"/>
                        <a:t>15 jours</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10005"/>
                  </a:ext>
                </a:extLst>
              </a:tr>
              <a:tr h="688974">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defRPr sz="1600"/>
                      </a:pPr>
                      <a:r>
                        <a:rPr lang="fr-FR" sz="2000"/>
                        <a:t>Avis de réception</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defRPr sz="1600"/>
                      </a:pPr>
                      <a:r>
                        <a:rPr lang="fr-FR" sz="2000"/>
                        <a:t>7 jours</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defRPr sz="1600"/>
                      </a:pPr>
                      <a:r>
                        <a:rPr lang="fr-FR" sz="2000" dirty="0"/>
                        <a:t>15 jours</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extLst>
                  <a:ext uri="{0D108BD9-81ED-4DB2-BD59-A6C34878D82A}">
                    <a16:rowId xmlns:a16="http://schemas.microsoft.com/office/drawing/2014/main" val="10006"/>
                  </a:ext>
                </a:extLst>
              </a:tr>
            </a:tbl>
          </a:graphicData>
        </a:graphic>
      </p:graphicFrame>
      <p:sp>
        <p:nvSpPr>
          <p:cNvPr id="8" name="ZoneTexte 7">
            <a:extLst>
              <a:ext uri="{FF2B5EF4-FFF2-40B4-BE49-F238E27FC236}">
                <a16:creationId xmlns:a16="http://schemas.microsoft.com/office/drawing/2014/main" id="{4579EAF5-9A17-47D6-B670-752CB988F6C3}"/>
              </a:ext>
            </a:extLst>
          </p:cNvPr>
          <p:cNvSpPr txBox="1"/>
          <p:nvPr/>
        </p:nvSpPr>
        <p:spPr>
          <a:xfrm>
            <a:off x="263137" y="1493231"/>
            <a:ext cx="2283255" cy="2062103"/>
          </a:xfrm>
          <a:prstGeom prst="rect">
            <a:avLst/>
          </a:prstGeom>
          <a:noFill/>
        </p:spPr>
        <p:txBody>
          <a:bodyPr wrap="square">
            <a:spAutoFit/>
          </a:bodyPr>
          <a:lstStyle/>
          <a:p>
            <a:r>
              <a:rPr lang="fr-FR" sz="3200" b="1" dirty="0"/>
              <a:t>Délais </a:t>
            </a:r>
            <a:br>
              <a:rPr lang="fr-FR" sz="3200" b="1" dirty="0"/>
            </a:br>
            <a:r>
              <a:rPr lang="fr-FR" sz="3200" b="1" dirty="0"/>
              <a:t>de réponse </a:t>
            </a:r>
          </a:p>
          <a:p>
            <a:r>
              <a:rPr lang="fr-FR" sz="3200" b="1" dirty="0"/>
              <a:t>(jours ouvrables)</a:t>
            </a:r>
          </a:p>
        </p:txBody>
      </p:sp>
    </p:spTree>
    <p:extLst>
      <p:ext uri="{BB962C8B-B14F-4D97-AF65-F5344CB8AC3E}">
        <p14:creationId xmlns:p14="http://schemas.microsoft.com/office/powerpoint/2010/main" val="332424830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EE9375A-9480-4C87-B59A-EADDF6A72BB9}"/>
              </a:ext>
            </a:extLst>
          </p:cNvPr>
          <p:cNvSpPr>
            <a:spLocks noGrp="1"/>
          </p:cNvSpPr>
          <p:nvPr>
            <p:ph type="title"/>
          </p:nvPr>
        </p:nvSpPr>
        <p:spPr>
          <a:xfrm>
            <a:off x="1580041" y="497201"/>
            <a:ext cx="10155767" cy="574284"/>
          </a:xfrm>
        </p:spPr>
        <p:txBody>
          <a:bodyPr/>
          <a:lstStyle/>
          <a:p>
            <a:r>
              <a:rPr lang="fr-FR"/>
              <a:t>Système de réclamations par Internet</a:t>
            </a:r>
          </a:p>
        </p:txBody>
      </p:sp>
      <p:sp>
        <p:nvSpPr>
          <p:cNvPr id="3" name="Espace réservé du contenu 2">
            <a:extLst>
              <a:ext uri="{FF2B5EF4-FFF2-40B4-BE49-F238E27FC236}">
                <a16:creationId xmlns:a16="http://schemas.microsoft.com/office/drawing/2014/main" id="{A2644CBE-A406-4798-9044-326CD2EF5370}"/>
              </a:ext>
            </a:extLst>
          </p:cNvPr>
          <p:cNvSpPr>
            <a:spLocks noGrp="1"/>
          </p:cNvSpPr>
          <p:nvPr>
            <p:ph sz="quarter" idx="13"/>
          </p:nvPr>
        </p:nvSpPr>
        <p:spPr>
          <a:xfrm>
            <a:off x="391201" y="1435183"/>
            <a:ext cx="3904635" cy="4018325"/>
          </a:xfrm>
          <a:solidFill>
            <a:schemeClr val="accent5">
              <a:lumMod val="20000"/>
              <a:lumOff val="80000"/>
            </a:schemeClr>
          </a:solidFill>
        </p:spPr>
        <p:txBody>
          <a:bodyPr/>
          <a:lstStyle/>
          <a:p>
            <a:pPr marL="90488" indent="0" algn="l">
              <a:buNone/>
              <a:defRPr sz="2000"/>
            </a:pPr>
            <a:endParaRPr lang="en-US" sz="2000" b="1" dirty="0"/>
          </a:p>
          <a:p>
            <a:pPr marL="90488" indent="0" algn="l">
              <a:buNone/>
              <a:defRPr sz="2000"/>
            </a:pPr>
            <a:r>
              <a:rPr lang="fr-FR" sz="2000" b="1" dirty="0"/>
              <a:t>Objectifs en matière </a:t>
            </a:r>
            <a:br>
              <a:rPr lang="fr-FR" sz="2000" b="1" dirty="0"/>
            </a:br>
            <a:r>
              <a:rPr lang="fr-FR" sz="2000" b="1" dirty="0"/>
              <a:t>de performance</a:t>
            </a:r>
          </a:p>
          <a:p>
            <a:pPr marL="0" indent="0" algn="l">
              <a:buNone/>
              <a:defRPr sz="2000"/>
            </a:pPr>
            <a:endParaRPr lang="en-US" sz="2000" dirty="0"/>
          </a:p>
          <a:p>
            <a:pPr marL="342900" indent="-252413" algn="l">
              <a:buFont typeface="Arial" panose="020B0604020202020204" pitchFamily="34" charset="0"/>
              <a:buChar char="•"/>
              <a:defRPr sz="2000"/>
            </a:pPr>
            <a:r>
              <a:rPr lang="fr-FR" sz="2000" dirty="0"/>
              <a:t>Poste aux lettres: ≥80% </a:t>
            </a:r>
            <a:br>
              <a:rPr lang="fr-FR" sz="2000" dirty="0"/>
            </a:br>
            <a:r>
              <a:rPr lang="fr-FR" sz="2000" dirty="0"/>
              <a:t>de réponses dans les délais</a:t>
            </a:r>
          </a:p>
          <a:p>
            <a:pPr marL="342900" indent="-342900" algn="l">
              <a:buFont typeface="Arial" panose="020B0604020202020204" pitchFamily="34" charset="0"/>
              <a:buChar char="•"/>
              <a:defRPr sz="2000"/>
            </a:pPr>
            <a:endParaRPr lang="en-US" sz="2000" dirty="0"/>
          </a:p>
          <a:p>
            <a:pPr marL="342900" indent="-252413" algn="l">
              <a:defRPr sz="2000"/>
            </a:pPr>
            <a:r>
              <a:rPr lang="fr-FR" sz="2000" dirty="0"/>
              <a:t>Colis postaux: ≥90% </a:t>
            </a:r>
            <a:br>
              <a:rPr lang="fr-FR" sz="2000" dirty="0"/>
            </a:br>
            <a:r>
              <a:rPr lang="fr-FR" sz="2000" dirty="0"/>
              <a:t>de réponses dans les délais et ≤8 heures ouvrables pour consulter les requêtes et les réponses</a:t>
            </a:r>
          </a:p>
        </p:txBody>
      </p:sp>
      <p:pic>
        <p:nvPicPr>
          <p:cNvPr id="4" name="Image 3">
            <a:extLst>
              <a:ext uri="{FF2B5EF4-FFF2-40B4-BE49-F238E27FC236}">
                <a16:creationId xmlns:a16="http://schemas.microsoft.com/office/drawing/2014/main" id="{0D2F7C9B-5895-46E4-9999-FEAB823FCB83}"/>
              </a:ext>
            </a:extLst>
          </p:cNvPr>
          <p:cNvPicPr>
            <a:picLocks noChangeAspect="1"/>
          </p:cNvPicPr>
          <p:nvPr/>
        </p:nvPicPr>
        <p:blipFill>
          <a:blip r:embed="rId3"/>
          <a:stretch>
            <a:fillRect/>
          </a:stretch>
        </p:blipFill>
        <p:spPr>
          <a:xfrm>
            <a:off x="4295836" y="1239595"/>
            <a:ext cx="7504963" cy="5003308"/>
          </a:xfrm>
          <a:prstGeom prst="rect">
            <a:avLst/>
          </a:prstGeom>
        </p:spPr>
      </p:pic>
    </p:spTree>
    <p:extLst>
      <p:ext uri="{BB962C8B-B14F-4D97-AF65-F5344CB8AC3E}">
        <p14:creationId xmlns:p14="http://schemas.microsoft.com/office/powerpoint/2010/main" val="379612399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EE9375A-9480-4C87-B59A-EADDF6A72BB9}"/>
              </a:ext>
            </a:extLst>
          </p:cNvPr>
          <p:cNvSpPr>
            <a:spLocks noGrp="1"/>
          </p:cNvSpPr>
          <p:nvPr>
            <p:ph type="title"/>
          </p:nvPr>
        </p:nvSpPr>
        <p:spPr>
          <a:xfrm>
            <a:off x="1580041" y="497201"/>
            <a:ext cx="10155767" cy="574284"/>
          </a:xfrm>
        </p:spPr>
        <p:txBody>
          <a:bodyPr/>
          <a:lstStyle/>
          <a:p>
            <a:r>
              <a:rPr lang="fr-FR" sz="3200" dirty="0"/>
              <a:t>IBIS et traitement des réclamations – Points clés</a:t>
            </a:r>
          </a:p>
        </p:txBody>
      </p:sp>
      <p:graphicFrame>
        <p:nvGraphicFramePr>
          <p:cNvPr id="6" name="Espace réservé du contenu 5">
            <a:extLst>
              <a:ext uri="{FF2B5EF4-FFF2-40B4-BE49-F238E27FC236}">
                <a16:creationId xmlns:a16="http://schemas.microsoft.com/office/drawing/2014/main" id="{BB08A955-2E28-4639-8CCB-8D5BEFD0F435}"/>
              </a:ext>
            </a:extLst>
          </p:cNvPr>
          <p:cNvGraphicFramePr>
            <a:graphicFrameLocks noGrp="1"/>
          </p:cNvGraphicFramePr>
          <p:nvPr>
            <p:ph sz="quarter" idx="13"/>
            <p:extLst>
              <p:ext uri="{D42A27DB-BD31-4B8C-83A1-F6EECF244321}">
                <p14:modId xmlns:p14="http://schemas.microsoft.com/office/powerpoint/2010/main" val="1543875602"/>
              </p:ext>
            </p:extLst>
          </p:nvPr>
        </p:nvGraphicFramePr>
        <p:xfrm>
          <a:off x="336550" y="1530220"/>
          <a:ext cx="11518900" cy="50414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5713375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a:extLst>
              <a:ext uri="{FF2B5EF4-FFF2-40B4-BE49-F238E27FC236}">
                <a16:creationId xmlns:a16="http://schemas.microsoft.com/office/drawing/2014/main" id="{18DC5255-05DB-438A-8BA5-53D1D180C3B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394299" y="1228518"/>
            <a:ext cx="4988557" cy="4919964"/>
          </a:xfrm>
          <a:prstGeom prst="rect">
            <a:avLst/>
          </a:prstGeom>
          <a:ln>
            <a:noFill/>
          </a:ln>
          <a:effectLst>
            <a:outerShdw blurRad="63500" sx="102000" sy="102000" algn="ctr" rotWithShape="0">
              <a:prstClr val="black">
                <a:alpha val="40000"/>
              </a:prstClr>
            </a:outerShdw>
          </a:effectLst>
          <a:scene3d>
            <a:camera prst="orthographicFront">
              <a:rot lat="0" lon="0" rev="0"/>
            </a:camera>
            <a:lightRig rig="brightRoom" dir="t">
              <a:rot lat="0" lon="0" rev="600000"/>
            </a:lightRig>
          </a:scene3d>
          <a:sp3d prstMaterial="metal">
            <a:bevelT w="38100" h="57150" prst="relaxedInset"/>
          </a:sp3d>
        </p:spPr>
      </p:pic>
      <p:sp>
        <p:nvSpPr>
          <p:cNvPr id="6" name="Rectangle 5">
            <a:extLst>
              <a:ext uri="{FF2B5EF4-FFF2-40B4-BE49-F238E27FC236}">
                <a16:creationId xmlns:a16="http://schemas.microsoft.com/office/drawing/2014/main" id="{24AEB209-A1F7-4619-A411-AB49ABE3553B}"/>
              </a:ext>
            </a:extLst>
          </p:cNvPr>
          <p:cNvSpPr/>
          <p:nvPr/>
        </p:nvSpPr>
        <p:spPr>
          <a:xfrm>
            <a:off x="6746582" y="5112726"/>
            <a:ext cx="3655623" cy="584775"/>
          </a:xfrm>
          <a:prstGeom prst="rect">
            <a:avLst/>
          </a:prstGeom>
        </p:spPr>
        <p:txBody>
          <a:bodyPr wrap="square">
            <a:spAutoFit/>
          </a:bodyPr>
          <a:lstStyle/>
          <a:p>
            <a:r>
              <a:rPr lang="fr-FR" sz="3200">
                <a:hlinkClick r:id="rId4"/>
              </a:rPr>
              <a:t>ellilic@upu.int</a:t>
            </a:r>
          </a:p>
        </p:txBody>
      </p:sp>
      <p:sp>
        <p:nvSpPr>
          <p:cNvPr id="7" name="Rectangle 6">
            <a:extLst>
              <a:ext uri="{FF2B5EF4-FFF2-40B4-BE49-F238E27FC236}">
                <a16:creationId xmlns:a16="http://schemas.microsoft.com/office/drawing/2014/main" id="{66D0A01F-0255-47BA-AEDA-603C96A7FA86}"/>
              </a:ext>
            </a:extLst>
          </p:cNvPr>
          <p:cNvSpPr/>
          <p:nvPr/>
        </p:nvSpPr>
        <p:spPr>
          <a:xfrm>
            <a:off x="5205721" y="1452886"/>
            <a:ext cx="5456050" cy="1015663"/>
          </a:xfrm>
          <a:prstGeom prst="rect">
            <a:avLst/>
          </a:prstGeom>
        </p:spPr>
        <p:txBody>
          <a:bodyPr wrap="square">
            <a:spAutoFit/>
          </a:bodyPr>
          <a:lstStyle/>
          <a:p>
            <a:r>
              <a:rPr lang="fr-FR" sz="6000" b="1" dirty="0"/>
              <a:t>Merci!</a:t>
            </a:r>
          </a:p>
        </p:txBody>
      </p:sp>
      <p:sp>
        <p:nvSpPr>
          <p:cNvPr id="9" name="ZoneTexte 8">
            <a:extLst>
              <a:ext uri="{FF2B5EF4-FFF2-40B4-BE49-F238E27FC236}">
                <a16:creationId xmlns:a16="http://schemas.microsoft.com/office/drawing/2014/main" id="{CE91EDF9-99E6-41E2-8EAD-D54E4F007E45}"/>
              </a:ext>
            </a:extLst>
          </p:cNvPr>
          <p:cNvSpPr txBox="1"/>
          <p:nvPr/>
        </p:nvSpPr>
        <p:spPr>
          <a:xfrm>
            <a:off x="861773" y="2801606"/>
            <a:ext cx="9410635" cy="830997"/>
          </a:xfrm>
          <a:prstGeom prst="rect">
            <a:avLst/>
          </a:prstGeom>
          <a:noFill/>
        </p:spPr>
        <p:txBody>
          <a:bodyPr wrap="square">
            <a:spAutoFit/>
          </a:bodyPr>
          <a:lstStyle/>
          <a:p>
            <a:pPr algn="r"/>
            <a:r>
              <a:rPr lang="fr-FR" sz="2400" b="1" dirty="0"/>
              <a:t>Chokri </a:t>
            </a:r>
            <a:r>
              <a:rPr lang="fr-FR" sz="2400" b="1" dirty="0" err="1"/>
              <a:t>Ellili</a:t>
            </a:r>
            <a:r>
              <a:rPr lang="fr-FR" sz="2400" b="1" dirty="0"/>
              <a:t>, Chef du programme </a:t>
            </a:r>
          </a:p>
          <a:p>
            <a:pPr algn="r"/>
            <a:r>
              <a:rPr lang="fr-FR" sz="2400" b="1" dirty="0"/>
              <a:t>«Mise en œuvre des services physiques et renforcement des capacités»</a:t>
            </a:r>
          </a:p>
        </p:txBody>
      </p:sp>
    </p:spTree>
    <p:extLst>
      <p:ext uri="{BB962C8B-B14F-4D97-AF65-F5344CB8AC3E}">
        <p14:creationId xmlns:p14="http://schemas.microsoft.com/office/powerpoint/2010/main" val="171329844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486E1-4A50-7EFB-A50D-97D1DE4245A7}"/>
              </a:ext>
            </a:extLst>
          </p:cNvPr>
          <p:cNvSpPr>
            <a:spLocks noGrp="1"/>
          </p:cNvSpPr>
          <p:nvPr>
            <p:ph type="ctrTitle"/>
          </p:nvPr>
        </p:nvSpPr>
        <p:spPr>
          <a:xfrm>
            <a:off x="1225446" y="2137798"/>
            <a:ext cx="9741108" cy="1907729"/>
          </a:xfrm>
        </p:spPr>
        <p:txBody>
          <a:bodyPr/>
          <a:lstStyle/>
          <a:p>
            <a:r>
              <a:rPr lang="fr-FR" sz="4400" dirty="0"/>
              <a:t>Dernières innovations – Systèmes informatiques </a:t>
            </a:r>
            <a:br>
              <a:rPr lang="fr-FR" sz="4400" dirty="0"/>
            </a:br>
            <a:r>
              <a:rPr lang="fr-FR" sz="4400" dirty="0"/>
              <a:t>de l’UPU et solution rendu «droits acquittés» </a:t>
            </a:r>
          </a:p>
        </p:txBody>
      </p:sp>
      <p:sp>
        <p:nvSpPr>
          <p:cNvPr id="3" name="Subtitle 2">
            <a:extLst>
              <a:ext uri="{FF2B5EF4-FFF2-40B4-BE49-F238E27FC236}">
                <a16:creationId xmlns:a16="http://schemas.microsoft.com/office/drawing/2014/main" id="{F7EDAF61-11D6-0D77-CF34-65212B39AD00}"/>
              </a:ext>
            </a:extLst>
          </p:cNvPr>
          <p:cNvSpPr>
            <a:spLocks noGrp="1"/>
          </p:cNvSpPr>
          <p:nvPr>
            <p:ph type="subTitle" idx="1"/>
          </p:nvPr>
        </p:nvSpPr>
        <p:spPr>
          <a:xfrm>
            <a:off x="1225446" y="6163440"/>
            <a:ext cx="9741108" cy="353860"/>
          </a:xfrm>
        </p:spPr>
        <p:txBody>
          <a:bodyPr>
            <a:normAutofit/>
          </a:bodyPr>
          <a:lstStyle/>
          <a:p>
            <a:r>
              <a:rPr lang="fr-FR" sz="1400"/>
              <a:t>Centre de technologies postales de l’UPU</a:t>
            </a:r>
          </a:p>
          <a:p>
            <a:endParaRPr lang="en-GB" dirty="0"/>
          </a:p>
        </p:txBody>
      </p:sp>
      <p:sp>
        <p:nvSpPr>
          <p:cNvPr id="4" name="Title 1">
            <a:extLst>
              <a:ext uri="{FF2B5EF4-FFF2-40B4-BE49-F238E27FC236}">
                <a16:creationId xmlns:a16="http://schemas.microsoft.com/office/drawing/2014/main" id="{BB9E3A8B-BFD1-F7AB-DA02-15B688338873}"/>
              </a:ext>
            </a:extLst>
          </p:cNvPr>
          <p:cNvSpPr txBox="1">
            <a:spLocks/>
          </p:cNvSpPr>
          <p:nvPr/>
        </p:nvSpPr>
        <p:spPr>
          <a:xfrm>
            <a:off x="878065" y="4870456"/>
            <a:ext cx="10673636" cy="70658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b="1" kern="120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r>
              <a:rPr lang="fr-FR" sz="2400" b="0" dirty="0"/>
              <a:t>Orienter l’avenir des services postaux – Mises à jour réglementaires et innovations informatiques de l’UPU avec la solution rendu «droits acquittés»</a:t>
            </a:r>
          </a:p>
        </p:txBody>
      </p:sp>
    </p:spTree>
    <p:extLst>
      <p:ext uri="{BB962C8B-B14F-4D97-AF65-F5344CB8AC3E}">
        <p14:creationId xmlns:p14="http://schemas.microsoft.com/office/powerpoint/2010/main" val="316961955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9C61051-E24D-4714-BFC0-6E5FEF065ABC}"/>
              </a:ext>
            </a:extLst>
          </p:cNvPr>
          <p:cNvSpPr/>
          <p:nvPr/>
        </p:nvSpPr>
        <p:spPr>
          <a:xfrm>
            <a:off x="3161004" y="2696414"/>
            <a:ext cx="1022376" cy="14630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60DDE96D-18B8-4D93-94AF-5C95F987F46D}"/>
              </a:ext>
            </a:extLst>
          </p:cNvPr>
          <p:cNvSpPr/>
          <p:nvPr/>
        </p:nvSpPr>
        <p:spPr>
          <a:xfrm>
            <a:off x="2429484" y="2696414"/>
            <a:ext cx="1463040" cy="1463040"/>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827074AB-1D59-4400-97A2-F3EF4B712645}"/>
              </a:ext>
            </a:extLst>
          </p:cNvPr>
          <p:cNvPicPr>
            <a:picLocks noChangeAspect="1"/>
          </p:cNvPicPr>
          <p:nvPr/>
        </p:nvPicPr>
        <p:blipFill>
          <a:blip r:embed="rId2"/>
          <a:stretch>
            <a:fillRect/>
          </a:stretch>
        </p:blipFill>
        <p:spPr>
          <a:xfrm>
            <a:off x="2620873" y="2887803"/>
            <a:ext cx="1080262" cy="1080262"/>
          </a:xfrm>
          <a:prstGeom prst="rect">
            <a:avLst/>
          </a:prstGeom>
        </p:spPr>
      </p:pic>
      <p:sp>
        <p:nvSpPr>
          <p:cNvPr id="8" name="Rectangle 7">
            <a:extLst>
              <a:ext uri="{FF2B5EF4-FFF2-40B4-BE49-F238E27FC236}">
                <a16:creationId xmlns:a16="http://schemas.microsoft.com/office/drawing/2014/main" id="{AFA55993-CFED-48E9-B1A0-A24AAA4A8FC6}"/>
              </a:ext>
            </a:extLst>
          </p:cNvPr>
          <p:cNvSpPr/>
          <p:nvPr/>
        </p:nvSpPr>
        <p:spPr>
          <a:xfrm>
            <a:off x="4183380" y="2697480"/>
            <a:ext cx="5334000" cy="14630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FR" sz="3200">
                <a:solidFill>
                  <a:schemeClr val="bg1"/>
                </a:solidFill>
              </a:rPr>
              <a:t>Produits et solutions de l’UPU</a:t>
            </a:r>
          </a:p>
        </p:txBody>
      </p:sp>
    </p:spTree>
    <p:extLst>
      <p:ext uri="{BB962C8B-B14F-4D97-AF65-F5344CB8AC3E}">
        <p14:creationId xmlns:p14="http://schemas.microsoft.com/office/powerpoint/2010/main" val="245950888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8E30992-9C1C-490B-94E6-A1D321F5A7D9}"/>
              </a:ext>
            </a:extLst>
          </p:cNvPr>
          <p:cNvSpPr/>
          <p:nvPr/>
        </p:nvSpPr>
        <p:spPr>
          <a:xfrm>
            <a:off x="146590" y="1754165"/>
            <a:ext cx="1592318" cy="1412171"/>
          </a:xfrm>
          <a:prstGeom prst="rect">
            <a:avLst/>
          </a:prstGeom>
          <a:solidFill>
            <a:schemeClr val="accent2">
              <a:lumMod val="20000"/>
              <a:lumOff val="80000"/>
            </a:schemeClr>
          </a:solidFill>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5" name="Rectangle: Rounded Corners 4">
            <a:extLst>
              <a:ext uri="{FF2B5EF4-FFF2-40B4-BE49-F238E27FC236}">
                <a16:creationId xmlns:a16="http://schemas.microsoft.com/office/drawing/2014/main" id="{DDFCD3A0-62EA-4F69-98BB-435FC9F126B3}"/>
              </a:ext>
            </a:extLst>
          </p:cNvPr>
          <p:cNvSpPr/>
          <p:nvPr/>
        </p:nvSpPr>
        <p:spPr>
          <a:xfrm>
            <a:off x="146590" y="1239204"/>
            <a:ext cx="5018688" cy="396743"/>
          </a:xfrm>
          <a:prstGeom prst="roundRect">
            <a:avLst/>
          </a:prstGeom>
          <a:solidFill>
            <a:schemeClr val="bg2"/>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fr-FR" b="1">
                <a:solidFill>
                  <a:schemeClr val="tx1"/>
                </a:solidFill>
              </a:rPr>
              <a:t>ÉTAPE 1</a:t>
            </a:r>
          </a:p>
        </p:txBody>
      </p:sp>
      <p:pic>
        <p:nvPicPr>
          <p:cNvPr id="6" name="Picture 5">
            <a:extLst>
              <a:ext uri="{FF2B5EF4-FFF2-40B4-BE49-F238E27FC236}">
                <a16:creationId xmlns:a16="http://schemas.microsoft.com/office/drawing/2014/main" id="{1BCEDCAE-35EA-4F07-AAB0-ADC9159410C6}"/>
              </a:ext>
            </a:extLst>
          </p:cNvPr>
          <p:cNvPicPr>
            <a:picLocks noChangeAspect="1"/>
          </p:cNvPicPr>
          <p:nvPr/>
        </p:nvPicPr>
        <p:blipFill>
          <a:blip r:embed="rId2"/>
          <a:stretch>
            <a:fillRect/>
          </a:stretch>
        </p:blipFill>
        <p:spPr>
          <a:xfrm>
            <a:off x="745124" y="2010544"/>
            <a:ext cx="395250" cy="384800"/>
          </a:xfrm>
          <a:prstGeom prst="rect">
            <a:avLst/>
          </a:prstGeom>
        </p:spPr>
      </p:pic>
      <p:sp>
        <p:nvSpPr>
          <p:cNvPr id="7" name="Rectangle 6">
            <a:extLst>
              <a:ext uri="{FF2B5EF4-FFF2-40B4-BE49-F238E27FC236}">
                <a16:creationId xmlns:a16="http://schemas.microsoft.com/office/drawing/2014/main" id="{2166F19C-E746-4DDE-BA21-5DF5C76EB699}"/>
              </a:ext>
            </a:extLst>
          </p:cNvPr>
          <p:cNvSpPr/>
          <p:nvPr/>
        </p:nvSpPr>
        <p:spPr>
          <a:xfrm>
            <a:off x="146590" y="3166336"/>
            <a:ext cx="1592318" cy="2694746"/>
          </a:xfrm>
          <a:prstGeom prst="rect">
            <a:avLst/>
          </a:prstGeom>
          <a:solidFill>
            <a:schemeClr val="accent5">
              <a:lumMod val="40000"/>
              <a:lumOff val="60000"/>
            </a:schemeClr>
          </a:solidFill>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400"/>
          </a:p>
        </p:txBody>
      </p:sp>
      <p:sp>
        <p:nvSpPr>
          <p:cNvPr id="8" name="TextBox 7">
            <a:extLst>
              <a:ext uri="{FF2B5EF4-FFF2-40B4-BE49-F238E27FC236}">
                <a16:creationId xmlns:a16="http://schemas.microsoft.com/office/drawing/2014/main" id="{FDFD3D04-8E4A-4116-B0C7-400C123B117B}"/>
              </a:ext>
            </a:extLst>
          </p:cNvPr>
          <p:cNvSpPr txBox="1"/>
          <p:nvPr/>
        </p:nvSpPr>
        <p:spPr>
          <a:xfrm>
            <a:off x="146590" y="2579413"/>
            <a:ext cx="1592317" cy="369332"/>
          </a:xfrm>
          <a:prstGeom prst="rect">
            <a:avLst/>
          </a:prstGeom>
          <a:noFill/>
        </p:spPr>
        <p:txBody>
          <a:bodyPr wrap="square" rtlCol="0">
            <a:spAutoFit/>
          </a:bodyPr>
          <a:lstStyle/>
          <a:p>
            <a:pPr algn="ctr"/>
            <a:r>
              <a:rPr lang="fr-FR"/>
              <a:t>Particuliers</a:t>
            </a:r>
          </a:p>
        </p:txBody>
      </p:sp>
      <p:sp>
        <p:nvSpPr>
          <p:cNvPr id="9" name="TextBox 8">
            <a:extLst>
              <a:ext uri="{FF2B5EF4-FFF2-40B4-BE49-F238E27FC236}">
                <a16:creationId xmlns:a16="http://schemas.microsoft.com/office/drawing/2014/main" id="{3D41F0AE-0BE1-4206-9322-8725FB469FD8}"/>
              </a:ext>
            </a:extLst>
          </p:cNvPr>
          <p:cNvSpPr txBox="1"/>
          <p:nvPr/>
        </p:nvSpPr>
        <p:spPr>
          <a:xfrm>
            <a:off x="146590" y="3229314"/>
            <a:ext cx="1584000" cy="1600438"/>
          </a:xfrm>
          <a:prstGeom prst="rect">
            <a:avLst/>
          </a:prstGeom>
          <a:noFill/>
        </p:spPr>
        <p:txBody>
          <a:bodyPr wrap="square" rtlCol="0">
            <a:spAutoFit/>
          </a:bodyPr>
          <a:lstStyle/>
          <a:p>
            <a:r>
              <a:rPr lang="fr-FR" sz="1400" b="1" dirty="0"/>
              <a:t>EAD Customs </a:t>
            </a:r>
            <a:r>
              <a:rPr lang="fr-FR" sz="1400" b="1" dirty="0" err="1"/>
              <a:t>Declarations</a:t>
            </a:r>
            <a:endParaRPr lang="fr-FR" sz="1400" b="1" dirty="0"/>
          </a:p>
          <a:p>
            <a:r>
              <a:rPr lang="fr-FR" sz="1400" dirty="0"/>
              <a:t>Saisie des données</a:t>
            </a:r>
          </a:p>
          <a:p>
            <a:pPr marL="285750" indent="-285750">
              <a:buFontTx/>
              <a:buChar char="-"/>
            </a:pPr>
            <a:endParaRPr lang="en-US" sz="1400" dirty="0"/>
          </a:p>
          <a:p>
            <a:r>
              <a:rPr lang="fr-FR" sz="1400" b="1" dirty="0"/>
              <a:t>DPS Mobile</a:t>
            </a:r>
          </a:p>
          <a:p>
            <a:r>
              <a:rPr lang="fr-FR" sz="1400" dirty="0"/>
              <a:t>Collecte du courrier à domicile</a:t>
            </a:r>
          </a:p>
        </p:txBody>
      </p:sp>
      <p:sp>
        <p:nvSpPr>
          <p:cNvPr id="10" name="Rectangle 9">
            <a:extLst>
              <a:ext uri="{FF2B5EF4-FFF2-40B4-BE49-F238E27FC236}">
                <a16:creationId xmlns:a16="http://schemas.microsoft.com/office/drawing/2014/main" id="{39035206-DD0D-4A32-9D28-36743AED8D4F}"/>
              </a:ext>
            </a:extLst>
          </p:cNvPr>
          <p:cNvSpPr/>
          <p:nvPr/>
        </p:nvSpPr>
        <p:spPr>
          <a:xfrm>
            <a:off x="1859776" y="1754165"/>
            <a:ext cx="1592318" cy="1412171"/>
          </a:xfrm>
          <a:prstGeom prst="rect">
            <a:avLst/>
          </a:prstGeom>
          <a:solidFill>
            <a:schemeClr val="accent2">
              <a:lumMod val="20000"/>
              <a:lumOff val="80000"/>
            </a:schemeClr>
          </a:solidFill>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2" name="Rectangle 11">
            <a:extLst>
              <a:ext uri="{FF2B5EF4-FFF2-40B4-BE49-F238E27FC236}">
                <a16:creationId xmlns:a16="http://schemas.microsoft.com/office/drawing/2014/main" id="{214CA136-4D5F-4218-B385-F0A0FFCD3993}"/>
              </a:ext>
            </a:extLst>
          </p:cNvPr>
          <p:cNvSpPr/>
          <p:nvPr/>
        </p:nvSpPr>
        <p:spPr>
          <a:xfrm>
            <a:off x="1859776" y="3166336"/>
            <a:ext cx="1592318" cy="2694746"/>
          </a:xfrm>
          <a:prstGeom prst="rect">
            <a:avLst/>
          </a:prstGeom>
          <a:solidFill>
            <a:schemeClr val="accent5">
              <a:lumMod val="40000"/>
              <a:lumOff val="60000"/>
            </a:schemeClr>
          </a:solidFill>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400"/>
          </a:p>
        </p:txBody>
      </p:sp>
      <p:sp>
        <p:nvSpPr>
          <p:cNvPr id="13" name="TextBox 12">
            <a:extLst>
              <a:ext uri="{FF2B5EF4-FFF2-40B4-BE49-F238E27FC236}">
                <a16:creationId xmlns:a16="http://schemas.microsoft.com/office/drawing/2014/main" id="{6540A68A-F84C-436B-83B8-D8D3FA203E46}"/>
              </a:ext>
            </a:extLst>
          </p:cNvPr>
          <p:cNvSpPr txBox="1"/>
          <p:nvPr/>
        </p:nvSpPr>
        <p:spPr>
          <a:xfrm>
            <a:off x="1859776" y="2440914"/>
            <a:ext cx="1592317" cy="646331"/>
          </a:xfrm>
          <a:prstGeom prst="rect">
            <a:avLst/>
          </a:prstGeom>
          <a:noFill/>
        </p:spPr>
        <p:txBody>
          <a:bodyPr wrap="square" rtlCol="0">
            <a:spAutoFit/>
          </a:bodyPr>
          <a:lstStyle/>
          <a:p>
            <a:pPr algn="ctr"/>
            <a:r>
              <a:rPr lang="fr-FR"/>
              <a:t>Traitement national</a:t>
            </a:r>
          </a:p>
        </p:txBody>
      </p:sp>
      <p:sp>
        <p:nvSpPr>
          <p:cNvPr id="14" name="TextBox 13">
            <a:extLst>
              <a:ext uri="{FF2B5EF4-FFF2-40B4-BE49-F238E27FC236}">
                <a16:creationId xmlns:a16="http://schemas.microsoft.com/office/drawing/2014/main" id="{34B176E4-5FDF-4FF5-8124-7F4727691E96}"/>
              </a:ext>
            </a:extLst>
          </p:cNvPr>
          <p:cNvSpPr txBox="1"/>
          <p:nvPr/>
        </p:nvSpPr>
        <p:spPr>
          <a:xfrm>
            <a:off x="1859776" y="3229314"/>
            <a:ext cx="1584000" cy="2492990"/>
          </a:xfrm>
          <a:prstGeom prst="rect">
            <a:avLst/>
          </a:prstGeom>
          <a:noFill/>
        </p:spPr>
        <p:txBody>
          <a:bodyPr wrap="square" rtlCol="0">
            <a:spAutoFit/>
          </a:bodyPr>
          <a:lstStyle/>
          <a:p>
            <a:r>
              <a:rPr lang="fr-FR" sz="1200" b="1" dirty="0"/>
              <a:t>DPS 2025</a:t>
            </a:r>
          </a:p>
          <a:p>
            <a:pPr marL="285750" indent="-285750">
              <a:buFontTx/>
              <a:buChar char="-"/>
            </a:pPr>
            <a:r>
              <a:rPr lang="fr-FR" sz="1200" dirty="0"/>
              <a:t>Envoi des dépêches intérieures</a:t>
            </a:r>
          </a:p>
          <a:p>
            <a:pPr marL="285750" indent="-285750">
              <a:buFontTx/>
              <a:buChar char="-"/>
            </a:pPr>
            <a:r>
              <a:rPr lang="fr-FR" sz="1200" dirty="0"/>
              <a:t>Cases postales</a:t>
            </a:r>
          </a:p>
          <a:p>
            <a:pPr marL="285750" indent="-285750">
              <a:buFontTx/>
              <a:buChar char="-"/>
            </a:pPr>
            <a:r>
              <a:rPr lang="fr-FR" sz="1200" dirty="0"/>
              <a:t>Point de vente</a:t>
            </a:r>
          </a:p>
          <a:p>
            <a:pPr marL="285750" indent="-285750">
              <a:buFontTx/>
              <a:buChar char="-"/>
            </a:pPr>
            <a:endParaRPr lang="en-US" sz="1200" dirty="0"/>
          </a:p>
          <a:p>
            <a:r>
              <a:rPr lang="fr-FR" sz="1200" b="1" dirty="0"/>
              <a:t>SDD 2025</a:t>
            </a:r>
          </a:p>
          <a:p>
            <a:r>
              <a:rPr lang="fr-FR" sz="1200" dirty="0"/>
              <a:t>Déclarations </a:t>
            </a:r>
            <a:br>
              <a:rPr lang="fr-FR" sz="1200" dirty="0"/>
            </a:br>
            <a:r>
              <a:rPr lang="fr-FR" sz="1200" dirty="0"/>
              <a:t>en douane (saisie des données, vérification, solution rendu «droits acquittés»)</a:t>
            </a:r>
          </a:p>
        </p:txBody>
      </p:sp>
      <p:pic>
        <p:nvPicPr>
          <p:cNvPr id="15" name="Picture 14">
            <a:extLst>
              <a:ext uri="{FF2B5EF4-FFF2-40B4-BE49-F238E27FC236}">
                <a16:creationId xmlns:a16="http://schemas.microsoft.com/office/drawing/2014/main" id="{B9CAE3E8-A202-4811-BD34-6CBBC7EF2612}"/>
              </a:ext>
            </a:extLst>
          </p:cNvPr>
          <p:cNvPicPr>
            <a:picLocks noChangeAspect="1"/>
          </p:cNvPicPr>
          <p:nvPr/>
        </p:nvPicPr>
        <p:blipFill>
          <a:blip r:embed="rId3"/>
          <a:srcRect/>
          <a:stretch/>
        </p:blipFill>
        <p:spPr>
          <a:xfrm>
            <a:off x="2433606" y="1986880"/>
            <a:ext cx="444656" cy="432129"/>
          </a:xfrm>
          <a:prstGeom prst="rect">
            <a:avLst/>
          </a:prstGeom>
        </p:spPr>
      </p:pic>
      <p:sp>
        <p:nvSpPr>
          <p:cNvPr id="16" name="Rectangle 15">
            <a:extLst>
              <a:ext uri="{FF2B5EF4-FFF2-40B4-BE49-F238E27FC236}">
                <a16:creationId xmlns:a16="http://schemas.microsoft.com/office/drawing/2014/main" id="{318663D0-7D59-45A0-9552-077D13F74742}"/>
              </a:ext>
            </a:extLst>
          </p:cNvPr>
          <p:cNvSpPr/>
          <p:nvPr/>
        </p:nvSpPr>
        <p:spPr>
          <a:xfrm>
            <a:off x="3572961" y="1754165"/>
            <a:ext cx="1592318" cy="1412171"/>
          </a:xfrm>
          <a:prstGeom prst="rect">
            <a:avLst/>
          </a:prstGeom>
          <a:solidFill>
            <a:schemeClr val="accent2">
              <a:lumMod val="20000"/>
              <a:lumOff val="80000"/>
            </a:schemeClr>
          </a:solidFill>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7" name="Rectangle 16">
            <a:extLst>
              <a:ext uri="{FF2B5EF4-FFF2-40B4-BE49-F238E27FC236}">
                <a16:creationId xmlns:a16="http://schemas.microsoft.com/office/drawing/2014/main" id="{933B54FE-42ED-4DA7-A1D2-D1318C3357EF}"/>
              </a:ext>
            </a:extLst>
          </p:cNvPr>
          <p:cNvSpPr/>
          <p:nvPr/>
        </p:nvSpPr>
        <p:spPr>
          <a:xfrm>
            <a:off x="3572961" y="3166336"/>
            <a:ext cx="1592318" cy="2694746"/>
          </a:xfrm>
          <a:prstGeom prst="rect">
            <a:avLst/>
          </a:prstGeom>
          <a:solidFill>
            <a:schemeClr val="accent5">
              <a:lumMod val="40000"/>
              <a:lumOff val="60000"/>
            </a:schemeClr>
          </a:solidFill>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400"/>
          </a:p>
        </p:txBody>
      </p:sp>
      <p:sp>
        <p:nvSpPr>
          <p:cNvPr id="18" name="TextBox 17">
            <a:extLst>
              <a:ext uri="{FF2B5EF4-FFF2-40B4-BE49-F238E27FC236}">
                <a16:creationId xmlns:a16="http://schemas.microsoft.com/office/drawing/2014/main" id="{EDC2F19B-9B02-4838-8204-72F716BB0A2C}"/>
              </a:ext>
            </a:extLst>
          </p:cNvPr>
          <p:cNvSpPr txBox="1"/>
          <p:nvPr/>
        </p:nvSpPr>
        <p:spPr>
          <a:xfrm>
            <a:off x="3572961" y="2440914"/>
            <a:ext cx="1592317" cy="646331"/>
          </a:xfrm>
          <a:prstGeom prst="rect">
            <a:avLst/>
          </a:prstGeom>
          <a:noFill/>
        </p:spPr>
        <p:txBody>
          <a:bodyPr wrap="square" rtlCol="0">
            <a:spAutoFit/>
          </a:bodyPr>
          <a:lstStyle/>
          <a:p>
            <a:pPr algn="ctr"/>
            <a:r>
              <a:rPr lang="fr-FR"/>
              <a:t>Traitement international</a:t>
            </a:r>
          </a:p>
        </p:txBody>
      </p:sp>
      <p:sp>
        <p:nvSpPr>
          <p:cNvPr id="19" name="TextBox 18">
            <a:extLst>
              <a:ext uri="{FF2B5EF4-FFF2-40B4-BE49-F238E27FC236}">
                <a16:creationId xmlns:a16="http://schemas.microsoft.com/office/drawing/2014/main" id="{8EE8C6B6-2CBF-4DFA-BD37-25E6382D2719}"/>
              </a:ext>
            </a:extLst>
          </p:cNvPr>
          <p:cNvSpPr txBox="1"/>
          <p:nvPr/>
        </p:nvSpPr>
        <p:spPr>
          <a:xfrm>
            <a:off x="3572960" y="3229314"/>
            <a:ext cx="1704863" cy="2677656"/>
          </a:xfrm>
          <a:prstGeom prst="rect">
            <a:avLst/>
          </a:prstGeom>
          <a:noFill/>
        </p:spPr>
        <p:txBody>
          <a:bodyPr wrap="square" rtlCol="0">
            <a:spAutoFit/>
          </a:bodyPr>
          <a:lstStyle/>
          <a:p>
            <a:r>
              <a:rPr lang="fr-FR" sz="1400" b="1" dirty="0"/>
              <a:t>IPS 2025</a:t>
            </a:r>
          </a:p>
          <a:p>
            <a:pPr marL="285750" indent="-285750">
              <a:buFontTx/>
              <a:buChar char="-"/>
            </a:pPr>
            <a:r>
              <a:rPr lang="fr-FR" sz="1400" dirty="0"/>
              <a:t>Envoi des dépêches internationales</a:t>
            </a:r>
          </a:p>
          <a:p>
            <a:pPr marL="285750" indent="-285750">
              <a:buFontTx/>
              <a:buChar char="-"/>
            </a:pPr>
            <a:r>
              <a:rPr lang="fr-FR" sz="1400" dirty="0"/>
              <a:t>Comptabilité</a:t>
            </a:r>
          </a:p>
          <a:p>
            <a:pPr marL="285750" indent="-285750">
              <a:buFontTx/>
              <a:buChar char="-"/>
            </a:pPr>
            <a:r>
              <a:rPr lang="fr-FR" sz="1400" dirty="0"/>
              <a:t>EDI</a:t>
            </a:r>
          </a:p>
          <a:p>
            <a:pPr marL="285750" indent="-285750">
              <a:buFontTx/>
              <a:buChar char="-"/>
            </a:pPr>
            <a:endParaRPr lang="en-US" sz="1400" dirty="0"/>
          </a:p>
          <a:p>
            <a:r>
              <a:rPr lang="fr-FR" sz="1400" b="1" dirty="0"/>
              <a:t>CDS 2025</a:t>
            </a:r>
          </a:p>
          <a:p>
            <a:r>
              <a:rPr lang="fr-FR" sz="1400" dirty="0"/>
              <a:t>Décisions douanières pour </a:t>
            </a:r>
            <a:br>
              <a:rPr lang="fr-FR" sz="1400" dirty="0"/>
            </a:br>
            <a:r>
              <a:rPr lang="fr-FR" sz="1400" dirty="0"/>
              <a:t>le courrier partant</a:t>
            </a:r>
          </a:p>
          <a:p>
            <a:pPr marL="285750" indent="-285750">
              <a:buFontTx/>
              <a:buChar char="-"/>
            </a:pPr>
            <a:endParaRPr lang="en-US" sz="1400" dirty="0"/>
          </a:p>
        </p:txBody>
      </p:sp>
      <p:sp>
        <p:nvSpPr>
          <p:cNvPr id="21" name="Rectangle 20">
            <a:extLst>
              <a:ext uri="{FF2B5EF4-FFF2-40B4-BE49-F238E27FC236}">
                <a16:creationId xmlns:a16="http://schemas.microsoft.com/office/drawing/2014/main" id="{3537A270-66C9-4AA7-8DAF-3F78B6F6A91C}"/>
              </a:ext>
            </a:extLst>
          </p:cNvPr>
          <p:cNvSpPr/>
          <p:nvPr/>
        </p:nvSpPr>
        <p:spPr>
          <a:xfrm>
            <a:off x="5286145" y="1754165"/>
            <a:ext cx="1592318" cy="1412171"/>
          </a:xfrm>
          <a:prstGeom prst="rect">
            <a:avLst/>
          </a:prstGeom>
          <a:solidFill>
            <a:schemeClr val="accent2">
              <a:lumMod val="20000"/>
              <a:lumOff val="80000"/>
            </a:schemeClr>
          </a:solidFill>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22" name="Rectangle 21">
            <a:extLst>
              <a:ext uri="{FF2B5EF4-FFF2-40B4-BE49-F238E27FC236}">
                <a16:creationId xmlns:a16="http://schemas.microsoft.com/office/drawing/2014/main" id="{582CD194-FD44-4D1A-9F35-15B540BA3E46}"/>
              </a:ext>
            </a:extLst>
          </p:cNvPr>
          <p:cNvSpPr/>
          <p:nvPr/>
        </p:nvSpPr>
        <p:spPr>
          <a:xfrm>
            <a:off x="5286145" y="3166336"/>
            <a:ext cx="1592318" cy="2694746"/>
          </a:xfrm>
          <a:prstGeom prst="rect">
            <a:avLst/>
          </a:prstGeom>
          <a:solidFill>
            <a:schemeClr val="accent5">
              <a:lumMod val="40000"/>
              <a:lumOff val="60000"/>
            </a:schemeClr>
          </a:solidFill>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400"/>
          </a:p>
        </p:txBody>
      </p:sp>
      <p:sp>
        <p:nvSpPr>
          <p:cNvPr id="23" name="TextBox 22">
            <a:extLst>
              <a:ext uri="{FF2B5EF4-FFF2-40B4-BE49-F238E27FC236}">
                <a16:creationId xmlns:a16="http://schemas.microsoft.com/office/drawing/2014/main" id="{3F668CDA-4855-4115-AB13-45F4D12AD658}"/>
              </a:ext>
            </a:extLst>
          </p:cNvPr>
          <p:cNvSpPr txBox="1"/>
          <p:nvPr/>
        </p:nvSpPr>
        <p:spPr>
          <a:xfrm>
            <a:off x="5286145" y="2579413"/>
            <a:ext cx="1592317" cy="369332"/>
          </a:xfrm>
          <a:prstGeom prst="rect">
            <a:avLst/>
          </a:prstGeom>
          <a:noFill/>
        </p:spPr>
        <p:txBody>
          <a:bodyPr wrap="square" rtlCol="0">
            <a:spAutoFit/>
          </a:bodyPr>
          <a:lstStyle/>
          <a:p>
            <a:pPr algn="ctr"/>
            <a:r>
              <a:rPr lang="fr-FR"/>
              <a:t>Transport</a:t>
            </a:r>
          </a:p>
        </p:txBody>
      </p:sp>
      <p:sp>
        <p:nvSpPr>
          <p:cNvPr id="24" name="TextBox 23">
            <a:extLst>
              <a:ext uri="{FF2B5EF4-FFF2-40B4-BE49-F238E27FC236}">
                <a16:creationId xmlns:a16="http://schemas.microsoft.com/office/drawing/2014/main" id="{246C0D33-D777-480F-B9AD-ACEBD96903D7}"/>
              </a:ext>
            </a:extLst>
          </p:cNvPr>
          <p:cNvSpPr txBox="1"/>
          <p:nvPr/>
        </p:nvSpPr>
        <p:spPr>
          <a:xfrm>
            <a:off x="5286145" y="3229314"/>
            <a:ext cx="1584000" cy="1600438"/>
          </a:xfrm>
          <a:prstGeom prst="rect">
            <a:avLst/>
          </a:prstGeom>
          <a:noFill/>
        </p:spPr>
        <p:txBody>
          <a:bodyPr wrap="square" rtlCol="0">
            <a:spAutoFit/>
          </a:bodyPr>
          <a:lstStyle/>
          <a:p>
            <a:r>
              <a:rPr lang="fr-FR" sz="1400" b="1" dirty="0"/>
              <a:t>Transport EAD</a:t>
            </a:r>
          </a:p>
          <a:p>
            <a:pPr marL="285750" indent="-285750">
              <a:buFontTx/>
              <a:buChar char="-"/>
            </a:pPr>
            <a:r>
              <a:rPr lang="fr-FR" sz="1400" dirty="0"/>
              <a:t>Échanges </a:t>
            </a:r>
            <a:br>
              <a:rPr lang="fr-FR" sz="1400" dirty="0"/>
            </a:br>
            <a:r>
              <a:rPr lang="fr-FR" sz="1400" dirty="0"/>
              <a:t>de messages CARDIT/RESDIT</a:t>
            </a:r>
          </a:p>
          <a:p>
            <a:pPr marL="285750" indent="-285750">
              <a:buFontTx/>
              <a:buChar char="-"/>
            </a:pPr>
            <a:r>
              <a:rPr lang="fr-FR" sz="1400" dirty="0"/>
              <a:t>Conformité avec les EAD</a:t>
            </a:r>
          </a:p>
          <a:p>
            <a:pPr marL="285750" indent="-285750">
              <a:buFontTx/>
              <a:buChar char="-"/>
            </a:pPr>
            <a:endParaRPr lang="en-US" sz="1400" dirty="0"/>
          </a:p>
        </p:txBody>
      </p:sp>
      <p:sp>
        <p:nvSpPr>
          <p:cNvPr id="28" name="Rectangle 27">
            <a:extLst>
              <a:ext uri="{FF2B5EF4-FFF2-40B4-BE49-F238E27FC236}">
                <a16:creationId xmlns:a16="http://schemas.microsoft.com/office/drawing/2014/main" id="{BFEFC268-A7E9-4FCC-9F82-926676B97599}"/>
              </a:ext>
            </a:extLst>
          </p:cNvPr>
          <p:cNvSpPr/>
          <p:nvPr/>
        </p:nvSpPr>
        <p:spPr>
          <a:xfrm>
            <a:off x="6999328" y="3168697"/>
            <a:ext cx="1592318" cy="2694746"/>
          </a:xfrm>
          <a:prstGeom prst="rect">
            <a:avLst/>
          </a:prstGeom>
          <a:solidFill>
            <a:schemeClr val="accent5">
              <a:lumMod val="40000"/>
              <a:lumOff val="60000"/>
            </a:schemeClr>
          </a:solidFill>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400"/>
          </a:p>
        </p:txBody>
      </p:sp>
      <p:sp>
        <p:nvSpPr>
          <p:cNvPr id="30" name="TextBox 29">
            <a:extLst>
              <a:ext uri="{FF2B5EF4-FFF2-40B4-BE49-F238E27FC236}">
                <a16:creationId xmlns:a16="http://schemas.microsoft.com/office/drawing/2014/main" id="{AA529394-F505-479C-B772-A98A379D606D}"/>
              </a:ext>
            </a:extLst>
          </p:cNvPr>
          <p:cNvSpPr txBox="1"/>
          <p:nvPr/>
        </p:nvSpPr>
        <p:spPr>
          <a:xfrm>
            <a:off x="6999327" y="3229314"/>
            <a:ext cx="1704865" cy="2677656"/>
          </a:xfrm>
          <a:prstGeom prst="rect">
            <a:avLst/>
          </a:prstGeom>
          <a:noFill/>
        </p:spPr>
        <p:txBody>
          <a:bodyPr wrap="square" rtlCol="0">
            <a:spAutoFit/>
          </a:bodyPr>
          <a:lstStyle/>
          <a:p>
            <a:r>
              <a:rPr lang="fr-FR" sz="1400" b="1" dirty="0"/>
              <a:t>IPS 2025</a:t>
            </a:r>
          </a:p>
          <a:p>
            <a:pPr marL="285750" indent="-285750">
              <a:buFontTx/>
              <a:buChar char="-"/>
            </a:pPr>
            <a:r>
              <a:rPr lang="fr-FR" sz="1400" dirty="0"/>
              <a:t>Envoi des dépêches internationales</a:t>
            </a:r>
          </a:p>
          <a:p>
            <a:pPr marL="285750" indent="-285750">
              <a:buFontTx/>
              <a:buChar char="-"/>
            </a:pPr>
            <a:r>
              <a:rPr lang="fr-FR" sz="1400" dirty="0"/>
              <a:t>Comptabilité</a:t>
            </a:r>
          </a:p>
          <a:p>
            <a:pPr marL="285750" indent="-285750">
              <a:buFontTx/>
              <a:buChar char="-"/>
            </a:pPr>
            <a:r>
              <a:rPr lang="fr-FR" sz="1400" dirty="0"/>
              <a:t>EDI</a:t>
            </a:r>
          </a:p>
          <a:p>
            <a:pPr marL="285750" indent="-285750">
              <a:buFontTx/>
              <a:buChar char="-"/>
            </a:pPr>
            <a:endParaRPr lang="en-US" sz="1400" dirty="0"/>
          </a:p>
          <a:p>
            <a:r>
              <a:rPr lang="fr-FR" sz="1400" b="1" dirty="0"/>
              <a:t>CDS 2025</a:t>
            </a:r>
          </a:p>
          <a:p>
            <a:r>
              <a:rPr lang="fr-FR" sz="1400" dirty="0"/>
              <a:t>Décisions douanières pour </a:t>
            </a:r>
            <a:br>
              <a:rPr lang="fr-FR" sz="1400" dirty="0"/>
            </a:br>
            <a:r>
              <a:rPr lang="fr-FR" sz="1400" dirty="0"/>
              <a:t>le courrier arrivant</a:t>
            </a:r>
          </a:p>
          <a:p>
            <a:pPr marL="285750" indent="-285750">
              <a:buFontTx/>
              <a:buChar char="-"/>
            </a:pPr>
            <a:endParaRPr lang="en-US" sz="1400" dirty="0"/>
          </a:p>
        </p:txBody>
      </p:sp>
      <p:sp>
        <p:nvSpPr>
          <p:cNvPr id="32" name="Rectangle 31">
            <a:extLst>
              <a:ext uri="{FF2B5EF4-FFF2-40B4-BE49-F238E27FC236}">
                <a16:creationId xmlns:a16="http://schemas.microsoft.com/office/drawing/2014/main" id="{9403F2DE-E94B-462A-BD9E-68A338F5E8F3}"/>
              </a:ext>
            </a:extLst>
          </p:cNvPr>
          <p:cNvSpPr/>
          <p:nvPr/>
        </p:nvSpPr>
        <p:spPr>
          <a:xfrm>
            <a:off x="8712514" y="3168697"/>
            <a:ext cx="1592318" cy="2694746"/>
          </a:xfrm>
          <a:prstGeom prst="rect">
            <a:avLst/>
          </a:prstGeom>
          <a:solidFill>
            <a:schemeClr val="accent5">
              <a:lumMod val="40000"/>
              <a:lumOff val="60000"/>
            </a:schemeClr>
          </a:solidFill>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400"/>
          </a:p>
        </p:txBody>
      </p:sp>
      <p:sp>
        <p:nvSpPr>
          <p:cNvPr id="34" name="TextBox 33">
            <a:extLst>
              <a:ext uri="{FF2B5EF4-FFF2-40B4-BE49-F238E27FC236}">
                <a16:creationId xmlns:a16="http://schemas.microsoft.com/office/drawing/2014/main" id="{6237559D-8C22-4211-ACCB-F157BD66C831}"/>
              </a:ext>
            </a:extLst>
          </p:cNvPr>
          <p:cNvSpPr txBox="1"/>
          <p:nvPr/>
        </p:nvSpPr>
        <p:spPr>
          <a:xfrm>
            <a:off x="8712514" y="3229314"/>
            <a:ext cx="1584000" cy="1169551"/>
          </a:xfrm>
          <a:prstGeom prst="rect">
            <a:avLst/>
          </a:prstGeom>
          <a:noFill/>
        </p:spPr>
        <p:txBody>
          <a:bodyPr wrap="square" rtlCol="0">
            <a:spAutoFit/>
          </a:bodyPr>
          <a:lstStyle/>
          <a:p>
            <a:r>
              <a:rPr lang="fr-FR" sz="1400" b="1"/>
              <a:t>DPS 2025</a:t>
            </a:r>
          </a:p>
          <a:p>
            <a:pPr marL="285750" indent="-285750">
              <a:buFontTx/>
              <a:buChar char="-"/>
            </a:pPr>
            <a:r>
              <a:rPr lang="fr-FR" sz="1400"/>
              <a:t>Envoi des dépêches intérieures</a:t>
            </a:r>
          </a:p>
          <a:p>
            <a:pPr marL="285750" indent="-285750">
              <a:buFontTx/>
              <a:buChar char="-"/>
            </a:pPr>
            <a:r>
              <a:rPr lang="fr-FR" sz="1400"/>
              <a:t>Cases postales</a:t>
            </a:r>
          </a:p>
          <a:p>
            <a:pPr marL="285750" indent="-285750">
              <a:buFontTx/>
              <a:buChar char="-"/>
            </a:pPr>
            <a:r>
              <a:rPr lang="fr-FR" sz="1400"/>
              <a:t>Point de vente</a:t>
            </a:r>
          </a:p>
        </p:txBody>
      </p:sp>
      <p:sp>
        <p:nvSpPr>
          <p:cNvPr id="37" name="Rectangle 36">
            <a:extLst>
              <a:ext uri="{FF2B5EF4-FFF2-40B4-BE49-F238E27FC236}">
                <a16:creationId xmlns:a16="http://schemas.microsoft.com/office/drawing/2014/main" id="{B2383AE2-8333-44C4-8548-5924EE1517D2}"/>
              </a:ext>
            </a:extLst>
          </p:cNvPr>
          <p:cNvSpPr/>
          <p:nvPr/>
        </p:nvSpPr>
        <p:spPr>
          <a:xfrm>
            <a:off x="10425699" y="3168697"/>
            <a:ext cx="1592318" cy="2694746"/>
          </a:xfrm>
          <a:prstGeom prst="rect">
            <a:avLst/>
          </a:prstGeom>
          <a:solidFill>
            <a:schemeClr val="accent5">
              <a:lumMod val="40000"/>
              <a:lumOff val="60000"/>
            </a:schemeClr>
          </a:solidFill>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400"/>
          </a:p>
        </p:txBody>
      </p:sp>
      <p:sp>
        <p:nvSpPr>
          <p:cNvPr id="39" name="TextBox 38">
            <a:extLst>
              <a:ext uri="{FF2B5EF4-FFF2-40B4-BE49-F238E27FC236}">
                <a16:creationId xmlns:a16="http://schemas.microsoft.com/office/drawing/2014/main" id="{A748D018-0498-44BA-8776-F549A4C1792B}"/>
              </a:ext>
            </a:extLst>
          </p:cNvPr>
          <p:cNvSpPr txBox="1"/>
          <p:nvPr/>
        </p:nvSpPr>
        <p:spPr>
          <a:xfrm>
            <a:off x="10425699" y="3229314"/>
            <a:ext cx="1584000" cy="738664"/>
          </a:xfrm>
          <a:prstGeom prst="rect">
            <a:avLst/>
          </a:prstGeom>
          <a:noFill/>
        </p:spPr>
        <p:txBody>
          <a:bodyPr wrap="square" rtlCol="0">
            <a:spAutoFit/>
          </a:bodyPr>
          <a:lstStyle/>
          <a:p>
            <a:r>
              <a:rPr lang="fr-FR" sz="1400" b="1" dirty="0"/>
              <a:t>DPS Mobile</a:t>
            </a:r>
          </a:p>
          <a:p>
            <a:r>
              <a:rPr lang="fr-FR" sz="1400" dirty="0"/>
              <a:t>Distribution </a:t>
            </a:r>
            <a:br>
              <a:rPr lang="fr-FR" sz="1400" dirty="0"/>
            </a:br>
            <a:r>
              <a:rPr lang="fr-FR" sz="1400" dirty="0"/>
              <a:t>du courrier</a:t>
            </a:r>
          </a:p>
        </p:txBody>
      </p:sp>
      <p:pic>
        <p:nvPicPr>
          <p:cNvPr id="41" name="Picture 40">
            <a:extLst>
              <a:ext uri="{FF2B5EF4-FFF2-40B4-BE49-F238E27FC236}">
                <a16:creationId xmlns:a16="http://schemas.microsoft.com/office/drawing/2014/main" id="{5954E0BD-5F19-43C2-A182-8F7F0F84B532}"/>
              </a:ext>
            </a:extLst>
          </p:cNvPr>
          <p:cNvPicPr>
            <a:picLocks noChangeAspect="1"/>
          </p:cNvPicPr>
          <p:nvPr/>
        </p:nvPicPr>
        <p:blipFill>
          <a:blip r:embed="rId4"/>
          <a:stretch>
            <a:fillRect/>
          </a:stretch>
        </p:blipFill>
        <p:spPr>
          <a:xfrm>
            <a:off x="4127029" y="1961211"/>
            <a:ext cx="484181" cy="483467"/>
          </a:xfrm>
          <a:prstGeom prst="rect">
            <a:avLst/>
          </a:prstGeom>
        </p:spPr>
      </p:pic>
      <p:sp>
        <p:nvSpPr>
          <p:cNvPr id="51" name="Rectangle 50">
            <a:extLst>
              <a:ext uri="{FF2B5EF4-FFF2-40B4-BE49-F238E27FC236}">
                <a16:creationId xmlns:a16="http://schemas.microsoft.com/office/drawing/2014/main" id="{9A4505B2-EA76-479A-9AB0-11DF9D41E6AF}"/>
              </a:ext>
            </a:extLst>
          </p:cNvPr>
          <p:cNvSpPr/>
          <p:nvPr/>
        </p:nvSpPr>
        <p:spPr>
          <a:xfrm>
            <a:off x="6999328" y="1756525"/>
            <a:ext cx="1592318" cy="1412171"/>
          </a:xfrm>
          <a:prstGeom prst="rect">
            <a:avLst/>
          </a:prstGeom>
          <a:solidFill>
            <a:schemeClr val="accent2">
              <a:lumMod val="20000"/>
              <a:lumOff val="80000"/>
            </a:schemeClr>
          </a:solidFill>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52" name="TextBox 51">
            <a:extLst>
              <a:ext uri="{FF2B5EF4-FFF2-40B4-BE49-F238E27FC236}">
                <a16:creationId xmlns:a16="http://schemas.microsoft.com/office/drawing/2014/main" id="{AF84130C-24B9-44A4-936B-407A4149F093}"/>
              </a:ext>
            </a:extLst>
          </p:cNvPr>
          <p:cNvSpPr txBox="1"/>
          <p:nvPr/>
        </p:nvSpPr>
        <p:spPr>
          <a:xfrm>
            <a:off x="6999328" y="2440914"/>
            <a:ext cx="1592317" cy="646331"/>
          </a:xfrm>
          <a:prstGeom prst="rect">
            <a:avLst/>
          </a:prstGeom>
          <a:noFill/>
        </p:spPr>
        <p:txBody>
          <a:bodyPr wrap="square" rtlCol="0">
            <a:spAutoFit/>
          </a:bodyPr>
          <a:lstStyle/>
          <a:p>
            <a:pPr algn="ctr"/>
            <a:r>
              <a:rPr lang="fr-FR"/>
              <a:t>Traitement international</a:t>
            </a:r>
          </a:p>
        </p:txBody>
      </p:sp>
      <p:pic>
        <p:nvPicPr>
          <p:cNvPr id="53" name="Picture 52">
            <a:extLst>
              <a:ext uri="{FF2B5EF4-FFF2-40B4-BE49-F238E27FC236}">
                <a16:creationId xmlns:a16="http://schemas.microsoft.com/office/drawing/2014/main" id="{8977AD18-DA31-43B4-8198-A3DAC0300BD4}"/>
              </a:ext>
            </a:extLst>
          </p:cNvPr>
          <p:cNvPicPr>
            <a:picLocks noChangeAspect="1"/>
          </p:cNvPicPr>
          <p:nvPr/>
        </p:nvPicPr>
        <p:blipFill>
          <a:blip r:embed="rId4"/>
          <a:stretch>
            <a:fillRect/>
          </a:stretch>
        </p:blipFill>
        <p:spPr>
          <a:xfrm>
            <a:off x="7553396" y="1961211"/>
            <a:ext cx="484181" cy="483467"/>
          </a:xfrm>
          <a:prstGeom prst="rect">
            <a:avLst/>
          </a:prstGeom>
        </p:spPr>
      </p:pic>
      <p:sp>
        <p:nvSpPr>
          <p:cNvPr id="54" name="Rectangle 53">
            <a:extLst>
              <a:ext uri="{FF2B5EF4-FFF2-40B4-BE49-F238E27FC236}">
                <a16:creationId xmlns:a16="http://schemas.microsoft.com/office/drawing/2014/main" id="{B2CA360A-CCC4-48FD-AD69-94645ED0BCFE}"/>
              </a:ext>
            </a:extLst>
          </p:cNvPr>
          <p:cNvSpPr/>
          <p:nvPr/>
        </p:nvSpPr>
        <p:spPr>
          <a:xfrm>
            <a:off x="8711956" y="1756525"/>
            <a:ext cx="1592318" cy="1412171"/>
          </a:xfrm>
          <a:prstGeom prst="rect">
            <a:avLst/>
          </a:prstGeom>
          <a:solidFill>
            <a:schemeClr val="accent2">
              <a:lumMod val="20000"/>
              <a:lumOff val="80000"/>
            </a:schemeClr>
          </a:solidFill>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55" name="TextBox 54">
            <a:extLst>
              <a:ext uri="{FF2B5EF4-FFF2-40B4-BE49-F238E27FC236}">
                <a16:creationId xmlns:a16="http://schemas.microsoft.com/office/drawing/2014/main" id="{BF479C7A-BB36-4C71-BA0C-913C45CDBC91}"/>
              </a:ext>
            </a:extLst>
          </p:cNvPr>
          <p:cNvSpPr txBox="1"/>
          <p:nvPr/>
        </p:nvSpPr>
        <p:spPr>
          <a:xfrm>
            <a:off x="8711956" y="2440914"/>
            <a:ext cx="1592317" cy="646331"/>
          </a:xfrm>
          <a:prstGeom prst="rect">
            <a:avLst/>
          </a:prstGeom>
          <a:noFill/>
        </p:spPr>
        <p:txBody>
          <a:bodyPr wrap="square" rtlCol="0">
            <a:spAutoFit/>
          </a:bodyPr>
          <a:lstStyle/>
          <a:p>
            <a:pPr algn="ctr"/>
            <a:r>
              <a:rPr lang="fr-FR"/>
              <a:t>Traitement national</a:t>
            </a:r>
          </a:p>
        </p:txBody>
      </p:sp>
      <p:pic>
        <p:nvPicPr>
          <p:cNvPr id="56" name="Picture 55">
            <a:extLst>
              <a:ext uri="{FF2B5EF4-FFF2-40B4-BE49-F238E27FC236}">
                <a16:creationId xmlns:a16="http://schemas.microsoft.com/office/drawing/2014/main" id="{73E582B0-79A5-44FE-A00A-9AFEAD2A27F6}"/>
              </a:ext>
            </a:extLst>
          </p:cNvPr>
          <p:cNvPicPr>
            <a:picLocks noChangeAspect="1"/>
          </p:cNvPicPr>
          <p:nvPr/>
        </p:nvPicPr>
        <p:blipFill>
          <a:blip r:embed="rId3"/>
          <a:srcRect/>
          <a:stretch/>
        </p:blipFill>
        <p:spPr>
          <a:xfrm>
            <a:off x="9285786" y="1986880"/>
            <a:ext cx="444656" cy="432129"/>
          </a:xfrm>
          <a:prstGeom prst="rect">
            <a:avLst/>
          </a:prstGeom>
        </p:spPr>
      </p:pic>
      <p:sp>
        <p:nvSpPr>
          <p:cNvPr id="57" name="Rectangle 56">
            <a:extLst>
              <a:ext uri="{FF2B5EF4-FFF2-40B4-BE49-F238E27FC236}">
                <a16:creationId xmlns:a16="http://schemas.microsoft.com/office/drawing/2014/main" id="{68D9EA5C-9851-49BB-8CD4-081101BC3E21}"/>
              </a:ext>
            </a:extLst>
          </p:cNvPr>
          <p:cNvSpPr/>
          <p:nvPr/>
        </p:nvSpPr>
        <p:spPr>
          <a:xfrm>
            <a:off x="10432466" y="1756526"/>
            <a:ext cx="1592318" cy="1412171"/>
          </a:xfrm>
          <a:prstGeom prst="rect">
            <a:avLst/>
          </a:prstGeom>
          <a:solidFill>
            <a:schemeClr val="accent2">
              <a:lumMod val="20000"/>
              <a:lumOff val="80000"/>
            </a:schemeClr>
          </a:solidFill>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pic>
        <p:nvPicPr>
          <p:cNvPr id="58" name="Picture 57">
            <a:extLst>
              <a:ext uri="{FF2B5EF4-FFF2-40B4-BE49-F238E27FC236}">
                <a16:creationId xmlns:a16="http://schemas.microsoft.com/office/drawing/2014/main" id="{16CF4914-69D2-43EC-9C1F-F99CAAD7BEF3}"/>
              </a:ext>
            </a:extLst>
          </p:cNvPr>
          <p:cNvPicPr>
            <a:picLocks noChangeAspect="1"/>
          </p:cNvPicPr>
          <p:nvPr/>
        </p:nvPicPr>
        <p:blipFill>
          <a:blip r:embed="rId2"/>
          <a:stretch>
            <a:fillRect/>
          </a:stretch>
        </p:blipFill>
        <p:spPr>
          <a:xfrm>
            <a:off x="11031000" y="2010544"/>
            <a:ext cx="395250" cy="384800"/>
          </a:xfrm>
          <a:prstGeom prst="rect">
            <a:avLst/>
          </a:prstGeom>
        </p:spPr>
      </p:pic>
      <p:sp>
        <p:nvSpPr>
          <p:cNvPr id="59" name="TextBox 58">
            <a:extLst>
              <a:ext uri="{FF2B5EF4-FFF2-40B4-BE49-F238E27FC236}">
                <a16:creationId xmlns:a16="http://schemas.microsoft.com/office/drawing/2014/main" id="{63FF6015-E317-4B1D-815C-ED38F603298F}"/>
              </a:ext>
            </a:extLst>
          </p:cNvPr>
          <p:cNvSpPr txBox="1"/>
          <p:nvPr/>
        </p:nvSpPr>
        <p:spPr>
          <a:xfrm>
            <a:off x="10432466" y="2579413"/>
            <a:ext cx="1592317" cy="369332"/>
          </a:xfrm>
          <a:prstGeom prst="rect">
            <a:avLst/>
          </a:prstGeom>
          <a:noFill/>
        </p:spPr>
        <p:txBody>
          <a:bodyPr wrap="square" rtlCol="0">
            <a:spAutoFit/>
          </a:bodyPr>
          <a:lstStyle/>
          <a:p>
            <a:pPr algn="ctr"/>
            <a:r>
              <a:rPr lang="fr-FR"/>
              <a:t>Particuliers</a:t>
            </a:r>
          </a:p>
        </p:txBody>
      </p:sp>
      <p:sp>
        <p:nvSpPr>
          <p:cNvPr id="60" name="Rectangle: Rounded Corners 59">
            <a:extLst>
              <a:ext uri="{FF2B5EF4-FFF2-40B4-BE49-F238E27FC236}">
                <a16:creationId xmlns:a16="http://schemas.microsoft.com/office/drawing/2014/main" id="{8A6D4CC7-291E-466A-8255-FC98F66D039F}"/>
              </a:ext>
            </a:extLst>
          </p:cNvPr>
          <p:cNvSpPr/>
          <p:nvPr/>
        </p:nvSpPr>
        <p:spPr>
          <a:xfrm>
            <a:off x="6995194" y="1241565"/>
            <a:ext cx="5018688" cy="396743"/>
          </a:xfrm>
          <a:prstGeom prst="roundRect">
            <a:avLst/>
          </a:prstGeom>
          <a:solidFill>
            <a:schemeClr val="bg2"/>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fr-FR" b="1">
                <a:solidFill>
                  <a:schemeClr val="tx1"/>
                </a:solidFill>
              </a:rPr>
              <a:t>ÉTAPE 3</a:t>
            </a:r>
          </a:p>
        </p:txBody>
      </p:sp>
      <p:sp>
        <p:nvSpPr>
          <p:cNvPr id="61" name="Rectangle: Rounded Corners 60">
            <a:extLst>
              <a:ext uri="{FF2B5EF4-FFF2-40B4-BE49-F238E27FC236}">
                <a16:creationId xmlns:a16="http://schemas.microsoft.com/office/drawing/2014/main" id="{EED11C7B-F9C8-4F83-AC00-E70BF0A8443E}"/>
              </a:ext>
            </a:extLst>
          </p:cNvPr>
          <p:cNvSpPr/>
          <p:nvPr/>
        </p:nvSpPr>
        <p:spPr>
          <a:xfrm>
            <a:off x="5285094" y="1245810"/>
            <a:ext cx="1593370" cy="396743"/>
          </a:xfrm>
          <a:prstGeom prst="roundRect">
            <a:avLst/>
          </a:prstGeom>
          <a:solidFill>
            <a:schemeClr val="bg2"/>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fr-FR" b="1">
                <a:solidFill>
                  <a:schemeClr val="tx1"/>
                </a:solidFill>
              </a:rPr>
              <a:t>ÉTAPE 2</a:t>
            </a:r>
          </a:p>
        </p:txBody>
      </p:sp>
      <p:pic>
        <p:nvPicPr>
          <p:cNvPr id="62" name="Picture 61">
            <a:extLst>
              <a:ext uri="{FF2B5EF4-FFF2-40B4-BE49-F238E27FC236}">
                <a16:creationId xmlns:a16="http://schemas.microsoft.com/office/drawing/2014/main" id="{6567F63F-E138-4F01-936F-8C0C321805B8}"/>
              </a:ext>
            </a:extLst>
          </p:cNvPr>
          <p:cNvPicPr>
            <a:picLocks noChangeAspect="1"/>
          </p:cNvPicPr>
          <p:nvPr/>
        </p:nvPicPr>
        <p:blipFill>
          <a:blip r:embed="rId5"/>
          <a:stretch>
            <a:fillRect/>
          </a:stretch>
        </p:blipFill>
        <p:spPr>
          <a:xfrm>
            <a:off x="5655867" y="1804115"/>
            <a:ext cx="789392" cy="797658"/>
          </a:xfrm>
          <a:prstGeom prst="rect">
            <a:avLst/>
          </a:prstGeom>
        </p:spPr>
      </p:pic>
      <p:sp>
        <p:nvSpPr>
          <p:cNvPr id="63" name="Arrow: Left-Right 62">
            <a:extLst>
              <a:ext uri="{FF2B5EF4-FFF2-40B4-BE49-F238E27FC236}">
                <a16:creationId xmlns:a16="http://schemas.microsoft.com/office/drawing/2014/main" id="{89C63D60-CD97-4C7F-9332-53D41BB559F3}"/>
              </a:ext>
            </a:extLst>
          </p:cNvPr>
          <p:cNvSpPr/>
          <p:nvPr/>
        </p:nvSpPr>
        <p:spPr>
          <a:xfrm>
            <a:off x="146590" y="6014989"/>
            <a:ext cx="11866791" cy="838999"/>
          </a:xfrm>
          <a:prstGeom prst="leftRightArrow">
            <a:avLst/>
          </a:prstGeom>
          <a:solidFill>
            <a:schemeClr val="accent1">
              <a:lumMod val="75000"/>
            </a:schemeClr>
          </a:solidFill>
          <a:ln>
            <a:no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fr-FR" sz="2000" b="1">
                <a:solidFill>
                  <a:schemeClr val="bg1"/>
                </a:solidFill>
              </a:rPr>
              <a:t>POST*Net</a:t>
            </a:r>
          </a:p>
        </p:txBody>
      </p:sp>
      <p:sp>
        <p:nvSpPr>
          <p:cNvPr id="65" name="Title 3">
            <a:extLst>
              <a:ext uri="{FF2B5EF4-FFF2-40B4-BE49-F238E27FC236}">
                <a16:creationId xmlns:a16="http://schemas.microsoft.com/office/drawing/2014/main" id="{016D553C-0A12-4093-8143-C730255DC1CD}"/>
              </a:ext>
            </a:extLst>
          </p:cNvPr>
          <p:cNvSpPr txBox="1">
            <a:spLocks/>
          </p:cNvSpPr>
          <p:nvPr/>
        </p:nvSpPr>
        <p:spPr>
          <a:xfrm>
            <a:off x="1583853" y="315333"/>
            <a:ext cx="8960386" cy="57428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r>
              <a:rPr lang="fr-FR" sz="3600"/>
              <a:t>Produits et solutions de l’UPU</a:t>
            </a:r>
          </a:p>
        </p:txBody>
      </p:sp>
    </p:spTree>
    <p:extLst>
      <p:ext uri="{BB962C8B-B14F-4D97-AF65-F5344CB8AC3E}">
        <p14:creationId xmlns:p14="http://schemas.microsoft.com/office/powerpoint/2010/main" val="34861047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980CCDA-0D25-4DC6-8474-6B97E696E385}"/>
              </a:ext>
            </a:extLst>
          </p:cNvPr>
          <p:cNvSpPr txBox="1">
            <a:spLocks noGrp="1"/>
          </p:cNvSpPr>
          <p:nvPr>
            <p:ph type="title"/>
          </p:nvPr>
        </p:nvSpPr>
        <p:spPr>
          <a:xfrm>
            <a:off x="1743075" y="496888"/>
            <a:ext cx="7967663" cy="57467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r>
              <a:rPr lang="fr-FR" sz="3600"/>
              <a:t>Produits et solutions de l’UPU</a:t>
            </a:r>
          </a:p>
        </p:txBody>
      </p:sp>
      <p:sp>
        <p:nvSpPr>
          <p:cNvPr id="11" name="Rectangle: Rounded Corners 10">
            <a:extLst>
              <a:ext uri="{FF2B5EF4-FFF2-40B4-BE49-F238E27FC236}">
                <a16:creationId xmlns:a16="http://schemas.microsoft.com/office/drawing/2014/main" id="{6BBFA6D0-2481-4BBD-A6FE-21823528852C}"/>
              </a:ext>
            </a:extLst>
          </p:cNvPr>
          <p:cNvSpPr/>
          <p:nvPr/>
        </p:nvSpPr>
        <p:spPr>
          <a:xfrm>
            <a:off x="2805706" y="1739721"/>
            <a:ext cx="8324749" cy="960086"/>
          </a:xfrm>
          <a:prstGeom prst="roundRect">
            <a:avLst/>
          </a:prstGeom>
          <a:solidFill>
            <a:schemeClr val="accent4">
              <a:lumMod val="20000"/>
              <a:lumOff val="80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b="1" dirty="0">
              <a:solidFill>
                <a:schemeClr val="tx1"/>
              </a:solidFill>
            </a:endParaRPr>
          </a:p>
        </p:txBody>
      </p:sp>
      <p:sp>
        <p:nvSpPr>
          <p:cNvPr id="5" name="Rectangle: Rounded Corners 4">
            <a:extLst>
              <a:ext uri="{FF2B5EF4-FFF2-40B4-BE49-F238E27FC236}">
                <a16:creationId xmlns:a16="http://schemas.microsoft.com/office/drawing/2014/main" id="{D7C62C7E-9860-4457-A192-20879D5BFF2F}"/>
              </a:ext>
            </a:extLst>
          </p:cNvPr>
          <p:cNvSpPr/>
          <p:nvPr/>
        </p:nvSpPr>
        <p:spPr>
          <a:xfrm>
            <a:off x="1139818" y="1746836"/>
            <a:ext cx="2092113" cy="960086"/>
          </a:xfrm>
          <a:prstGeom prst="roundRect">
            <a:avLst/>
          </a:prstGeom>
          <a:solidFill>
            <a:schemeClr val="accent1">
              <a:lumMod val="75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fr-FR" sz="2000" b="1">
                <a:solidFill>
                  <a:schemeClr val="bg1"/>
                </a:solidFill>
              </a:rPr>
              <a:t>EAD Check</a:t>
            </a:r>
          </a:p>
        </p:txBody>
      </p:sp>
      <p:sp>
        <p:nvSpPr>
          <p:cNvPr id="12" name="TextBox 11">
            <a:extLst>
              <a:ext uri="{FF2B5EF4-FFF2-40B4-BE49-F238E27FC236}">
                <a16:creationId xmlns:a16="http://schemas.microsoft.com/office/drawing/2014/main" id="{A9DCC977-EA75-4E0B-9949-DD331637B151}"/>
              </a:ext>
            </a:extLst>
          </p:cNvPr>
          <p:cNvSpPr txBox="1"/>
          <p:nvPr/>
        </p:nvSpPr>
        <p:spPr>
          <a:xfrm>
            <a:off x="3408218" y="1903713"/>
            <a:ext cx="7697587" cy="646331"/>
          </a:xfrm>
          <a:prstGeom prst="rect">
            <a:avLst/>
          </a:prstGeom>
          <a:solidFill>
            <a:schemeClr val="accent4">
              <a:lumMod val="20000"/>
              <a:lumOff val="80000"/>
            </a:schemeClr>
          </a:solidFill>
        </p:spPr>
        <p:txBody>
          <a:bodyPr wrap="square" rtlCol="0">
            <a:spAutoFit/>
          </a:bodyPr>
          <a:lstStyle/>
          <a:p>
            <a:r>
              <a:rPr lang="fr-FR" dirty="0"/>
              <a:t>Pour vérifier si le courrier arrivant, en transit ou partant traité est en conformité avec les </a:t>
            </a:r>
            <a:r>
              <a:rPr lang="fr-FR" b="1" dirty="0"/>
              <a:t>exigences en matière de données électroniques préalables</a:t>
            </a:r>
          </a:p>
        </p:txBody>
      </p:sp>
      <p:sp>
        <p:nvSpPr>
          <p:cNvPr id="14" name="Rectangle: Rounded Corners 13">
            <a:extLst>
              <a:ext uri="{FF2B5EF4-FFF2-40B4-BE49-F238E27FC236}">
                <a16:creationId xmlns:a16="http://schemas.microsoft.com/office/drawing/2014/main" id="{7CE5CE37-1910-4809-875F-FAE1225FE6DA}"/>
              </a:ext>
            </a:extLst>
          </p:cNvPr>
          <p:cNvSpPr/>
          <p:nvPr/>
        </p:nvSpPr>
        <p:spPr>
          <a:xfrm>
            <a:off x="2805706" y="2883251"/>
            <a:ext cx="8324749" cy="960086"/>
          </a:xfrm>
          <a:prstGeom prst="roundRect">
            <a:avLst/>
          </a:prstGeom>
          <a:solidFill>
            <a:schemeClr val="accent4">
              <a:lumMod val="20000"/>
              <a:lumOff val="80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b="1" dirty="0">
              <a:solidFill>
                <a:schemeClr val="tx1"/>
              </a:solidFill>
            </a:endParaRPr>
          </a:p>
        </p:txBody>
      </p:sp>
      <p:sp>
        <p:nvSpPr>
          <p:cNvPr id="15" name="TextBox 14">
            <a:extLst>
              <a:ext uri="{FF2B5EF4-FFF2-40B4-BE49-F238E27FC236}">
                <a16:creationId xmlns:a16="http://schemas.microsoft.com/office/drawing/2014/main" id="{3C5D9382-1881-4282-8595-E4BB633958CF}"/>
              </a:ext>
            </a:extLst>
          </p:cNvPr>
          <p:cNvSpPr txBox="1"/>
          <p:nvPr/>
        </p:nvSpPr>
        <p:spPr>
          <a:xfrm>
            <a:off x="3441462" y="3040128"/>
            <a:ext cx="7472132" cy="646331"/>
          </a:xfrm>
          <a:prstGeom prst="rect">
            <a:avLst/>
          </a:prstGeom>
          <a:solidFill>
            <a:schemeClr val="accent4">
              <a:lumMod val="20000"/>
              <a:lumOff val="80000"/>
            </a:schemeClr>
          </a:solidFill>
        </p:spPr>
        <p:txBody>
          <a:bodyPr wrap="square" rtlCol="0">
            <a:spAutoFit/>
          </a:bodyPr>
          <a:lstStyle/>
          <a:p>
            <a:r>
              <a:rPr lang="fr-FR" dirty="0"/>
              <a:t>Pour rechercher </a:t>
            </a:r>
            <a:r>
              <a:rPr lang="fr-FR" b="1" dirty="0"/>
              <a:t>les codes du SH, les interdictions et restrictions et les parties refusées</a:t>
            </a:r>
            <a:r>
              <a:rPr lang="fr-FR" dirty="0"/>
              <a:t> de nombreux partenaires</a:t>
            </a:r>
          </a:p>
        </p:txBody>
      </p:sp>
      <p:sp>
        <p:nvSpPr>
          <p:cNvPr id="16" name="Rectangle: Rounded Corners 15">
            <a:extLst>
              <a:ext uri="{FF2B5EF4-FFF2-40B4-BE49-F238E27FC236}">
                <a16:creationId xmlns:a16="http://schemas.microsoft.com/office/drawing/2014/main" id="{154A1312-42DC-418B-AC71-AFB1940CA52A}"/>
              </a:ext>
            </a:extLst>
          </p:cNvPr>
          <p:cNvSpPr/>
          <p:nvPr/>
        </p:nvSpPr>
        <p:spPr>
          <a:xfrm>
            <a:off x="2805706" y="4015212"/>
            <a:ext cx="8324749" cy="960086"/>
          </a:xfrm>
          <a:prstGeom prst="roundRect">
            <a:avLst/>
          </a:prstGeom>
          <a:solidFill>
            <a:schemeClr val="accent4">
              <a:lumMod val="20000"/>
              <a:lumOff val="80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b="1" dirty="0">
              <a:solidFill>
                <a:schemeClr val="tx1"/>
              </a:solidFill>
            </a:endParaRPr>
          </a:p>
        </p:txBody>
      </p:sp>
      <p:sp>
        <p:nvSpPr>
          <p:cNvPr id="17" name="TextBox 16">
            <a:extLst>
              <a:ext uri="{FF2B5EF4-FFF2-40B4-BE49-F238E27FC236}">
                <a16:creationId xmlns:a16="http://schemas.microsoft.com/office/drawing/2014/main" id="{E777A609-8565-4B53-821F-EC8AD5F5DA89}"/>
              </a:ext>
            </a:extLst>
          </p:cNvPr>
          <p:cNvSpPr txBox="1"/>
          <p:nvPr/>
        </p:nvSpPr>
        <p:spPr>
          <a:xfrm>
            <a:off x="3474715" y="4179204"/>
            <a:ext cx="7261261" cy="646331"/>
          </a:xfrm>
          <a:prstGeom prst="rect">
            <a:avLst/>
          </a:prstGeom>
          <a:solidFill>
            <a:schemeClr val="accent4">
              <a:lumMod val="20000"/>
              <a:lumOff val="80000"/>
            </a:schemeClr>
          </a:solidFill>
        </p:spPr>
        <p:txBody>
          <a:bodyPr wrap="square" rtlCol="0">
            <a:spAutoFit/>
          </a:bodyPr>
          <a:lstStyle/>
          <a:p>
            <a:r>
              <a:rPr lang="fr-FR" dirty="0"/>
              <a:t>Solution rendu «droits acquittés» générique, intégrée au </a:t>
            </a:r>
            <a:r>
              <a:rPr lang="fr-FR" b="1" dirty="0"/>
              <a:t>CDS</a:t>
            </a:r>
            <a:r>
              <a:rPr lang="fr-FR" dirty="0"/>
              <a:t> et disponible sur la </a:t>
            </a:r>
            <a:r>
              <a:rPr lang="fr-FR" b="1" dirty="0"/>
              <a:t>passerelle API de l’UPU</a:t>
            </a:r>
          </a:p>
        </p:txBody>
      </p:sp>
      <p:sp>
        <p:nvSpPr>
          <p:cNvPr id="18" name="Rectangle: Rounded Corners 17">
            <a:extLst>
              <a:ext uri="{FF2B5EF4-FFF2-40B4-BE49-F238E27FC236}">
                <a16:creationId xmlns:a16="http://schemas.microsoft.com/office/drawing/2014/main" id="{B02A86EC-061A-4EE6-8BBE-838D0D73CEDA}"/>
              </a:ext>
            </a:extLst>
          </p:cNvPr>
          <p:cNvSpPr/>
          <p:nvPr/>
        </p:nvSpPr>
        <p:spPr>
          <a:xfrm>
            <a:off x="2805706" y="5156081"/>
            <a:ext cx="8324749" cy="960086"/>
          </a:xfrm>
          <a:prstGeom prst="roundRect">
            <a:avLst/>
          </a:prstGeom>
          <a:solidFill>
            <a:schemeClr val="accent4">
              <a:lumMod val="20000"/>
              <a:lumOff val="80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b="1" dirty="0">
              <a:solidFill>
                <a:schemeClr val="tx1"/>
              </a:solidFill>
            </a:endParaRPr>
          </a:p>
        </p:txBody>
      </p:sp>
      <p:sp>
        <p:nvSpPr>
          <p:cNvPr id="19" name="TextBox 18">
            <a:extLst>
              <a:ext uri="{FF2B5EF4-FFF2-40B4-BE49-F238E27FC236}">
                <a16:creationId xmlns:a16="http://schemas.microsoft.com/office/drawing/2014/main" id="{81812359-C196-4DBF-BC98-1D69E16BE769}"/>
              </a:ext>
            </a:extLst>
          </p:cNvPr>
          <p:cNvSpPr txBox="1"/>
          <p:nvPr/>
        </p:nvSpPr>
        <p:spPr>
          <a:xfrm>
            <a:off x="3458092" y="5320073"/>
            <a:ext cx="7277883" cy="369332"/>
          </a:xfrm>
          <a:prstGeom prst="rect">
            <a:avLst/>
          </a:prstGeom>
          <a:solidFill>
            <a:schemeClr val="accent4">
              <a:lumMod val="20000"/>
              <a:lumOff val="80000"/>
            </a:schemeClr>
          </a:solidFill>
        </p:spPr>
        <p:txBody>
          <a:bodyPr wrap="square" rtlCol="0">
            <a:spAutoFit/>
          </a:bodyPr>
          <a:lstStyle/>
          <a:p>
            <a:r>
              <a:rPr lang="fr-FR" dirty="0"/>
              <a:t>Détection d’</a:t>
            </a:r>
            <a:r>
              <a:rPr lang="fr-FR" b="1" dirty="0"/>
              <a:t>envois dangereux</a:t>
            </a:r>
            <a:r>
              <a:rPr lang="fr-FR" dirty="0"/>
              <a:t> lors du traitement national et international</a:t>
            </a:r>
          </a:p>
        </p:txBody>
      </p:sp>
      <p:sp>
        <p:nvSpPr>
          <p:cNvPr id="7" name="Rectangle: Rounded Corners 6">
            <a:extLst>
              <a:ext uri="{FF2B5EF4-FFF2-40B4-BE49-F238E27FC236}">
                <a16:creationId xmlns:a16="http://schemas.microsoft.com/office/drawing/2014/main" id="{62A999AE-523F-41DD-BAA1-27628B6FF2AB}"/>
              </a:ext>
            </a:extLst>
          </p:cNvPr>
          <p:cNvSpPr/>
          <p:nvPr/>
        </p:nvSpPr>
        <p:spPr>
          <a:xfrm>
            <a:off x="1139818" y="2883251"/>
            <a:ext cx="2092113" cy="960086"/>
          </a:xfrm>
          <a:prstGeom prst="roundRect">
            <a:avLst/>
          </a:prstGeom>
          <a:solidFill>
            <a:schemeClr val="accent1">
              <a:lumMod val="75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fr-FR" sz="2000" b="1" dirty="0">
                <a:solidFill>
                  <a:schemeClr val="bg1"/>
                </a:solidFill>
              </a:rPr>
              <a:t>Services </a:t>
            </a:r>
            <a:br>
              <a:rPr lang="fr-FR" sz="2000" b="1" dirty="0">
                <a:solidFill>
                  <a:schemeClr val="bg1"/>
                </a:solidFill>
              </a:rPr>
            </a:br>
            <a:r>
              <a:rPr lang="fr-FR" sz="2000" b="1" dirty="0">
                <a:solidFill>
                  <a:schemeClr val="bg1"/>
                </a:solidFill>
              </a:rPr>
              <a:t>de recherche</a:t>
            </a:r>
          </a:p>
        </p:txBody>
      </p:sp>
      <p:sp>
        <p:nvSpPr>
          <p:cNvPr id="8" name="Rectangle: Rounded Corners 7">
            <a:extLst>
              <a:ext uri="{FF2B5EF4-FFF2-40B4-BE49-F238E27FC236}">
                <a16:creationId xmlns:a16="http://schemas.microsoft.com/office/drawing/2014/main" id="{770CF425-35FF-4EE3-AA7B-85B1094C90AD}"/>
              </a:ext>
            </a:extLst>
          </p:cNvPr>
          <p:cNvSpPr/>
          <p:nvPr/>
        </p:nvSpPr>
        <p:spPr>
          <a:xfrm>
            <a:off x="1139817" y="4019666"/>
            <a:ext cx="2092114" cy="960086"/>
          </a:xfrm>
          <a:prstGeom prst="roundRect">
            <a:avLst/>
          </a:prstGeom>
          <a:solidFill>
            <a:schemeClr val="accent1">
              <a:lumMod val="75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fr-FR" b="1" dirty="0">
                <a:solidFill>
                  <a:schemeClr val="bg1"/>
                </a:solidFill>
              </a:rPr>
              <a:t>Solution rendu «droits acquittés» de l’UPU</a:t>
            </a:r>
          </a:p>
        </p:txBody>
      </p:sp>
      <p:sp>
        <p:nvSpPr>
          <p:cNvPr id="9" name="Rectangle: Rounded Corners 8">
            <a:extLst>
              <a:ext uri="{FF2B5EF4-FFF2-40B4-BE49-F238E27FC236}">
                <a16:creationId xmlns:a16="http://schemas.microsoft.com/office/drawing/2014/main" id="{B8276842-82B1-49C7-952C-9FC4D30FE3C6}"/>
              </a:ext>
            </a:extLst>
          </p:cNvPr>
          <p:cNvSpPr/>
          <p:nvPr/>
        </p:nvSpPr>
        <p:spPr>
          <a:xfrm>
            <a:off x="1139816" y="5156081"/>
            <a:ext cx="2092113" cy="960086"/>
          </a:xfrm>
          <a:prstGeom prst="roundRect">
            <a:avLst/>
          </a:prstGeom>
          <a:solidFill>
            <a:schemeClr val="accent1">
              <a:lumMod val="75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fr-FR" b="1" dirty="0">
                <a:solidFill>
                  <a:schemeClr val="bg1"/>
                </a:solidFill>
              </a:rPr>
              <a:t>Outil de recherche de marchandises dangereuses</a:t>
            </a:r>
          </a:p>
        </p:txBody>
      </p:sp>
    </p:spTree>
    <p:extLst>
      <p:ext uri="{BB962C8B-B14F-4D97-AF65-F5344CB8AC3E}">
        <p14:creationId xmlns:p14="http://schemas.microsoft.com/office/powerpoint/2010/main" val="181981410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DF15228-8B7B-4104-B69E-E39C97A50E97}"/>
              </a:ext>
            </a:extLst>
          </p:cNvPr>
          <p:cNvSpPr/>
          <p:nvPr/>
        </p:nvSpPr>
        <p:spPr>
          <a:xfrm>
            <a:off x="862701" y="2184835"/>
            <a:ext cx="2039353" cy="309012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5" name="Rectangle: Rounded Corners 4">
            <a:extLst>
              <a:ext uri="{FF2B5EF4-FFF2-40B4-BE49-F238E27FC236}">
                <a16:creationId xmlns:a16="http://schemas.microsoft.com/office/drawing/2014/main" id="{FBD4B488-4FF7-4CA1-B150-FA5F1E4790F9}"/>
              </a:ext>
            </a:extLst>
          </p:cNvPr>
          <p:cNvSpPr/>
          <p:nvPr/>
        </p:nvSpPr>
        <p:spPr>
          <a:xfrm>
            <a:off x="1245661" y="2892415"/>
            <a:ext cx="1271383" cy="662025"/>
          </a:xfrm>
          <a:prstGeom prst="round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fr-FR" sz="1600" b="1">
                <a:solidFill>
                  <a:schemeClr val="tx1"/>
                </a:solidFill>
                <a:latin typeface="Verdana" panose="020B0604030504040204" pitchFamily="34" charset="0"/>
                <a:ea typeface="Verdana" panose="020B0604030504040204" pitchFamily="34" charset="0"/>
              </a:rPr>
              <a:t>IPS</a:t>
            </a:r>
          </a:p>
        </p:txBody>
      </p:sp>
      <p:sp>
        <p:nvSpPr>
          <p:cNvPr id="6" name="Rectangle: Rounded Corners 5">
            <a:extLst>
              <a:ext uri="{FF2B5EF4-FFF2-40B4-BE49-F238E27FC236}">
                <a16:creationId xmlns:a16="http://schemas.microsoft.com/office/drawing/2014/main" id="{EAAD8159-679E-429F-8421-8432123F5348}"/>
              </a:ext>
            </a:extLst>
          </p:cNvPr>
          <p:cNvSpPr/>
          <p:nvPr/>
        </p:nvSpPr>
        <p:spPr>
          <a:xfrm>
            <a:off x="1245660" y="3606442"/>
            <a:ext cx="1271383" cy="662025"/>
          </a:xfrm>
          <a:prstGeom prst="round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fr-FR" sz="1600" b="1">
                <a:solidFill>
                  <a:schemeClr val="tx1"/>
                </a:solidFill>
                <a:latin typeface="Verdana" panose="020B0604030504040204" pitchFamily="34" charset="0"/>
                <a:ea typeface="Verdana" panose="020B0604030504040204" pitchFamily="34" charset="0"/>
              </a:rPr>
              <a:t>CDS</a:t>
            </a:r>
          </a:p>
        </p:txBody>
      </p:sp>
      <p:sp>
        <p:nvSpPr>
          <p:cNvPr id="7" name="Rectangle: Rounded Corners 6">
            <a:extLst>
              <a:ext uri="{FF2B5EF4-FFF2-40B4-BE49-F238E27FC236}">
                <a16:creationId xmlns:a16="http://schemas.microsoft.com/office/drawing/2014/main" id="{88B6C8B7-D350-4413-B3E8-ACA878EF7ADE}"/>
              </a:ext>
            </a:extLst>
          </p:cNvPr>
          <p:cNvSpPr/>
          <p:nvPr/>
        </p:nvSpPr>
        <p:spPr>
          <a:xfrm>
            <a:off x="1234379" y="4348872"/>
            <a:ext cx="1271383" cy="662025"/>
          </a:xfrm>
          <a:prstGeom prst="round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fr-FR" sz="1600" b="1">
                <a:solidFill>
                  <a:schemeClr val="tx1"/>
                </a:solidFill>
                <a:latin typeface="Verdana" panose="020B0604030504040204" pitchFamily="34" charset="0"/>
                <a:ea typeface="Verdana" panose="020B0604030504040204" pitchFamily="34" charset="0"/>
              </a:rPr>
              <a:t>DPS</a:t>
            </a:r>
          </a:p>
        </p:txBody>
      </p:sp>
      <p:cxnSp>
        <p:nvCxnSpPr>
          <p:cNvPr id="8" name="Connector: Elbow 7">
            <a:extLst>
              <a:ext uri="{FF2B5EF4-FFF2-40B4-BE49-F238E27FC236}">
                <a16:creationId xmlns:a16="http://schemas.microsoft.com/office/drawing/2014/main" id="{CA90EE0A-5ED3-46BD-B915-F401BAD30015}"/>
              </a:ext>
            </a:extLst>
          </p:cNvPr>
          <p:cNvCxnSpPr>
            <a:cxnSpLocks/>
            <a:stCxn id="5" idx="1"/>
            <a:endCxn id="7" idx="1"/>
          </p:cNvCxnSpPr>
          <p:nvPr/>
        </p:nvCxnSpPr>
        <p:spPr>
          <a:xfrm rot="10800000" flipV="1">
            <a:off x="1234379" y="3223427"/>
            <a:ext cx="11282" cy="1456457"/>
          </a:xfrm>
          <a:prstGeom prst="bentConnector3">
            <a:avLst>
              <a:gd name="adj1" fmla="val 2126236"/>
            </a:avLst>
          </a:prstGeom>
          <a:ln>
            <a:headEnd type="triangle" w="med" len="med"/>
            <a:tailEnd type="triangle" w="med" len="med"/>
          </a:ln>
        </p:spPr>
        <p:style>
          <a:lnRef idx="1">
            <a:schemeClr val="dk1"/>
          </a:lnRef>
          <a:fillRef idx="0">
            <a:schemeClr val="dk1"/>
          </a:fillRef>
          <a:effectRef idx="0">
            <a:schemeClr val="dk1"/>
          </a:effectRef>
          <a:fontRef idx="minor">
            <a:schemeClr val="tx1"/>
          </a:fontRef>
        </p:style>
      </p:cxnSp>
      <p:cxnSp>
        <p:nvCxnSpPr>
          <p:cNvPr id="9" name="Straight Arrow Connector 8">
            <a:extLst>
              <a:ext uri="{FF2B5EF4-FFF2-40B4-BE49-F238E27FC236}">
                <a16:creationId xmlns:a16="http://schemas.microsoft.com/office/drawing/2014/main" id="{A89BD6F1-8834-4F37-A602-E609EEB57DD0}"/>
              </a:ext>
            </a:extLst>
          </p:cNvPr>
          <p:cNvCxnSpPr>
            <a:cxnSpLocks/>
          </p:cNvCxnSpPr>
          <p:nvPr/>
        </p:nvCxnSpPr>
        <p:spPr>
          <a:xfrm>
            <a:off x="1002816" y="3937454"/>
            <a:ext cx="231561" cy="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0" name="TextBox 9">
            <a:extLst>
              <a:ext uri="{FF2B5EF4-FFF2-40B4-BE49-F238E27FC236}">
                <a16:creationId xmlns:a16="http://schemas.microsoft.com/office/drawing/2014/main" id="{25281ADC-0D4D-42DC-9B5B-DAFCBC0A388E}"/>
              </a:ext>
            </a:extLst>
          </p:cNvPr>
          <p:cNvSpPr txBox="1"/>
          <p:nvPr/>
        </p:nvSpPr>
        <p:spPr>
          <a:xfrm>
            <a:off x="862701" y="2184835"/>
            <a:ext cx="2039353" cy="646331"/>
          </a:xfrm>
          <a:prstGeom prst="rect">
            <a:avLst/>
          </a:prstGeom>
          <a:noFill/>
        </p:spPr>
        <p:txBody>
          <a:bodyPr wrap="square" rtlCol="0">
            <a:spAutoFit/>
          </a:bodyPr>
          <a:lstStyle/>
          <a:p>
            <a:pPr algn="ctr"/>
            <a:r>
              <a:rPr lang="fr-FR"/>
              <a:t>Opérateur</a:t>
            </a:r>
          </a:p>
          <a:p>
            <a:pPr algn="ctr"/>
            <a:r>
              <a:rPr lang="fr-FR"/>
              <a:t>désigné</a:t>
            </a:r>
          </a:p>
        </p:txBody>
      </p:sp>
      <p:sp>
        <p:nvSpPr>
          <p:cNvPr id="17" name="Rectangle 16">
            <a:extLst>
              <a:ext uri="{FF2B5EF4-FFF2-40B4-BE49-F238E27FC236}">
                <a16:creationId xmlns:a16="http://schemas.microsoft.com/office/drawing/2014/main" id="{E7C4108F-922A-4311-B145-8044BF5F234E}"/>
              </a:ext>
            </a:extLst>
          </p:cNvPr>
          <p:cNvSpPr/>
          <p:nvPr/>
        </p:nvSpPr>
        <p:spPr>
          <a:xfrm>
            <a:off x="5325387" y="1513661"/>
            <a:ext cx="2039353" cy="100473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300" b="1" dirty="0">
                <a:latin typeface="Verdana" panose="020B0604030504040204" pitchFamily="34" charset="0"/>
                <a:ea typeface="Verdana" panose="020B0604030504040204" pitchFamily="34" charset="0"/>
              </a:rPr>
              <a:t>Places de marché/</a:t>
            </a:r>
            <a:br>
              <a:rPr lang="fr-FR" sz="1300" b="1" dirty="0">
                <a:latin typeface="Verdana" panose="020B0604030504040204" pitchFamily="34" charset="0"/>
                <a:ea typeface="Verdana" panose="020B0604030504040204" pitchFamily="34" charset="0"/>
              </a:rPr>
            </a:br>
            <a:r>
              <a:rPr lang="fr-FR" sz="1300" b="1" dirty="0">
                <a:latin typeface="Verdana" panose="020B0604030504040204" pitchFamily="34" charset="0"/>
                <a:ea typeface="Verdana" panose="020B0604030504040204" pitchFamily="34" charset="0"/>
              </a:rPr>
              <a:t>entreprises du commerce électronique</a:t>
            </a:r>
          </a:p>
        </p:txBody>
      </p:sp>
      <p:sp>
        <p:nvSpPr>
          <p:cNvPr id="20" name="Rectangle 19">
            <a:extLst>
              <a:ext uri="{FF2B5EF4-FFF2-40B4-BE49-F238E27FC236}">
                <a16:creationId xmlns:a16="http://schemas.microsoft.com/office/drawing/2014/main" id="{FDB33BFF-1828-424E-B650-C43F9EB37A98}"/>
              </a:ext>
            </a:extLst>
          </p:cNvPr>
          <p:cNvSpPr/>
          <p:nvPr/>
        </p:nvSpPr>
        <p:spPr>
          <a:xfrm>
            <a:off x="7364739" y="1513661"/>
            <a:ext cx="3554655" cy="10047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fr-FR" sz="1400" b="1">
                <a:solidFill>
                  <a:schemeClr val="tx1"/>
                </a:solidFill>
                <a:latin typeface="Verdana" panose="020B0604030504040204" pitchFamily="34" charset="0"/>
                <a:ea typeface="Verdana" panose="020B0604030504040204" pitchFamily="34" charset="0"/>
              </a:rPr>
              <a:t>Suivi et localisation</a:t>
            </a:r>
          </a:p>
          <a:p>
            <a:pPr>
              <a:lnSpc>
                <a:spcPct val="150000"/>
              </a:lnSpc>
            </a:pPr>
            <a:r>
              <a:rPr lang="fr-FR" sz="1400" b="1">
                <a:solidFill>
                  <a:schemeClr val="tx1"/>
                </a:solidFill>
                <a:latin typeface="Verdana" panose="020B0604030504040204" pitchFamily="34" charset="0"/>
                <a:ea typeface="Verdana" panose="020B0604030504040204" pitchFamily="34" charset="0"/>
              </a:rPr>
              <a:t>Déclaration en douane</a:t>
            </a:r>
          </a:p>
        </p:txBody>
      </p:sp>
      <p:sp>
        <p:nvSpPr>
          <p:cNvPr id="21" name="Rectangle 20">
            <a:extLst>
              <a:ext uri="{FF2B5EF4-FFF2-40B4-BE49-F238E27FC236}">
                <a16:creationId xmlns:a16="http://schemas.microsoft.com/office/drawing/2014/main" id="{4DE5B69F-3715-44CF-96E3-C4E4B487E7DA}"/>
              </a:ext>
            </a:extLst>
          </p:cNvPr>
          <p:cNvSpPr/>
          <p:nvPr/>
        </p:nvSpPr>
        <p:spPr>
          <a:xfrm>
            <a:off x="5325388" y="2749014"/>
            <a:ext cx="2039353" cy="100473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latin typeface="Verdana" panose="020B0604030504040204" pitchFamily="34" charset="0"/>
                <a:ea typeface="Verdana" panose="020B0604030504040204" pitchFamily="34" charset="0"/>
              </a:rPr>
              <a:t>Douanes</a:t>
            </a:r>
          </a:p>
          <a:p>
            <a:pPr algn="ctr"/>
            <a:r>
              <a:rPr lang="fr-FR" sz="1600" b="1" dirty="0">
                <a:latin typeface="Verdana" panose="020B0604030504040204" pitchFamily="34" charset="0"/>
                <a:ea typeface="Verdana" panose="020B0604030504040204" pitchFamily="34" charset="0"/>
              </a:rPr>
              <a:t>SYDONIA</a:t>
            </a:r>
          </a:p>
        </p:txBody>
      </p:sp>
      <p:sp>
        <p:nvSpPr>
          <p:cNvPr id="22" name="Rectangle 21">
            <a:extLst>
              <a:ext uri="{FF2B5EF4-FFF2-40B4-BE49-F238E27FC236}">
                <a16:creationId xmlns:a16="http://schemas.microsoft.com/office/drawing/2014/main" id="{A0188C7E-DA34-494B-B06B-1EA1D263840F}"/>
              </a:ext>
            </a:extLst>
          </p:cNvPr>
          <p:cNvSpPr/>
          <p:nvPr/>
        </p:nvSpPr>
        <p:spPr>
          <a:xfrm>
            <a:off x="7364740" y="2749014"/>
            <a:ext cx="3554655" cy="10047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fr-FR" sz="1400" b="1" dirty="0">
                <a:solidFill>
                  <a:schemeClr val="tx1"/>
                </a:solidFill>
                <a:latin typeface="Verdana" panose="020B0604030504040204" pitchFamily="34" charset="0"/>
                <a:ea typeface="Verdana" panose="020B0604030504040204" pitchFamily="34" charset="0"/>
              </a:rPr>
              <a:t>Déclarations en douane</a:t>
            </a:r>
          </a:p>
          <a:p>
            <a:pPr>
              <a:lnSpc>
                <a:spcPct val="150000"/>
              </a:lnSpc>
            </a:pPr>
            <a:r>
              <a:rPr lang="fr-FR" sz="1400" b="1" dirty="0">
                <a:solidFill>
                  <a:schemeClr val="tx1"/>
                </a:solidFill>
                <a:latin typeface="Verdana" panose="020B0604030504040204" pitchFamily="34" charset="0"/>
                <a:ea typeface="Verdana" panose="020B0604030504040204" pitchFamily="34" charset="0"/>
              </a:rPr>
              <a:t>Décisions douanières</a:t>
            </a:r>
          </a:p>
        </p:txBody>
      </p:sp>
      <p:sp>
        <p:nvSpPr>
          <p:cNvPr id="23" name="Rectangle 22">
            <a:extLst>
              <a:ext uri="{FF2B5EF4-FFF2-40B4-BE49-F238E27FC236}">
                <a16:creationId xmlns:a16="http://schemas.microsoft.com/office/drawing/2014/main" id="{336E4F93-309A-48F5-80F2-829DF89BD504}"/>
              </a:ext>
            </a:extLst>
          </p:cNvPr>
          <p:cNvSpPr/>
          <p:nvPr/>
        </p:nvSpPr>
        <p:spPr>
          <a:xfrm>
            <a:off x="5328155" y="4039604"/>
            <a:ext cx="2039353" cy="100473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a:latin typeface="Verdana" panose="020B0604030504040204" pitchFamily="34" charset="0"/>
                <a:ea typeface="Verdana" panose="020B0604030504040204" pitchFamily="34" charset="0"/>
              </a:rPr>
              <a:t>Fournisseurs de solutions</a:t>
            </a:r>
          </a:p>
        </p:txBody>
      </p:sp>
      <p:sp>
        <p:nvSpPr>
          <p:cNvPr id="24" name="Rectangle 23">
            <a:extLst>
              <a:ext uri="{FF2B5EF4-FFF2-40B4-BE49-F238E27FC236}">
                <a16:creationId xmlns:a16="http://schemas.microsoft.com/office/drawing/2014/main" id="{84BC6FAB-B211-4AD2-A540-645411DFE030}"/>
              </a:ext>
            </a:extLst>
          </p:cNvPr>
          <p:cNvSpPr/>
          <p:nvPr/>
        </p:nvSpPr>
        <p:spPr>
          <a:xfrm>
            <a:off x="7367507" y="4039604"/>
            <a:ext cx="3554655" cy="10047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fr-FR" sz="1200" b="1" dirty="0">
                <a:solidFill>
                  <a:schemeClr val="tx1"/>
                </a:solidFill>
                <a:latin typeface="Verdana" panose="020B0604030504040204" pitchFamily="34" charset="0"/>
                <a:ea typeface="Verdana" panose="020B0604030504040204" pitchFamily="34" charset="0"/>
              </a:rPr>
              <a:t>Services de recherche</a:t>
            </a:r>
          </a:p>
          <a:p>
            <a:pPr>
              <a:lnSpc>
                <a:spcPct val="150000"/>
              </a:lnSpc>
            </a:pPr>
            <a:r>
              <a:rPr lang="fr-FR" sz="1200" b="1" dirty="0">
                <a:solidFill>
                  <a:schemeClr val="tx1"/>
                </a:solidFill>
                <a:latin typeface="Verdana" panose="020B0604030504040204" pitchFamily="34" charset="0"/>
                <a:ea typeface="Verdana" panose="020B0604030504040204" pitchFamily="34" charset="0"/>
              </a:rPr>
              <a:t>Calculateur des coûts </a:t>
            </a:r>
            <a:br>
              <a:rPr lang="fr-FR" sz="1200" b="1" dirty="0">
                <a:solidFill>
                  <a:schemeClr val="tx1"/>
                </a:solidFill>
                <a:latin typeface="Verdana" panose="020B0604030504040204" pitchFamily="34" charset="0"/>
                <a:ea typeface="Verdana" panose="020B0604030504040204" pitchFamily="34" charset="0"/>
              </a:rPr>
            </a:br>
            <a:r>
              <a:rPr lang="fr-FR" sz="1200" b="1" dirty="0">
                <a:solidFill>
                  <a:schemeClr val="tx1"/>
                </a:solidFill>
                <a:latin typeface="Verdana" panose="020B0604030504040204" pitchFamily="34" charset="0"/>
                <a:ea typeface="Verdana" panose="020B0604030504040204" pitchFamily="34" charset="0"/>
              </a:rPr>
              <a:t>au débarquement</a:t>
            </a:r>
          </a:p>
        </p:txBody>
      </p:sp>
      <p:sp>
        <p:nvSpPr>
          <p:cNvPr id="25" name="Rectangle 24">
            <a:extLst>
              <a:ext uri="{FF2B5EF4-FFF2-40B4-BE49-F238E27FC236}">
                <a16:creationId xmlns:a16="http://schemas.microsoft.com/office/drawing/2014/main" id="{7B5A31C8-98AF-4F04-9CCA-2C7673393397}"/>
              </a:ext>
            </a:extLst>
          </p:cNvPr>
          <p:cNvSpPr/>
          <p:nvPr/>
        </p:nvSpPr>
        <p:spPr>
          <a:xfrm>
            <a:off x="5328154" y="5274957"/>
            <a:ext cx="2039353" cy="100473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a:latin typeface="Verdana" panose="020B0604030504040204" pitchFamily="34" charset="0"/>
                <a:ea typeface="Verdana" panose="020B0604030504040204" pitchFamily="34" charset="0"/>
              </a:rPr>
              <a:t>UPU</a:t>
            </a:r>
          </a:p>
        </p:txBody>
      </p:sp>
      <p:sp>
        <p:nvSpPr>
          <p:cNvPr id="26" name="Rectangle 25">
            <a:extLst>
              <a:ext uri="{FF2B5EF4-FFF2-40B4-BE49-F238E27FC236}">
                <a16:creationId xmlns:a16="http://schemas.microsoft.com/office/drawing/2014/main" id="{F146AA95-15C2-45E4-B2F4-F5F1190214B1}"/>
              </a:ext>
            </a:extLst>
          </p:cNvPr>
          <p:cNvSpPr/>
          <p:nvPr/>
        </p:nvSpPr>
        <p:spPr>
          <a:xfrm>
            <a:off x="7367506" y="5274957"/>
            <a:ext cx="3554655" cy="10047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fr-FR" sz="1100" b="1" dirty="0">
                <a:solidFill>
                  <a:schemeClr val="tx1"/>
                </a:solidFill>
                <a:latin typeface="Verdana" panose="020B0604030504040204" pitchFamily="34" charset="0"/>
                <a:ea typeface="Verdana" panose="020B0604030504040204" pitchFamily="34" charset="0"/>
              </a:rPr>
              <a:t>UPU SAVE</a:t>
            </a:r>
          </a:p>
          <a:p>
            <a:pPr>
              <a:lnSpc>
                <a:spcPct val="150000"/>
              </a:lnSpc>
            </a:pPr>
            <a:r>
              <a:rPr lang="fr-FR" sz="1100" b="1" dirty="0">
                <a:solidFill>
                  <a:schemeClr val="tx1"/>
                </a:solidFill>
                <a:latin typeface="Verdana" panose="020B0604030504040204" pitchFamily="34" charset="0"/>
                <a:ea typeface="Verdana" panose="020B0604030504040204" pitchFamily="34" charset="0"/>
              </a:rPr>
              <a:t>Vérification des EAD</a:t>
            </a:r>
          </a:p>
          <a:p>
            <a:pPr>
              <a:lnSpc>
                <a:spcPct val="150000"/>
              </a:lnSpc>
            </a:pPr>
            <a:r>
              <a:rPr lang="fr-FR" sz="1100" b="1" dirty="0">
                <a:solidFill>
                  <a:schemeClr val="tx1"/>
                </a:solidFill>
                <a:latin typeface="Verdana" panose="020B0604030504040204" pitchFamily="34" charset="0"/>
                <a:ea typeface="Verdana" panose="020B0604030504040204" pitchFamily="34" charset="0"/>
              </a:rPr>
              <a:t>Outil de recherche de marchandises dangereuses</a:t>
            </a:r>
          </a:p>
        </p:txBody>
      </p:sp>
      <p:cxnSp>
        <p:nvCxnSpPr>
          <p:cNvPr id="28" name="Connector: Elbow 27">
            <a:extLst>
              <a:ext uri="{FF2B5EF4-FFF2-40B4-BE49-F238E27FC236}">
                <a16:creationId xmlns:a16="http://schemas.microsoft.com/office/drawing/2014/main" id="{E6AB64D5-5184-4CE5-AD8C-2490D2910B4C}"/>
              </a:ext>
            </a:extLst>
          </p:cNvPr>
          <p:cNvCxnSpPr>
            <a:stCxn id="17" idx="1"/>
            <a:endCxn id="4" idx="3"/>
          </p:cNvCxnSpPr>
          <p:nvPr/>
        </p:nvCxnSpPr>
        <p:spPr>
          <a:xfrm rot="10800000" flipV="1">
            <a:off x="2902055" y="2016028"/>
            <a:ext cx="2423333" cy="1713868"/>
          </a:xfrm>
          <a:prstGeom prst="bentConnector3">
            <a:avLst/>
          </a:prstGeom>
          <a:ln>
            <a:tailEnd type="triangle"/>
          </a:ln>
        </p:spPr>
        <p:style>
          <a:lnRef idx="3">
            <a:schemeClr val="dk1"/>
          </a:lnRef>
          <a:fillRef idx="0">
            <a:schemeClr val="dk1"/>
          </a:fillRef>
          <a:effectRef idx="2">
            <a:schemeClr val="dk1"/>
          </a:effectRef>
          <a:fontRef idx="minor">
            <a:schemeClr val="tx1"/>
          </a:fontRef>
        </p:style>
      </p:cxnSp>
      <p:cxnSp>
        <p:nvCxnSpPr>
          <p:cNvPr id="30" name="Connector: Elbow 29">
            <a:extLst>
              <a:ext uri="{FF2B5EF4-FFF2-40B4-BE49-F238E27FC236}">
                <a16:creationId xmlns:a16="http://schemas.microsoft.com/office/drawing/2014/main" id="{E18170FD-B3FC-4FC5-B76F-4076617769F6}"/>
              </a:ext>
            </a:extLst>
          </p:cNvPr>
          <p:cNvCxnSpPr>
            <a:stCxn id="21" idx="1"/>
            <a:endCxn id="4" idx="3"/>
          </p:cNvCxnSpPr>
          <p:nvPr/>
        </p:nvCxnSpPr>
        <p:spPr>
          <a:xfrm rot="10800000" flipV="1">
            <a:off x="2902054" y="3251380"/>
            <a:ext cx="2423334" cy="478515"/>
          </a:xfrm>
          <a:prstGeom prst="bentConnector3">
            <a:avLst/>
          </a:prstGeom>
          <a:ln>
            <a:tailEnd type="triangle"/>
          </a:ln>
        </p:spPr>
        <p:style>
          <a:lnRef idx="3">
            <a:schemeClr val="dk1"/>
          </a:lnRef>
          <a:fillRef idx="0">
            <a:schemeClr val="dk1"/>
          </a:fillRef>
          <a:effectRef idx="2">
            <a:schemeClr val="dk1"/>
          </a:effectRef>
          <a:fontRef idx="minor">
            <a:schemeClr val="tx1"/>
          </a:fontRef>
        </p:style>
      </p:cxnSp>
      <p:cxnSp>
        <p:nvCxnSpPr>
          <p:cNvPr id="32" name="Connector: Elbow 31">
            <a:extLst>
              <a:ext uri="{FF2B5EF4-FFF2-40B4-BE49-F238E27FC236}">
                <a16:creationId xmlns:a16="http://schemas.microsoft.com/office/drawing/2014/main" id="{872F3389-095F-4A03-99B0-09427977F86A}"/>
              </a:ext>
            </a:extLst>
          </p:cNvPr>
          <p:cNvCxnSpPr>
            <a:stCxn id="23" idx="1"/>
            <a:endCxn id="4" idx="3"/>
          </p:cNvCxnSpPr>
          <p:nvPr/>
        </p:nvCxnSpPr>
        <p:spPr>
          <a:xfrm rot="10800000">
            <a:off x="2902055" y="3729897"/>
            <a:ext cx="2426101" cy="812075"/>
          </a:xfrm>
          <a:prstGeom prst="bentConnector3">
            <a:avLst/>
          </a:prstGeom>
          <a:ln>
            <a:tailEnd type="triangle"/>
          </a:ln>
        </p:spPr>
        <p:style>
          <a:lnRef idx="3">
            <a:schemeClr val="dk1"/>
          </a:lnRef>
          <a:fillRef idx="0">
            <a:schemeClr val="dk1"/>
          </a:fillRef>
          <a:effectRef idx="2">
            <a:schemeClr val="dk1"/>
          </a:effectRef>
          <a:fontRef idx="minor">
            <a:schemeClr val="tx1"/>
          </a:fontRef>
        </p:style>
      </p:cxnSp>
      <p:cxnSp>
        <p:nvCxnSpPr>
          <p:cNvPr id="34" name="Connector: Elbow 33">
            <a:extLst>
              <a:ext uri="{FF2B5EF4-FFF2-40B4-BE49-F238E27FC236}">
                <a16:creationId xmlns:a16="http://schemas.microsoft.com/office/drawing/2014/main" id="{F3F0BC9B-2751-422E-83F6-7E02F423EDE8}"/>
              </a:ext>
            </a:extLst>
          </p:cNvPr>
          <p:cNvCxnSpPr>
            <a:stCxn id="25" idx="1"/>
            <a:endCxn id="4" idx="3"/>
          </p:cNvCxnSpPr>
          <p:nvPr/>
        </p:nvCxnSpPr>
        <p:spPr>
          <a:xfrm rot="10800000">
            <a:off x="2902054" y="3729896"/>
            <a:ext cx="2426100" cy="2047428"/>
          </a:xfrm>
          <a:prstGeom prst="bentConnector3">
            <a:avLst/>
          </a:prstGeom>
          <a:ln>
            <a:tailEnd type="triangle"/>
          </a:ln>
        </p:spPr>
        <p:style>
          <a:lnRef idx="3">
            <a:schemeClr val="dk1"/>
          </a:lnRef>
          <a:fillRef idx="0">
            <a:schemeClr val="dk1"/>
          </a:fillRef>
          <a:effectRef idx="2">
            <a:schemeClr val="dk1"/>
          </a:effectRef>
          <a:fontRef idx="minor">
            <a:schemeClr val="tx1"/>
          </a:fontRef>
        </p:style>
      </p:cxnSp>
      <p:sp>
        <p:nvSpPr>
          <p:cNvPr id="35" name="TextBox 34">
            <a:extLst>
              <a:ext uri="{FF2B5EF4-FFF2-40B4-BE49-F238E27FC236}">
                <a16:creationId xmlns:a16="http://schemas.microsoft.com/office/drawing/2014/main" id="{5617F88A-315C-4E99-B4EE-08C5F5FE0DE5}"/>
              </a:ext>
            </a:extLst>
          </p:cNvPr>
          <p:cNvSpPr txBox="1"/>
          <p:nvPr/>
        </p:nvSpPr>
        <p:spPr>
          <a:xfrm>
            <a:off x="3273731" y="3554440"/>
            <a:ext cx="494046" cy="369332"/>
          </a:xfrm>
          <a:prstGeom prst="rect">
            <a:avLst/>
          </a:prstGeom>
        </p:spPr>
        <p:style>
          <a:lnRef idx="1">
            <a:schemeClr val="accent5"/>
          </a:lnRef>
          <a:fillRef idx="2">
            <a:schemeClr val="accent5"/>
          </a:fillRef>
          <a:effectRef idx="1">
            <a:schemeClr val="accent5"/>
          </a:effectRef>
          <a:fontRef idx="minor">
            <a:schemeClr val="dk1"/>
          </a:fontRef>
        </p:style>
        <p:txBody>
          <a:bodyPr wrap="none" rtlCol="0">
            <a:spAutoFit/>
          </a:bodyPr>
          <a:lstStyle/>
          <a:p>
            <a:r>
              <a:rPr lang="fr-FR"/>
              <a:t>API</a:t>
            </a:r>
          </a:p>
        </p:txBody>
      </p:sp>
      <p:sp>
        <p:nvSpPr>
          <p:cNvPr id="29" name="Title 3">
            <a:extLst>
              <a:ext uri="{FF2B5EF4-FFF2-40B4-BE49-F238E27FC236}">
                <a16:creationId xmlns:a16="http://schemas.microsoft.com/office/drawing/2014/main" id="{C2A05A32-A903-4262-96E1-A4FDE76B8101}"/>
              </a:ext>
            </a:extLst>
          </p:cNvPr>
          <p:cNvSpPr txBox="1">
            <a:spLocks/>
          </p:cNvSpPr>
          <p:nvPr/>
        </p:nvSpPr>
        <p:spPr>
          <a:xfrm>
            <a:off x="1583853" y="315333"/>
            <a:ext cx="8960386" cy="57428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r>
              <a:rPr lang="fr-FR"/>
              <a:t>Intégration</a:t>
            </a:r>
          </a:p>
        </p:txBody>
      </p:sp>
    </p:spTree>
    <p:extLst>
      <p:ext uri="{BB962C8B-B14F-4D97-AF65-F5344CB8AC3E}">
        <p14:creationId xmlns:p14="http://schemas.microsoft.com/office/powerpoint/2010/main" val="277896069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a:extLst>
              <a:ext uri="{FF2B5EF4-FFF2-40B4-BE49-F238E27FC236}">
                <a16:creationId xmlns:a16="http://schemas.microsoft.com/office/drawing/2014/main" id="{60801230-D6D9-431B-8F71-B587804C6EC0}"/>
              </a:ext>
            </a:extLst>
          </p:cNvPr>
          <p:cNvSpPr txBox="1">
            <a:spLocks noGrp="1"/>
          </p:cNvSpPr>
          <p:nvPr>
            <p:ph type="title"/>
          </p:nvPr>
        </p:nvSpPr>
        <p:spPr>
          <a:xfrm>
            <a:off x="1743075" y="496888"/>
            <a:ext cx="7967663" cy="57467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r>
              <a:rPr lang="fr-FR"/>
              <a:t>Technologie</a:t>
            </a:r>
          </a:p>
        </p:txBody>
      </p:sp>
      <p:pic>
        <p:nvPicPr>
          <p:cNvPr id="6" name="Picture 5">
            <a:extLst>
              <a:ext uri="{FF2B5EF4-FFF2-40B4-BE49-F238E27FC236}">
                <a16:creationId xmlns:a16="http://schemas.microsoft.com/office/drawing/2014/main" id="{84E45168-0D60-4784-A146-641BAC1E0FB9}"/>
              </a:ext>
            </a:extLst>
          </p:cNvPr>
          <p:cNvPicPr>
            <a:picLocks noChangeAspect="1"/>
          </p:cNvPicPr>
          <p:nvPr/>
        </p:nvPicPr>
        <p:blipFill>
          <a:blip r:embed="rId2"/>
          <a:stretch>
            <a:fillRect/>
          </a:stretch>
        </p:blipFill>
        <p:spPr>
          <a:xfrm>
            <a:off x="1590675" y="1766639"/>
            <a:ext cx="2188550" cy="4449250"/>
          </a:xfrm>
          <a:prstGeom prst="rect">
            <a:avLst/>
          </a:prstGeom>
        </p:spPr>
      </p:pic>
      <p:pic>
        <p:nvPicPr>
          <p:cNvPr id="7" name="Picture 6">
            <a:extLst>
              <a:ext uri="{FF2B5EF4-FFF2-40B4-BE49-F238E27FC236}">
                <a16:creationId xmlns:a16="http://schemas.microsoft.com/office/drawing/2014/main" id="{F0E9910F-93A8-4436-B0DE-6B0215C93536}"/>
              </a:ext>
            </a:extLst>
          </p:cNvPr>
          <p:cNvPicPr>
            <a:picLocks noChangeAspect="1"/>
          </p:cNvPicPr>
          <p:nvPr/>
        </p:nvPicPr>
        <p:blipFill>
          <a:blip r:embed="rId3"/>
          <a:stretch>
            <a:fillRect/>
          </a:stretch>
        </p:blipFill>
        <p:spPr>
          <a:xfrm>
            <a:off x="1666875" y="2232807"/>
            <a:ext cx="1981200" cy="3496232"/>
          </a:xfrm>
          <a:prstGeom prst="rect">
            <a:avLst/>
          </a:prstGeom>
        </p:spPr>
      </p:pic>
      <p:pic>
        <p:nvPicPr>
          <p:cNvPr id="8" name="Picture 7">
            <a:extLst>
              <a:ext uri="{FF2B5EF4-FFF2-40B4-BE49-F238E27FC236}">
                <a16:creationId xmlns:a16="http://schemas.microsoft.com/office/drawing/2014/main" id="{1C8BC8A9-1359-4983-8298-F6895BB13296}"/>
              </a:ext>
            </a:extLst>
          </p:cNvPr>
          <p:cNvPicPr>
            <a:picLocks noChangeAspect="1"/>
          </p:cNvPicPr>
          <p:nvPr/>
        </p:nvPicPr>
        <p:blipFill>
          <a:blip r:embed="rId4"/>
          <a:stretch>
            <a:fillRect/>
          </a:stretch>
        </p:blipFill>
        <p:spPr>
          <a:xfrm>
            <a:off x="1666875" y="2232807"/>
            <a:ext cx="1981200" cy="3496232"/>
          </a:xfrm>
          <a:prstGeom prst="rect">
            <a:avLst/>
          </a:prstGeom>
        </p:spPr>
      </p:pic>
      <p:sp>
        <p:nvSpPr>
          <p:cNvPr id="17" name="Rectangle 16">
            <a:extLst>
              <a:ext uri="{FF2B5EF4-FFF2-40B4-BE49-F238E27FC236}">
                <a16:creationId xmlns:a16="http://schemas.microsoft.com/office/drawing/2014/main" id="{9113CEEF-5FDD-47B6-B815-D1C959864BC9}"/>
              </a:ext>
            </a:extLst>
          </p:cNvPr>
          <p:cNvSpPr/>
          <p:nvPr/>
        </p:nvSpPr>
        <p:spPr>
          <a:xfrm>
            <a:off x="5191382" y="1268557"/>
            <a:ext cx="2814874" cy="1594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a:latin typeface="Verdana" panose="020B0604030504040204" pitchFamily="34" charset="0"/>
                <a:ea typeface="Verdana" panose="020B0604030504040204" pitchFamily="34" charset="0"/>
              </a:rPr>
              <a:t>Web</a:t>
            </a:r>
          </a:p>
        </p:txBody>
      </p:sp>
      <p:sp>
        <p:nvSpPr>
          <p:cNvPr id="18" name="Rectangle 17">
            <a:extLst>
              <a:ext uri="{FF2B5EF4-FFF2-40B4-BE49-F238E27FC236}">
                <a16:creationId xmlns:a16="http://schemas.microsoft.com/office/drawing/2014/main" id="{0B498E05-60F6-4FDB-8E58-9E08067971B8}"/>
              </a:ext>
            </a:extLst>
          </p:cNvPr>
          <p:cNvSpPr/>
          <p:nvPr/>
        </p:nvSpPr>
        <p:spPr>
          <a:xfrm>
            <a:off x="8094865" y="1268557"/>
            <a:ext cx="2814874" cy="1594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latin typeface="Verdana" panose="020B0604030504040204" pitchFamily="34" charset="0"/>
                <a:ea typeface="Verdana" panose="020B0604030504040204" pitchFamily="34" charset="0"/>
              </a:rPr>
              <a:t>Téléphone portable</a:t>
            </a:r>
          </a:p>
        </p:txBody>
      </p:sp>
      <p:sp>
        <p:nvSpPr>
          <p:cNvPr id="19" name="Rectangle 18">
            <a:extLst>
              <a:ext uri="{FF2B5EF4-FFF2-40B4-BE49-F238E27FC236}">
                <a16:creationId xmlns:a16="http://schemas.microsoft.com/office/drawing/2014/main" id="{FE87A979-34A3-4084-BB7A-A8919C7A21FC}"/>
              </a:ext>
            </a:extLst>
          </p:cNvPr>
          <p:cNvSpPr/>
          <p:nvPr/>
        </p:nvSpPr>
        <p:spPr>
          <a:xfrm>
            <a:off x="5191382" y="2976572"/>
            <a:ext cx="2814874" cy="1594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a:latin typeface="Verdana" panose="020B0604030504040204" pitchFamily="34" charset="0"/>
                <a:ea typeface="Verdana" panose="020B0604030504040204" pitchFamily="34" charset="0"/>
              </a:rPr>
              <a:t>Client</a:t>
            </a:r>
          </a:p>
          <a:p>
            <a:pPr algn="ctr"/>
            <a:r>
              <a:rPr lang="fr-FR" sz="2400" b="1">
                <a:latin typeface="Verdana" panose="020B0604030504040204" pitchFamily="34" charset="0"/>
                <a:ea typeface="Verdana" panose="020B0604030504040204" pitchFamily="34" charset="0"/>
              </a:rPr>
              <a:t>Windows</a:t>
            </a:r>
          </a:p>
        </p:txBody>
      </p:sp>
      <p:sp>
        <p:nvSpPr>
          <p:cNvPr id="20" name="Rectangle 19">
            <a:extLst>
              <a:ext uri="{FF2B5EF4-FFF2-40B4-BE49-F238E27FC236}">
                <a16:creationId xmlns:a16="http://schemas.microsoft.com/office/drawing/2014/main" id="{5A7BF63F-7743-438D-AAB9-3550B923C870}"/>
              </a:ext>
            </a:extLst>
          </p:cNvPr>
          <p:cNvSpPr/>
          <p:nvPr/>
        </p:nvSpPr>
        <p:spPr>
          <a:xfrm>
            <a:off x="8094865" y="2976572"/>
            <a:ext cx="2814874" cy="1594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a:latin typeface="Verdana" panose="020B0604030504040204" pitchFamily="34" charset="0"/>
                <a:ea typeface="Verdana" panose="020B0604030504040204" pitchFamily="34" charset="0"/>
              </a:rPr>
              <a:t>API</a:t>
            </a:r>
          </a:p>
        </p:txBody>
      </p:sp>
      <p:sp>
        <p:nvSpPr>
          <p:cNvPr id="21" name="Rectangle 20">
            <a:extLst>
              <a:ext uri="{FF2B5EF4-FFF2-40B4-BE49-F238E27FC236}">
                <a16:creationId xmlns:a16="http://schemas.microsoft.com/office/drawing/2014/main" id="{836EBDF5-D419-4AA8-8C0A-1B20F4A1B015}"/>
              </a:ext>
            </a:extLst>
          </p:cNvPr>
          <p:cNvSpPr/>
          <p:nvPr/>
        </p:nvSpPr>
        <p:spPr>
          <a:xfrm>
            <a:off x="5191382" y="4684990"/>
            <a:ext cx="5718358" cy="57467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fr-FR" b="1">
                <a:solidFill>
                  <a:schemeClr val="tx1"/>
                </a:solidFill>
                <a:latin typeface="Verdana" panose="020B0604030504040204" pitchFamily="34" charset="0"/>
                <a:ea typeface="Verdana" panose="020B0604030504040204" pitchFamily="34" charset="0"/>
              </a:rPr>
              <a:t>Passerelle API de l’UPU</a:t>
            </a:r>
          </a:p>
        </p:txBody>
      </p:sp>
      <p:sp>
        <p:nvSpPr>
          <p:cNvPr id="22" name="Rectangle 21">
            <a:extLst>
              <a:ext uri="{FF2B5EF4-FFF2-40B4-BE49-F238E27FC236}">
                <a16:creationId xmlns:a16="http://schemas.microsoft.com/office/drawing/2014/main" id="{E864C24D-CF62-4AA5-AF48-8CA995F1F15F}"/>
              </a:ext>
            </a:extLst>
          </p:cNvPr>
          <p:cNvSpPr/>
          <p:nvPr/>
        </p:nvSpPr>
        <p:spPr>
          <a:xfrm>
            <a:off x="5191382" y="5329046"/>
            <a:ext cx="5718358" cy="57467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fr-FR" b="1">
                <a:solidFill>
                  <a:schemeClr val="tx1"/>
                </a:solidFill>
                <a:latin typeface="Verdana" panose="020B0604030504040204" pitchFamily="34" charset="0"/>
                <a:ea typeface="Verdana" panose="020B0604030504040204" pitchFamily="34" charset="0"/>
              </a:rPr>
              <a:t>Solution en nuage</a:t>
            </a:r>
          </a:p>
        </p:txBody>
      </p:sp>
      <p:sp>
        <p:nvSpPr>
          <p:cNvPr id="23" name="Rectangle 22">
            <a:extLst>
              <a:ext uri="{FF2B5EF4-FFF2-40B4-BE49-F238E27FC236}">
                <a16:creationId xmlns:a16="http://schemas.microsoft.com/office/drawing/2014/main" id="{B1AE9080-1EB3-42EF-8341-2FCEA293A60F}"/>
              </a:ext>
            </a:extLst>
          </p:cNvPr>
          <p:cNvSpPr/>
          <p:nvPr/>
        </p:nvSpPr>
        <p:spPr>
          <a:xfrm>
            <a:off x="5191382" y="5987488"/>
            <a:ext cx="5718358" cy="57467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fr-FR" b="1">
                <a:solidFill>
                  <a:schemeClr val="tx1"/>
                </a:solidFill>
                <a:latin typeface="Verdana" panose="020B0604030504040204" pitchFamily="34" charset="0"/>
                <a:ea typeface="Verdana" panose="020B0604030504040204" pitchFamily="34" charset="0"/>
              </a:rPr>
              <a:t>Installation locale</a:t>
            </a:r>
          </a:p>
        </p:txBody>
      </p:sp>
    </p:spTree>
    <p:extLst>
      <p:ext uri="{BB962C8B-B14F-4D97-AF65-F5344CB8AC3E}">
        <p14:creationId xmlns:p14="http://schemas.microsoft.com/office/powerpoint/2010/main" val="313002053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9C61051-E24D-4714-BFC0-6E5FEF065ABC}"/>
              </a:ext>
            </a:extLst>
          </p:cNvPr>
          <p:cNvSpPr/>
          <p:nvPr/>
        </p:nvSpPr>
        <p:spPr>
          <a:xfrm>
            <a:off x="3161004" y="2696414"/>
            <a:ext cx="1022376" cy="14630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60DDE96D-18B8-4D93-94AF-5C95F987F46D}"/>
              </a:ext>
            </a:extLst>
          </p:cNvPr>
          <p:cNvSpPr/>
          <p:nvPr/>
        </p:nvSpPr>
        <p:spPr>
          <a:xfrm>
            <a:off x="2429484" y="2696414"/>
            <a:ext cx="1463040" cy="1463040"/>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AFA55993-CFED-48E9-B1A0-A24AAA4A8FC6}"/>
              </a:ext>
            </a:extLst>
          </p:cNvPr>
          <p:cNvSpPr/>
          <p:nvPr/>
        </p:nvSpPr>
        <p:spPr>
          <a:xfrm>
            <a:off x="4183380" y="2697480"/>
            <a:ext cx="5334000" cy="14630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FR" sz="3200" dirty="0">
                <a:solidFill>
                  <a:schemeClr val="bg1"/>
                </a:solidFill>
              </a:rPr>
              <a:t>Solution rendu «droits acquittés» de l’UPU</a:t>
            </a:r>
          </a:p>
        </p:txBody>
      </p:sp>
      <p:pic>
        <p:nvPicPr>
          <p:cNvPr id="6" name="Picture 5">
            <a:extLst>
              <a:ext uri="{FF2B5EF4-FFF2-40B4-BE49-F238E27FC236}">
                <a16:creationId xmlns:a16="http://schemas.microsoft.com/office/drawing/2014/main" id="{6421F107-F3B0-482E-8712-1AD3635C21DF}"/>
              </a:ext>
            </a:extLst>
          </p:cNvPr>
          <p:cNvPicPr>
            <a:picLocks noChangeAspect="1"/>
          </p:cNvPicPr>
          <p:nvPr/>
        </p:nvPicPr>
        <p:blipFill>
          <a:blip r:embed="rId2"/>
          <a:stretch>
            <a:fillRect/>
          </a:stretch>
        </p:blipFill>
        <p:spPr>
          <a:xfrm>
            <a:off x="2567642" y="2875028"/>
            <a:ext cx="1186724" cy="1105811"/>
          </a:xfrm>
          <a:prstGeom prst="rect">
            <a:avLst/>
          </a:prstGeom>
        </p:spPr>
      </p:pic>
    </p:spTree>
    <p:extLst>
      <p:ext uri="{BB962C8B-B14F-4D97-AF65-F5344CB8AC3E}">
        <p14:creationId xmlns:p14="http://schemas.microsoft.com/office/powerpoint/2010/main" val="419887783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e 18">
            <a:extLst>
              <a:ext uri="{FF2B5EF4-FFF2-40B4-BE49-F238E27FC236}">
                <a16:creationId xmlns:a16="http://schemas.microsoft.com/office/drawing/2014/main" id="{F14AB745-05D3-452A-A1E8-5F7CF2FCD9AD}"/>
              </a:ext>
            </a:extLst>
          </p:cNvPr>
          <p:cNvGrpSpPr/>
          <p:nvPr/>
        </p:nvGrpSpPr>
        <p:grpSpPr>
          <a:xfrm>
            <a:off x="935854" y="1375150"/>
            <a:ext cx="10328300" cy="4777504"/>
            <a:chOff x="935854" y="1375150"/>
            <a:chExt cx="10328300" cy="4777504"/>
          </a:xfrm>
        </p:grpSpPr>
        <p:pic>
          <p:nvPicPr>
            <p:cNvPr id="4" name="Image 13">
              <a:extLst>
                <a:ext uri="{FF2B5EF4-FFF2-40B4-BE49-F238E27FC236}">
                  <a16:creationId xmlns:a16="http://schemas.microsoft.com/office/drawing/2014/main" id="{ED5C9C39-6A2A-4BD1-99FC-51D965256DAD}"/>
                </a:ext>
              </a:extLst>
            </p:cNvPr>
            <p:cNvPicPr>
              <a:picLocks noChangeAspect="1"/>
            </p:cNvPicPr>
            <p:nvPr/>
          </p:nvPicPr>
          <p:blipFill>
            <a:blip r:embed="rId2"/>
            <a:stretch>
              <a:fillRect/>
            </a:stretch>
          </p:blipFill>
          <p:spPr>
            <a:xfrm>
              <a:off x="935854" y="1375150"/>
              <a:ext cx="4873274" cy="1970621"/>
            </a:xfrm>
            <a:prstGeom prst="rect">
              <a:avLst/>
            </a:prstGeom>
          </p:spPr>
        </p:pic>
        <p:pic>
          <p:nvPicPr>
            <p:cNvPr id="5" name="Image 14">
              <a:extLst>
                <a:ext uri="{FF2B5EF4-FFF2-40B4-BE49-F238E27FC236}">
                  <a16:creationId xmlns:a16="http://schemas.microsoft.com/office/drawing/2014/main" id="{69493791-361A-4561-B0AC-03705E8C6668}"/>
                </a:ext>
              </a:extLst>
            </p:cNvPr>
            <p:cNvPicPr>
              <a:picLocks noChangeAspect="1"/>
            </p:cNvPicPr>
            <p:nvPr/>
          </p:nvPicPr>
          <p:blipFill>
            <a:blip r:embed="rId2"/>
            <a:stretch>
              <a:fillRect/>
            </a:stretch>
          </p:blipFill>
          <p:spPr>
            <a:xfrm>
              <a:off x="6390880" y="4182033"/>
              <a:ext cx="4873274" cy="1970621"/>
            </a:xfrm>
            <a:prstGeom prst="rect">
              <a:avLst/>
            </a:prstGeom>
          </p:spPr>
        </p:pic>
        <p:sp>
          <p:nvSpPr>
            <p:cNvPr id="6" name="Triangle rectangle 16">
              <a:extLst>
                <a:ext uri="{FF2B5EF4-FFF2-40B4-BE49-F238E27FC236}">
                  <a16:creationId xmlns:a16="http://schemas.microsoft.com/office/drawing/2014/main" id="{E25E67D2-F8C6-4E94-AAE2-E822AFB7E25D}"/>
                </a:ext>
              </a:extLst>
            </p:cNvPr>
            <p:cNvSpPr/>
            <p:nvPr/>
          </p:nvSpPr>
          <p:spPr>
            <a:xfrm rot="16200000">
              <a:off x="4804307" y="2346839"/>
              <a:ext cx="1012552" cy="985311"/>
            </a:xfrm>
            <a:prstGeom prst="r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1700" dirty="0">
                <a:solidFill>
                  <a:schemeClr val="bg1"/>
                </a:solidFill>
              </a:endParaRPr>
            </a:p>
          </p:txBody>
        </p:sp>
        <p:sp>
          <p:nvSpPr>
            <p:cNvPr id="7" name="Triangle rectangle 17">
              <a:extLst>
                <a:ext uri="{FF2B5EF4-FFF2-40B4-BE49-F238E27FC236}">
                  <a16:creationId xmlns:a16="http://schemas.microsoft.com/office/drawing/2014/main" id="{88C77CD4-DBA3-40D3-A17D-D530643F7EE4}"/>
                </a:ext>
              </a:extLst>
            </p:cNvPr>
            <p:cNvSpPr/>
            <p:nvPr/>
          </p:nvSpPr>
          <p:spPr>
            <a:xfrm rot="5400000">
              <a:off x="6364243" y="4195653"/>
              <a:ext cx="1012552" cy="985311"/>
            </a:xfrm>
            <a:prstGeom prst="r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1700" dirty="0">
                <a:solidFill>
                  <a:schemeClr val="bg1"/>
                </a:solidFill>
              </a:endParaRPr>
            </a:p>
          </p:txBody>
        </p:sp>
      </p:grpSp>
      <p:sp>
        <p:nvSpPr>
          <p:cNvPr id="8" name="Title 1">
            <a:extLst>
              <a:ext uri="{FF2B5EF4-FFF2-40B4-BE49-F238E27FC236}">
                <a16:creationId xmlns:a16="http://schemas.microsoft.com/office/drawing/2014/main" id="{A2D0AFAB-B79C-407F-8EB2-5F80D9DBAF81}"/>
              </a:ext>
            </a:extLst>
          </p:cNvPr>
          <p:cNvSpPr txBox="1">
            <a:spLocks/>
          </p:cNvSpPr>
          <p:nvPr/>
        </p:nvSpPr>
        <p:spPr>
          <a:xfrm>
            <a:off x="1706335" y="9661"/>
            <a:ext cx="10327821" cy="107835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r>
              <a:rPr lang="fr-FR" sz="3200" dirty="0">
                <a:solidFill>
                  <a:srgbClr val="00399D"/>
                </a:solidFill>
                <a:latin typeface="+mn-lt"/>
                <a:ea typeface="Open Sans" panose="020B0606030504020204" pitchFamily="34" charset="0"/>
                <a:cs typeface="Open Sans" panose="020B0606030504020204" pitchFamily="34" charset="0"/>
              </a:rPr>
              <a:t>Solution rendu «droits acquittés» de l’UPU</a:t>
            </a:r>
          </a:p>
        </p:txBody>
      </p:sp>
      <p:sp>
        <p:nvSpPr>
          <p:cNvPr id="9" name="Slide Number Placeholder 2">
            <a:extLst>
              <a:ext uri="{FF2B5EF4-FFF2-40B4-BE49-F238E27FC236}">
                <a16:creationId xmlns:a16="http://schemas.microsoft.com/office/drawing/2014/main" id="{2209DF9E-0A66-43B8-93D2-B7CCBFE6D28B}"/>
              </a:ext>
            </a:extLst>
          </p:cNvPr>
          <p:cNvSpPr>
            <a:spLocks noGrp="1"/>
          </p:cNvSpPr>
          <p:nvPr>
            <p:ph type="sldNum" sz="quarter" idx="12"/>
          </p:nvPr>
        </p:nvSpPr>
        <p:spPr>
          <a:xfrm>
            <a:off x="10789055" y="6231927"/>
            <a:ext cx="564744" cy="365125"/>
          </a:xfrm>
        </p:spPr>
        <p:txBody>
          <a:bodyPr/>
          <a:lstStyle/>
          <a:p>
            <a:fld id="{9E9C87DA-8EAB-8046-B7A0-677572D5F9A2}" type="slidenum">
              <a:rPr lang="en-GB" smtClean="0"/>
              <a:t>68</a:t>
            </a:fld>
            <a:endParaRPr lang="en-GB"/>
          </a:p>
        </p:txBody>
      </p:sp>
      <p:sp>
        <p:nvSpPr>
          <p:cNvPr id="10" name="Snip Single Corner of Rectangle 5">
            <a:extLst>
              <a:ext uri="{FF2B5EF4-FFF2-40B4-BE49-F238E27FC236}">
                <a16:creationId xmlns:a16="http://schemas.microsoft.com/office/drawing/2014/main" id="{90161AE5-08FA-442E-9EB1-ECDFF40A8968}"/>
              </a:ext>
            </a:extLst>
          </p:cNvPr>
          <p:cNvSpPr/>
          <p:nvPr/>
        </p:nvSpPr>
        <p:spPr>
          <a:xfrm rot="10800000" flipH="1" flipV="1">
            <a:off x="836405" y="4052306"/>
            <a:ext cx="5130219" cy="2179622"/>
          </a:xfrm>
          <a:prstGeom prst="snip1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lstStyle/>
          <a:p>
            <a:pPr>
              <a:spcBef>
                <a:spcPts val="1000"/>
              </a:spcBef>
            </a:pPr>
            <a:r>
              <a:rPr lang="fr-FR" sz="2000" b="1" dirty="0">
                <a:solidFill>
                  <a:schemeClr val="tx1"/>
                </a:solidFill>
                <a:latin typeface="Open Sans" panose="020B0606030504020204" pitchFamily="34" charset="0"/>
                <a:ea typeface="Open Sans" panose="020B0606030504020204" pitchFamily="34" charset="0"/>
                <a:cs typeface="Open Sans" panose="020B0606030504020204" pitchFamily="34" charset="0"/>
              </a:rPr>
              <a:t>Règlement auprès des autorités douanières de destination</a:t>
            </a:r>
          </a:p>
          <a:p>
            <a:pPr>
              <a:spcBef>
                <a:spcPts val="1000"/>
              </a:spcBef>
            </a:pPr>
            <a:r>
              <a:rPr lang="fr-FR" dirty="0">
                <a:solidFill>
                  <a:schemeClr val="tx1"/>
                </a:solidFill>
                <a:latin typeface="Open Sans" panose="020B0606030504020204" pitchFamily="34" charset="0"/>
                <a:ea typeface="Open Sans" panose="020B0606030504020204" pitchFamily="34" charset="0"/>
                <a:cs typeface="Open Sans" panose="020B0606030504020204" pitchFamily="34" charset="0"/>
              </a:rPr>
              <a:t>Canaux de règlement bilatéraux </a:t>
            </a:r>
            <a:br>
              <a:rPr lang="fr-FR" dirty="0">
                <a:solidFill>
                  <a:schemeClr val="tx1"/>
                </a:solidFill>
                <a:latin typeface="Open Sans" panose="020B0606030504020204" pitchFamily="34" charset="0"/>
                <a:ea typeface="Open Sans" panose="020B0606030504020204" pitchFamily="34" charset="0"/>
                <a:cs typeface="Open Sans" panose="020B0606030504020204" pitchFamily="34" charset="0"/>
              </a:rPr>
            </a:br>
            <a:r>
              <a:rPr lang="fr-FR" dirty="0">
                <a:solidFill>
                  <a:schemeClr val="tx1"/>
                </a:solidFill>
                <a:latin typeface="Open Sans" panose="020B0606030504020204" pitchFamily="34" charset="0"/>
                <a:ea typeface="Open Sans" panose="020B0606030504020204" pitchFamily="34" charset="0"/>
                <a:cs typeface="Open Sans" panose="020B0606030504020204" pitchFamily="34" charset="0"/>
              </a:rPr>
              <a:t>ou multilatéraux (douanes, postes, fournisseur) </a:t>
            </a:r>
          </a:p>
        </p:txBody>
      </p:sp>
      <p:sp>
        <p:nvSpPr>
          <p:cNvPr id="11" name="Snip Single Corner of Rectangle 6">
            <a:extLst>
              <a:ext uri="{FF2B5EF4-FFF2-40B4-BE49-F238E27FC236}">
                <a16:creationId xmlns:a16="http://schemas.microsoft.com/office/drawing/2014/main" id="{ECDB52FD-12B9-47F9-9889-D514AD5BAD6F}"/>
              </a:ext>
            </a:extLst>
          </p:cNvPr>
          <p:cNvSpPr/>
          <p:nvPr/>
        </p:nvSpPr>
        <p:spPr>
          <a:xfrm rot="10800000" flipV="1">
            <a:off x="6377863" y="3939746"/>
            <a:ext cx="4881283" cy="1970619"/>
          </a:xfrm>
          <a:prstGeom prst="snip1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lstStyle/>
          <a:p>
            <a:pPr algn="r">
              <a:spcBef>
                <a:spcPts val="1000"/>
              </a:spcBef>
            </a:pPr>
            <a:r>
              <a:rPr lang="fr-FR"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Transport et distribution</a:t>
            </a:r>
            <a:br>
              <a:rPr lang="fr-FR"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fr-FR"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au destinataire</a:t>
            </a:r>
          </a:p>
          <a:p>
            <a:pPr algn="r">
              <a:spcBef>
                <a:spcPts val="1000"/>
              </a:spcBef>
            </a:pPr>
            <a:r>
              <a:rPr lang="fr-FR" dirty="0">
                <a:solidFill>
                  <a:schemeClr val="bg1"/>
                </a:solidFill>
                <a:latin typeface="Open Sans" panose="020B0606030504020204" pitchFamily="34" charset="0"/>
                <a:ea typeface="Open Sans" panose="020B0606030504020204" pitchFamily="34" charset="0"/>
                <a:cs typeface="Open Sans" panose="020B0606030504020204" pitchFamily="34" charset="0"/>
              </a:rPr>
              <a:t>Conformité des données postales électroniques préalables et visibilité pour la clientèle</a:t>
            </a:r>
          </a:p>
        </p:txBody>
      </p:sp>
      <p:sp>
        <p:nvSpPr>
          <p:cNvPr id="12" name="Snip Single Corner of Rectangle 9">
            <a:extLst>
              <a:ext uri="{FF2B5EF4-FFF2-40B4-BE49-F238E27FC236}">
                <a16:creationId xmlns:a16="http://schemas.microsoft.com/office/drawing/2014/main" id="{BABCC2E1-85DF-4A20-AAA4-2C45433144E6}"/>
              </a:ext>
            </a:extLst>
          </p:cNvPr>
          <p:cNvSpPr/>
          <p:nvPr/>
        </p:nvSpPr>
        <p:spPr>
          <a:xfrm flipV="1">
            <a:off x="927845" y="1375150"/>
            <a:ext cx="4881283" cy="1970621"/>
          </a:xfrm>
          <a:prstGeom prst="snip1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lstStyle/>
          <a:p>
            <a:pPr>
              <a:spcBef>
                <a:spcPts val="1000"/>
              </a:spcBef>
            </a:pPr>
            <a:endParaRPr lang="en-CH" sz="160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
        <p:nvSpPr>
          <p:cNvPr id="13" name="Snip Single Corner of Rectangle 10">
            <a:extLst>
              <a:ext uri="{FF2B5EF4-FFF2-40B4-BE49-F238E27FC236}">
                <a16:creationId xmlns:a16="http://schemas.microsoft.com/office/drawing/2014/main" id="{0CE6830A-9EC1-4DAE-AB65-22A056FB9047}"/>
              </a:ext>
            </a:extLst>
          </p:cNvPr>
          <p:cNvSpPr/>
          <p:nvPr/>
        </p:nvSpPr>
        <p:spPr>
          <a:xfrm flipH="1" flipV="1">
            <a:off x="6382872" y="1375150"/>
            <a:ext cx="4881283" cy="1970621"/>
          </a:xfrm>
          <a:prstGeom prst="snip1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lstStyle/>
          <a:p>
            <a:pPr>
              <a:spcBef>
                <a:spcPts val="1000"/>
              </a:spcBef>
            </a:pPr>
            <a:endParaRPr lang="en-CH" sz="160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
        <p:nvSpPr>
          <p:cNvPr id="14" name="Rectangle 13">
            <a:extLst>
              <a:ext uri="{FF2B5EF4-FFF2-40B4-BE49-F238E27FC236}">
                <a16:creationId xmlns:a16="http://schemas.microsoft.com/office/drawing/2014/main" id="{E80A03E6-ABA9-4C25-A585-1F440420F0D6}"/>
              </a:ext>
            </a:extLst>
          </p:cNvPr>
          <p:cNvSpPr/>
          <p:nvPr/>
        </p:nvSpPr>
        <p:spPr>
          <a:xfrm>
            <a:off x="4400415" y="2961117"/>
            <a:ext cx="3200281" cy="16055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spAutoFit/>
          </a:bodyPr>
          <a:lstStyle/>
          <a:p>
            <a:pPr algn="ctr">
              <a:spcBef>
                <a:spcPts val="1000"/>
              </a:spcBef>
            </a:pPr>
            <a:r>
              <a:rPr lang="fr-FR" sz="1500" b="1" i="1" dirty="0">
                <a:solidFill>
                  <a:schemeClr val="tx1"/>
                </a:solidFill>
                <a:latin typeface="Open Sans" panose="020B0606030504020204" pitchFamily="34" charset="0"/>
                <a:ea typeface="Open Sans" panose="020B0606030504020204" pitchFamily="34" charset="0"/>
                <a:cs typeface="Open Sans" panose="020B0606030504020204" pitchFamily="34" charset="0"/>
              </a:rPr>
              <a:t>Système de déclaration </a:t>
            </a:r>
            <a:br>
              <a:rPr lang="fr-FR" sz="1500" b="1" i="1" dirty="0">
                <a:solidFill>
                  <a:schemeClr val="tx1"/>
                </a:solidFill>
                <a:latin typeface="Open Sans" panose="020B0606030504020204" pitchFamily="34" charset="0"/>
                <a:ea typeface="Open Sans" panose="020B0606030504020204" pitchFamily="34" charset="0"/>
                <a:cs typeface="Open Sans" panose="020B0606030504020204" pitchFamily="34" charset="0"/>
              </a:rPr>
            </a:br>
            <a:r>
              <a:rPr lang="fr-FR" sz="1500" b="1" i="1" dirty="0">
                <a:solidFill>
                  <a:schemeClr val="tx1"/>
                </a:solidFill>
                <a:latin typeface="Open Sans" panose="020B0606030504020204" pitchFamily="34" charset="0"/>
                <a:ea typeface="Open Sans" panose="020B0606030504020204" pitchFamily="34" charset="0"/>
                <a:cs typeface="Open Sans" panose="020B0606030504020204" pitchFamily="34" charset="0"/>
              </a:rPr>
              <a:t>en douane (CDS) et API de l’UPU</a:t>
            </a:r>
          </a:p>
          <a:p>
            <a:pPr algn="ctr">
              <a:spcBef>
                <a:spcPts val="1000"/>
              </a:spcBef>
            </a:pPr>
            <a:r>
              <a:rPr lang="fr-FR" sz="1500" i="1" dirty="0">
                <a:solidFill>
                  <a:schemeClr val="tx1"/>
                </a:solidFill>
                <a:latin typeface="Open Sans" panose="020B0606030504020204" pitchFamily="34" charset="0"/>
                <a:ea typeface="Open Sans" panose="020B0606030504020204" pitchFamily="34" charset="0"/>
                <a:cs typeface="Open Sans" panose="020B0606030504020204" pitchFamily="34" charset="0"/>
              </a:rPr>
              <a:t>Pour faciliter la solution rendu «droits acquittés»</a:t>
            </a:r>
            <a:br>
              <a:rPr lang="fr-FR" sz="1500" i="1" dirty="0">
                <a:solidFill>
                  <a:schemeClr val="tx1"/>
                </a:solidFill>
                <a:latin typeface="Open Sans" panose="020B0606030504020204" pitchFamily="34" charset="0"/>
                <a:ea typeface="Open Sans" panose="020B0606030504020204" pitchFamily="34" charset="0"/>
                <a:cs typeface="Open Sans" panose="020B0606030504020204" pitchFamily="34" charset="0"/>
              </a:rPr>
            </a:br>
            <a:r>
              <a:rPr lang="fr-FR" sz="1500" i="1" dirty="0">
                <a:solidFill>
                  <a:schemeClr val="tx1"/>
                </a:solidFill>
                <a:latin typeface="Open Sans" panose="020B0606030504020204" pitchFamily="34" charset="0"/>
                <a:ea typeface="Open Sans" panose="020B0606030504020204" pitchFamily="34" charset="0"/>
                <a:cs typeface="Open Sans" panose="020B0606030504020204" pitchFamily="34" charset="0"/>
              </a:rPr>
              <a:t>et l’échange de données électroniques préalables (EAD)</a:t>
            </a:r>
          </a:p>
        </p:txBody>
      </p:sp>
      <p:sp>
        <p:nvSpPr>
          <p:cNvPr id="15" name="TextBox 14">
            <a:extLst>
              <a:ext uri="{FF2B5EF4-FFF2-40B4-BE49-F238E27FC236}">
                <a16:creationId xmlns:a16="http://schemas.microsoft.com/office/drawing/2014/main" id="{AB4132E1-9FA5-4C92-8749-6BFDF0FE51D0}"/>
              </a:ext>
            </a:extLst>
          </p:cNvPr>
          <p:cNvSpPr txBox="1"/>
          <p:nvPr/>
        </p:nvSpPr>
        <p:spPr>
          <a:xfrm>
            <a:off x="998893" y="1570651"/>
            <a:ext cx="4818244" cy="1525134"/>
          </a:xfrm>
          <a:prstGeom prst="rect">
            <a:avLst/>
          </a:prstGeom>
          <a:noFill/>
        </p:spPr>
        <p:txBody>
          <a:bodyPr wrap="square" rtlCol="0">
            <a:noAutofit/>
          </a:bodyPr>
          <a:lstStyle/>
          <a:p>
            <a:pPr>
              <a:spcBef>
                <a:spcPts val="1000"/>
              </a:spcBef>
            </a:pPr>
            <a:r>
              <a:rPr lang="fr-FR"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Expédition de marchandises par toutes les postes</a:t>
            </a:r>
          </a:p>
          <a:p>
            <a:pPr>
              <a:spcBef>
                <a:spcPts val="1000"/>
              </a:spcBef>
            </a:pPr>
            <a:r>
              <a:rPr lang="fr-FR" dirty="0">
                <a:solidFill>
                  <a:schemeClr val="bg1"/>
                </a:solidFill>
                <a:latin typeface="Open Sans" panose="020B0606030504020204" pitchFamily="34" charset="0"/>
                <a:ea typeface="Open Sans" panose="020B0606030504020204" pitchFamily="34" charset="0"/>
                <a:cs typeface="Open Sans" panose="020B0606030504020204" pitchFamily="34" charset="0"/>
              </a:rPr>
              <a:t>Une solution mondiale pour l’ensemble</a:t>
            </a:r>
            <a:br>
              <a:rPr lang="fr-FR"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fr-FR" dirty="0">
                <a:solidFill>
                  <a:schemeClr val="bg1"/>
                </a:solidFill>
                <a:latin typeface="Open Sans" panose="020B0606030504020204" pitchFamily="34" charset="0"/>
                <a:ea typeface="Open Sans" panose="020B0606030504020204" pitchFamily="34" charset="0"/>
                <a:cs typeface="Open Sans" panose="020B0606030504020204" pitchFamily="34" charset="0"/>
              </a:rPr>
              <a:t>des 192 Pays-membres de l’UPU</a:t>
            </a:r>
            <a:br>
              <a:rPr lang="fr-FR"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fr-FR" dirty="0">
                <a:solidFill>
                  <a:schemeClr val="bg1"/>
                </a:solidFill>
                <a:latin typeface="Open Sans" panose="020B0606030504020204" pitchFamily="34" charset="0"/>
                <a:ea typeface="Open Sans" panose="020B0606030504020204" pitchFamily="34" charset="0"/>
                <a:cs typeface="Open Sans" panose="020B0606030504020204" pitchFamily="34" charset="0"/>
              </a:rPr>
              <a:t>et leurs opérateurs désignés</a:t>
            </a:r>
          </a:p>
        </p:txBody>
      </p:sp>
      <p:sp>
        <p:nvSpPr>
          <p:cNvPr id="16" name="TextBox 15">
            <a:extLst>
              <a:ext uri="{FF2B5EF4-FFF2-40B4-BE49-F238E27FC236}">
                <a16:creationId xmlns:a16="http://schemas.microsoft.com/office/drawing/2014/main" id="{4432826D-304B-4C7F-9A85-F554835C10BD}"/>
              </a:ext>
            </a:extLst>
          </p:cNvPr>
          <p:cNvSpPr txBox="1"/>
          <p:nvPr/>
        </p:nvSpPr>
        <p:spPr>
          <a:xfrm>
            <a:off x="6382871" y="1578350"/>
            <a:ext cx="4881283" cy="1525134"/>
          </a:xfrm>
          <a:prstGeom prst="rect">
            <a:avLst/>
          </a:prstGeom>
          <a:noFill/>
        </p:spPr>
        <p:txBody>
          <a:bodyPr wrap="square" rtlCol="0">
            <a:noAutofit/>
          </a:bodyPr>
          <a:lstStyle/>
          <a:p>
            <a:pPr algn="r">
              <a:spcBef>
                <a:spcPts val="1000"/>
              </a:spcBef>
            </a:pPr>
            <a:r>
              <a:rPr lang="fr-FR" sz="2000" b="1">
                <a:latin typeface="Open Sans" panose="020B0606030504020204" pitchFamily="34" charset="0"/>
                <a:ea typeface="Open Sans" panose="020B0606030504020204" pitchFamily="34" charset="0"/>
                <a:cs typeface="Open Sans" panose="020B0606030504020204" pitchFamily="34" charset="0"/>
              </a:rPr>
              <a:t>Perception des droits</a:t>
            </a:r>
            <a:br>
              <a:rPr lang="fr-FR" sz="2000" b="1">
                <a:latin typeface="Open Sans" panose="020B0606030504020204" pitchFamily="34" charset="0"/>
                <a:ea typeface="Open Sans" panose="020B0606030504020204" pitchFamily="34" charset="0"/>
                <a:cs typeface="Open Sans" panose="020B0606030504020204" pitchFamily="34" charset="0"/>
              </a:rPr>
            </a:br>
            <a:r>
              <a:rPr lang="fr-FR" sz="2000" b="1">
                <a:latin typeface="Open Sans" panose="020B0606030504020204" pitchFamily="34" charset="0"/>
                <a:ea typeface="Open Sans" panose="020B0606030504020204" pitchFamily="34" charset="0"/>
                <a:cs typeface="Open Sans" panose="020B0606030504020204" pitchFamily="34" charset="0"/>
              </a:rPr>
              <a:t>et des taxes à l’origine</a:t>
            </a:r>
          </a:p>
          <a:p>
            <a:pPr algn="r">
              <a:spcBef>
                <a:spcPts val="1000"/>
              </a:spcBef>
            </a:pPr>
            <a:r>
              <a:rPr lang="fr-FR">
                <a:latin typeface="Open Sans" panose="020B0606030504020204" pitchFamily="34" charset="0"/>
                <a:ea typeface="Open Sans" panose="020B0606030504020204" pitchFamily="34" charset="0"/>
                <a:cs typeface="Open Sans" panose="020B0606030504020204" pitchFamily="34" charset="0"/>
              </a:rPr>
              <a:t>Canaux de paiement: vente au détail,</a:t>
            </a:r>
            <a:br>
              <a:rPr lang="fr-FR">
                <a:latin typeface="Open Sans" panose="020B0606030504020204" pitchFamily="34" charset="0"/>
                <a:ea typeface="Open Sans" panose="020B0606030504020204" pitchFamily="34" charset="0"/>
                <a:cs typeface="Open Sans" panose="020B0606030504020204" pitchFamily="34" charset="0"/>
              </a:rPr>
            </a:br>
            <a:r>
              <a:rPr lang="fr-FR">
                <a:latin typeface="Open Sans" panose="020B0606030504020204" pitchFamily="34" charset="0"/>
                <a:ea typeface="Open Sans" panose="020B0606030504020204" pitchFamily="34" charset="0"/>
                <a:cs typeface="Open Sans" panose="020B0606030504020204" pitchFamily="34" charset="0"/>
              </a:rPr>
              <a:t>au guichet, en ligne et via applications</a:t>
            </a:r>
          </a:p>
        </p:txBody>
      </p:sp>
    </p:spTree>
    <p:extLst>
      <p:ext uri="{BB962C8B-B14F-4D97-AF65-F5344CB8AC3E}">
        <p14:creationId xmlns:p14="http://schemas.microsoft.com/office/powerpoint/2010/main" val="271908943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9" name="Image 144">
            <a:extLst>
              <a:ext uri="{FF2B5EF4-FFF2-40B4-BE49-F238E27FC236}">
                <a16:creationId xmlns:a16="http://schemas.microsoft.com/office/drawing/2014/main" id="{185A4596-23EA-43D3-8EFB-2B22CFB8F018}"/>
              </a:ext>
            </a:extLst>
          </p:cNvPr>
          <p:cNvPicPr>
            <a:picLocks noChangeAspect="1"/>
          </p:cNvPicPr>
          <p:nvPr/>
        </p:nvPicPr>
        <p:blipFill>
          <a:blip r:embed="rId3">
            <a:alphaModFix amt="20000"/>
          </a:blip>
          <a:stretch>
            <a:fillRect/>
          </a:stretch>
        </p:blipFill>
        <p:spPr>
          <a:xfrm>
            <a:off x="-883" y="5886478"/>
            <a:ext cx="12192879" cy="819131"/>
          </a:xfrm>
          <a:prstGeom prst="rect">
            <a:avLst/>
          </a:prstGeom>
        </p:spPr>
      </p:pic>
      <p:pic>
        <p:nvPicPr>
          <p:cNvPr id="278" name="Image 144">
            <a:extLst>
              <a:ext uri="{FF2B5EF4-FFF2-40B4-BE49-F238E27FC236}">
                <a16:creationId xmlns:a16="http://schemas.microsoft.com/office/drawing/2014/main" id="{4F49B293-1D4A-4AF5-BC4C-B92089CAE9FD}"/>
              </a:ext>
            </a:extLst>
          </p:cNvPr>
          <p:cNvPicPr>
            <a:picLocks noChangeAspect="1"/>
          </p:cNvPicPr>
          <p:nvPr/>
        </p:nvPicPr>
        <p:blipFill>
          <a:blip r:embed="rId3">
            <a:alphaModFix amt="40000"/>
          </a:blip>
          <a:stretch>
            <a:fillRect/>
          </a:stretch>
        </p:blipFill>
        <p:spPr>
          <a:xfrm>
            <a:off x="-882" y="4998760"/>
            <a:ext cx="12192879" cy="819090"/>
          </a:xfrm>
          <a:prstGeom prst="rect">
            <a:avLst/>
          </a:prstGeom>
        </p:spPr>
      </p:pic>
      <p:pic>
        <p:nvPicPr>
          <p:cNvPr id="277" name="Image 144">
            <a:extLst>
              <a:ext uri="{FF2B5EF4-FFF2-40B4-BE49-F238E27FC236}">
                <a16:creationId xmlns:a16="http://schemas.microsoft.com/office/drawing/2014/main" id="{982D382A-8165-4813-8856-5A90EEC50FE9}"/>
              </a:ext>
            </a:extLst>
          </p:cNvPr>
          <p:cNvPicPr>
            <a:picLocks noChangeAspect="1"/>
          </p:cNvPicPr>
          <p:nvPr/>
        </p:nvPicPr>
        <p:blipFill>
          <a:blip r:embed="rId3">
            <a:alphaModFix amt="70000"/>
          </a:blip>
          <a:stretch>
            <a:fillRect/>
          </a:stretch>
        </p:blipFill>
        <p:spPr>
          <a:xfrm>
            <a:off x="-881" y="3957385"/>
            <a:ext cx="12192879" cy="971173"/>
          </a:xfrm>
          <a:prstGeom prst="rect">
            <a:avLst/>
          </a:prstGeom>
        </p:spPr>
      </p:pic>
      <p:sp>
        <p:nvSpPr>
          <p:cNvPr id="66" name="Title 1">
            <a:extLst>
              <a:ext uri="{FF2B5EF4-FFF2-40B4-BE49-F238E27FC236}">
                <a16:creationId xmlns:a16="http://schemas.microsoft.com/office/drawing/2014/main" id="{CAE3147C-8D10-43C0-9FC8-CE0EF8E049FF}"/>
              </a:ext>
            </a:extLst>
          </p:cNvPr>
          <p:cNvSpPr txBox="1">
            <a:spLocks/>
          </p:cNvSpPr>
          <p:nvPr/>
        </p:nvSpPr>
        <p:spPr>
          <a:xfrm>
            <a:off x="1706335" y="9661"/>
            <a:ext cx="10327821" cy="107835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r>
              <a:rPr lang="fr-FR" sz="3200" dirty="0">
                <a:solidFill>
                  <a:srgbClr val="00399D"/>
                </a:solidFill>
                <a:latin typeface="+mn-lt"/>
                <a:ea typeface="Open Sans" panose="020B0606030504020204" pitchFamily="34" charset="0"/>
                <a:cs typeface="Open Sans" panose="020B0606030504020204" pitchFamily="34" charset="0"/>
              </a:rPr>
              <a:t>Solution rendu «droits acquittés» de l’UPU – Parcours et processus pour la clientèle</a:t>
            </a:r>
          </a:p>
        </p:txBody>
      </p:sp>
      <p:sp>
        <p:nvSpPr>
          <p:cNvPr id="28" name="TextBox 27">
            <a:extLst>
              <a:ext uri="{FF2B5EF4-FFF2-40B4-BE49-F238E27FC236}">
                <a16:creationId xmlns:a16="http://schemas.microsoft.com/office/drawing/2014/main" id="{88E9A9BE-6AFE-48AF-88D3-6B4D85E13582}"/>
              </a:ext>
            </a:extLst>
          </p:cNvPr>
          <p:cNvSpPr txBox="1"/>
          <p:nvPr/>
        </p:nvSpPr>
        <p:spPr>
          <a:xfrm>
            <a:off x="724832" y="1513904"/>
            <a:ext cx="1036374" cy="646331"/>
          </a:xfrm>
          <a:prstGeom prst="rect">
            <a:avLst/>
          </a:prstGeom>
          <a:noFill/>
        </p:spPr>
        <p:txBody>
          <a:bodyPr wrap="none" rtlCol="0">
            <a:spAutoFit/>
          </a:bodyPr>
          <a:lstStyle/>
          <a:p>
            <a:r>
              <a:rPr lang="fr-FR" sz="1200">
                <a:latin typeface="Verdana" panose="020B0604030504040204" pitchFamily="34" charset="0"/>
                <a:ea typeface="Verdana" panose="020B0604030504040204" pitchFamily="34" charset="0"/>
              </a:rPr>
              <a:t>Saisie de la</a:t>
            </a:r>
          </a:p>
          <a:p>
            <a:r>
              <a:rPr lang="fr-FR" sz="1200">
                <a:latin typeface="Verdana" panose="020B0604030504040204" pitchFamily="34" charset="0"/>
                <a:ea typeface="Verdana" panose="020B0604030504040204" pitchFamily="34" charset="0"/>
              </a:rPr>
              <a:t>déclaration</a:t>
            </a:r>
          </a:p>
          <a:p>
            <a:r>
              <a:rPr lang="fr-FR" sz="1200">
                <a:latin typeface="Verdana" panose="020B0604030504040204" pitchFamily="34" charset="0"/>
                <a:ea typeface="Verdana" panose="020B0604030504040204" pitchFamily="34" charset="0"/>
              </a:rPr>
              <a:t>en douane</a:t>
            </a:r>
          </a:p>
        </p:txBody>
      </p:sp>
      <p:pic>
        <p:nvPicPr>
          <p:cNvPr id="29" name="Image 144">
            <a:extLst>
              <a:ext uri="{FF2B5EF4-FFF2-40B4-BE49-F238E27FC236}">
                <a16:creationId xmlns:a16="http://schemas.microsoft.com/office/drawing/2014/main" id="{F87025D8-6DBD-4244-8892-DA8573D69F55}"/>
              </a:ext>
            </a:extLst>
          </p:cNvPr>
          <p:cNvPicPr>
            <a:picLocks noChangeAspect="1"/>
          </p:cNvPicPr>
          <p:nvPr/>
        </p:nvPicPr>
        <p:blipFill>
          <a:blip r:embed="rId3">
            <a:alphaModFix/>
          </a:blip>
          <a:stretch>
            <a:fillRect/>
          </a:stretch>
        </p:blipFill>
        <p:spPr>
          <a:xfrm>
            <a:off x="-880" y="2539973"/>
            <a:ext cx="12192879" cy="1341944"/>
          </a:xfrm>
          <a:prstGeom prst="rect">
            <a:avLst/>
          </a:prstGeom>
        </p:spPr>
      </p:pic>
      <p:sp>
        <p:nvSpPr>
          <p:cNvPr id="36" name="Freeform: Shape 35">
            <a:extLst>
              <a:ext uri="{FF2B5EF4-FFF2-40B4-BE49-F238E27FC236}">
                <a16:creationId xmlns:a16="http://schemas.microsoft.com/office/drawing/2014/main" id="{474BA968-EF3A-431C-AE8F-BBB553C41428}"/>
              </a:ext>
            </a:extLst>
          </p:cNvPr>
          <p:cNvSpPr/>
          <p:nvPr/>
        </p:nvSpPr>
        <p:spPr>
          <a:xfrm>
            <a:off x="223805" y="1697231"/>
            <a:ext cx="405430" cy="285560"/>
          </a:xfrm>
          <a:custGeom>
            <a:avLst/>
            <a:gdLst>
              <a:gd name="connsiteX0" fmla="*/ 22949 w 405430"/>
              <a:gd name="connsiteY0" fmla="*/ 0 h 285560"/>
              <a:gd name="connsiteX1" fmla="*/ 0 w 405430"/>
              <a:gd name="connsiteY1" fmla="*/ 22949 h 285560"/>
              <a:gd name="connsiteX2" fmla="*/ 0 w 405430"/>
              <a:gd name="connsiteY2" fmla="*/ 259246 h 285560"/>
              <a:gd name="connsiteX3" fmla="*/ 22949 w 405430"/>
              <a:gd name="connsiteY3" fmla="*/ 285560 h 285560"/>
              <a:gd name="connsiteX4" fmla="*/ 385082 w 405430"/>
              <a:gd name="connsiteY4" fmla="*/ 285560 h 285560"/>
              <a:gd name="connsiteX5" fmla="*/ 405430 w 405430"/>
              <a:gd name="connsiteY5" fmla="*/ 260087 h 285560"/>
              <a:gd name="connsiteX6" fmla="*/ 405430 w 405430"/>
              <a:gd name="connsiteY6" fmla="*/ 21189 h 285560"/>
              <a:gd name="connsiteX7" fmla="*/ 382481 w 405430"/>
              <a:gd name="connsiteY7" fmla="*/ 0 h 285560"/>
              <a:gd name="connsiteX8" fmla="*/ 22949 w 405430"/>
              <a:gd name="connsiteY8" fmla="*/ 0 h 285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5430" h="285560">
                <a:moveTo>
                  <a:pt x="22949" y="0"/>
                </a:moveTo>
                <a:lnTo>
                  <a:pt x="0" y="22949"/>
                </a:lnTo>
                <a:lnTo>
                  <a:pt x="0" y="259246"/>
                </a:lnTo>
                <a:lnTo>
                  <a:pt x="22949" y="285560"/>
                </a:lnTo>
                <a:lnTo>
                  <a:pt x="385082" y="285560"/>
                </a:lnTo>
                <a:lnTo>
                  <a:pt x="405430" y="260087"/>
                </a:lnTo>
                <a:lnTo>
                  <a:pt x="405430" y="21189"/>
                </a:lnTo>
                <a:lnTo>
                  <a:pt x="382481" y="0"/>
                </a:lnTo>
                <a:lnTo>
                  <a:pt x="22949" y="0"/>
                </a:lnTo>
                <a:close/>
              </a:path>
            </a:pathLst>
          </a:custGeom>
          <a:solidFill>
            <a:srgbClr val="4472C4"/>
          </a:solidFill>
          <a:ln w="7592" cap="flat">
            <a:noFill/>
            <a:prstDash val="solid"/>
            <a:miter/>
          </a:ln>
        </p:spPr>
        <p:txBody>
          <a:bodyPr rtlCol="0" anchor="ctr"/>
          <a:lstStyle/>
          <a:p>
            <a:endParaRPr lang="en-US"/>
          </a:p>
        </p:txBody>
      </p:sp>
      <p:grpSp>
        <p:nvGrpSpPr>
          <p:cNvPr id="38" name="Graphique 121">
            <a:extLst>
              <a:ext uri="{FF2B5EF4-FFF2-40B4-BE49-F238E27FC236}">
                <a16:creationId xmlns:a16="http://schemas.microsoft.com/office/drawing/2014/main" id="{0403F516-3194-485A-89B2-5C9A432368CF}"/>
              </a:ext>
            </a:extLst>
          </p:cNvPr>
          <p:cNvGrpSpPr/>
          <p:nvPr/>
        </p:nvGrpSpPr>
        <p:grpSpPr>
          <a:xfrm>
            <a:off x="177295" y="1651103"/>
            <a:ext cx="498449" cy="459436"/>
            <a:chOff x="134170" y="1979697"/>
            <a:chExt cx="498449" cy="459436"/>
          </a:xfrm>
          <a:solidFill>
            <a:srgbClr val="4472C4"/>
          </a:solidFill>
        </p:grpSpPr>
        <p:sp>
          <p:nvSpPr>
            <p:cNvPr id="41" name="Freeform: Shape 40">
              <a:extLst>
                <a:ext uri="{FF2B5EF4-FFF2-40B4-BE49-F238E27FC236}">
                  <a16:creationId xmlns:a16="http://schemas.microsoft.com/office/drawing/2014/main" id="{D0DF56B1-0DB1-40B2-9FE7-8B1B78E7FD5F}"/>
                </a:ext>
              </a:extLst>
            </p:cNvPr>
            <p:cNvSpPr/>
            <p:nvPr/>
          </p:nvSpPr>
          <p:spPr>
            <a:xfrm>
              <a:off x="134170" y="1979697"/>
              <a:ext cx="498449" cy="404970"/>
            </a:xfrm>
            <a:custGeom>
              <a:avLst/>
              <a:gdLst>
                <a:gd name="connsiteX0" fmla="*/ 459513 w 498449"/>
                <a:gd name="connsiteY0" fmla="*/ 404971 h 404970"/>
                <a:gd name="connsiteX1" fmla="*/ 38937 w 498449"/>
                <a:gd name="connsiteY1" fmla="*/ 404971 h 404970"/>
                <a:gd name="connsiteX2" fmla="*/ 0 w 498449"/>
                <a:gd name="connsiteY2" fmla="*/ 366034 h 404970"/>
                <a:gd name="connsiteX3" fmla="*/ 0 w 498449"/>
                <a:gd name="connsiteY3" fmla="*/ 38937 h 404970"/>
                <a:gd name="connsiteX4" fmla="*/ 38937 w 498449"/>
                <a:gd name="connsiteY4" fmla="*/ 0 h 404970"/>
                <a:gd name="connsiteX5" fmla="*/ 459513 w 498449"/>
                <a:gd name="connsiteY5" fmla="*/ 0 h 404970"/>
                <a:gd name="connsiteX6" fmla="*/ 498449 w 498449"/>
                <a:gd name="connsiteY6" fmla="*/ 38937 h 404970"/>
                <a:gd name="connsiteX7" fmla="*/ 498449 w 498449"/>
                <a:gd name="connsiteY7" fmla="*/ 366034 h 404970"/>
                <a:gd name="connsiteX8" fmla="*/ 459513 w 498449"/>
                <a:gd name="connsiteY8" fmla="*/ 404971 h 404970"/>
                <a:gd name="connsiteX9" fmla="*/ 38937 w 498449"/>
                <a:gd name="connsiteY9" fmla="*/ 15529 h 404970"/>
                <a:gd name="connsiteX10" fmla="*/ 15605 w 498449"/>
                <a:gd name="connsiteY10" fmla="*/ 38860 h 404970"/>
                <a:gd name="connsiteX11" fmla="*/ 15605 w 498449"/>
                <a:gd name="connsiteY11" fmla="*/ 365958 h 404970"/>
                <a:gd name="connsiteX12" fmla="*/ 38937 w 498449"/>
                <a:gd name="connsiteY12" fmla="*/ 389289 h 404970"/>
                <a:gd name="connsiteX13" fmla="*/ 459513 w 498449"/>
                <a:gd name="connsiteY13" fmla="*/ 389289 h 404970"/>
                <a:gd name="connsiteX14" fmla="*/ 482844 w 498449"/>
                <a:gd name="connsiteY14" fmla="*/ 365958 h 404970"/>
                <a:gd name="connsiteX15" fmla="*/ 482844 w 498449"/>
                <a:gd name="connsiteY15" fmla="*/ 38860 h 404970"/>
                <a:gd name="connsiteX16" fmla="*/ 459513 w 498449"/>
                <a:gd name="connsiteY16" fmla="*/ 15529 h 404970"/>
                <a:gd name="connsiteX17" fmla="*/ 38937 w 498449"/>
                <a:gd name="connsiteY17" fmla="*/ 15529 h 404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98449" h="404970">
                  <a:moveTo>
                    <a:pt x="459513" y="404971"/>
                  </a:moveTo>
                  <a:lnTo>
                    <a:pt x="38937" y="404971"/>
                  </a:lnTo>
                  <a:cubicBezTo>
                    <a:pt x="17441" y="404971"/>
                    <a:pt x="0" y="387453"/>
                    <a:pt x="0" y="366034"/>
                  </a:cubicBezTo>
                  <a:lnTo>
                    <a:pt x="0" y="38937"/>
                  </a:lnTo>
                  <a:cubicBezTo>
                    <a:pt x="0" y="17441"/>
                    <a:pt x="17441" y="0"/>
                    <a:pt x="38937" y="0"/>
                  </a:cubicBezTo>
                  <a:lnTo>
                    <a:pt x="459513" y="0"/>
                  </a:lnTo>
                  <a:cubicBezTo>
                    <a:pt x="481008" y="0"/>
                    <a:pt x="498449" y="17441"/>
                    <a:pt x="498449" y="38937"/>
                  </a:cubicBezTo>
                  <a:lnTo>
                    <a:pt x="498449" y="366034"/>
                  </a:lnTo>
                  <a:cubicBezTo>
                    <a:pt x="498449" y="387530"/>
                    <a:pt x="481008" y="404971"/>
                    <a:pt x="459513" y="404971"/>
                  </a:cubicBezTo>
                  <a:close/>
                  <a:moveTo>
                    <a:pt x="38937" y="15529"/>
                  </a:moveTo>
                  <a:cubicBezTo>
                    <a:pt x="26009" y="15529"/>
                    <a:pt x="15605" y="26009"/>
                    <a:pt x="15605" y="38860"/>
                  </a:cubicBezTo>
                  <a:lnTo>
                    <a:pt x="15605" y="365958"/>
                  </a:lnTo>
                  <a:cubicBezTo>
                    <a:pt x="15605" y="378809"/>
                    <a:pt x="26085" y="389289"/>
                    <a:pt x="38937" y="389289"/>
                  </a:cubicBezTo>
                  <a:lnTo>
                    <a:pt x="459513" y="389289"/>
                  </a:lnTo>
                  <a:cubicBezTo>
                    <a:pt x="472364" y="389289"/>
                    <a:pt x="482844" y="378809"/>
                    <a:pt x="482844" y="365958"/>
                  </a:cubicBezTo>
                  <a:lnTo>
                    <a:pt x="482844" y="38860"/>
                  </a:lnTo>
                  <a:cubicBezTo>
                    <a:pt x="482844" y="26009"/>
                    <a:pt x="472364" y="15529"/>
                    <a:pt x="459513" y="15529"/>
                  </a:cubicBezTo>
                  <a:lnTo>
                    <a:pt x="38937" y="15529"/>
                  </a:lnTo>
                  <a:close/>
                </a:path>
              </a:pathLst>
            </a:custGeom>
            <a:solidFill>
              <a:srgbClr val="4472C4"/>
            </a:solidFill>
            <a:ln w="7592"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56DD47E3-101B-4BEC-8F8A-9B2617A095B3}"/>
                </a:ext>
              </a:extLst>
            </p:cNvPr>
            <p:cNvSpPr/>
            <p:nvPr/>
          </p:nvSpPr>
          <p:spPr>
            <a:xfrm>
              <a:off x="173107" y="2018557"/>
              <a:ext cx="420576" cy="298717"/>
            </a:xfrm>
            <a:custGeom>
              <a:avLst/>
              <a:gdLst>
                <a:gd name="connsiteX0" fmla="*/ 386688 w 420576"/>
                <a:gd name="connsiteY0" fmla="*/ 298718 h 298717"/>
                <a:gd name="connsiteX1" fmla="*/ 33964 w 420576"/>
                <a:gd name="connsiteY1" fmla="*/ 298718 h 298717"/>
                <a:gd name="connsiteX2" fmla="*/ 0 w 420576"/>
                <a:gd name="connsiteY2" fmla="*/ 264753 h 298717"/>
                <a:gd name="connsiteX3" fmla="*/ 0 w 420576"/>
                <a:gd name="connsiteY3" fmla="*/ 33888 h 298717"/>
                <a:gd name="connsiteX4" fmla="*/ 33964 w 420576"/>
                <a:gd name="connsiteY4" fmla="*/ 0 h 298717"/>
                <a:gd name="connsiteX5" fmla="*/ 386688 w 420576"/>
                <a:gd name="connsiteY5" fmla="*/ 0 h 298717"/>
                <a:gd name="connsiteX6" fmla="*/ 420576 w 420576"/>
                <a:gd name="connsiteY6" fmla="*/ 33888 h 298717"/>
                <a:gd name="connsiteX7" fmla="*/ 420576 w 420576"/>
                <a:gd name="connsiteY7" fmla="*/ 264753 h 298717"/>
                <a:gd name="connsiteX8" fmla="*/ 386688 w 420576"/>
                <a:gd name="connsiteY8" fmla="*/ 298718 h 298717"/>
                <a:gd name="connsiteX9" fmla="*/ 33964 w 420576"/>
                <a:gd name="connsiteY9" fmla="*/ 15605 h 298717"/>
                <a:gd name="connsiteX10" fmla="*/ 15605 w 420576"/>
                <a:gd name="connsiteY10" fmla="*/ 33964 h 298717"/>
                <a:gd name="connsiteX11" fmla="*/ 15605 w 420576"/>
                <a:gd name="connsiteY11" fmla="*/ 264830 h 298717"/>
                <a:gd name="connsiteX12" fmla="*/ 33964 w 420576"/>
                <a:gd name="connsiteY12" fmla="*/ 283189 h 298717"/>
                <a:gd name="connsiteX13" fmla="*/ 386688 w 420576"/>
                <a:gd name="connsiteY13" fmla="*/ 283189 h 298717"/>
                <a:gd name="connsiteX14" fmla="*/ 405048 w 420576"/>
                <a:gd name="connsiteY14" fmla="*/ 264830 h 298717"/>
                <a:gd name="connsiteX15" fmla="*/ 405048 w 420576"/>
                <a:gd name="connsiteY15" fmla="*/ 33964 h 298717"/>
                <a:gd name="connsiteX16" fmla="*/ 386688 w 420576"/>
                <a:gd name="connsiteY16" fmla="*/ 15605 h 298717"/>
                <a:gd name="connsiteX17" fmla="*/ 33964 w 420576"/>
                <a:gd name="connsiteY17" fmla="*/ 15605 h 298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20576" h="298717">
                  <a:moveTo>
                    <a:pt x="386688" y="298718"/>
                  </a:moveTo>
                  <a:lnTo>
                    <a:pt x="33964" y="298718"/>
                  </a:lnTo>
                  <a:cubicBezTo>
                    <a:pt x="15223" y="298718"/>
                    <a:pt x="0" y="283495"/>
                    <a:pt x="0" y="264753"/>
                  </a:cubicBezTo>
                  <a:lnTo>
                    <a:pt x="0" y="33888"/>
                  </a:lnTo>
                  <a:cubicBezTo>
                    <a:pt x="0" y="15146"/>
                    <a:pt x="15223" y="0"/>
                    <a:pt x="33964" y="0"/>
                  </a:cubicBezTo>
                  <a:lnTo>
                    <a:pt x="386688" y="0"/>
                  </a:lnTo>
                  <a:cubicBezTo>
                    <a:pt x="405354" y="0"/>
                    <a:pt x="420576" y="15223"/>
                    <a:pt x="420576" y="33888"/>
                  </a:cubicBezTo>
                  <a:lnTo>
                    <a:pt x="420576" y="264753"/>
                  </a:lnTo>
                  <a:cubicBezTo>
                    <a:pt x="420576" y="283495"/>
                    <a:pt x="405354" y="298718"/>
                    <a:pt x="386688" y="298718"/>
                  </a:cubicBezTo>
                  <a:close/>
                  <a:moveTo>
                    <a:pt x="33964" y="15605"/>
                  </a:moveTo>
                  <a:cubicBezTo>
                    <a:pt x="23867" y="15605"/>
                    <a:pt x="15605" y="23790"/>
                    <a:pt x="15605" y="33964"/>
                  </a:cubicBezTo>
                  <a:lnTo>
                    <a:pt x="15605" y="264830"/>
                  </a:lnTo>
                  <a:cubicBezTo>
                    <a:pt x="15605" y="274927"/>
                    <a:pt x="23790" y="283189"/>
                    <a:pt x="33964" y="283189"/>
                  </a:cubicBezTo>
                  <a:lnTo>
                    <a:pt x="386688" y="283189"/>
                  </a:lnTo>
                  <a:cubicBezTo>
                    <a:pt x="396786" y="283189"/>
                    <a:pt x="405048" y="275004"/>
                    <a:pt x="405048" y="264830"/>
                  </a:cubicBezTo>
                  <a:lnTo>
                    <a:pt x="405048" y="33964"/>
                  </a:lnTo>
                  <a:cubicBezTo>
                    <a:pt x="405048" y="23867"/>
                    <a:pt x="396786" y="15605"/>
                    <a:pt x="386688" y="15605"/>
                  </a:cubicBezTo>
                  <a:lnTo>
                    <a:pt x="33964" y="15605"/>
                  </a:lnTo>
                  <a:close/>
                </a:path>
              </a:pathLst>
            </a:custGeom>
            <a:solidFill>
              <a:srgbClr val="4472C4"/>
            </a:solidFill>
            <a:ln w="7592"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02BAEE44-22C3-4641-B444-F5A906EE66AC}"/>
                </a:ext>
              </a:extLst>
            </p:cNvPr>
            <p:cNvSpPr/>
            <p:nvPr/>
          </p:nvSpPr>
          <p:spPr>
            <a:xfrm>
              <a:off x="289892" y="2368987"/>
              <a:ext cx="187287" cy="70147"/>
            </a:xfrm>
            <a:custGeom>
              <a:avLst/>
              <a:gdLst>
                <a:gd name="connsiteX0" fmla="*/ 179485 w 187287"/>
                <a:gd name="connsiteY0" fmla="*/ 70147 h 70147"/>
                <a:gd name="connsiteX1" fmla="*/ 7827 w 187287"/>
                <a:gd name="connsiteY1" fmla="*/ 70147 h 70147"/>
                <a:gd name="connsiteX2" fmla="*/ 101 w 187287"/>
                <a:gd name="connsiteY2" fmla="*/ 63568 h 70147"/>
                <a:gd name="connsiteX3" fmla="*/ 5303 w 187287"/>
                <a:gd name="connsiteY3" fmla="*/ 54924 h 70147"/>
                <a:gd name="connsiteX4" fmla="*/ 23662 w 187287"/>
                <a:gd name="connsiteY4" fmla="*/ 45286 h 70147"/>
                <a:gd name="connsiteX5" fmla="*/ 23356 w 187287"/>
                <a:gd name="connsiteY5" fmla="*/ 7803 h 70147"/>
                <a:gd name="connsiteX6" fmla="*/ 31159 w 187287"/>
                <a:gd name="connsiteY6" fmla="*/ 0 h 70147"/>
                <a:gd name="connsiteX7" fmla="*/ 155771 w 187287"/>
                <a:gd name="connsiteY7" fmla="*/ 0 h 70147"/>
                <a:gd name="connsiteX8" fmla="*/ 163574 w 187287"/>
                <a:gd name="connsiteY8" fmla="*/ 7803 h 70147"/>
                <a:gd name="connsiteX9" fmla="*/ 163574 w 187287"/>
                <a:gd name="connsiteY9" fmla="*/ 46739 h 70147"/>
                <a:gd name="connsiteX10" fmla="*/ 180785 w 187287"/>
                <a:gd name="connsiteY10" fmla="*/ 54618 h 70147"/>
                <a:gd name="connsiteX11" fmla="*/ 187287 w 187287"/>
                <a:gd name="connsiteY11" fmla="*/ 62344 h 70147"/>
                <a:gd name="connsiteX12" fmla="*/ 179485 w 187287"/>
                <a:gd name="connsiteY12" fmla="*/ 70147 h 70147"/>
                <a:gd name="connsiteX13" fmla="*/ 36284 w 187287"/>
                <a:gd name="connsiteY13" fmla="*/ 54542 h 70147"/>
                <a:gd name="connsiteX14" fmla="*/ 150799 w 187287"/>
                <a:gd name="connsiteY14" fmla="*/ 54542 h 70147"/>
                <a:gd name="connsiteX15" fmla="*/ 148045 w 187287"/>
                <a:gd name="connsiteY15" fmla="*/ 46739 h 70147"/>
                <a:gd name="connsiteX16" fmla="*/ 148045 w 187287"/>
                <a:gd name="connsiteY16" fmla="*/ 15605 h 70147"/>
                <a:gd name="connsiteX17" fmla="*/ 39038 w 187287"/>
                <a:gd name="connsiteY17" fmla="*/ 15605 h 70147"/>
                <a:gd name="connsiteX18" fmla="*/ 39038 w 187287"/>
                <a:gd name="connsiteY18" fmla="*/ 46739 h 70147"/>
                <a:gd name="connsiteX19" fmla="*/ 36284 w 187287"/>
                <a:gd name="connsiteY19" fmla="*/ 54542 h 70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7287" h="70147">
                  <a:moveTo>
                    <a:pt x="179485" y="70147"/>
                  </a:moveTo>
                  <a:lnTo>
                    <a:pt x="7827" y="70147"/>
                  </a:lnTo>
                  <a:cubicBezTo>
                    <a:pt x="4002" y="70147"/>
                    <a:pt x="713" y="67393"/>
                    <a:pt x="101" y="63568"/>
                  </a:cubicBezTo>
                  <a:cubicBezTo>
                    <a:pt x="-511" y="59820"/>
                    <a:pt x="1708" y="56148"/>
                    <a:pt x="5303" y="54924"/>
                  </a:cubicBezTo>
                  <a:cubicBezTo>
                    <a:pt x="13488" y="52170"/>
                    <a:pt x="22209" y="47657"/>
                    <a:pt x="23662" y="45286"/>
                  </a:cubicBezTo>
                  <a:lnTo>
                    <a:pt x="23356" y="7803"/>
                  </a:lnTo>
                  <a:cubicBezTo>
                    <a:pt x="23356" y="3519"/>
                    <a:pt x="26798" y="0"/>
                    <a:pt x="31159" y="0"/>
                  </a:cubicBezTo>
                  <a:lnTo>
                    <a:pt x="155771" y="0"/>
                  </a:lnTo>
                  <a:cubicBezTo>
                    <a:pt x="160055" y="0"/>
                    <a:pt x="163574" y="3519"/>
                    <a:pt x="163574" y="7803"/>
                  </a:cubicBezTo>
                  <a:lnTo>
                    <a:pt x="163574" y="46739"/>
                  </a:lnTo>
                  <a:cubicBezTo>
                    <a:pt x="164645" y="47581"/>
                    <a:pt x="172830" y="51864"/>
                    <a:pt x="180785" y="54618"/>
                  </a:cubicBezTo>
                  <a:cubicBezTo>
                    <a:pt x="184457" y="55230"/>
                    <a:pt x="187287" y="58443"/>
                    <a:pt x="187287" y="62344"/>
                  </a:cubicBezTo>
                  <a:cubicBezTo>
                    <a:pt x="187287" y="66628"/>
                    <a:pt x="183845" y="70147"/>
                    <a:pt x="179485" y="70147"/>
                  </a:cubicBezTo>
                  <a:close/>
                  <a:moveTo>
                    <a:pt x="36284" y="54542"/>
                  </a:moveTo>
                  <a:lnTo>
                    <a:pt x="150799" y="54542"/>
                  </a:lnTo>
                  <a:cubicBezTo>
                    <a:pt x="149039" y="52170"/>
                    <a:pt x="148045" y="49570"/>
                    <a:pt x="148045" y="46739"/>
                  </a:cubicBezTo>
                  <a:lnTo>
                    <a:pt x="148045" y="15605"/>
                  </a:lnTo>
                  <a:lnTo>
                    <a:pt x="39038" y="15605"/>
                  </a:lnTo>
                  <a:lnTo>
                    <a:pt x="39038" y="46739"/>
                  </a:lnTo>
                  <a:cubicBezTo>
                    <a:pt x="39038" y="49570"/>
                    <a:pt x="38043" y="52170"/>
                    <a:pt x="36284" y="54542"/>
                  </a:cubicBezTo>
                  <a:close/>
                </a:path>
              </a:pathLst>
            </a:custGeom>
            <a:solidFill>
              <a:srgbClr val="4472C4"/>
            </a:solidFill>
            <a:ln w="7592" cap="flat">
              <a:noFill/>
              <a:prstDash val="solid"/>
              <a:miter/>
            </a:ln>
          </p:spPr>
          <p:txBody>
            <a:bodyPr rtlCol="0" anchor="ctr"/>
            <a:lstStyle/>
            <a:p>
              <a:endParaRPr lang="en-US"/>
            </a:p>
          </p:txBody>
        </p:sp>
      </p:grpSp>
      <p:grpSp>
        <p:nvGrpSpPr>
          <p:cNvPr id="48" name="Graphique 121">
            <a:extLst>
              <a:ext uri="{FF2B5EF4-FFF2-40B4-BE49-F238E27FC236}">
                <a16:creationId xmlns:a16="http://schemas.microsoft.com/office/drawing/2014/main" id="{B4DCC0F6-9A4F-48D0-A566-B63B6BA4B0F5}"/>
              </a:ext>
            </a:extLst>
          </p:cNvPr>
          <p:cNvGrpSpPr/>
          <p:nvPr/>
        </p:nvGrpSpPr>
        <p:grpSpPr>
          <a:xfrm>
            <a:off x="319731" y="1787114"/>
            <a:ext cx="213730" cy="110843"/>
            <a:chOff x="276606" y="2115708"/>
            <a:chExt cx="213730" cy="110843"/>
          </a:xfrm>
          <a:solidFill>
            <a:srgbClr val="FFFFFF"/>
          </a:solidFill>
        </p:grpSpPr>
        <p:sp>
          <p:nvSpPr>
            <p:cNvPr id="49" name="Freeform: Shape 48">
              <a:extLst>
                <a:ext uri="{FF2B5EF4-FFF2-40B4-BE49-F238E27FC236}">
                  <a16:creationId xmlns:a16="http://schemas.microsoft.com/office/drawing/2014/main" id="{CFC85739-69FE-41D6-8E87-788113B1DF5F}"/>
                </a:ext>
              </a:extLst>
            </p:cNvPr>
            <p:cNvSpPr/>
            <p:nvPr/>
          </p:nvSpPr>
          <p:spPr>
            <a:xfrm>
              <a:off x="361670" y="2210716"/>
              <a:ext cx="128666" cy="15834"/>
            </a:xfrm>
            <a:custGeom>
              <a:avLst/>
              <a:gdLst>
                <a:gd name="connsiteX0" fmla="*/ 120711 w 128666"/>
                <a:gd name="connsiteY0" fmla="*/ 0 h 15834"/>
                <a:gd name="connsiteX1" fmla="*/ 7879 w 128666"/>
                <a:gd name="connsiteY1" fmla="*/ 0 h 15834"/>
                <a:gd name="connsiteX2" fmla="*/ 0 w 128666"/>
                <a:gd name="connsiteY2" fmla="*/ 7879 h 15834"/>
                <a:gd name="connsiteX3" fmla="*/ 7879 w 128666"/>
                <a:gd name="connsiteY3" fmla="*/ 15835 h 15834"/>
                <a:gd name="connsiteX4" fmla="*/ 120711 w 128666"/>
                <a:gd name="connsiteY4" fmla="*/ 15835 h 15834"/>
                <a:gd name="connsiteX5" fmla="*/ 128667 w 128666"/>
                <a:gd name="connsiteY5" fmla="*/ 7879 h 15834"/>
                <a:gd name="connsiteX6" fmla="*/ 120711 w 128666"/>
                <a:gd name="connsiteY6" fmla="*/ 0 h 15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8666" h="15834">
                  <a:moveTo>
                    <a:pt x="120711" y="0"/>
                  </a:moveTo>
                  <a:lnTo>
                    <a:pt x="7879" y="0"/>
                  </a:lnTo>
                  <a:cubicBezTo>
                    <a:pt x="3519" y="0"/>
                    <a:pt x="0" y="3595"/>
                    <a:pt x="0" y="7879"/>
                  </a:cubicBezTo>
                  <a:cubicBezTo>
                    <a:pt x="0" y="12163"/>
                    <a:pt x="3519" y="15835"/>
                    <a:pt x="7879" y="15835"/>
                  </a:cubicBezTo>
                  <a:lnTo>
                    <a:pt x="120711" y="15835"/>
                  </a:lnTo>
                  <a:cubicBezTo>
                    <a:pt x="125071" y="15835"/>
                    <a:pt x="128667" y="12239"/>
                    <a:pt x="128667" y="7879"/>
                  </a:cubicBezTo>
                  <a:cubicBezTo>
                    <a:pt x="128667" y="3519"/>
                    <a:pt x="125148" y="0"/>
                    <a:pt x="120711" y="0"/>
                  </a:cubicBezTo>
                  <a:close/>
                </a:path>
              </a:pathLst>
            </a:custGeom>
            <a:solidFill>
              <a:srgbClr val="FFFFFF"/>
            </a:solidFill>
            <a:ln w="7592"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90C4DF84-30D0-43AF-B851-B19EEC70FFF9}"/>
                </a:ext>
              </a:extLst>
            </p:cNvPr>
            <p:cNvSpPr/>
            <p:nvPr/>
          </p:nvSpPr>
          <p:spPr>
            <a:xfrm>
              <a:off x="276606" y="2210716"/>
              <a:ext cx="57295" cy="15834"/>
            </a:xfrm>
            <a:custGeom>
              <a:avLst/>
              <a:gdLst>
                <a:gd name="connsiteX0" fmla="*/ 49417 w 57295"/>
                <a:gd name="connsiteY0" fmla="*/ 0 h 15834"/>
                <a:gd name="connsiteX1" fmla="*/ 7879 w 57295"/>
                <a:gd name="connsiteY1" fmla="*/ 0 h 15834"/>
                <a:gd name="connsiteX2" fmla="*/ 0 w 57295"/>
                <a:gd name="connsiteY2" fmla="*/ 7879 h 15834"/>
                <a:gd name="connsiteX3" fmla="*/ 7879 w 57295"/>
                <a:gd name="connsiteY3" fmla="*/ 15835 h 15834"/>
                <a:gd name="connsiteX4" fmla="*/ 49417 w 57295"/>
                <a:gd name="connsiteY4" fmla="*/ 15835 h 15834"/>
                <a:gd name="connsiteX5" fmla="*/ 57296 w 57295"/>
                <a:gd name="connsiteY5" fmla="*/ 7879 h 15834"/>
                <a:gd name="connsiteX6" fmla="*/ 49417 w 57295"/>
                <a:gd name="connsiteY6" fmla="*/ 0 h 15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295" h="15834">
                  <a:moveTo>
                    <a:pt x="49417" y="0"/>
                  </a:moveTo>
                  <a:lnTo>
                    <a:pt x="7879" y="0"/>
                  </a:lnTo>
                  <a:cubicBezTo>
                    <a:pt x="3519" y="0"/>
                    <a:pt x="0" y="3595"/>
                    <a:pt x="0" y="7879"/>
                  </a:cubicBezTo>
                  <a:cubicBezTo>
                    <a:pt x="0" y="12163"/>
                    <a:pt x="3519" y="15835"/>
                    <a:pt x="7879" y="15835"/>
                  </a:cubicBezTo>
                  <a:lnTo>
                    <a:pt x="49417" y="15835"/>
                  </a:lnTo>
                  <a:cubicBezTo>
                    <a:pt x="53777" y="15835"/>
                    <a:pt x="57296" y="12239"/>
                    <a:pt x="57296" y="7879"/>
                  </a:cubicBezTo>
                  <a:cubicBezTo>
                    <a:pt x="57296" y="3519"/>
                    <a:pt x="53777" y="0"/>
                    <a:pt x="49417" y="0"/>
                  </a:cubicBezTo>
                  <a:close/>
                </a:path>
              </a:pathLst>
            </a:custGeom>
            <a:solidFill>
              <a:srgbClr val="FFFFFF"/>
            </a:solidFill>
            <a:ln w="7592" cap="flat">
              <a:noFill/>
              <a:prstDash val="solid"/>
              <a:miter/>
            </a:ln>
          </p:spPr>
          <p:txBody>
            <a:bodyPr rtlCol="0" anchor="ctr"/>
            <a:lstStyle/>
            <a:p>
              <a:endParaRPr lang="en-US"/>
            </a:p>
          </p:txBody>
        </p:sp>
        <p:sp>
          <p:nvSpPr>
            <p:cNvPr id="51" name="Freeform: Shape 50">
              <a:extLst>
                <a:ext uri="{FF2B5EF4-FFF2-40B4-BE49-F238E27FC236}">
                  <a16:creationId xmlns:a16="http://schemas.microsoft.com/office/drawing/2014/main" id="{0522985C-361D-4CFA-AB06-369D3C5D5C25}"/>
                </a:ext>
              </a:extLst>
            </p:cNvPr>
            <p:cNvSpPr/>
            <p:nvPr/>
          </p:nvSpPr>
          <p:spPr>
            <a:xfrm>
              <a:off x="361670" y="2147377"/>
              <a:ext cx="128666" cy="15911"/>
            </a:xfrm>
            <a:custGeom>
              <a:avLst/>
              <a:gdLst>
                <a:gd name="connsiteX0" fmla="*/ 120711 w 128666"/>
                <a:gd name="connsiteY0" fmla="*/ 0 h 15911"/>
                <a:gd name="connsiteX1" fmla="*/ 7879 w 128666"/>
                <a:gd name="connsiteY1" fmla="*/ 0 h 15911"/>
                <a:gd name="connsiteX2" fmla="*/ 0 w 128666"/>
                <a:gd name="connsiteY2" fmla="*/ 7956 h 15911"/>
                <a:gd name="connsiteX3" fmla="*/ 7879 w 128666"/>
                <a:gd name="connsiteY3" fmla="*/ 15911 h 15911"/>
                <a:gd name="connsiteX4" fmla="*/ 120711 w 128666"/>
                <a:gd name="connsiteY4" fmla="*/ 15911 h 15911"/>
                <a:gd name="connsiteX5" fmla="*/ 128667 w 128666"/>
                <a:gd name="connsiteY5" fmla="*/ 7956 h 15911"/>
                <a:gd name="connsiteX6" fmla="*/ 120711 w 128666"/>
                <a:gd name="connsiteY6" fmla="*/ 0 h 15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8666" h="15911">
                  <a:moveTo>
                    <a:pt x="120711" y="0"/>
                  </a:moveTo>
                  <a:lnTo>
                    <a:pt x="7879" y="0"/>
                  </a:lnTo>
                  <a:cubicBezTo>
                    <a:pt x="3519" y="0"/>
                    <a:pt x="0" y="3595"/>
                    <a:pt x="0" y="7956"/>
                  </a:cubicBezTo>
                  <a:cubicBezTo>
                    <a:pt x="0" y="12316"/>
                    <a:pt x="3519" y="15911"/>
                    <a:pt x="7879" y="15911"/>
                  </a:cubicBezTo>
                  <a:lnTo>
                    <a:pt x="120711" y="15911"/>
                  </a:lnTo>
                  <a:cubicBezTo>
                    <a:pt x="125071" y="15911"/>
                    <a:pt x="128667" y="12316"/>
                    <a:pt x="128667" y="7956"/>
                  </a:cubicBezTo>
                  <a:cubicBezTo>
                    <a:pt x="128667" y="3595"/>
                    <a:pt x="125148" y="0"/>
                    <a:pt x="120711" y="0"/>
                  </a:cubicBezTo>
                  <a:close/>
                </a:path>
              </a:pathLst>
            </a:custGeom>
            <a:solidFill>
              <a:srgbClr val="FFFFFF"/>
            </a:solidFill>
            <a:ln w="7592" cap="flat">
              <a:noFill/>
              <a:prstDash val="solid"/>
              <a:miter/>
            </a:ln>
          </p:spPr>
          <p:txBody>
            <a:bodyPr rtlCol="0" anchor="ctr"/>
            <a:lstStyle/>
            <a:p>
              <a:endParaRPr lang="en-US"/>
            </a:p>
          </p:txBody>
        </p:sp>
        <p:sp>
          <p:nvSpPr>
            <p:cNvPr id="52" name="Freeform: Shape 51">
              <a:extLst>
                <a:ext uri="{FF2B5EF4-FFF2-40B4-BE49-F238E27FC236}">
                  <a16:creationId xmlns:a16="http://schemas.microsoft.com/office/drawing/2014/main" id="{A1B0E5A4-478B-415C-883C-C1F145EF35D4}"/>
                </a:ext>
              </a:extLst>
            </p:cNvPr>
            <p:cNvSpPr/>
            <p:nvPr/>
          </p:nvSpPr>
          <p:spPr>
            <a:xfrm>
              <a:off x="276606" y="2147377"/>
              <a:ext cx="57295" cy="15911"/>
            </a:xfrm>
            <a:custGeom>
              <a:avLst/>
              <a:gdLst>
                <a:gd name="connsiteX0" fmla="*/ 49417 w 57295"/>
                <a:gd name="connsiteY0" fmla="*/ 0 h 15911"/>
                <a:gd name="connsiteX1" fmla="*/ 7879 w 57295"/>
                <a:gd name="connsiteY1" fmla="*/ 0 h 15911"/>
                <a:gd name="connsiteX2" fmla="*/ 0 w 57295"/>
                <a:gd name="connsiteY2" fmla="*/ 7956 h 15911"/>
                <a:gd name="connsiteX3" fmla="*/ 7879 w 57295"/>
                <a:gd name="connsiteY3" fmla="*/ 15911 h 15911"/>
                <a:gd name="connsiteX4" fmla="*/ 49417 w 57295"/>
                <a:gd name="connsiteY4" fmla="*/ 15911 h 15911"/>
                <a:gd name="connsiteX5" fmla="*/ 57296 w 57295"/>
                <a:gd name="connsiteY5" fmla="*/ 7956 h 15911"/>
                <a:gd name="connsiteX6" fmla="*/ 49417 w 57295"/>
                <a:gd name="connsiteY6" fmla="*/ 0 h 15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295" h="15911">
                  <a:moveTo>
                    <a:pt x="49417" y="0"/>
                  </a:moveTo>
                  <a:lnTo>
                    <a:pt x="7879" y="0"/>
                  </a:lnTo>
                  <a:cubicBezTo>
                    <a:pt x="3519" y="0"/>
                    <a:pt x="0" y="3595"/>
                    <a:pt x="0" y="7956"/>
                  </a:cubicBezTo>
                  <a:cubicBezTo>
                    <a:pt x="0" y="12316"/>
                    <a:pt x="3519" y="15911"/>
                    <a:pt x="7879" y="15911"/>
                  </a:cubicBezTo>
                  <a:lnTo>
                    <a:pt x="49417" y="15911"/>
                  </a:lnTo>
                  <a:cubicBezTo>
                    <a:pt x="53777" y="15911"/>
                    <a:pt x="57296" y="12316"/>
                    <a:pt x="57296" y="7956"/>
                  </a:cubicBezTo>
                  <a:cubicBezTo>
                    <a:pt x="57296" y="3595"/>
                    <a:pt x="53777" y="0"/>
                    <a:pt x="49417" y="0"/>
                  </a:cubicBezTo>
                  <a:close/>
                </a:path>
              </a:pathLst>
            </a:custGeom>
            <a:solidFill>
              <a:srgbClr val="FFFFFF"/>
            </a:solidFill>
            <a:ln w="7592" cap="flat">
              <a:noFill/>
              <a:prstDash val="solid"/>
              <a:miter/>
            </a:ln>
          </p:spPr>
          <p:txBody>
            <a:bodyPr rtlCol="0" anchor="ctr"/>
            <a:lstStyle/>
            <a:p>
              <a:endParaRPr lang="en-US"/>
            </a:p>
          </p:txBody>
        </p:sp>
        <p:sp>
          <p:nvSpPr>
            <p:cNvPr id="53" name="Freeform: Shape 52">
              <a:extLst>
                <a:ext uri="{FF2B5EF4-FFF2-40B4-BE49-F238E27FC236}">
                  <a16:creationId xmlns:a16="http://schemas.microsoft.com/office/drawing/2014/main" id="{B00EF811-840F-46F8-A235-9C86B3B44D21}"/>
                </a:ext>
              </a:extLst>
            </p:cNvPr>
            <p:cNvSpPr/>
            <p:nvPr/>
          </p:nvSpPr>
          <p:spPr>
            <a:xfrm>
              <a:off x="361670" y="2179046"/>
              <a:ext cx="128666" cy="15834"/>
            </a:xfrm>
            <a:custGeom>
              <a:avLst/>
              <a:gdLst>
                <a:gd name="connsiteX0" fmla="*/ 120711 w 128666"/>
                <a:gd name="connsiteY0" fmla="*/ 0 h 15834"/>
                <a:gd name="connsiteX1" fmla="*/ 7879 w 128666"/>
                <a:gd name="connsiteY1" fmla="*/ 0 h 15834"/>
                <a:gd name="connsiteX2" fmla="*/ 0 w 128666"/>
                <a:gd name="connsiteY2" fmla="*/ 7956 h 15834"/>
                <a:gd name="connsiteX3" fmla="*/ 7879 w 128666"/>
                <a:gd name="connsiteY3" fmla="*/ 15835 h 15834"/>
                <a:gd name="connsiteX4" fmla="*/ 120711 w 128666"/>
                <a:gd name="connsiteY4" fmla="*/ 15835 h 15834"/>
                <a:gd name="connsiteX5" fmla="*/ 128667 w 128666"/>
                <a:gd name="connsiteY5" fmla="*/ 7956 h 15834"/>
                <a:gd name="connsiteX6" fmla="*/ 120711 w 128666"/>
                <a:gd name="connsiteY6" fmla="*/ 0 h 15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8666" h="15834">
                  <a:moveTo>
                    <a:pt x="120711" y="0"/>
                  </a:moveTo>
                  <a:lnTo>
                    <a:pt x="7879" y="0"/>
                  </a:lnTo>
                  <a:cubicBezTo>
                    <a:pt x="3519" y="0"/>
                    <a:pt x="0" y="3595"/>
                    <a:pt x="0" y="7956"/>
                  </a:cubicBezTo>
                  <a:cubicBezTo>
                    <a:pt x="0" y="12316"/>
                    <a:pt x="3519" y="15835"/>
                    <a:pt x="7879" y="15835"/>
                  </a:cubicBezTo>
                  <a:lnTo>
                    <a:pt x="120711" y="15835"/>
                  </a:lnTo>
                  <a:cubicBezTo>
                    <a:pt x="125071" y="15835"/>
                    <a:pt x="128667" y="12239"/>
                    <a:pt x="128667" y="7956"/>
                  </a:cubicBezTo>
                  <a:cubicBezTo>
                    <a:pt x="128667" y="3672"/>
                    <a:pt x="125148" y="0"/>
                    <a:pt x="120711" y="0"/>
                  </a:cubicBezTo>
                  <a:close/>
                </a:path>
              </a:pathLst>
            </a:custGeom>
            <a:solidFill>
              <a:srgbClr val="FFFFFF"/>
            </a:solidFill>
            <a:ln w="7592" cap="flat">
              <a:noFill/>
              <a:prstDash val="solid"/>
              <a:miter/>
            </a:ln>
          </p:spPr>
          <p:txBody>
            <a:bodyPr rtlCol="0" anchor="ctr"/>
            <a:lstStyle/>
            <a:p>
              <a:endParaRPr lang="en-US"/>
            </a:p>
          </p:txBody>
        </p:sp>
        <p:sp>
          <p:nvSpPr>
            <p:cNvPr id="54" name="Freeform: Shape 53">
              <a:extLst>
                <a:ext uri="{FF2B5EF4-FFF2-40B4-BE49-F238E27FC236}">
                  <a16:creationId xmlns:a16="http://schemas.microsoft.com/office/drawing/2014/main" id="{BF79E63B-1FC7-45DD-8ABC-B804FACCBD13}"/>
                </a:ext>
              </a:extLst>
            </p:cNvPr>
            <p:cNvSpPr/>
            <p:nvPr/>
          </p:nvSpPr>
          <p:spPr>
            <a:xfrm>
              <a:off x="276606" y="2179046"/>
              <a:ext cx="57295" cy="15834"/>
            </a:xfrm>
            <a:custGeom>
              <a:avLst/>
              <a:gdLst>
                <a:gd name="connsiteX0" fmla="*/ 49417 w 57295"/>
                <a:gd name="connsiteY0" fmla="*/ 0 h 15834"/>
                <a:gd name="connsiteX1" fmla="*/ 7879 w 57295"/>
                <a:gd name="connsiteY1" fmla="*/ 0 h 15834"/>
                <a:gd name="connsiteX2" fmla="*/ 0 w 57295"/>
                <a:gd name="connsiteY2" fmla="*/ 7956 h 15834"/>
                <a:gd name="connsiteX3" fmla="*/ 7879 w 57295"/>
                <a:gd name="connsiteY3" fmla="*/ 15835 h 15834"/>
                <a:gd name="connsiteX4" fmla="*/ 49417 w 57295"/>
                <a:gd name="connsiteY4" fmla="*/ 15835 h 15834"/>
                <a:gd name="connsiteX5" fmla="*/ 57296 w 57295"/>
                <a:gd name="connsiteY5" fmla="*/ 7956 h 15834"/>
                <a:gd name="connsiteX6" fmla="*/ 49417 w 57295"/>
                <a:gd name="connsiteY6" fmla="*/ 0 h 15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295" h="15834">
                  <a:moveTo>
                    <a:pt x="49417" y="0"/>
                  </a:moveTo>
                  <a:lnTo>
                    <a:pt x="7879" y="0"/>
                  </a:lnTo>
                  <a:cubicBezTo>
                    <a:pt x="3519" y="0"/>
                    <a:pt x="0" y="3595"/>
                    <a:pt x="0" y="7956"/>
                  </a:cubicBezTo>
                  <a:cubicBezTo>
                    <a:pt x="0" y="12316"/>
                    <a:pt x="3519" y="15835"/>
                    <a:pt x="7879" y="15835"/>
                  </a:cubicBezTo>
                  <a:lnTo>
                    <a:pt x="49417" y="15835"/>
                  </a:lnTo>
                  <a:cubicBezTo>
                    <a:pt x="53777" y="15835"/>
                    <a:pt x="57296" y="12239"/>
                    <a:pt x="57296" y="7956"/>
                  </a:cubicBezTo>
                  <a:cubicBezTo>
                    <a:pt x="57296" y="3672"/>
                    <a:pt x="53777" y="0"/>
                    <a:pt x="49417" y="0"/>
                  </a:cubicBezTo>
                  <a:close/>
                </a:path>
              </a:pathLst>
            </a:custGeom>
            <a:solidFill>
              <a:srgbClr val="FFFFFF"/>
            </a:solidFill>
            <a:ln w="7592" cap="flat">
              <a:no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id="{5012C8B4-42AC-4CF0-B00E-7D4D3A50EC11}"/>
                </a:ext>
              </a:extLst>
            </p:cNvPr>
            <p:cNvSpPr/>
            <p:nvPr/>
          </p:nvSpPr>
          <p:spPr>
            <a:xfrm>
              <a:off x="361670" y="2115708"/>
              <a:ext cx="128666" cy="15834"/>
            </a:xfrm>
            <a:custGeom>
              <a:avLst/>
              <a:gdLst>
                <a:gd name="connsiteX0" fmla="*/ 120711 w 128666"/>
                <a:gd name="connsiteY0" fmla="*/ 0 h 15834"/>
                <a:gd name="connsiteX1" fmla="*/ 7879 w 128666"/>
                <a:gd name="connsiteY1" fmla="*/ 0 h 15834"/>
                <a:gd name="connsiteX2" fmla="*/ 0 w 128666"/>
                <a:gd name="connsiteY2" fmla="*/ 7879 h 15834"/>
                <a:gd name="connsiteX3" fmla="*/ 7879 w 128666"/>
                <a:gd name="connsiteY3" fmla="*/ 15835 h 15834"/>
                <a:gd name="connsiteX4" fmla="*/ 120711 w 128666"/>
                <a:gd name="connsiteY4" fmla="*/ 15835 h 15834"/>
                <a:gd name="connsiteX5" fmla="*/ 128667 w 128666"/>
                <a:gd name="connsiteY5" fmla="*/ 7879 h 15834"/>
                <a:gd name="connsiteX6" fmla="*/ 120711 w 128666"/>
                <a:gd name="connsiteY6" fmla="*/ 0 h 15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8666" h="15834">
                  <a:moveTo>
                    <a:pt x="120711" y="0"/>
                  </a:moveTo>
                  <a:lnTo>
                    <a:pt x="7879" y="0"/>
                  </a:lnTo>
                  <a:cubicBezTo>
                    <a:pt x="3519" y="0"/>
                    <a:pt x="0" y="3595"/>
                    <a:pt x="0" y="7879"/>
                  </a:cubicBezTo>
                  <a:cubicBezTo>
                    <a:pt x="0" y="12163"/>
                    <a:pt x="3519" y="15835"/>
                    <a:pt x="7879" y="15835"/>
                  </a:cubicBezTo>
                  <a:lnTo>
                    <a:pt x="120711" y="15835"/>
                  </a:lnTo>
                  <a:cubicBezTo>
                    <a:pt x="125071" y="15835"/>
                    <a:pt x="128667" y="12239"/>
                    <a:pt x="128667" y="7879"/>
                  </a:cubicBezTo>
                  <a:cubicBezTo>
                    <a:pt x="128667" y="3519"/>
                    <a:pt x="125148" y="0"/>
                    <a:pt x="120711" y="0"/>
                  </a:cubicBezTo>
                  <a:close/>
                </a:path>
              </a:pathLst>
            </a:custGeom>
            <a:solidFill>
              <a:srgbClr val="FFFFFF"/>
            </a:solidFill>
            <a:ln w="7592" cap="flat">
              <a:noFill/>
              <a:prstDash val="solid"/>
              <a:miter/>
            </a:ln>
          </p:spPr>
          <p:txBody>
            <a:bodyPr rtlCol="0" anchor="ctr"/>
            <a:lstStyle/>
            <a:p>
              <a:endParaRPr lang="en-US"/>
            </a:p>
          </p:txBody>
        </p:sp>
        <p:sp>
          <p:nvSpPr>
            <p:cNvPr id="57" name="Freeform: Shape 56">
              <a:extLst>
                <a:ext uri="{FF2B5EF4-FFF2-40B4-BE49-F238E27FC236}">
                  <a16:creationId xmlns:a16="http://schemas.microsoft.com/office/drawing/2014/main" id="{2B5AE92B-831A-40C0-9795-B563C7506C40}"/>
                </a:ext>
              </a:extLst>
            </p:cNvPr>
            <p:cNvSpPr/>
            <p:nvPr/>
          </p:nvSpPr>
          <p:spPr>
            <a:xfrm>
              <a:off x="276606" y="2115708"/>
              <a:ext cx="57295" cy="15834"/>
            </a:xfrm>
            <a:custGeom>
              <a:avLst/>
              <a:gdLst>
                <a:gd name="connsiteX0" fmla="*/ 49417 w 57295"/>
                <a:gd name="connsiteY0" fmla="*/ 0 h 15834"/>
                <a:gd name="connsiteX1" fmla="*/ 7879 w 57295"/>
                <a:gd name="connsiteY1" fmla="*/ 0 h 15834"/>
                <a:gd name="connsiteX2" fmla="*/ 0 w 57295"/>
                <a:gd name="connsiteY2" fmla="*/ 7879 h 15834"/>
                <a:gd name="connsiteX3" fmla="*/ 7879 w 57295"/>
                <a:gd name="connsiteY3" fmla="*/ 15835 h 15834"/>
                <a:gd name="connsiteX4" fmla="*/ 49417 w 57295"/>
                <a:gd name="connsiteY4" fmla="*/ 15835 h 15834"/>
                <a:gd name="connsiteX5" fmla="*/ 57296 w 57295"/>
                <a:gd name="connsiteY5" fmla="*/ 7879 h 15834"/>
                <a:gd name="connsiteX6" fmla="*/ 49417 w 57295"/>
                <a:gd name="connsiteY6" fmla="*/ 0 h 15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295" h="15834">
                  <a:moveTo>
                    <a:pt x="49417" y="0"/>
                  </a:moveTo>
                  <a:lnTo>
                    <a:pt x="7879" y="0"/>
                  </a:lnTo>
                  <a:cubicBezTo>
                    <a:pt x="3519" y="0"/>
                    <a:pt x="0" y="3595"/>
                    <a:pt x="0" y="7879"/>
                  </a:cubicBezTo>
                  <a:cubicBezTo>
                    <a:pt x="0" y="12163"/>
                    <a:pt x="3519" y="15835"/>
                    <a:pt x="7879" y="15835"/>
                  </a:cubicBezTo>
                  <a:lnTo>
                    <a:pt x="49417" y="15835"/>
                  </a:lnTo>
                  <a:cubicBezTo>
                    <a:pt x="53777" y="15835"/>
                    <a:pt x="57296" y="12239"/>
                    <a:pt x="57296" y="7879"/>
                  </a:cubicBezTo>
                  <a:cubicBezTo>
                    <a:pt x="57296" y="3519"/>
                    <a:pt x="53777" y="0"/>
                    <a:pt x="49417" y="0"/>
                  </a:cubicBezTo>
                  <a:close/>
                </a:path>
              </a:pathLst>
            </a:custGeom>
            <a:solidFill>
              <a:srgbClr val="FFFFFF"/>
            </a:solidFill>
            <a:ln w="7592" cap="flat">
              <a:noFill/>
              <a:prstDash val="solid"/>
              <a:miter/>
            </a:ln>
          </p:spPr>
          <p:txBody>
            <a:bodyPr rtlCol="0" anchor="ctr"/>
            <a:lstStyle/>
            <a:p>
              <a:endParaRPr lang="en-US"/>
            </a:p>
          </p:txBody>
        </p:sp>
      </p:grpSp>
      <p:sp>
        <p:nvSpPr>
          <p:cNvPr id="93" name="Rectangle : coins arrondis 89">
            <a:extLst>
              <a:ext uri="{FF2B5EF4-FFF2-40B4-BE49-F238E27FC236}">
                <a16:creationId xmlns:a16="http://schemas.microsoft.com/office/drawing/2014/main" id="{56CBB988-2D40-4619-B68C-4A34641DF0B8}"/>
              </a:ext>
            </a:extLst>
          </p:cNvPr>
          <p:cNvSpPr/>
          <p:nvPr/>
        </p:nvSpPr>
        <p:spPr>
          <a:xfrm>
            <a:off x="243691" y="4009983"/>
            <a:ext cx="2545189" cy="893636"/>
          </a:xfrm>
          <a:prstGeom prst="roundRect">
            <a:avLst>
              <a:gd name="adj" fmla="val 10000"/>
            </a:avLst>
          </a:prstGeom>
          <a:solidFill>
            <a:schemeClr val="bg1">
              <a:alpha val="90000"/>
            </a:schemeClr>
          </a:solidFill>
          <a:ln>
            <a:solidFill>
              <a:schemeClr val="bg1">
                <a:lumMod val="65000"/>
                <a:alpha val="90000"/>
              </a:schemeClr>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nchor="ctr"/>
          <a:lstStyle/>
          <a:p>
            <a:pPr marL="171450" indent="-171450">
              <a:buFont typeface="Arial" panose="020B0604020202020204" pitchFamily="34" charset="0"/>
              <a:buChar char="•"/>
            </a:pPr>
            <a:r>
              <a:rPr lang="fr-FR" sz="1200" dirty="0">
                <a:latin typeface="Verdana" panose="020B0604030504040204" pitchFamily="34" charset="0"/>
                <a:ea typeface="Verdana" panose="020B0604030504040204" pitchFamily="34" charset="0"/>
              </a:rPr>
              <a:t>À domicile (CDS Kiosk, application)</a:t>
            </a:r>
          </a:p>
          <a:p>
            <a:pPr marL="171450" indent="-171450">
              <a:buFont typeface="Arial" panose="020B0604020202020204" pitchFamily="34" charset="0"/>
              <a:buChar char="•"/>
            </a:pPr>
            <a:r>
              <a:rPr lang="fr-FR" sz="1200" dirty="0">
                <a:latin typeface="Verdana" panose="020B0604030504040204" pitchFamily="34" charset="0"/>
                <a:ea typeface="Verdana" panose="020B0604030504040204" pitchFamily="34" charset="0"/>
              </a:rPr>
              <a:t>À la poste (interface utilisateur du CDS)</a:t>
            </a:r>
          </a:p>
          <a:p>
            <a:pPr marL="171450" indent="-171450">
              <a:buFont typeface="Arial" panose="020B0604020202020204" pitchFamily="34" charset="0"/>
              <a:buChar char="•"/>
            </a:pPr>
            <a:r>
              <a:rPr lang="fr-FR" sz="1200" dirty="0">
                <a:latin typeface="Verdana" panose="020B0604030504040204" pitchFamily="34" charset="0"/>
                <a:ea typeface="Verdana" panose="020B0604030504040204" pitchFamily="34" charset="0"/>
              </a:rPr>
              <a:t>Au travail (API du CDS)</a:t>
            </a:r>
          </a:p>
        </p:txBody>
      </p:sp>
      <p:sp>
        <p:nvSpPr>
          <p:cNvPr id="94" name="Rectangle : coins arrondis 89">
            <a:extLst>
              <a:ext uri="{FF2B5EF4-FFF2-40B4-BE49-F238E27FC236}">
                <a16:creationId xmlns:a16="http://schemas.microsoft.com/office/drawing/2014/main" id="{588ABFA3-2063-4AA5-88E1-4885AB3007FD}"/>
              </a:ext>
            </a:extLst>
          </p:cNvPr>
          <p:cNvSpPr/>
          <p:nvPr/>
        </p:nvSpPr>
        <p:spPr>
          <a:xfrm>
            <a:off x="243691" y="2749168"/>
            <a:ext cx="2496385" cy="974317"/>
          </a:xfrm>
          <a:prstGeom prst="roundRect">
            <a:avLst>
              <a:gd name="adj" fmla="val 10000"/>
            </a:avLst>
          </a:prstGeom>
          <a:solidFill>
            <a:schemeClr val="bg1">
              <a:alpha val="90000"/>
            </a:schemeClr>
          </a:solidFill>
          <a:ln>
            <a:solidFill>
              <a:schemeClr val="tx2">
                <a:lumMod val="10000"/>
                <a:lumOff val="90000"/>
                <a:alpha val="90000"/>
              </a:schemeClr>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numCol="1" anchor="ctr"/>
          <a:lstStyle/>
          <a:p>
            <a:pPr marL="171450" indent="-171450">
              <a:buFont typeface="Arial" panose="020B0604020202020204" pitchFamily="34" charset="0"/>
              <a:buChar char="•"/>
            </a:pPr>
            <a:r>
              <a:rPr lang="fr-FR" sz="1200" dirty="0">
                <a:latin typeface="Verdana" panose="020B0604030504040204" pitchFamily="34" charset="0"/>
                <a:ea typeface="Verdana" panose="020B0604030504040204" pitchFamily="34" charset="0"/>
              </a:rPr>
              <a:t>Contrôles de conformité EAD</a:t>
            </a:r>
          </a:p>
          <a:p>
            <a:pPr marL="171450" indent="-171450">
              <a:buFont typeface="Arial" panose="020B0604020202020204" pitchFamily="34" charset="0"/>
              <a:buChar char="•"/>
            </a:pPr>
            <a:r>
              <a:rPr lang="fr-FR" sz="1200" dirty="0">
                <a:latin typeface="Verdana" panose="020B0604030504040204" pitchFamily="34" charset="0"/>
                <a:ea typeface="Verdana" panose="020B0604030504040204" pitchFamily="34" charset="0"/>
              </a:rPr>
              <a:t>Calcul des coûts </a:t>
            </a:r>
            <a:br>
              <a:rPr lang="fr-FR" sz="1200" dirty="0">
                <a:latin typeface="Verdana" panose="020B0604030504040204" pitchFamily="34" charset="0"/>
                <a:ea typeface="Verdana" panose="020B0604030504040204" pitchFamily="34" charset="0"/>
              </a:rPr>
            </a:br>
            <a:r>
              <a:rPr lang="fr-FR" sz="1200" dirty="0">
                <a:latin typeface="Verdana" panose="020B0604030504040204" pitchFamily="34" charset="0"/>
                <a:ea typeface="Verdana" panose="020B0604030504040204" pitchFamily="34" charset="0"/>
              </a:rPr>
              <a:t>au débarquement</a:t>
            </a:r>
          </a:p>
        </p:txBody>
      </p:sp>
      <p:sp>
        <p:nvSpPr>
          <p:cNvPr id="96" name="TextBox 95">
            <a:extLst>
              <a:ext uri="{FF2B5EF4-FFF2-40B4-BE49-F238E27FC236}">
                <a16:creationId xmlns:a16="http://schemas.microsoft.com/office/drawing/2014/main" id="{2A52278F-5B4C-4103-8F17-2FAE69FF35F4}"/>
              </a:ext>
            </a:extLst>
          </p:cNvPr>
          <p:cNvSpPr txBox="1"/>
          <p:nvPr/>
        </p:nvSpPr>
        <p:spPr>
          <a:xfrm>
            <a:off x="2161354" y="1562512"/>
            <a:ext cx="993344" cy="461665"/>
          </a:xfrm>
          <a:prstGeom prst="rect">
            <a:avLst/>
          </a:prstGeom>
          <a:noFill/>
        </p:spPr>
        <p:txBody>
          <a:bodyPr wrap="square" rtlCol="0">
            <a:spAutoFit/>
          </a:bodyPr>
          <a:lstStyle/>
          <a:p>
            <a:r>
              <a:rPr lang="fr-FR" sz="1200" dirty="0">
                <a:latin typeface="Verdana" panose="020B0604030504040204" pitchFamily="34" charset="0"/>
                <a:ea typeface="Verdana" panose="020B0604030504040204" pitchFamily="34" charset="0"/>
              </a:rPr>
              <a:t>Accepter</a:t>
            </a:r>
          </a:p>
          <a:p>
            <a:r>
              <a:rPr lang="fr-FR" sz="1200" dirty="0">
                <a:latin typeface="Verdana" panose="020B0604030504040204" pitchFamily="34" charset="0"/>
                <a:ea typeface="Verdana" panose="020B0604030504040204" pitchFamily="34" charset="0"/>
              </a:rPr>
              <a:t>Les coûts?</a:t>
            </a:r>
          </a:p>
        </p:txBody>
      </p:sp>
      <p:pic>
        <p:nvPicPr>
          <p:cNvPr id="99" name="Graphique 125">
            <a:extLst>
              <a:ext uri="{FF2B5EF4-FFF2-40B4-BE49-F238E27FC236}">
                <a16:creationId xmlns:a16="http://schemas.microsoft.com/office/drawing/2014/main" id="{B2A9CA4A-F6BD-4952-963B-B96090D35E0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012422" y="2021883"/>
            <a:ext cx="475102" cy="475102"/>
          </a:xfrm>
          <a:prstGeom prst="rect">
            <a:avLst/>
          </a:prstGeom>
        </p:spPr>
      </p:pic>
      <p:pic>
        <p:nvPicPr>
          <p:cNvPr id="101" name="Graphique 122">
            <a:extLst>
              <a:ext uri="{FF2B5EF4-FFF2-40B4-BE49-F238E27FC236}">
                <a16:creationId xmlns:a16="http://schemas.microsoft.com/office/drawing/2014/main" id="{EDF8BF47-7A31-4D49-9FFB-140861C29CE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979448" y="1020760"/>
            <a:ext cx="485901" cy="419642"/>
          </a:xfrm>
          <a:prstGeom prst="rect">
            <a:avLst/>
          </a:prstGeom>
        </p:spPr>
      </p:pic>
      <p:sp>
        <p:nvSpPr>
          <p:cNvPr id="102" name="TextBox 101">
            <a:extLst>
              <a:ext uri="{FF2B5EF4-FFF2-40B4-BE49-F238E27FC236}">
                <a16:creationId xmlns:a16="http://schemas.microsoft.com/office/drawing/2014/main" id="{AE9FD20F-08B1-42EC-81C9-C03D54BEFCCE}"/>
              </a:ext>
            </a:extLst>
          </p:cNvPr>
          <p:cNvSpPr txBox="1"/>
          <p:nvPr/>
        </p:nvSpPr>
        <p:spPr>
          <a:xfrm>
            <a:off x="3446850" y="875746"/>
            <a:ext cx="1125149" cy="461665"/>
          </a:xfrm>
          <a:prstGeom prst="rect">
            <a:avLst/>
          </a:prstGeom>
          <a:noFill/>
        </p:spPr>
        <p:txBody>
          <a:bodyPr wrap="square" rtlCol="0">
            <a:spAutoFit/>
          </a:bodyPr>
          <a:lstStyle/>
          <a:p>
            <a:r>
              <a:rPr lang="fr-FR" sz="1200" dirty="0">
                <a:latin typeface="Verdana" panose="020B0604030504040204" pitchFamily="34" charset="0"/>
                <a:ea typeface="Verdana" panose="020B0604030504040204" pitchFamily="34" charset="0"/>
              </a:rPr>
              <a:t>Remise</a:t>
            </a:r>
          </a:p>
          <a:p>
            <a:r>
              <a:rPr lang="fr-FR" sz="1200" dirty="0">
                <a:latin typeface="Verdana" panose="020B0604030504040204" pitchFamily="34" charset="0"/>
                <a:ea typeface="Verdana" panose="020B0604030504040204" pitchFamily="34" charset="0"/>
              </a:rPr>
              <a:t>du courrier</a:t>
            </a:r>
          </a:p>
        </p:txBody>
      </p:sp>
      <p:sp>
        <p:nvSpPr>
          <p:cNvPr id="104" name="Rectangle : coins arrondis 89">
            <a:extLst>
              <a:ext uri="{FF2B5EF4-FFF2-40B4-BE49-F238E27FC236}">
                <a16:creationId xmlns:a16="http://schemas.microsoft.com/office/drawing/2014/main" id="{8E673735-0A21-40BB-BEC8-8A1B5CAEC55A}"/>
              </a:ext>
            </a:extLst>
          </p:cNvPr>
          <p:cNvSpPr/>
          <p:nvPr/>
        </p:nvSpPr>
        <p:spPr>
          <a:xfrm>
            <a:off x="2492475" y="5134562"/>
            <a:ext cx="1432681" cy="565958"/>
          </a:xfrm>
          <a:prstGeom prst="roundRect">
            <a:avLst>
              <a:gd name="adj" fmla="val 10000"/>
            </a:avLst>
          </a:prstGeom>
          <a:solidFill>
            <a:schemeClr val="bg1">
              <a:alpha val="90000"/>
            </a:schemeClr>
          </a:solidFill>
          <a:ln>
            <a:solidFill>
              <a:schemeClr val="bg1">
                <a:lumMod val="65000"/>
                <a:alpha val="90000"/>
              </a:schemeClr>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nchor="ctr"/>
          <a:lstStyle/>
          <a:p>
            <a:pPr marL="171450" indent="-171450">
              <a:buFont typeface="Arial" panose="020B0604020202020204" pitchFamily="34" charset="0"/>
              <a:buChar char="•"/>
            </a:pPr>
            <a:r>
              <a:rPr lang="fr-FR" sz="1200">
                <a:latin typeface="Verdana" panose="020B0604030504040204" pitchFamily="34" charset="0"/>
                <a:ea typeface="Verdana" panose="020B0604030504040204" pitchFamily="34" charset="0"/>
              </a:rPr>
              <a:t>Prépaiement</a:t>
            </a:r>
          </a:p>
          <a:p>
            <a:pPr marL="171450" indent="-171450">
              <a:buFont typeface="Arial" panose="020B0604020202020204" pitchFamily="34" charset="0"/>
              <a:buChar char="•"/>
            </a:pPr>
            <a:r>
              <a:rPr lang="fr-FR" sz="1200">
                <a:latin typeface="Verdana" panose="020B0604030504040204" pitchFamily="34" charset="0"/>
                <a:ea typeface="Verdana" panose="020B0604030504040204" pitchFamily="34" charset="0"/>
              </a:rPr>
              <a:t>Facturation</a:t>
            </a:r>
          </a:p>
        </p:txBody>
      </p:sp>
      <p:sp>
        <p:nvSpPr>
          <p:cNvPr id="112" name="Rectangle : coins arrondis 89">
            <a:extLst>
              <a:ext uri="{FF2B5EF4-FFF2-40B4-BE49-F238E27FC236}">
                <a16:creationId xmlns:a16="http://schemas.microsoft.com/office/drawing/2014/main" id="{AE0FAFB3-0251-4555-B90A-E14324B1D88D}"/>
              </a:ext>
            </a:extLst>
          </p:cNvPr>
          <p:cNvSpPr/>
          <p:nvPr/>
        </p:nvSpPr>
        <p:spPr>
          <a:xfrm>
            <a:off x="3837687" y="4060304"/>
            <a:ext cx="2258313" cy="767932"/>
          </a:xfrm>
          <a:prstGeom prst="roundRect">
            <a:avLst>
              <a:gd name="adj" fmla="val 10000"/>
            </a:avLst>
          </a:prstGeom>
          <a:solidFill>
            <a:schemeClr val="bg1">
              <a:alpha val="90000"/>
            </a:schemeClr>
          </a:solidFill>
          <a:ln>
            <a:solidFill>
              <a:schemeClr val="bg1">
                <a:lumMod val="65000"/>
                <a:alpha val="90000"/>
              </a:schemeClr>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nchor="ctr"/>
          <a:lstStyle/>
          <a:p>
            <a:r>
              <a:rPr lang="fr-FR" sz="1200" dirty="0">
                <a:latin typeface="Verdana" panose="020B0604030504040204" pitchFamily="34" charset="0"/>
                <a:ea typeface="Verdana" panose="020B0604030504040204" pitchFamily="34" charset="0"/>
              </a:rPr>
              <a:t>En cas d’absence de déclaration, utiliser l’ID </a:t>
            </a:r>
            <a:br>
              <a:rPr lang="fr-FR" sz="1200" dirty="0">
                <a:latin typeface="Verdana" panose="020B0604030504040204" pitchFamily="34" charset="0"/>
                <a:ea typeface="Verdana" panose="020B0604030504040204" pitchFamily="34" charset="0"/>
              </a:rPr>
            </a:br>
            <a:r>
              <a:rPr lang="fr-FR" sz="1200" dirty="0">
                <a:latin typeface="Verdana" panose="020B0604030504040204" pitchFamily="34" charset="0"/>
                <a:ea typeface="Verdana" panose="020B0604030504040204" pitchFamily="34" charset="0"/>
              </a:rPr>
              <a:t>de déclaration pour l’obtenir du tiers</a:t>
            </a:r>
          </a:p>
        </p:txBody>
      </p:sp>
      <p:sp>
        <p:nvSpPr>
          <p:cNvPr id="118" name="Rectangle : coins arrondis 89">
            <a:extLst>
              <a:ext uri="{FF2B5EF4-FFF2-40B4-BE49-F238E27FC236}">
                <a16:creationId xmlns:a16="http://schemas.microsoft.com/office/drawing/2014/main" id="{4D598786-E406-4038-8032-2D14F5726260}"/>
              </a:ext>
            </a:extLst>
          </p:cNvPr>
          <p:cNvSpPr/>
          <p:nvPr/>
        </p:nvSpPr>
        <p:spPr>
          <a:xfrm>
            <a:off x="4265483" y="2749168"/>
            <a:ext cx="1250899" cy="974317"/>
          </a:xfrm>
          <a:prstGeom prst="roundRect">
            <a:avLst>
              <a:gd name="adj" fmla="val 10000"/>
            </a:avLst>
          </a:prstGeom>
          <a:solidFill>
            <a:schemeClr val="bg1">
              <a:alpha val="90000"/>
            </a:schemeClr>
          </a:solidFill>
          <a:ln>
            <a:solidFill>
              <a:schemeClr val="tx2">
                <a:lumMod val="10000"/>
                <a:lumOff val="90000"/>
                <a:alpha val="90000"/>
              </a:schemeClr>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numCol="1" anchor="ctr"/>
          <a:lstStyle/>
          <a:p>
            <a:r>
              <a:rPr lang="fr-FR" sz="1200" dirty="0">
                <a:latin typeface="Verdana" panose="020B0604030504040204" pitchFamily="34" charset="0"/>
                <a:ea typeface="Verdana" panose="020B0604030504040204" pitchFamily="34" charset="0"/>
              </a:rPr>
              <a:t>Vérification</a:t>
            </a:r>
          </a:p>
          <a:p>
            <a:r>
              <a:rPr lang="fr-FR" sz="1200" dirty="0">
                <a:latin typeface="Verdana" panose="020B0604030504040204" pitchFamily="34" charset="0"/>
                <a:ea typeface="Verdana" panose="020B0604030504040204" pitchFamily="34" charset="0"/>
              </a:rPr>
              <a:t>de l’état</a:t>
            </a:r>
          </a:p>
          <a:p>
            <a:r>
              <a:rPr lang="fr-FR" sz="1200" dirty="0">
                <a:latin typeface="Verdana" panose="020B0604030504040204" pitchFamily="34" charset="0"/>
                <a:ea typeface="Verdana" panose="020B0604030504040204" pitchFamily="34" charset="0"/>
              </a:rPr>
              <a:t>du paiement </a:t>
            </a:r>
          </a:p>
        </p:txBody>
      </p:sp>
      <p:sp>
        <p:nvSpPr>
          <p:cNvPr id="121" name="Rectangle : coins arrondis 89">
            <a:extLst>
              <a:ext uri="{FF2B5EF4-FFF2-40B4-BE49-F238E27FC236}">
                <a16:creationId xmlns:a16="http://schemas.microsoft.com/office/drawing/2014/main" id="{50564868-3299-4D86-9481-986874F5A837}"/>
              </a:ext>
            </a:extLst>
          </p:cNvPr>
          <p:cNvSpPr/>
          <p:nvPr/>
        </p:nvSpPr>
        <p:spPr>
          <a:xfrm>
            <a:off x="4071257" y="5134562"/>
            <a:ext cx="1789612" cy="565958"/>
          </a:xfrm>
          <a:prstGeom prst="roundRect">
            <a:avLst>
              <a:gd name="adj" fmla="val 10000"/>
            </a:avLst>
          </a:prstGeom>
          <a:solidFill>
            <a:schemeClr val="bg1">
              <a:alpha val="90000"/>
            </a:schemeClr>
          </a:solidFill>
          <a:ln>
            <a:solidFill>
              <a:schemeClr val="bg1">
                <a:lumMod val="65000"/>
                <a:alpha val="90000"/>
              </a:schemeClr>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nchor="ctr"/>
          <a:lstStyle/>
          <a:p>
            <a:pPr marL="171450" indent="-171450">
              <a:buFont typeface="Arial" panose="020B0604020202020204" pitchFamily="34" charset="0"/>
              <a:buChar char="•"/>
            </a:pPr>
            <a:r>
              <a:rPr lang="fr-FR" sz="1200">
                <a:latin typeface="Verdana" panose="020B0604030504040204" pitchFamily="34" charset="0"/>
                <a:ea typeface="Verdana" panose="020B0604030504040204" pitchFamily="34" charset="0"/>
              </a:rPr>
              <a:t>Déclaration provisoire</a:t>
            </a:r>
          </a:p>
          <a:p>
            <a:pPr marL="171450" indent="-171450">
              <a:buFont typeface="Arial" panose="020B0604020202020204" pitchFamily="34" charset="0"/>
              <a:buChar char="•"/>
            </a:pPr>
            <a:r>
              <a:rPr lang="fr-FR" sz="1200">
                <a:latin typeface="Verdana" panose="020B0604030504040204" pitchFamily="34" charset="0"/>
                <a:ea typeface="Verdana" panose="020B0604030504040204" pitchFamily="34" charset="0"/>
              </a:rPr>
              <a:t>État du paiement</a:t>
            </a:r>
          </a:p>
        </p:txBody>
      </p:sp>
      <p:sp>
        <p:nvSpPr>
          <p:cNvPr id="132" name="Rectangle : coins arrondis 89">
            <a:extLst>
              <a:ext uri="{FF2B5EF4-FFF2-40B4-BE49-F238E27FC236}">
                <a16:creationId xmlns:a16="http://schemas.microsoft.com/office/drawing/2014/main" id="{D73C3418-5D91-4D0A-9824-098154EF529B}"/>
              </a:ext>
            </a:extLst>
          </p:cNvPr>
          <p:cNvSpPr/>
          <p:nvPr/>
        </p:nvSpPr>
        <p:spPr>
          <a:xfrm>
            <a:off x="5840294" y="2749167"/>
            <a:ext cx="1092683" cy="443007"/>
          </a:xfrm>
          <a:prstGeom prst="roundRect">
            <a:avLst>
              <a:gd name="adj" fmla="val 10000"/>
            </a:avLst>
          </a:prstGeom>
          <a:solidFill>
            <a:schemeClr val="bg1">
              <a:alpha val="90000"/>
            </a:schemeClr>
          </a:solidFill>
          <a:ln>
            <a:solidFill>
              <a:schemeClr val="tx2">
                <a:lumMod val="10000"/>
                <a:lumOff val="90000"/>
                <a:alpha val="90000"/>
              </a:schemeClr>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numCol="1" anchor="ctr"/>
          <a:lstStyle/>
          <a:p>
            <a:r>
              <a:rPr lang="fr-FR" sz="1200">
                <a:latin typeface="Verdana" panose="020B0604030504040204" pitchFamily="34" charset="0"/>
                <a:ea typeface="Verdana" panose="020B0604030504040204" pitchFamily="34" charset="0"/>
              </a:rPr>
              <a:t>Impayé</a:t>
            </a:r>
          </a:p>
        </p:txBody>
      </p:sp>
      <p:pic>
        <p:nvPicPr>
          <p:cNvPr id="133" name="Graphique 125">
            <a:extLst>
              <a:ext uri="{FF2B5EF4-FFF2-40B4-BE49-F238E27FC236}">
                <a16:creationId xmlns:a16="http://schemas.microsoft.com/office/drawing/2014/main" id="{8A6D90AC-B167-43D8-8E8A-7D6CB4111CA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149084" y="1622713"/>
            <a:ext cx="475102" cy="475102"/>
          </a:xfrm>
          <a:prstGeom prst="rect">
            <a:avLst/>
          </a:prstGeom>
        </p:spPr>
      </p:pic>
      <p:sp>
        <p:nvSpPr>
          <p:cNvPr id="134" name="Rectangle : coins arrondis 89">
            <a:extLst>
              <a:ext uri="{FF2B5EF4-FFF2-40B4-BE49-F238E27FC236}">
                <a16:creationId xmlns:a16="http://schemas.microsoft.com/office/drawing/2014/main" id="{118F6427-8B39-4475-9BC9-F16D3692ABD1}"/>
              </a:ext>
            </a:extLst>
          </p:cNvPr>
          <p:cNvSpPr/>
          <p:nvPr/>
        </p:nvSpPr>
        <p:spPr>
          <a:xfrm>
            <a:off x="5840294" y="3263712"/>
            <a:ext cx="1092683" cy="443007"/>
          </a:xfrm>
          <a:prstGeom prst="roundRect">
            <a:avLst>
              <a:gd name="adj" fmla="val 10000"/>
            </a:avLst>
          </a:prstGeom>
          <a:solidFill>
            <a:schemeClr val="bg1">
              <a:alpha val="90000"/>
            </a:schemeClr>
          </a:solidFill>
          <a:ln>
            <a:solidFill>
              <a:schemeClr val="tx2">
                <a:lumMod val="10000"/>
                <a:lumOff val="90000"/>
                <a:alpha val="90000"/>
              </a:schemeClr>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numCol="1" anchor="ctr"/>
          <a:lstStyle/>
          <a:p>
            <a:r>
              <a:rPr lang="fr-FR" sz="1200">
                <a:latin typeface="Verdana" panose="020B0604030504040204" pitchFamily="34" charset="0"/>
                <a:ea typeface="Verdana" panose="020B0604030504040204" pitchFamily="34" charset="0"/>
              </a:rPr>
              <a:t>Payé</a:t>
            </a:r>
          </a:p>
        </p:txBody>
      </p:sp>
      <p:cxnSp>
        <p:nvCxnSpPr>
          <p:cNvPr id="138" name="Straight Arrow Connector 137">
            <a:extLst>
              <a:ext uri="{FF2B5EF4-FFF2-40B4-BE49-F238E27FC236}">
                <a16:creationId xmlns:a16="http://schemas.microsoft.com/office/drawing/2014/main" id="{B316A494-B1B9-4D2C-A32C-9BCB3E6351C2}"/>
              </a:ext>
            </a:extLst>
          </p:cNvPr>
          <p:cNvCxnSpPr>
            <a:cxnSpLocks/>
            <a:stCxn id="28" idx="2"/>
          </p:cNvCxnSpPr>
          <p:nvPr/>
        </p:nvCxnSpPr>
        <p:spPr>
          <a:xfrm>
            <a:off x="1243019" y="2160235"/>
            <a:ext cx="11221" cy="576779"/>
          </a:xfrm>
          <a:prstGeom prst="straightConnector1">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41" name="Straight Arrow Connector 140">
            <a:extLst>
              <a:ext uri="{FF2B5EF4-FFF2-40B4-BE49-F238E27FC236}">
                <a16:creationId xmlns:a16="http://schemas.microsoft.com/office/drawing/2014/main" id="{CF0CC9A7-2D80-476D-A0C6-C7ABA84ADC5C}"/>
              </a:ext>
            </a:extLst>
          </p:cNvPr>
          <p:cNvCxnSpPr>
            <a:cxnSpLocks/>
            <a:stCxn id="132" idx="0"/>
            <a:endCxn id="133" idx="2"/>
          </p:cNvCxnSpPr>
          <p:nvPr/>
        </p:nvCxnSpPr>
        <p:spPr>
          <a:xfrm flipH="1" flipV="1">
            <a:off x="6386635" y="2097815"/>
            <a:ext cx="1" cy="651352"/>
          </a:xfrm>
          <a:prstGeom prst="straightConnector1">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45" name="Straight Arrow Connector 144">
            <a:extLst>
              <a:ext uri="{FF2B5EF4-FFF2-40B4-BE49-F238E27FC236}">
                <a16:creationId xmlns:a16="http://schemas.microsoft.com/office/drawing/2014/main" id="{A08F1B31-7E55-4D37-96C4-A91E7446A8E5}"/>
              </a:ext>
            </a:extLst>
          </p:cNvPr>
          <p:cNvCxnSpPr>
            <a:cxnSpLocks/>
            <a:stCxn id="99" idx="2"/>
            <a:endCxn id="104" idx="0"/>
          </p:cNvCxnSpPr>
          <p:nvPr/>
        </p:nvCxnSpPr>
        <p:spPr>
          <a:xfrm flipH="1">
            <a:off x="3208816" y="2496985"/>
            <a:ext cx="41157" cy="2637577"/>
          </a:xfrm>
          <a:prstGeom prst="straightConnector1">
            <a:avLst/>
          </a:prstGeom>
          <a:ln w="25400">
            <a:solidFill>
              <a:schemeClr val="bg1">
                <a:lumMod val="65000"/>
              </a:schemeClr>
            </a:solidFill>
            <a:prstDash val="sysDash"/>
            <a:headEnd type="none"/>
            <a:tailEnd type="none"/>
          </a:ln>
        </p:spPr>
        <p:style>
          <a:lnRef idx="1">
            <a:schemeClr val="accent1"/>
          </a:lnRef>
          <a:fillRef idx="0">
            <a:schemeClr val="accent1"/>
          </a:fillRef>
          <a:effectRef idx="0">
            <a:schemeClr val="accent1"/>
          </a:effectRef>
          <a:fontRef idx="minor">
            <a:schemeClr val="tx1"/>
          </a:fontRef>
        </p:style>
      </p:cxnSp>
      <p:cxnSp>
        <p:nvCxnSpPr>
          <p:cNvPr id="148" name="Connector: Elbow 147">
            <a:extLst>
              <a:ext uri="{FF2B5EF4-FFF2-40B4-BE49-F238E27FC236}">
                <a16:creationId xmlns:a16="http://schemas.microsoft.com/office/drawing/2014/main" id="{F0A02226-C3B0-4630-BA2E-FA4170FEC474}"/>
              </a:ext>
            </a:extLst>
          </p:cNvPr>
          <p:cNvCxnSpPr>
            <a:cxnSpLocks/>
            <a:stCxn id="164" idx="0"/>
            <a:endCxn id="102" idx="2"/>
          </p:cNvCxnSpPr>
          <p:nvPr/>
        </p:nvCxnSpPr>
        <p:spPr>
          <a:xfrm rot="5400000" flipH="1" flipV="1">
            <a:off x="3617745" y="1537722"/>
            <a:ext cx="591991" cy="191370"/>
          </a:xfrm>
          <a:prstGeom prst="bentConnector3">
            <a:avLst>
              <a:gd name="adj1" fmla="val 50000"/>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51" name="Connector: Elbow 150">
            <a:extLst>
              <a:ext uri="{FF2B5EF4-FFF2-40B4-BE49-F238E27FC236}">
                <a16:creationId xmlns:a16="http://schemas.microsoft.com/office/drawing/2014/main" id="{B0E57C7A-C092-4D64-AD39-28F9C891E835}"/>
              </a:ext>
            </a:extLst>
          </p:cNvPr>
          <p:cNvCxnSpPr>
            <a:cxnSpLocks/>
            <a:stCxn id="96" idx="0"/>
            <a:endCxn id="101" idx="1"/>
          </p:cNvCxnSpPr>
          <p:nvPr/>
        </p:nvCxnSpPr>
        <p:spPr>
          <a:xfrm rot="5400000" flipH="1" flipV="1">
            <a:off x="2652772" y="1235836"/>
            <a:ext cx="331931" cy="321422"/>
          </a:xfrm>
          <a:prstGeom prst="bentConnector2">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54" name="Connector: Elbow 153">
            <a:extLst>
              <a:ext uri="{FF2B5EF4-FFF2-40B4-BE49-F238E27FC236}">
                <a16:creationId xmlns:a16="http://schemas.microsoft.com/office/drawing/2014/main" id="{5640285C-CD4F-48FB-B36A-DAD50A8D5EF6}"/>
              </a:ext>
            </a:extLst>
          </p:cNvPr>
          <p:cNvCxnSpPr>
            <a:cxnSpLocks/>
            <a:stCxn id="96" idx="2"/>
            <a:endCxn id="99" idx="1"/>
          </p:cNvCxnSpPr>
          <p:nvPr/>
        </p:nvCxnSpPr>
        <p:spPr>
          <a:xfrm rot="16200000" flipH="1">
            <a:off x="2717596" y="1964607"/>
            <a:ext cx="235257" cy="354396"/>
          </a:xfrm>
          <a:prstGeom prst="bentConnector2">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57" name="Connector: Elbow 156">
            <a:extLst>
              <a:ext uri="{FF2B5EF4-FFF2-40B4-BE49-F238E27FC236}">
                <a16:creationId xmlns:a16="http://schemas.microsoft.com/office/drawing/2014/main" id="{D800334F-C23A-4244-82F1-45F69EA959E3}"/>
              </a:ext>
            </a:extLst>
          </p:cNvPr>
          <p:cNvCxnSpPr>
            <a:cxnSpLocks/>
            <a:endCxn id="96" idx="1"/>
          </p:cNvCxnSpPr>
          <p:nvPr/>
        </p:nvCxnSpPr>
        <p:spPr>
          <a:xfrm rot="5400000" flipH="1" flipV="1">
            <a:off x="1583421" y="2169533"/>
            <a:ext cx="954120" cy="201745"/>
          </a:xfrm>
          <a:prstGeom prst="bentConnector2">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61" name="Connector: Elbow 160">
            <a:extLst>
              <a:ext uri="{FF2B5EF4-FFF2-40B4-BE49-F238E27FC236}">
                <a16:creationId xmlns:a16="http://schemas.microsoft.com/office/drawing/2014/main" id="{D9ED630E-C211-4056-9F2C-0E55BE7A7074}"/>
              </a:ext>
            </a:extLst>
          </p:cNvPr>
          <p:cNvCxnSpPr>
            <a:cxnSpLocks/>
            <a:stCxn id="102" idx="3"/>
            <a:endCxn id="118" idx="0"/>
          </p:cNvCxnSpPr>
          <p:nvPr/>
        </p:nvCxnSpPr>
        <p:spPr>
          <a:xfrm>
            <a:off x="4571999" y="1106579"/>
            <a:ext cx="318934" cy="1642589"/>
          </a:xfrm>
          <a:prstGeom prst="bentConnector2">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64" name="TextBox 163">
            <a:extLst>
              <a:ext uri="{FF2B5EF4-FFF2-40B4-BE49-F238E27FC236}">
                <a16:creationId xmlns:a16="http://schemas.microsoft.com/office/drawing/2014/main" id="{5F9A04D4-C8BA-4006-973C-038B69057316}"/>
              </a:ext>
            </a:extLst>
          </p:cNvPr>
          <p:cNvSpPr txBox="1"/>
          <p:nvPr/>
        </p:nvSpPr>
        <p:spPr>
          <a:xfrm>
            <a:off x="3434712" y="1929402"/>
            <a:ext cx="766685" cy="461665"/>
          </a:xfrm>
          <a:prstGeom prst="rect">
            <a:avLst/>
          </a:prstGeom>
          <a:noFill/>
        </p:spPr>
        <p:txBody>
          <a:bodyPr wrap="none" rtlCol="0">
            <a:spAutoFit/>
          </a:bodyPr>
          <a:lstStyle/>
          <a:p>
            <a:r>
              <a:rPr lang="fr-FR" sz="1200">
                <a:solidFill>
                  <a:srgbClr val="FF0000"/>
                </a:solidFill>
                <a:latin typeface="Verdana" panose="020B0604030504040204" pitchFamily="34" charset="0"/>
                <a:ea typeface="Verdana" panose="020B0604030504040204" pitchFamily="34" charset="0"/>
              </a:rPr>
              <a:t>Chez un</a:t>
            </a:r>
          </a:p>
          <a:p>
            <a:r>
              <a:rPr lang="fr-FR" sz="1200">
                <a:solidFill>
                  <a:srgbClr val="FF0000"/>
                </a:solidFill>
                <a:latin typeface="Verdana" panose="020B0604030504040204" pitchFamily="34" charset="0"/>
                <a:ea typeface="Verdana" panose="020B0604030504040204" pitchFamily="34" charset="0"/>
              </a:rPr>
              <a:t>tiers</a:t>
            </a:r>
          </a:p>
        </p:txBody>
      </p:sp>
      <p:sp>
        <p:nvSpPr>
          <p:cNvPr id="167" name="TextBox 166">
            <a:extLst>
              <a:ext uri="{FF2B5EF4-FFF2-40B4-BE49-F238E27FC236}">
                <a16:creationId xmlns:a16="http://schemas.microsoft.com/office/drawing/2014/main" id="{F8F64695-B7BA-4D33-925D-01B3EBC90D2C}"/>
              </a:ext>
            </a:extLst>
          </p:cNvPr>
          <p:cNvSpPr txBox="1"/>
          <p:nvPr/>
        </p:nvSpPr>
        <p:spPr>
          <a:xfrm>
            <a:off x="6568692" y="1537849"/>
            <a:ext cx="507896" cy="461665"/>
          </a:xfrm>
          <a:prstGeom prst="rect">
            <a:avLst/>
          </a:prstGeom>
          <a:noFill/>
        </p:spPr>
        <p:txBody>
          <a:bodyPr wrap="none" rtlCol="0">
            <a:spAutoFit/>
          </a:bodyPr>
          <a:lstStyle/>
          <a:p>
            <a:r>
              <a:rPr lang="fr-FR" sz="1200">
                <a:solidFill>
                  <a:srgbClr val="FF0000"/>
                </a:solidFill>
                <a:latin typeface="Verdana" panose="020B0604030504040204" pitchFamily="34" charset="0"/>
                <a:ea typeface="Verdana" panose="020B0604030504040204" pitchFamily="34" charset="0"/>
              </a:rPr>
              <a:t>À la</a:t>
            </a:r>
          </a:p>
          <a:p>
            <a:r>
              <a:rPr lang="fr-FR" sz="1200">
                <a:solidFill>
                  <a:srgbClr val="FF0000"/>
                </a:solidFill>
                <a:latin typeface="Verdana" panose="020B0604030504040204" pitchFamily="34" charset="0"/>
                <a:ea typeface="Verdana" panose="020B0604030504040204" pitchFamily="34" charset="0"/>
              </a:rPr>
              <a:t>poste</a:t>
            </a:r>
          </a:p>
        </p:txBody>
      </p:sp>
      <p:cxnSp>
        <p:nvCxnSpPr>
          <p:cNvPr id="168" name="Straight Arrow Connector 167">
            <a:extLst>
              <a:ext uri="{FF2B5EF4-FFF2-40B4-BE49-F238E27FC236}">
                <a16:creationId xmlns:a16="http://schemas.microsoft.com/office/drawing/2014/main" id="{E1140DF5-3FF4-4BD8-998F-747B62F22644}"/>
              </a:ext>
            </a:extLst>
          </p:cNvPr>
          <p:cNvCxnSpPr>
            <a:cxnSpLocks/>
            <a:stCxn id="118" idx="2"/>
            <a:endCxn id="112" idx="0"/>
          </p:cNvCxnSpPr>
          <p:nvPr/>
        </p:nvCxnSpPr>
        <p:spPr>
          <a:xfrm>
            <a:off x="4890933" y="3723485"/>
            <a:ext cx="75911" cy="336819"/>
          </a:xfrm>
          <a:prstGeom prst="straightConnector1">
            <a:avLst/>
          </a:prstGeom>
          <a:ln w="25400">
            <a:solidFill>
              <a:schemeClr val="bg1">
                <a:lumMod val="65000"/>
              </a:schemeClr>
            </a:solidFill>
            <a:prstDash val="sysDash"/>
            <a:headEnd type="none"/>
            <a:tailEnd type="none"/>
          </a:ln>
        </p:spPr>
        <p:style>
          <a:lnRef idx="1">
            <a:schemeClr val="accent1"/>
          </a:lnRef>
          <a:fillRef idx="0">
            <a:schemeClr val="accent1"/>
          </a:fillRef>
          <a:effectRef idx="0">
            <a:schemeClr val="accent1"/>
          </a:effectRef>
          <a:fontRef idx="minor">
            <a:schemeClr val="tx1"/>
          </a:fontRef>
        </p:style>
      </p:cxnSp>
      <p:sp>
        <p:nvSpPr>
          <p:cNvPr id="174" name="Rectangle : coins arrondis 89">
            <a:extLst>
              <a:ext uri="{FF2B5EF4-FFF2-40B4-BE49-F238E27FC236}">
                <a16:creationId xmlns:a16="http://schemas.microsoft.com/office/drawing/2014/main" id="{7F29862A-BBDA-4383-9ACC-90C66817A785}"/>
              </a:ext>
            </a:extLst>
          </p:cNvPr>
          <p:cNvSpPr/>
          <p:nvPr/>
        </p:nvSpPr>
        <p:spPr>
          <a:xfrm>
            <a:off x="7221792" y="2749166"/>
            <a:ext cx="1136528" cy="957553"/>
          </a:xfrm>
          <a:prstGeom prst="roundRect">
            <a:avLst>
              <a:gd name="adj" fmla="val 10000"/>
            </a:avLst>
          </a:prstGeom>
          <a:solidFill>
            <a:schemeClr val="bg1">
              <a:alpha val="90000"/>
            </a:schemeClr>
          </a:solidFill>
          <a:ln>
            <a:solidFill>
              <a:schemeClr val="tx2">
                <a:lumMod val="10000"/>
                <a:lumOff val="90000"/>
                <a:alpha val="90000"/>
              </a:schemeClr>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numCol="1" anchor="ctr"/>
          <a:lstStyle/>
          <a:p>
            <a:r>
              <a:rPr lang="fr-FR" sz="900" dirty="0">
                <a:latin typeface="Verdana" panose="020B0604030504040204" pitchFamily="34" charset="0"/>
                <a:ea typeface="Verdana" panose="020B0604030504040204" pitchFamily="34" charset="0"/>
              </a:rPr>
              <a:t>Préparation</a:t>
            </a:r>
          </a:p>
          <a:p>
            <a:r>
              <a:rPr lang="fr-FR" sz="900" dirty="0">
                <a:latin typeface="Verdana" panose="020B0604030504040204" pitchFamily="34" charset="0"/>
                <a:ea typeface="Verdana" panose="020B0604030504040204" pitchFamily="34" charset="0"/>
              </a:rPr>
              <a:t>de l’expédition</a:t>
            </a:r>
          </a:p>
        </p:txBody>
      </p:sp>
      <p:cxnSp>
        <p:nvCxnSpPr>
          <p:cNvPr id="177" name="Connector: Elbow 176">
            <a:extLst>
              <a:ext uri="{FF2B5EF4-FFF2-40B4-BE49-F238E27FC236}">
                <a16:creationId xmlns:a16="http://schemas.microsoft.com/office/drawing/2014/main" id="{6EACA40C-657E-4941-B76D-270B88A2FD3D}"/>
              </a:ext>
            </a:extLst>
          </p:cNvPr>
          <p:cNvCxnSpPr>
            <a:cxnSpLocks/>
            <a:stCxn id="167" idx="3"/>
            <a:endCxn id="174" idx="0"/>
          </p:cNvCxnSpPr>
          <p:nvPr/>
        </p:nvCxnSpPr>
        <p:spPr>
          <a:xfrm>
            <a:off x="7076588" y="1768682"/>
            <a:ext cx="713468" cy="980484"/>
          </a:xfrm>
          <a:prstGeom prst="bentConnector2">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82" name="Straight Arrow Connector 181">
            <a:extLst>
              <a:ext uri="{FF2B5EF4-FFF2-40B4-BE49-F238E27FC236}">
                <a16:creationId xmlns:a16="http://schemas.microsoft.com/office/drawing/2014/main" id="{B6FCD1B4-2213-496E-B8E7-B9D5B8F28ACD}"/>
              </a:ext>
            </a:extLst>
          </p:cNvPr>
          <p:cNvCxnSpPr>
            <a:cxnSpLocks/>
            <a:stCxn id="134" idx="3"/>
          </p:cNvCxnSpPr>
          <p:nvPr/>
        </p:nvCxnSpPr>
        <p:spPr>
          <a:xfrm>
            <a:off x="6932977" y="3485216"/>
            <a:ext cx="288814" cy="3027"/>
          </a:xfrm>
          <a:prstGeom prst="straightConnector1">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85" name="Straight Arrow Connector 184">
            <a:extLst>
              <a:ext uri="{FF2B5EF4-FFF2-40B4-BE49-F238E27FC236}">
                <a16:creationId xmlns:a16="http://schemas.microsoft.com/office/drawing/2014/main" id="{CD77F9EB-7160-493E-B0D7-16C13669B41E}"/>
              </a:ext>
            </a:extLst>
          </p:cNvPr>
          <p:cNvCxnSpPr>
            <a:cxnSpLocks/>
            <a:stCxn id="112" idx="2"/>
            <a:endCxn id="121" idx="0"/>
          </p:cNvCxnSpPr>
          <p:nvPr/>
        </p:nvCxnSpPr>
        <p:spPr>
          <a:xfrm flipH="1">
            <a:off x="4966063" y="4828236"/>
            <a:ext cx="781" cy="306326"/>
          </a:xfrm>
          <a:prstGeom prst="straightConnector1">
            <a:avLst/>
          </a:prstGeom>
          <a:ln w="25400">
            <a:solidFill>
              <a:schemeClr val="bg1">
                <a:lumMod val="65000"/>
              </a:schemeClr>
            </a:solidFill>
            <a:prstDash val="sysDash"/>
            <a:headEnd type="none"/>
            <a:tailEnd type="none"/>
          </a:ln>
        </p:spPr>
        <p:style>
          <a:lnRef idx="1">
            <a:schemeClr val="accent1"/>
          </a:lnRef>
          <a:fillRef idx="0">
            <a:schemeClr val="accent1"/>
          </a:fillRef>
          <a:effectRef idx="0">
            <a:schemeClr val="accent1"/>
          </a:effectRef>
          <a:fontRef idx="minor">
            <a:schemeClr val="tx1"/>
          </a:fontRef>
        </p:style>
      </p:cxnSp>
      <p:cxnSp>
        <p:nvCxnSpPr>
          <p:cNvPr id="193" name="Straight Arrow Connector 192">
            <a:extLst>
              <a:ext uri="{FF2B5EF4-FFF2-40B4-BE49-F238E27FC236}">
                <a16:creationId xmlns:a16="http://schemas.microsoft.com/office/drawing/2014/main" id="{F4DC2624-0E6D-48DE-99F9-B76AFCAD808C}"/>
              </a:ext>
            </a:extLst>
          </p:cNvPr>
          <p:cNvCxnSpPr>
            <a:cxnSpLocks/>
          </p:cNvCxnSpPr>
          <p:nvPr/>
        </p:nvCxnSpPr>
        <p:spPr>
          <a:xfrm>
            <a:off x="1463041" y="3723485"/>
            <a:ext cx="0" cy="354977"/>
          </a:xfrm>
          <a:prstGeom prst="straightConnector1">
            <a:avLst/>
          </a:prstGeom>
          <a:ln w="25400">
            <a:solidFill>
              <a:schemeClr val="bg1">
                <a:lumMod val="65000"/>
              </a:schemeClr>
            </a:solidFill>
            <a:prstDash val="sysDash"/>
            <a:tailEnd type="none"/>
          </a:ln>
        </p:spPr>
        <p:style>
          <a:lnRef idx="1">
            <a:schemeClr val="accent1"/>
          </a:lnRef>
          <a:fillRef idx="0">
            <a:schemeClr val="accent1"/>
          </a:fillRef>
          <a:effectRef idx="0">
            <a:schemeClr val="accent1"/>
          </a:effectRef>
          <a:fontRef idx="minor">
            <a:schemeClr val="tx1"/>
          </a:fontRef>
        </p:style>
      </p:cxnSp>
      <p:cxnSp>
        <p:nvCxnSpPr>
          <p:cNvPr id="196" name="Straight Arrow Connector 195">
            <a:extLst>
              <a:ext uri="{FF2B5EF4-FFF2-40B4-BE49-F238E27FC236}">
                <a16:creationId xmlns:a16="http://schemas.microsoft.com/office/drawing/2014/main" id="{B87F99E6-4617-46AA-84E3-563585815529}"/>
              </a:ext>
            </a:extLst>
          </p:cNvPr>
          <p:cNvCxnSpPr>
            <a:cxnSpLocks/>
          </p:cNvCxnSpPr>
          <p:nvPr/>
        </p:nvCxnSpPr>
        <p:spPr>
          <a:xfrm flipH="1" flipV="1">
            <a:off x="5569540" y="2970670"/>
            <a:ext cx="254278" cy="1"/>
          </a:xfrm>
          <a:prstGeom prst="straightConnector1">
            <a:avLst/>
          </a:prstGeom>
          <a:ln w="25400">
            <a:solidFill>
              <a:schemeClr val="bg1">
                <a:lumMod val="65000"/>
              </a:schemeClr>
            </a:solidFill>
            <a:prstDash val="sysDash"/>
            <a:headEnd type="none"/>
            <a:tailEnd type="none"/>
          </a:ln>
        </p:spPr>
        <p:style>
          <a:lnRef idx="1">
            <a:schemeClr val="accent1"/>
          </a:lnRef>
          <a:fillRef idx="0">
            <a:schemeClr val="accent1"/>
          </a:fillRef>
          <a:effectRef idx="0">
            <a:schemeClr val="accent1"/>
          </a:effectRef>
          <a:fontRef idx="minor">
            <a:schemeClr val="tx1"/>
          </a:fontRef>
        </p:style>
      </p:cxnSp>
      <p:cxnSp>
        <p:nvCxnSpPr>
          <p:cNvPr id="199" name="Straight Arrow Connector 198">
            <a:extLst>
              <a:ext uri="{FF2B5EF4-FFF2-40B4-BE49-F238E27FC236}">
                <a16:creationId xmlns:a16="http://schemas.microsoft.com/office/drawing/2014/main" id="{DCF56DDA-4773-43C9-8C9B-437338E81C99}"/>
              </a:ext>
            </a:extLst>
          </p:cNvPr>
          <p:cNvCxnSpPr>
            <a:cxnSpLocks/>
          </p:cNvCxnSpPr>
          <p:nvPr/>
        </p:nvCxnSpPr>
        <p:spPr>
          <a:xfrm flipH="1" flipV="1">
            <a:off x="5534268" y="3485215"/>
            <a:ext cx="297788" cy="1"/>
          </a:xfrm>
          <a:prstGeom prst="straightConnector1">
            <a:avLst/>
          </a:prstGeom>
          <a:ln w="25400">
            <a:solidFill>
              <a:schemeClr val="bg1">
                <a:lumMod val="65000"/>
              </a:schemeClr>
            </a:solidFill>
            <a:prstDash val="sysDash"/>
            <a:headEnd type="none"/>
            <a:tailEnd type="none"/>
          </a:ln>
        </p:spPr>
        <p:style>
          <a:lnRef idx="1">
            <a:schemeClr val="accent1"/>
          </a:lnRef>
          <a:fillRef idx="0">
            <a:schemeClr val="accent1"/>
          </a:fillRef>
          <a:effectRef idx="0">
            <a:schemeClr val="accent1"/>
          </a:effectRef>
          <a:fontRef idx="minor">
            <a:schemeClr val="tx1"/>
          </a:fontRef>
        </p:style>
      </p:cxnSp>
      <p:sp>
        <p:nvSpPr>
          <p:cNvPr id="202" name="Rectangle : coins arrondis 89">
            <a:extLst>
              <a:ext uri="{FF2B5EF4-FFF2-40B4-BE49-F238E27FC236}">
                <a16:creationId xmlns:a16="http://schemas.microsoft.com/office/drawing/2014/main" id="{BD5164BD-99FC-4206-AB02-810C5D27C671}"/>
              </a:ext>
            </a:extLst>
          </p:cNvPr>
          <p:cNvSpPr/>
          <p:nvPr/>
        </p:nvSpPr>
        <p:spPr>
          <a:xfrm>
            <a:off x="6187924" y="4056650"/>
            <a:ext cx="2578337" cy="302337"/>
          </a:xfrm>
          <a:prstGeom prst="roundRect">
            <a:avLst>
              <a:gd name="adj" fmla="val 10000"/>
            </a:avLst>
          </a:prstGeom>
          <a:solidFill>
            <a:schemeClr val="bg1">
              <a:alpha val="90000"/>
            </a:schemeClr>
          </a:solidFill>
          <a:ln>
            <a:solidFill>
              <a:schemeClr val="bg1">
                <a:lumMod val="65000"/>
                <a:alpha val="90000"/>
              </a:schemeClr>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nchor="ctr"/>
          <a:lstStyle/>
          <a:p>
            <a:r>
              <a:rPr lang="fr-FR" sz="1200" dirty="0">
                <a:latin typeface="Verdana" panose="020B0604030504040204" pitchFamily="34" charset="0"/>
                <a:ea typeface="Verdana" panose="020B0604030504040204" pitchFamily="34" charset="0"/>
              </a:rPr>
              <a:t>Préparation ITMATT avec infos «rendu droits acquittés»</a:t>
            </a:r>
          </a:p>
        </p:txBody>
      </p:sp>
      <p:sp>
        <p:nvSpPr>
          <p:cNvPr id="203" name="Rectangle : coins arrondis 89">
            <a:extLst>
              <a:ext uri="{FF2B5EF4-FFF2-40B4-BE49-F238E27FC236}">
                <a16:creationId xmlns:a16="http://schemas.microsoft.com/office/drawing/2014/main" id="{2BC29AE0-F9EF-49FE-8841-2723FEDC9378}"/>
              </a:ext>
            </a:extLst>
          </p:cNvPr>
          <p:cNvSpPr/>
          <p:nvPr/>
        </p:nvSpPr>
        <p:spPr>
          <a:xfrm>
            <a:off x="6187924" y="4400006"/>
            <a:ext cx="2591283" cy="430992"/>
          </a:xfrm>
          <a:prstGeom prst="roundRect">
            <a:avLst>
              <a:gd name="adj" fmla="val 10000"/>
            </a:avLst>
          </a:prstGeom>
          <a:solidFill>
            <a:schemeClr val="bg1">
              <a:alpha val="90000"/>
            </a:schemeClr>
          </a:solidFill>
          <a:ln>
            <a:solidFill>
              <a:schemeClr val="bg1">
                <a:lumMod val="65000"/>
                <a:alpha val="90000"/>
              </a:schemeClr>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nchor="ctr"/>
          <a:lstStyle/>
          <a:p>
            <a:r>
              <a:rPr lang="fr-FR" sz="1200" dirty="0">
                <a:latin typeface="Verdana" panose="020B0604030504040204" pitchFamily="34" charset="0"/>
                <a:ea typeface="Verdana" panose="020B0604030504040204" pitchFamily="34" charset="0"/>
              </a:rPr>
              <a:t>Associer S10–ID de déclaration–ID de l’expéditeur</a:t>
            </a:r>
          </a:p>
        </p:txBody>
      </p:sp>
      <p:sp>
        <p:nvSpPr>
          <p:cNvPr id="204" name="Rectangle : coins arrondis 89">
            <a:extLst>
              <a:ext uri="{FF2B5EF4-FFF2-40B4-BE49-F238E27FC236}">
                <a16:creationId xmlns:a16="http://schemas.microsoft.com/office/drawing/2014/main" id="{09AFB339-B95E-4F2D-8050-47A6EEAC8EF4}"/>
              </a:ext>
            </a:extLst>
          </p:cNvPr>
          <p:cNvSpPr/>
          <p:nvPr/>
        </p:nvSpPr>
        <p:spPr>
          <a:xfrm>
            <a:off x="6710912" y="5134562"/>
            <a:ext cx="1551994" cy="565958"/>
          </a:xfrm>
          <a:prstGeom prst="roundRect">
            <a:avLst>
              <a:gd name="adj" fmla="val 10000"/>
            </a:avLst>
          </a:prstGeom>
          <a:solidFill>
            <a:schemeClr val="bg1">
              <a:alpha val="90000"/>
            </a:schemeClr>
          </a:solidFill>
          <a:ln>
            <a:solidFill>
              <a:schemeClr val="bg1">
                <a:lumMod val="65000"/>
                <a:alpha val="90000"/>
              </a:schemeClr>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nchor="ctr"/>
          <a:lstStyle/>
          <a:p>
            <a:r>
              <a:rPr lang="fr-FR" sz="1200">
                <a:latin typeface="Verdana" panose="020B0604030504040204" pitchFamily="34" charset="0"/>
                <a:ea typeface="Verdana" panose="020B0604030504040204" pitchFamily="34" charset="0"/>
              </a:rPr>
              <a:t>Référence d’expédition</a:t>
            </a:r>
          </a:p>
        </p:txBody>
      </p:sp>
      <p:cxnSp>
        <p:nvCxnSpPr>
          <p:cNvPr id="205" name="Straight Arrow Connector 204">
            <a:extLst>
              <a:ext uri="{FF2B5EF4-FFF2-40B4-BE49-F238E27FC236}">
                <a16:creationId xmlns:a16="http://schemas.microsoft.com/office/drawing/2014/main" id="{48768C96-9E73-4156-BCBC-146569E59990}"/>
              </a:ext>
            </a:extLst>
          </p:cNvPr>
          <p:cNvCxnSpPr>
            <a:cxnSpLocks/>
          </p:cNvCxnSpPr>
          <p:nvPr/>
        </p:nvCxnSpPr>
        <p:spPr>
          <a:xfrm>
            <a:off x="7713331" y="3719831"/>
            <a:ext cx="4123" cy="336819"/>
          </a:xfrm>
          <a:prstGeom prst="straightConnector1">
            <a:avLst/>
          </a:prstGeom>
          <a:ln w="25400">
            <a:solidFill>
              <a:schemeClr val="bg1">
                <a:lumMod val="65000"/>
              </a:schemeClr>
            </a:solidFill>
            <a:prstDash val="sysDash"/>
            <a:headEnd type="none"/>
            <a:tailEnd type="none"/>
          </a:ln>
        </p:spPr>
        <p:style>
          <a:lnRef idx="1">
            <a:schemeClr val="accent1"/>
          </a:lnRef>
          <a:fillRef idx="0">
            <a:schemeClr val="accent1"/>
          </a:fillRef>
          <a:effectRef idx="0">
            <a:schemeClr val="accent1"/>
          </a:effectRef>
          <a:fontRef idx="minor">
            <a:schemeClr val="tx1"/>
          </a:fontRef>
        </p:style>
      </p:cxnSp>
      <p:cxnSp>
        <p:nvCxnSpPr>
          <p:cNvPr id="208" name="Straight Arrow Connector 207">
            <a:extLst>
              <a:ext uri="{FF2B5EF4-FFF2-40B4-BE49-F238E27FC236}">
                <a16:creationId xmlns:a16="http://schemas.microsoft.com/office/drawing/2014/main" id="{4F7FE745-2065-4E1E-B4D2-92E31F6115B8}"/>
              </a:ext>
            </a:extLst>
          </p:cNvPr>
          <p:cNvCxnSpPr>
            <a:cxnSpLocks/>
            <a:stCxn id="204" idx="0"/>
            <a:endCxn id="203" idx="2"/>
          </p:cNvCxnSpPr>
          <p:nvPr/>
        </p:nvCxnSpPr>
        <p:spPr>
          <a:xfrm flipH="1" flipV="1">
            <a:off x="7483566" y="4830998"/>
            <a:ext cx="3343" cy="303564"/>
          </a:xfrm>
          <a:prstGeom prst="straightConnector1">
            <a:avLst/>
          </a:prstGeom>
          <a:ln w="25400">
            <a:solidFill>
              <a:schemeClr val="bg1">
                <a:lumMod val="65000"/>
              </a:schemeClr>
            </a:solidFill>
            <a:prstDash val="sysDash"/>
            <a:headEnd type="none"/>
            <a:tailEnd type="none"/>
          </a:ln>
        </p:spPr>
        <p:style>
          <a:lnRef idx="1">
            <a:schemeClr val="accent1"/>
          </a:lnRef>
          <a:fillRef idx="0">
            <a:schemeClr val="accent1"/>
          </a:fillRef>
          <a:effectRef idx="0">
            <a:schemeClr val="accent1"/>
          </a:effectRef>
          <a:fontRef idx="minor">
            <a:schemeClr val="tx1"/>
          </a:fontRef>
        </p:style>
      </p:cxnSp>
      <p:sp>
        <p:nvSpPr>
          <p:cNvPr id="216" name="Rectangle : coins arrondis 89">
            <a:extLst>
              <a:ext uri="{FF2B5EF4-FFF2-40B4-BE49-F238E27FC236}">
                <a16:creationId xmlns:a16="http://schemas.microsoft.com/office/drawing/2014/main" id="{EB15A8C1-9F4A-4282-A167-D781A9EC5164}"/>
              </a:ext>
            </a:extLst>
          </p:cNvPr>
          <p:cNvSpPr/>
          <p:nvPr/>
        </p:nvSpPr>
        <p:spPr>
          <a:xfrm>
            <a:off x="8874026" y="2747459"/>
            <a:ext cx="1133765" cy="957553"/>
          </a:xfrm>
          <a:prstGeom prst="roundRect">
            <a:avLst>
              <a:gd name="adj" fmla="val 10000"/>
            </a:avLst>
          </a:prstGeom>
          <a:solidFill>
            <a:schemeClr val="bg1">
              <a:alpha val="90000"/>
            </a:schemeClr>
          </a:solidFill>
          <a:ln>
            <a:solidFill>
              <a:schemeClr val="tx2">
                <a:lumMod val="10000"/>
                <a:lumOff val="90000"/>
                <a:alpha val="90000"/>
              </a:schemeClr>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numCol="1" anchor="ctr"/>
          <a:lstStyle/>
          <a:p>
            <a:r>
              <a:rPr lang="fr-FR" sz="1200" dirty="0">
                <a:latin typeface="Verdana" panose="020B0604030504040204" pitchFamily="34" charset="0"/>
                <a:ea typeface="Verdana" panose="020B0604030504040204" pitchFamily="34" charset="0"/>
              </a:rPr>
              <a:t>Préparation</a:t>
            </a:r>
          </a:p>
          <a:p>
            <a:r>
              <a:rPr lang="fr-FR" sz="1200" dirty="0">
                <a:latin typeface="Verdana" panose="020B0604030504040204" pitchFamily="34" charset="0"/>
                <a:ea typeface="Verdana" panose="020B0604030504040204" pitchFamily="34" charset="0"/>
              </a:rPr>
              <a:t>de la dépêche</a:t>
            </a:r>
          </a:p>
        </p:txBody>
      </p:sp>
      <p:cxnSp>
        <p:nvCxnSpPr>
          <p:cNvPr id="217" name="Straight Arrow Connector 216">
            <a:extLst>
              <a:ext uri="{FF2B5EF4-FFF2-40B4-BE49-F238E27FC236}">
                <a16:creationId xmlns:a16="http://schemas.microsoft.com/office/drawing/2014/main" id="{48F2167A-0A8A-46D8-A1DD-4426C832A935}"/>
              </a:ext>
            </a:extLst>
          </p:cNvPr>
          <p:cNvCxnSpPr>
            <a:cxnSpLocks/>
            <a:endCxn id="216" idx="1"/>
          </p:cNvCxnSpPr>
          <p:nvPr/>
        </p:nvCxnSpPr>
        <p:spPr>
          <a:xfrm>
            <a:off x="8358320" y="3226236"/>
            <a:ext cx="515706" cy="0"/>
          </a:xfrm>
          <a:prstGeom prst="straightConnector1">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20" name="Rectangle : coins arrondis 89">
            <a:extLst>
              <a:ext uri="{FF2B5EF4-FFF2-40B4-BE49-F238E27FC236}">
                <a16:creationId xmlns:a16="http://schemas.microsoft.com/office/drawing/2014/main" id="{056DD614-CB13-4EF1-A2BB-D9559D102CBD}"/>
              </a:ext>
            </a:extLst>
          </p:cNvPr>
          <p:cNvSpPr/>
          <p:nvPr/>
        </p:nvSpPr>
        <p:spPr>
          <a:xfrm>
            <a:off x="8875590" y="4056650"/>
            <a:ext cx="1132202" cy="771585"/>
          </a:xfrm>
          <a:prstGeom prst="roundRect">
            <a:avLst>
              <a:gd name="adj" fmla="val 10000"/>
            </a:avLst>
          </a:prstGeom>
          <a:solidFill>
            <a:schemeClr val="bg1">
              <a:alpha val="90000"/>
            </a:schemeClr>
          </a:solidFill>
          <a:ln>
            <a:solidFill>
              <a:schemeClr val="bg1">
                <a:lumMod val="65000"/>
                <a:alpha val="90000"/>
              </a:schemeClr>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nchor="ctr"/>
          <a:lstStyle/>
          <a:p>
            <a:r>
              <a:rPr lang="fr-FR" sz="1200" dirty="0">
                <a:latin typeface="Verdana" panose="020B0604030504040204" pitchFamily="34" charset="0"/>
                <a:ea typeface="Verdana" panose="020B0604030504040204" pitchFamily="34" charset="0"/>
              </a:rPr>
              <a:t>Copies de données de POST*Net</a:t>
            </a:r>
          </a:p>
        </p:txBody>
      </p:sp>
      <p:sp>
        <p:nvSpPr>
          <p:cNvPr id="221" name="Rectangle : coins arrondis 89">
            <a:extLst>
              <a:ext uri="{FF2B5EF4-FFF2-40B4-BE49-F238E27FC236}">
                <a16:creationId xmlns:a16="http://schemas.microsoft.com/office/drawing/2014/main" id="{103AF499-514F-4B3C-AF2F-BDB286FD0E17}"/>
              </a:ext>
            </a:extLst>
          </p:cNvPr>
          <p:cNvSpPr/>
          <p:nvPr/>
        </p:nvSpPr>
        <p:spPr>
          <a:xfrm>
            <a:off x="8875589" y="5134562"/>
            <a:ext cx="1132203" cy="565958"/>
          </a:xfrm>
          <a:prstGeom prst="roundRect">
            <a:avLst>
              <a:gd name="adj" fmla="val 10000"/>
            </a:avLst>
          </a:prstGeom>
          <a:solidFill>
            <a:schemeClr val="bg1">
              <a:alpha val="90000"/>
            </a:schemeClr>
          </a:solidFill>
          <a:ln>
            <a:solidFill>
              <a:schemeClr val="bg1">
                <a:lumMod val="65000"/>
                <a:alpha val="90000"/>
              </a:schemeClr>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nchor="ctr"/>
          <a:lstStyle/>
          <a:p>
            <a:r>
              <a:rPr lang="fr-FR" sz="1200">
                <a:latin typeface="Verdana" panose="020B0604030504040204" pitchFamily="34" charset="0"/>
                <a:ea typeface="Verdana" panose="020B0604030504040204" pitchFamily="34" charset="0"/>
              </a:rPr>
              <a:t>Manifeste</a:t>
            </a:r>
          </a:p>
        </p:txBody>
      </p:sp>
      <p:cxnSp>
        <p:nvCxnSpPr>
          <p:cNvPr id="224" name="Straight Arrow Connector 223">
            <a:extLst>
              <a:ext uri="{FF2B5EF4-FFF2-40B4-BE49-F238E27FC236}">
                <a16:creationId xmlns:a16="http://schemas.microsoft.com/office/drawing/2014/main" id="{F110251B-F630-48FB-AAB4-F4625AAF7C02}"/>
              </a:ext>
            </a:extLst>
          </p:cNvPr>
          <p:cNvCxnSpPr>
            <a:cxnSpLocks/>
            <a:stCxn id="220" idx="0"/>
            <a:endCxn id="216" idx="2"/>
          </p:cNvCxnSpPr>
          <p:nvPr/>
        </p:nvCxnSpPr>
        <p:spPr>
          <a:xfrm flipH="1" flipV="1">
            <a:off x="9440909" y="3705012"/>
            <a:ext cx="782" cy="351638"/>
          </a:xfrm>
          <a:prstGeom prst="straightConnector1">
            <a:avLst/>
          </a:prstGeom>
          <a:ln w="25400">
            <a:solidFill>
              <a:schemeClr val="bg1">
                <a:lumMod val="65000"/>
              </a:schemeClr>
            </a:solidFill>
            <a:prstDash val="sysDash"/>
            <a:headEnd type="none"/>
            <a:tailEnd type="none"/>
          </a:ln>
        </p:spPr>
        <p:style>
          <a:lnRef idx="1">
            <a:schemeClr val="accent1"/>
          </a:lnRef>
          <a:fillRef idx="0">
            <a:schemeClr val="accent1"/>
          </a:fillRef>
          <a:effectRef idx="0">
            <a:schemeClr val="accent1"/>
          </a:effectRef>
          <a:fontRef idx="minor">
            <a:schemeClr val="tx1"/>
          </a:fontRef>
        </p:style>
      </p:cxnSp>
      <p:cxnSp>
        <p:nvCxnSpPr>
          <p:cNvPr id="227" name="Straight Arrow Connector 226">
            <a:extLst>
              <a:ext uri="{FF2B5EF4-FFF2-40B4-BE49-F238E27FC236}">
                <a16:creationId xmlns:a16="http://schemas.microsoft.com/office/drawing/2014/main" id="{9436A5A1-36C1-4B0F-84CA-81A7E1C9D82A}"/>
              </a:ext>
            </a:extLst>
          </p:cNvPr>
          <p:cNvCxnSpPr>
            <a:cxnSpLocks/>
            <a:stCxn id="221" idx="0"/>
            <a:endCxn id="220" idx="2"/>
          </p:cNvCxnSpPr>
          <p:nvPr/>
        </p:nvCxnSpPr>
        <p:spPr>
          <a:xfrm flipV="1">
            <a:off x="9441691" y="4828235"/>
            <a:ext cx="0" cy="306327"/>
          </a:xfrm>
          <a:prstGeom prst="straightConnector1">
            <a:avLst/>
          </a:prstGeom>
          <a:ln w="25400">
            <a:solidFill>
              <a:schemeClr val="bg1">
                <a:lumMod val="65000"/>
              </a:schemeClr>
            </a:solidFill>
            <a:prstDash val="sysDash"/>
            <a:headEnd type="none"/>
            <a:tailEnd type="none"/>
          </a:ln>
        </p:spPr>
        <p:style>
          <a:lnRef idx="1">
            <a:schemeClr val="accent1"/>
          </a:lnRef>
          <a:fillRef idx="0">
            <a:schemeClr val="accent1"/>
          </a:fillRef>
          <a:effectRef idx="0">
            <a:schemeClr val="accent1"/>
          </a:effectRef>
          <a:fontRef idx="minor">
            <a:schemeClr val="tx1"/>
          </a:fontRef>
        </p:style>
      </p:cxnSp>
      <p:sp>
        <p:nvSpPr>
          <p:cNvPr id="234" name="Rectangle : coins arrondis 89">
            <a:extLst>
              <a:ext uri="{FF2B5EF4-FFF2-40B4-BE49-F238E27FC236}">
                <a16:creationId xmlns:a16="http://schemas.microsoft.com/office/drawing/2014/main" id="{8781F7F9-C4DA-4F9C-AB69-98B3188F5D9D}"/>
              </a:ext>
            </a:extLst>
          </p:cNvPr>
          <p:cNvSpPr/>
          <p:nvPr/>
        </p:nvSpPr>
        <p:spPr>
          <a:xfrm>
            <a:off x="8875590" y="6023711"/>
            <a:ext cx="1132203" cy="565958"/>
          </a:xfrm>
          <a:prstGeom prst="roundRect">
            <a:avLst>
              <a:gd name="adj" fmla="val 10000"/>
            </a:avLst>
          </a:prstGeom>
          <a:solidFill>
            <a:schemeClr val="bg1">
              <a:alpha val="90000"/>
            </a:schemeClr>
          </a:solidFill>
          <a:ln>
            <a:solidFill>
              <a:schemeClr val="bg1">
                <a:lumMod val="65000"/>
                <a:alpha val="90000"/>
              </a:schemeClr>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nchor="ctr"/>
          <a:lstStyle/>
          <a:p>
            <a:r>
              <a:rPr lang="fr-FR" sz="1200">
                <a:latin typeface="Verdana" panose="020B0604030504040204" pitchFamily="34" charset="0"/>
                <a:ea typeface="Verdana" panose="020B0604030504040204" pitchFamily="34" charset="0"/>
              </a:rPr>
              <a:t>Évaluation</a:t>
            </a:r>
          </a:p>
          <a:p>
            <a:r>
              <a:rPr lang="fr-FR" sz="1200">
                <a:latin typeface="Verdana" panose="020B0604030504040204" pitchFamily="34" charset="0"/>
                <a:ea typeface="Verdana" panose="020B0604030504040204" pitchFamily="34" charset="0"/>
              </a:rPr>
              <a:t>finale</a:t>
            </a:r>
          </a:p>
        </p:txBody>
      </p:sp>
      <p:sp>
        <p:nvSpPr>
          <p:cNvPr id="240" name="Rectangle : coins arrondis 89">
            <a:extLst>
              <a:ext uri="{FF2B5EF4-FFF2-40B4-BE49-F238E27FC236}">
                <a16:creationId xmlns:a16="http://schemas.microsoft.com/office/drawing/2014/main" id="{31D590CE-CC22-4F51-B674-EB065B4C6BE5}"/>
              </a:ext>
            </a:extLst>
          </p:cNvPr>
          <p:cNvSpPr/>
          <p:nvPr/>
        </p:nvSpPr>
        <p:spPr>
          <a:xfrm>
            <a:off x="10280141" y="6023711"/>
            <a:ext cx="1410551" cy="565958"/>
          </a:xfrm>
          <a:prstGeom prst="roundRect">
            <a:avLst>
              <a:gd name="adj" fmla="val 10000"/>
            </a:avLst>
          </a:prstGeom>
          <a:solidFill>
            <a:schemeClr val="bg1">
              <a:alpha val="90000"/>
            </a:schemeClr>
          </a:solidFill>
          <a:ln>
            <a:solidFill>
              <a:schemeClr val="bg1">
                <a:lumMod val="65000"/>
                <a:alpha val="90000"/>
              </a:schemeClr>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nchor="ctr"/>
          <a:lstStyle/>
          <a:p>
            <a:r>
              <a:rPr lang="fr-FR" sz="1200" dirty="0">
                <a:latin typeface="Verdana" panose="020B0604030504040204" pitchFamily="34" charset="0"/>
                <a:ea typeface="Verdana" panose="020B0604030504040204" pitchFamily="34" charset="0"/>
              </a:rPr>
              <a:t>Facturation partie autorisée</a:t>
            </a:r>
          </a:p>
        </p:txBody>
      </p:sp>
      <p:sp>
        <p:nvSpPr>
          <p:cNvPr id="241" name="Rectangle : coins arrondis 89">
            <a:extLst>
              <a:ext uri="{FF2B5EF4-FFF2-40B4-BE49-F238E27FC236}">
                <a16:creationId xmlns:a16="http://schemas.microsoft.com/office/drawing/2014/main" id="{EB2CD3D7-64E5-42FD-815B-EB3F6D070B1B}"/>
              </a:ext>
            </a:extLst>
          </p:cNvPr>
          <p:cNvSpPr/>
          <p:nvPr/>
        </p:nvSpPr>
        <p:spPr>
          <a:xfrm>
            <a:off x="10280142" y="5131588"/>
            <a:ext cx="1402412" cy="565958"/>
          </a:xfrm>
          <a:prstGeom prst="roundRect">
            <a:avLst>
              <a:gd name="adj" fmla="val 10000"/>
            </a:avLst>
          </a:prstGeom>
          <a:solidFill>
            <a:schemeClr val="bg1">
              <a:alpha val="90000"/>
            </a:schemeClr>
          </a:solidFill>
          <a:ln>
            <a:solidFill>
              <a:schemeClr val="bg1">
                <a:lumMod val="65000"/>
                <a:alpha val="90000"/>
              </a:schemeClr>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nchor="ctr"/>
          <a:lstStyle/>
          <a:p>
            <a:r>
              <a:rPr lang="fr-FR" sz="1200" dirty="0">
                <a:latin typeface="Verdana" panose="020B0604030504040204" pitchFamily="34" charset="0"/>
                <a:ea typeface="Verdana" panose="020B0604030504040204" pitchFamily="34" charset="0"/>
              </a:rPr>
              <a:t>Facturation </a:t>
            </a:r>
            <a:br>
              <a:rPr lang="fr-FR" sz="1200" dirty="0">
                <a:latin typeface="Verdana" panose="020B0604030504040204" pitchFamily="34" charset="0"/>
                <a:ea typeface="Verdana" panose="020B0604030504040204" pitchFamily="34" charset="0"/>
              </a:rPr>
            </a:br>
            <a:r>
              <a:rPr lang="fr-FR" sz="1200" dirty="0">
                <a:latin typeface="Verdana" panose="020B0604030504040204" pitchFamily="34" charset="0"/>
                <a:ea typeface="Verdana" panose="020B0604030504040204" pitchFamily="34" charset="0"/>
              </a:rPr>
              <a:t>de la poste ou de l’expéditeur</a:t>
            </a:r>
          </a:p>
        </p:txBody>
      </p:sp>
      <p:pic>
        <p:nvPicPr>
          <p:cNvPr id="242" name="Graphique 125">
            <a:extLst>
              <a:ext uri="{FF2B5EF4-FFF2-40B4-BE49-F238E27FC236}">
                <a16:creationId xmlns:a16="http://schemas.microsoft.com/office/drawing/2014/main" id="{D52D28E0-08FD-4020-A1EF-5FC86DE789C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680165" y="1595019"/>
            <a:ext cx="475102" cy="475102"/>
          </a:xfrm>
          <a:prstGeom prst="rect">
            <a:avLst/>
          </a:prstGeom>
        </p:spPr>
      </p:pic>
      <p:sp>
        <p:nvSpPr>
          <p:cNvPr id="243" name="TextBox 242">
            <a:extLst>
              <a:ext uri="{FF2B5EF4-FFF2-40B4-BE49-F238E27FC236}">
                <a16:creationId xmlns:a16="http://schemas.microsoft.com/office/drawing/2014/main" id="{41F3546D-8462-4E3B-844D-C705B3BB5F9E}"/>
              </a:ext>
            </a:extLst>
          </p:cNvPr>
          <p:cNvSpPr txBox="1"/>
          <p:nvPr/>
        </p:nvSpPr>
        <p:spPr>
          <a:xfrm>
            <a:off x="11099773" y="1510155"/>
            <a:ext cx="718851" cy="461665"/>
          </a:xfrm>
          <a:prstGeom prst="rect">
            <a:avLst/>
          </a:prstGeom>
          <a:noFill/>
        </p:spPr>
        <p:txBody>
          <a:bodyPr wrap="none" rtlCol="0">
            <a:spAutoFit/>
          </a:bodyPr>
          <a:lstStyle/>
          <a:p>
            <a:r>
              <a:rPr lang="fr-FR" sz="1200">
                <a:solidFill>
                  <a:srgbClr val="FF0000"/>
                </a:solidFill>
                <a:latin typeface="Verdana" panose="020B0604030504040204" pitchFamily="34" charset="0"/>
                <a:ea typeface="Verdana" panose="020B0604030504040204" pitchFamily="34" charset="0"/>
              </a:rPr>
              <a:t>Sur</a:t>
            </a:r>
          </a:p>
          <a:p>
            <a:r>
              <a:rPr lang="fr-FR" sz="1200">
                <a:solidFill>
                  <a:srgbClr val="FF0000"/>
                </a:solidFill>
                <a:latin typeface="Verdana" panose="020B0604030504040204" pitchFamily="34" charset="0"/>
                <a:ea typeface="Verdana" panose="020B0604030504040204" pitchFamily="34" charset="0"/>
              </a:rPr>
              <a:t>facture</a:t>
            </a:r>
          </a:p>
        </p:txBody>
      </p:sp>
      <p:sp>
        <p:nvSpPr>
          <p:cNvPr id="248" name="Rectangle : coins arrondis 89">
            <a:extLst>
              <a:ext uri="{FF2B5EF4-FFF2-40B4-BE49-F238E27FC236}">
                <a16:creationId xmlns:a16="http://schemas.microsoft.com/office/drawing/2014/main" id="{90C632B3-B6BB-4543-8214-D31A8D53A5C9}"/>
              </a:ext>
            </a:extLst>
          </p:cNvPr>
          <p:cNvSpPr/>
          <p:nvPr/>
        </p:nvSpPr>
        <p:spPr>
          <a:xfrm>
            <a:off x="10116339" y="2735487"/>
            <a:ext cx="1087366" cy="987998"/>
          </a:xfrm>
          <a:prstGeom prst="roundRect">
            <a:avLst>
              <a:gd name="adj" fmla="val 10000"/>
            </a:avLst>
          </a:prstGeom>
          <a:solidFill>
            <a:schemeClr val="bg1">
              <a:alpha val="90000"/>
            </a:schemeClr>
          </a:solidFill>
          <a:ln>
            <a:solidFill>
              <a:schemeClr val="tx2">
                <a:lumMod val="10000"/>
                <a:lumOff val="90000"/>
                <a:alpha val="90000"/>
              </a:schemeClr>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numCol="1" anchor="ctr"/>
          <a:lstStyle/>
          <a:p>
            <a:r>
              <a:rPr lang="fr-FR" sz="1050" dirty="0">
                <a:latin typeface="Verdana" panose="020B0604030504040204" pitchFamily="34" charset="0"/>
                <a:ea typeface="Verdana" panose="020B0604030504040204" pitchFamily="34" charset="0"/>
              </a:rPr>
              <a:t>Versement des droits</a:t>
            </a:r>
          </a:p>
          <a:p>
            <a:r>
              <a:rPr lang="fr-FR" sz="1050" dirty="0">
                <a:latin typeface="Verdana" panose="020B0604030504040204" pitchFamily="34" charset="0"/>
                <a:ea typeface="Verdana" panose="020B0604030504040204" pitchFamily="34" charset="0"/>
              </a:rPr>
              <a:t>(si paiement à la poste)</a:t>
            </a:r>
          </a:p>
        </p:txBody>
      </p:sp>
      <p:sp>
        <p:nvSpPr>
          <p:cNvPr id="249" name="Rectangle : coins arrondis 89">
            <a:extLst>
              <a:ext uri="{FF2B5EF4-FFF2-40B4-BE49-F238E27FC236}">
                <a16:creationId xmlns:a16="http://schemas.microsoft.com/office/drawing/2014/main" id="{9CA043E6-895D-47CE-B255-8BB301421507}"/>
              </a:ext>
            </a:extLst>
          </p:cNvPr>
          <p:cNvSpPr/>
          <p:nvPr/>
        </p:nvSpPr>
        <p:spPr>
          <a:xfrm>
            <a:off x="10394531" y="4060304"/>
            <a:ext cx="1070302" cy="771585"/>
          </a:xfrm>
          <a:prstGeom prst="roundRect">
            <a:avLst>
              <a:gd name="adj" fmla="val 10000"/>
            </a:avLst>
          </a:prstGeom>
          <a:solidFill>
            <a:schemeClr val="bg1">
              <a:alpha val="90000"/>
            </a:schemeClr>
          </a:solidFill>
          <a:ln>
            <a:solidFill>
              <a:schemeClr val="bg1">
                <a:lumMod val="65000"/>
                <a:alpha val="90000"/>
              </a:schemeClr>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nchor="ctr"/>
          <a:lstStyle/>
          <a:p>
            <a:r>
              <a:rPr lang="fr-FR" sz="1200">
                <a:latin typeface="Verdana" panose="020B0604030504040204" pitchFamily="34" charset="0"/>
                <a:ea typeface="Verdana" panose="020B0604030504040204" pitchFamily="34" charset="0"/>
              </a:rPr>
              <a:t>Rapports</a:t>
            </a:r>
          </a:p>
          <a:p>
            <a:r>
              <a:rPr lang="fr-FR" sz="1100">
                <a:latin typeface="Verdana" panose="020B0604030504040204" pitchFamily="34" charset="0"/>
                <a:ea typeface="Verdana" panose="020B0604030504040204" pitchFamily="34" charset="0"/>
              </a:rPr>
              <a:t>Tableaux de bord</a:t>
            </a:r>
          </a:p>
        </p:txBody>
      </p:sp>
      <p:cxnSp>
        <p:nvCxnSpPr>
          <p:cNvPr id="252" name="Straight Arrow Connector 251">
            <a:extLst>
              <a:ext uri="{FF2B5EF4-FFF2-40B4-BE49-F238E27FC236}">
                <a16:creationId xmlns:a16="http://schemas.microsoft.com/office/drawing/2014/main" id="{002D969C-8AD4-4C6B-81EC-B4410470FFEC}"/>
              </a:ext>
            </a:extLst>
          </p:cNvPr>
          <p:cNvCxnSpPr>
            <a:cxnSpLocks/>
            <a:endCxn id="221" idx="2"/>
          </p:cNvCxnSpPr>
          <p:nvPr/>
        </p:nvCxnSpPr>
        <p:spPr>
          <a:xfrm flipH="1" flipV="1">
            <a:off x="9441691" y="5700520"/>
            <a:ext cx="4069" cy="306327"/>
          </a:xfrm>
          <a:prstGeom prst="straightConnector1">
            <a:avLst/>
          </a:prstGeom>
          <a:ln w="25400">
            <a:solidFill>
              <a:schemeClr val="bg1">
                <a:lumMod val="65000"/>
              </a:schemeClr>
            </a:solidFill>
            <a:prstDash val="sysDash"/>
            <a:headEnd type="none"/>
            <a:tailEnd type="none"/>
          </a:ln>
        </p:spPr>
        <p:style>
          <a:lnRef idx="1">
            <a:schemeClr val="accent1"/>
          </a:lnRef>
          <a:fillRef idx="0">
            <a:schemeClr val="accent1"/>
          </a:fillRef>
          <a:effectRef idx="0">
            <a:schemeClr val="accent1"/>
          </a:effectRef>
          <a:fontRef idx="minor">
            <a:schemeClr val="tx1"/>
          </a:fontRef>
        </p:style>
      </p:cxnSp>
      <p:cxnSp>
        <p:nvCxnSpPr>
          <p:cNvPr id="255" name="Straight Arrow Connector 254">
            <a:extLst>
              <a:ext uri="{FF2B5EF4-FFF2-40B4-BE49-F238E27FC236}">
                <a16:creationId xmlns:a16="http://schemas.microsoft.com/office/drawing/2014/main" id="{B8C253D3-1DC4-4F3C-BE73-B125B9CD2B7D}"/>
              </a:ext>
            </a:extLst>
          </p:cNvPr>
          <p:cNvCxnSpPr>
            <a:cxnSpLocks/>
            <a:stCxn id="240" idx="1"/>
            <a:endCxn id="234" idx="3"/>
          </p:cNvCxnSpPr>
          <p:nvPr/>
        </p:nvCxnSpPr>
        <p:spPr>
          <a:xfrm flipH="1">
            <a:off x="10007793" y="6306690"/>
            <a:ext cx="272348" cy="0"/>
          </a:xfrm>
          <a:prstGeom prst="straightConnector1">
            <a:avLst/>
          </a:prstGeom>
          <a:ln w="25400">
            <a:solidFill>
              <a:schemeClr val="bg1">
                <a:lumMod val="65000"/>
              </a:schemeClr>
            </a:solidFill>
            <a:prstDash val="sysDash"/>
            <a:headEnd type="none"/>
            <a:tailEnd type="none"/>
          </a:ln>
        </p:spPr>
        <p:style>
          <a:lnRef idx="1">
            <a:schemeClr val="accent1"/>
          </a:lnRef>
          <a:fillRef idx="0">
            <a:schemeClr val="accent1"/>
          </a:fillRef>
          <a:effectRef idx="0">
            <a:schemeClr val="accent1"/>
          </a:effectRef>
          <a:fontRef idx="minor">
            <a:schemeClr val="tx1"/>
          </a:fontRef>
        </p:style>
      </p:cxnSp>
      <p:cxnSp>
        <p:nvCxnSpPr>
          <p:cNvPr id="258" name="Straight Arrow Connector 257">
            <a:extLst>
              <a:ext uri="{FF2B5EF4-FFF2-40B4-BE49-F238E27FC236}">
                <a16:creationId xmlns:a16="http://schemas.microsoft.com/office/drawing/2014/main" id="{D1F8C9FF-43C9-478A-8BF2-DA52EF9D00FE}"/>
              </a:ext>
            </a:extLst>
          </p:cNvPr>
          <p:cNvCxnSpPr>
            <a:cxnSpLocks/>
            <a:stCxn id="241" idx="2"/>
          </p:cNvCxnSpPr>
          <p:nvPr/>
        </p:nvCxnSpPr>
        <p:spPr>
          <a:xfrm>
            <a:off x="10981348" y="5697546"/>
            <a:ext cx="4069" cy="309301"/>
          </a:xfrm>
          <a:prstGeom prst="straightConnector1">
            <a:avLst/>
          </a:prstGeom>
          <a:ln w="25400">
            <a:solidFill>
              <a:schemeClr val="bg1">
                <a:lumMod val="65000"/>
              </a:schemeClr>
            </a:solidFill>
            <a:prstDash val="sysDash"/>
            <a:headEnd type="none"/>
            <a:tailEnd type="none"/>
          </a:ln>
        </p:spPr>
        <p:style>
          <a:lnRef idx="1">
            <a:schemeClr val="accent1"/>
          </a:lnRef>
          <a:fillRef idx="0">
            <a:schemeClr val="accent1"/>
          </a:fillRef>
          <a:effectRef idx="0">
            <a:schemeClr val="accent1"/>
          </a:effectRef>
          <a:fontRef idx="minor">
            <a:schemeClr val="tx1"/>
          </a:fontRef>
        </p:style>
      </p:cxnSp>
      <p:cxnSp>
        <p:nvCxnSpPr>
          <p:cNvPr id="266" name="Straight Arrow Connector 265">
            <a:extLst>
              <a:ext uri="{FF2B5EF4-FFF2-40B4-BE49-F238E27FC236}">
                <a16:creationId xmlns:a16="http://schemas.microsoft.com/office/drawing/2014/main" id="{E945E884-1F66-4274-8580-6A8B8779F6D3}"/>
              </a:ext>
            </a:extLst>
          </p:cNvPr>
          <p:cNvCxnSpPr>
            <a:cxnSpLocks/>
          </p:cNvCxnSpPr>
          <p:nvPr/>
        </p:nvCxnSpPr>
        <p:spPr>
          <a:xfrm flipV="1">
            <a:off x="10335492" y="3723485"/>
            <a:ext cx="0" cy="1425519"/>
          </a:xfrm>
          <a:prstGeom prst="straightConnector1">
            <a:avLst/>
          </a:prstGeom>
          <a:ln w="25400">
            <a:solidFill>
              <a:schemeClr val="bg1">
                <a:lumMod val="65000"/>
              </a:schemeClr>
            </a:solidFill>
            <a:prstDash val="sysDash"/>
            <a:headEnd type="none"/>
            <a:tailEnd type="none"/>
          </a:ln>
        </p:spPr>
        <p:style>
          <a:lnRef idx="1">
            <a:schemeClr val="accent1"/>
          </a:lnRef>
          <a:fillRef idx="0">
            <a:schemeClr val="accent1"/>
          </a:fillRef>
          <a:effectRef idx="0">
            <a:schemeClr val="accent1"/>
          </a:effectRef>
          <a:fontRef idx="minor">
            <a:schemeClr val="tx1"/>
          </a:fontRef>
        </p:style>
      </p:cxnSp>
      <p:cxnSp>
        <p:nvCxnSpPr>
          <p:cNvPr id="272" name="Straight Arrow Connector 271">
            <a:extLst>
              <a:ext uri="{FF2B5EF4-FFF2-40B4-BE49-F238E27FC236}">
                <a16:creationId xmlns:a16="http://schemas.microsoft.com/office/drawing/2014/main" id="{BB68FBF6-A961-4B87-93EE-8E2B947454FB}"/>
              </a:ext>
            </a:extLst>
          </p:cNvPr>
          <p:cNvCxnSpPr>
            <a:cxnSpLocks/>
          </p:cNvCxnSpPr>
          <p:nvPr/>
        </p:nvCxnSpPr>
        <p:spPr>
          <a:xfrm flipH="1" flipV="1">
            <a:off x="11532971" y="2021884"/>
            <a:ext cx="20237" cy="3127120"/>
          </a:xfrm>
          <a:prstGeom prst="straightConnector1">
            <a:avLst/>
          </a:prstGeom>
          <a:ln w="25400">
            <a:solidFill>
              <a:schemeClr val="bg1">
                <a:lumMod val="65000"/>
              </a:schemeClr>
            </a:solidFill>
            <a:prstDash val="sysDash"/>
            <a:headEnd type="none"/>
            <a:tailEnd type="none"/>
          </a:ln>
        </p:spPr>
        <p:style>
          <a:lnRef idx="1">
            <a:schemeClr val="accent1"/>
          </a:lnRef>
          <a:fillRef idx="0">
            <a:schemeClr val="accent1"/>
          </a:fillRef>
          <a:effectRef idx="0">
            <a:schemeClr val="accent1"/>
          </a:effectRef>
          <a:fontRef idx="minor">
            <a:schemeClr val="tx1"/>
          </a:fontRef>
        </p:style>
      </p:cxnSp>
      <p:sp>
        <p:nvSpPr>
          <p:cNvPr id="280" name="TextBox 279">
            <a:extLst>
              <a:ext uri="{FF2B5EF4-FFF2-40B4-BE49-F238E27FC236}">
                <a16:creationId xmlns:a16="http://schemas.microsoft.com/office/drawing/2014/main" id="{DDA6D534-AF95-443D-88E1-3B21FF9376CA}"/>
              </a:ext>
            </a:extLst>
          </p:cNvPr>
          <p:cNvSpPr txBox="1"/>
          <p:nvPr/>
        </p:nvSpPr>
        <p:spPr>
          <a:xfrm rot="16200000">
            <a:off x="11184466" y="3041667"/>
            <a:ext cx="1341943" cy="338554"/>
          </a:xfrm>
          <a:prstGeom prst="rect">
            <a:avLst/>
          </a:prstGeom>
          <a:noFill/>
        </p:spPr>
        <p:txBody>
          <a:bodyPr wrap="square" rtlCol="0">
            <a:spAutoFit/>
          </a:bodyPr>
          <a:lstStyle/>
          <a:p>
            <a:pPr algn="ctr"/>
            <a:r>
              <a:rPr lang="fr-FR" sz="1600" b="1"/>
              <a:t>Poste d’expédition</a:t>
            </a:r>
          </a:p>
        </p:txBody>
      </p:sp>
      <p:sp>
        <p:nvSpPr>
          <p:cNvPr id="281" name="TextBox 280">
            <a:extLst>
              <a:ext uri="{FF2B5EF4-FFF2-40B4-BE49-F238E27FC236}">
                <a16:creationId xmlns:a16="http://schemas.microsoft.com/office/drawing/2014/main" id="{F1872FBB-BA3A-49D5-B5A3-A484244B4333}"/>
              </a:ext>
            </a:extLst>
          </p:cNvPr>
          <p:cNvSpPr txBox="1"/>
          <p:nvPr/>
        </p:nvSpPr>
        <p:spPr>
          <a:xfrm rot="16200000">
            <a:off x="11366244" y="4166656"/>
            <a:ext cx="971173" cy="523220"/>
          </a:xfrm>
          <a:prstGeom prst="rect">
            <a:avLst/>
          </a:prstGeom>
          <a:noFill/>
        </p:spPr>
        <p:txBody>
          <a:bodyPr wrap="square" rtlCol="0">
            <a:spAutoFit/>
          </a:bodyPr>
          <a:lstStyle/>
          <a:p>
            <a:pPr algn="ctr"/>
            <a:r>
              <a:rPr lang="fr-FR" sz="1400" b="1" dirty="0"/>
              <a:t>Solutions TIC du CTP</a:t>
            </a:r>
          </a:p>
        </p:txBody>
      </p:sp>
      <p:sp>
        <p:nvSpPr>
          <p:cNvPr id="282" name="TextBox 281">
            <a:extLst>
              <a:ext uri="{FF2B5EF4-FFF2-40B4-BE49-F238E27FC236}">
                <a16:creationId xmlns:a16="http://schemas.microsoft.com/office/drawing/2014/main" id="{1E57A252-B3AB-426F-BE01-E9F066C5A9CB}"/>
              </a:ext>
            </a:extLst>
          </p:cNvPr>
          <p:cNvSpPr txBox="1"/>
          <p:nvPr/>
        </p:nvSpPr>
        <p:spPr>
          <a:xfrm rot="16200000">
            <a:off x="11492935" y="5196395"/>
            <a:ext cx="887720" cy="492443"/>
          </a:xfrm>
          <a:prstGeom prst="rect">
            <a:avLst/>
          </a:prstGeom>
          <a:noFill/>
        </p:spPr>
        <p:txBody>
          <a:bodyPr wrap="square" rtlCol="0">
            <a:spAutoFit/>
          </a:bodyPr>
          <a:lstStyle/>
          <a:p>
            <a:pPr algn="ctr"/>
            <a:r>
              <a:rPr lang="fr-FR" sz="1300" b="1" dirty="0"/>
              <a:t>Partie autorisée</a:t>
            </a:r>
          </a:p>
        </p:txBody>
      </p:sp>
      <p:sp>
        <p:nvSpPr>
          <p:cNvPr id="283" name="TextBox 282">
            <a:extLst>
              <a:ext uri="{FF2B5EF4-FFF2-40B4-BE49-F238E27FC236}">
                <a16:creationId xmlns:a16="http://schemas.microsoft.com/office/drawing/2014/main" id="{EF006345-AF2B-4AA7-90B0-9543D70E5CF0}"/>
              </a:ext>
            </a:extLst>
          </p:cNvPr>
          <p:cNvSpPr txBox="1"/>
          <p:nvPr/>
        </p:nvSpPr>
        <p:spPr>
          <a:xfrm rot="16200000">
            <a:off x="11493939" y="6030256"/>
            <a:ext cx="887720" cy="600164"/>
          </a:xfrm>
          <a:prstGeom prst="rect">
            <a:avLst/>
          </a:prstGeom>
          <a:noFill/>
        </p:spPr>
        <p:txBody>
          <a:bodyPr wrap="square" rtlCol="0">
            <a:spAutoFit/>
          </a:bodyPr>
          <a:lstStyle/>
          <a:p>
            <a:pPr algn="ctr"/>
            <a:r>
              <a:rPr lang="fr-FR" sz="1100" b="1" dirty="0"/>
              <a:t>CBP des États-Unis d’Amérique</a:t>
            </a:r>
          </a:p>
        </p:txBody>
      </p:sp>
      <p:cxnSp>
        <p:nvCxnSpPr>
          <p:cNvPr id="103" name="Straight Arrow Connector 102">
            <a:extLst>
              <a:ext uri="{FF2B5EF4-FFF2-40B4-BE49-F238E27FC236}">
                <a16:creationId xmlns:a16="http://schemas.microsoft.com/office/drawing/2014/main" id="{3B334167-50AF-42B6-A123-76C886D8BB22}"/>
              </a:ext>
            </a:extLst>
          </p:cNvPr>
          <p:cNvCxnSpPr>
            <a:cxnSpLocks/>
            <a:stCxn id="121" idx="1"/>
            <a:endCxn id="104" idx="3"/>
          </p:cNvCxnSpPr>
          <p:nvPr/>
        </p:nvCxnSpPr>
        <p:spPr>
          <a:xfrm flipH="1">
            <a:off x="3925156" y="5417541"/>
            <a:ext cx="146101" cy="0"/>
          </a:xfrm>
          <a:prstGeom prst="straightConnector1">
            <a:avLst/>
          </a:prstGeom>
          <a:ln w="25400">
            <a:solidFill>
              <a:schemeClr val="bg1">
                <a:lumMod val="65000"/>
              </a:schemeClr>
            </a:solidFill>
            <a:prstDash val="sysDash"/>
            <a:headEnd type="none"/>
            <a:tailEnd type="none"/>
          </a:ln>
        </p:spPr>
        <p:style>
          <a:lnRef idx="1">
            <a:schemeClr val="accent1"/>
          </a:lnRef>
          <a:fillRef idx="0">
            <a:schemeClr val="accent1"/>
          </a:fillRef>
          <a:effectRef idx="0">
            <a:schemeClr val="accent1"/>
          </a:effectRef>
          <a:fontRef idx="minor">
            <a:schemeClr val="tx1"/>
          </a:fontRef>
        </p:style>
      </p:cxnSp>
      <p:cxnSp>
        <p:nvCxnSpPr>
          <p:cNvPr id="105" name="Straight Arrow Connector 104">
            <a:extLst>
              <a:ext uri="{FF2B5EF4-FFF2-40B4-BE49-F238E27FC236}">
                <a16:creationId xmlns:a16="http://schemas.microsoft.com/office/drawing/2014/main" id="{A98D394D-8B76-465B-8494-DF7A3DC66DDB}"/>
              </a:ext>
            </a:extLst>
          </p:cNvPr>
          <p:cNvCxnSpPr>
            <a:cxnSpLocks/>
            <a:stCxn id="204" idx="3"/>
            <a:endCxn id="221" idx="1"/>
          </p:cNvCxnSpPr>
          <p:nvPr/>
        </p:nvCxnSpPr>
        <p:spPr>
          <a:xfrm>
            <a:off x="8262906" y="5417541"/>
            <a:ext cx="612683" cy="0"/>
          </a:xfrm>
          <a:prstGeom prst="straightConnector1">
            <a:avLst/>
          </a:prstGeom>
          <a:ln w="25400">
            <a:solidFill>
              <a:schemeClr val="bg1">
                <a:lumMod val="65000"/>
              </a:schemeClr>
            </a:solidFill>
            <a:prstDash val="sysDash"/>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0442905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03DEEC5-F49E-450D-86F6-6BC02C57A4C4}"/>
              </a:ext>
            </a:extLst>
          </p:cNvPr>
          <p:cNvSpPr txBox="1">
            <a:spLocks/>
          </p:cNvSpPr>
          <p:nvPr/>
        </p:nvSpPr>
        <p:spPr>
          <a:xfrm>
            <a:off x="2244437" y="1252908"/>
            <a:ext cx="9611534" cy="1681486"/>
          </a:xfrm>
          <a:prstGeom prst="rect">
            <a:avLst/>
          </a:prstGeom>
          <a:solidFill>
            <a:srgbClr val="005BAA"/>
          </a:solidFill>
          <a:ln>
            <a:noFill/>
          </a:ln>
        </p:spPr>
        <p:txBody>
          <a:bodyPr anchor="ctr"/>
          <a:lstStyle>
            <a:lvl1pPr marL="0" indent="0" algn="ctr" defTabSz="914400" rtl="0" eaLnBrk="1" latinLnBrk="0" hangingPunct="1">
              <a:lnSpc>
                <a:spcPct val="90000"/>
              </a:lnSpc>
              <a:spcBef>
                <a:spcPts val="1000"/>
              </a:spcBef>
              <a:buFont typeface="Arial" panose="020B0604020202020204" pitchFamily="34" charset="0"/>
              <a:buNone/>
              <a:defRPr sz="3200" b="1" kern="120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9pPr>
          </a:lstStyle>
          <a:p>
            <a:pPr algn="l"/>
            <a:r>
              <a:rPr lang="fr-FR" sz="2000" dirty="0"/>
              <a:t>Options flexibles de déploiement TIC</a:t>
            </a:r>
          </a:p>
          <a:p>
            <a:pPr marL="342900" indent="-342900" algn="l">
              <a:buFont typeface="Arial" panose="020B0604020202020204" pitchFamily="34" charset="0"/>
              <a:buChar char="•"/>
            </a:pPr>
            <a:r>
              <a:rPr lang="fr-FR" sz="1800" b="0" dirty="0"/>
              <a:t>Clés en main avec </a:t>
            </a:r>
            <a:r>
              <a:rPr lang="fr-FR" sz="1800" b="0" dirty="0" err="1"/>
              <a:t>CDS.post</a:t>
            </a:r>
            <a:endParaRPr lang="fr-FR" sz="1800" b="0" dirty="0"/>
          </a:p>
          <a:p>
            <a:pPr marL="342900" indent="-342900" algn="l">
              <a:buFont typeface="Arial" panose="020B0604020202020204" pitchFamily="34" charset="0"/>
              <a:buChar char="•"/>
            </a:pPr>
            <a:r>
              <a:rPr lang="fr-FR" sz="1800" b="0" dirty="0"/>
              <a:t>Processus intégré à CDS, ou externalisation d’une partie (ou de la totalité) </a:t>
            </a:r>
            <a:br>
              <a:rPr lang="fr-FR" sz="1800" b="0" dirty="0"/>
            </a:br>
            <a:r>
              <a:rPr lang="fr-FR" sz="1800" b="0" dirty="0"/>
              <a:t>du processus (API du CDS)</a:t>
            </a:r>
          </a:p>
          <a:p>
            <a:pPr marL="342900" indent="-342900" algn="l">
              <a:buFont typeface="Arial" panose="020B0604020202020204" pitchFamily="34" charset="0"/>
              <a:buChar char="•"/>
            </a:pPr>
            <a:r>
              <a:rPr lang="fr-FR" sz="1800" b="0" dirty="0"/>
              <a:t>API de la solution rendu «droits acquittés» disponibles sur la passerelle API</a:t>
            </a:r>
          </a:p>
        </p:txBody>
      </p:sp>
      <p:sp>
        <p:nvSpPr>
          <p:cNvPr id="6" name="Content Placeholder 2">
            <a:extLst>
              <a:ext uri="{FF2B5EF4-FFF2-40B4-BE49-F238E27FC236}">
                <a16:creationId xmlns:a16="http://schemas.microsoft.com/office/drawing/2014/main" id="{71BD3595-666E-4ABB-A4E6-0C708466A87B}"/>
              </a:ext>
            </a:extLst>
          </p:cNvPr>
          <p:cNvSpPr txBox="1">
            <a:spLocks/>
          </p:cNvSpPr>
          <p:nvPr/>
        </p:nvSpPr>
        <p:spPr>
          <a:xfrm>
            <a:off x="2244438" y="3012405"/>
            <a:ext cx="9611534" cy="1329950"/>
          </a:xfrm>
          <a:prstGeom prst="rect">
            <a:avLst/>
          </a:prstGeom>
          <a:solidFill>
            <a:schemeClr val="accent1">
              <a:lumMod val="60000"/>
              <a:lumOff val="40000"/>
            </a:schemeClr>
          </a:solidFill>
          <a:ln>
            <a:noFill/>
          </a:ln>
        </p:spPr>
        <p:txBody>
          <a:bodyPr vert="horz" lIns="91440" tIns="45720" rIns="91440" bIns="45720" rtlCol="0" anchor="ctr"/>
          <a:lstStyle>
            <a:defPPr>
              <a:defRPr lang="en-CH"/>
            </a:defPPr>
            <a:lvl1pPr marL="0" indent="0" algn="ctr" defTabSz="914400" rtl="0" eaLnBrk="1" latinLnBrk="0" hangingPunct="1">
              <a:buNone/>
              <a:defRPr sz="32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algn="l" defTabSz="914400" rtl="0" eaLnBrk="1" latinLnBrk="0" hangingPunct="1">
              <a:defRPr sz="2800" kern="1200">
                <a:solidFill>
                  <a:schemeClr val="tx1"/>
                </a:solidFill>
                <a:latin typeface="+mn-lt"/>
                <a:ea typeface="+mn-ea"/>
                <a:cs typeface="+mn-cs"/>
              </a:defRPr>
            </a:lvl2pPr>
            <a:lvl3pPr marL="914400" algn="l" defTabSz="914400" rtl="0" eaLnBrk="1" latinLnBrk="0" hangingPunct="1">
              <a:defRPr sz="2400" kern="1200">
                <a:solidFill>
                  <a:schemeClr val="tx1"/>
                </a:solidFill>
                <a:latin typeface="+mn-lt"/>
                <a:ea typeface="+mn-ea"/>
                <a:cs typeface="+mn-cs"/>
              </a:defRPr>
            </a:lvl3pPr>
            <a:lvl4pPr marL="1371600" algn="l" defTabSz="914400" rtl="0" eaLnBrk="1" latinLnBrk="0" hangingPunct="1">
              <a:defRPr sz="2000" kern="1200">
                <a:solidFill>
                  <a:schemeClr val="tx1"/>
                </a:solidFill>
                <a:latin typeface="+mn-lt"/>
                <a:ea typeface="+mn-ea"/>
                <a:cs typeface="+mn-cs"/>
              </a:defRPr>
            </a:lvl4pPr>
            <a:lvl5pPr marL="1828800" algn="l" defTabSz="914400" rtl="0" eaLnBrk="1" latinLnBrk="0" hangingPunct="1">
              <a:defRPr sz="2000" kern="1200">
                <a:solidFill>
                  <a:schemeClr val="tx1"/>
                </a:solidFill>
                <a:latin typeface="+mn-lt"/>
                <a:ea typeface="+mn-ea"/>
                <a:cs typeface="+mn-cs"/>
              </a:defRPr>
            </a:lvl5pPr>
            <a:lvl6pPr marL="2286000" algn="l" defTabSz="914400" rtl="0" eaLnBrk="1" latinLnBrk="0" hangingPunct="1">
              <a:defRPr sz="2000" kern="1200">
                <a:solidFill>
                  <a:schemeClr val="tx1"/>
                </a:solidFill>
                <a:latin typeface="+mn-lt"/>
                <a:ea typeface="+mn-ea"/>
                <a:cs typeface="+mn-cs"/>
              </a:defRPr>
            </a:lvl6pPr>
            <a:lvl7pPr marL="2743200" algn="l" defTabSz="914400" rtl="0" eaLnBrk="1" latinLnBrk="0" hangingPunct="1">
              <a:defRPr sz="2000" kern="1200">
                <a:solidFill>
                  <a:schemeClr val="tx1"/>
                </a:solidFill>
                <a:latin typeface="+mn-lt"/>
                <a:ea typeface="+mn-ea"/>
                <a:cs typeface="+mn-cs"/>
              </a:defRPr>
            </a:lvl7pPr>
            <a:lvl8pPr marL="3200400" algn="l" defTabSz="914400" rtl="0" eaLnBrk="1" latinLnBrk="0" hangingPunct="1">
              <a:defRPr sz="2000" kern="1200">
                <a:solidFill>
                  <a:schemeClr val="tx1"/>
                </a:solidFill>
                <a:latin typeface="+mn-lt"/>
                <a:ea typeface="+mn-ea"/>
                <a:cs typeface="+mn-cs"/>
              </a:defRPr>
            </a:lvl8pPr>
            <a:lvl9pPr marL="3657600" algn="l" defTabSz="914400" rtl="0" eaLnBrk="1" latinLnBrk="0" hangingPunct="1">
              <a:defRPr sz="2000" kern="1200">
                <a:solidFill>
                  <a:schemeClr val="tx1"/>
                </a:solidFill>
                <a:latin typeface="+mn-lt"/>
                <a:ea typeface="+mn-ea"/>
                <a:cs typeface="+mn-cs"/>
              </a:defRPr>
            </a:lvl9pPr>
          </a:lstStyle>
          <a:p>
            <a:pPr algn="l"/>
            <a:r>
              <a:rPr lang="fr-FR" sz="2000" b="1" dirty="0"/>
              <a:t>Solutions de paiement intégrées: les clients postaux peuvent</a:t>
            </a:r>
          </a:p>
          <a:p>
            <a:pPr marL="342900" indent="-342900" algn="l">
              <a:buFont typeface="Arial" panose="020B0604020202020204" pitchFamily="34" charset="0"/>
              <a:buChar char="•"/>
            </a:pPr>
            <a:r>
              <a:rPr lang="fr-FR" sz="1800" b="0" dirty="0"/>
              <a:t>payer au bureau de poste</a:t>
            </a:r>
          </a:p>
          <a:p>
            <a:pPr marL="342900" indent="-342900" algn="l">
              <a:buFont typeface="Arial" panose="020B0604020202020204" pitchFamily="34" charset="0"/>
              <a:buChar char="•"/>
            </a:pPr>
            <a:r>
              <a:rPr lang="fr-FR" sz="1800" dirty="0"/>
              <a:t>payer directement chez le tiers (</a:t>
            </a:r>
            <a:r>
              <a:rPr lang="fr-FR" sz="1800" dirty="0">
                <a:sym typeface="Wingdings" panose="05000000000000000000" pitchFamily="2" charset="2"/>
              </a:rPr>
              <a:t></a:t>
            </a:r>
            <a:r>
              <a:rPr lang="fr-FR" sz="1800" dirty="0"/>
              <a:t> externalisation là où la réglementation </a:t>
            </a:r>
            <a:br>
              <a:rPr lang="fr-FR" sz="1800" dirty="0"/>
            </a:br>
            <a:r>
              <a:rPr lang="fr-FR" sz="1800" dirty="0"/>
              <a:t>ne permet pas à la poste d’origine de percevoir les droits de douane pour </a:t>
            </a:r>
            <a:br>
              <a:rPr lang="fr-FR" sz="1800" dirty="0"/>
            </a:br>
            <a:r>
              <a:rPr lang="fr-FR" sz="1800" dirty="0"/>
              <a:t>le compte d’un pays étranger)</a:t>
            </a:r>
          </a:p>
        </p:txBody>
      </p:sp>
      <p:sp>
        <p:nvSpPr>
          <p:cNvPr id="7" name="Content Placeholder 2">
            <a:extLst>
              <a:ext uri="{FF2B5EF4-FFF2-40B4-BE49-F238E27FC236}">
                <a16:creationId xmlns:a16="http://schemas.microsoft.com/office/drawing/2014/main" id="{6FF9BD00-29EF-4217-804E-FE5478561917}"/>
              </a:ext>
            </a:extLst>
          </p:cNvPr>
          <p:cNvSpPr txBox="1">
            <a:spLocks/>
          </p:cNvSpPr>
          <p:nvPr/>
        </p:nvSpPr>
        <p:spPr>
          <a:xfrm>
            <a:off x="2244437" y="4401590"/>
            <a:ext cx="9611533" cy="1051562"/>
          </a:xfrm>
          <a:prstGeom prst="rect">
            <a:avLst/>
          </a:prstGeom>
          <a:solidFill>
            <a:schemeClr val="bg1">
              <a:lumMod val="85000"/>
            </a:schemeClr>
          </a:solidFill>
          <a:ln>
            <a:noFill/>
          </a:ln>
        </p:spPr>
        <p:txBody>
          <a:bodyPr vert="horz" lIns="91440" tIns="45720" rIns="91440" bIns="45720" rtlCol="0" anchor="ctr"/>
          <a:lstStyle>
            <a:defPPr>
              <a:defRPr lang="en-CH"/>
            </a:defPPr>
            <a:lvl1pPr marL="0" indent="0" algn="ctr" defTabSz="914400" rtl="0" eaLnBrk="1" latinLnBrk="0" hangingPunct="1">
              <a:buNone/>
              <a:defRPr sz="32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algn="l" defTabSz="914400" rtl="0" eaLnBrk="1" latinLnBrk="0" hangingPunct="1">
              <a:defRPr sz="2800" kern="1200">
                <a:solidFill>
                  <a:schemeClr val="tx1"/>
                </a:solidFill>
                <a:latin typeface="+mn-lt"/>
                <a:ea typeface="+mn-ea"/>
                <a:cs typeface="+mn-cs"/>
              </a:defRPr>
            </a:lvl2pPr>
            <a:lvl3pPr marL="914400" algn="l" defTabSz="914400" rtl="0" eaLnBrk="1" latinLnBrk="0" hangingPunct="1">
              <a:defRPr sz="2400" kern="1200">
                <a:solidFill>
                  <a:schemeClr val="tx1"/>
                </a:solidFill>
                <a:latin typeface="+mn-lt"/>
                <a:ea typeface="+mn-ea"/>
                <a:cs typeface="+mn-cs"/>
              </a:defRPr>
            </a:lvl3pPr>
            <a:lvl4pPr marL="1371600" algn="l" defTabSz="914400" rtl="0" eaLnBrk="1" latinLnBrk="0" hangingPunct="1">
              <a:defRPr sz="2000" kern="1200">
                <a:solidFill>
                  <a:schemeClr val="tx1"/>
                </a:solidFill>
                <a:latin typeface="+mn-lt"/>
                <a:ea typeface="+mn-ea"/>
                <a:cs typeface="+mn-cs"/>
              </a:defRPr>
            </a:lvl4pPr>
            <a:lvl5pPr marL="1828800" algn="l" defTabSz="914400" rtl="0" eaLnBrk="1" latinLnBrk="0" hangingPunct="1">
              <a:defRPr sz="2000" kern="1200">
                <a:solidFill>
                  <a:schemeClr val="tx1"/>
                </a:solidFill>
                <a:latin typeface="+mn-lt"/>
                <a:ea typeface="+mn-ea"/>
                <a:cs typeface="+mn-cs"/>
              </a:defRPr>
            </a:lvl5pPr>
            <a:lvl6pPr marL="2286000" algn="l" defTabSz="914400" rtl="0" eaLnBrk="1" latinLnBrk="0" hangingPunct="1">
              <a:defRPr sz="2000" kern="1200">
                <a:solidFill>
                  <a:schemeClr val="tx1"/>
                </a:solidFill>
                <a:latin typeface="+mn-lt"/>
                <a:ea typeface="+mn-ea"/>
                <a:cs typeface="+mn-cs"/>
              </a:defRPr>
            </a:lvl6pPr>
            <a:lvl7pPr marL="2743200" algn="l" defTabSz="914400" rtl="0" eaLnBrk="1" latinLnBrk="0" hangingPunct="1">
              <a:defRPr sz="2000" kern="1200">
                <a:solidFill>
                  <a:schemeClr val="tx1"/>
                </a:solidFill>
                <a:latin typeface="+mn-lt"/>
                <a:ea typeface="+mn-ea"/>
                <a:cs typeface="+mn-cs"/>
              </a:defRPr>
            </a:lvl7pPr>
            <a:lvl8pPr marL="3200400" algn="l" defTabSz="914400" rtl="0" eaLnBrk="1" latinLnBrk="0" hangingPunct="1">
              <a:defRPr sz="2000" kern="1200">
                <a:solidFill>
                  <a:schemeClr val="tx1"/>
                </a:solidFill>
                <a:latin typeface="+mn-lt"/>
                <a:ea typeface="+mn-ea"/>
                <a:cs typeface="+mn-cs"/>
              </a:defRPr>
            </a:lvl8pPr>
            <a:lvl9pPr marL="3657600" algn="l" defTabSz="914400" rtl="0" eaLnBrk="1" latinLnBrk="0" hangingPunct="1">
              <a:defRPr sz="2000" kern="1200">
                <a:solidFill>
                  <a:schemeClr val="tx1"/>
                </a:solidFill>
                <a:latin typeface="+mn-lt"/>
                <a:ea typeface="+mn-ea"/>
                <a:cs typeface="+mn-cs"/>
              </a:defRPr>
            </a:lvl9pPr>
          </a:lstStyle>
          <a:p>
            <a:pPr algn="l"/>
            <a:r>
              <a:rPr lang="fr-FR" sz="2000" b="1" dirty="0"/>
              <a:t>Modularité</a:t>
            </a:r>
          </a:p>
          <a:p>
            <a:pPr algn="l"/>
            <a:r>
              <a:rPr lang="fr-FR" sz="1800" b="0" dirty="0"/>
              <a:t>Possibilité de ne souscrire que partiellement à la solution </a:t>
            </a:r>
            <a:r>
              <a:rPr lang="fr-FR" sz="1800" dirty="0"/>
              <a:t>(p. ex. envoi automatique des manifestes de POST*Net)</a:t>
            </a:r>
          </a:p>
        </p:txBody>
      </p:sp>
      <p:sp>
        <p:nvSpPr>
          <p:cNvPr id="8" name="Content Placeholder 2">
            <a:extLst>
              <a:ext uri="{FF2B5EF4-FFF2-40B4-BE49-F238E27FC236}">
                <a16:creationId xmlns:a16="http://schemas.microsoft.com/office/drawing/2014/main" id="{91ACBB51-86E6-4041-9D29-FCF230C6BE49}"/>
              </a:ext>
            </a:extLst>
          </p:cNvPr>
          <p:cNvSpPr txBox="1">
            <a:spLocks/>
          </p:cNvSpPr>
          <p:nvPr/>
        </p:nvSpPr>
        <p:spPr>
          <a:xfrm>
            <a:off x="2244438" y="5518473"/>
            <a:ext cx="9611532" cy="1051563"/>
          </a:xfrm>
          <a:prstGeom prst="rect">
            <a:avLst/>
          </a:prstGeom>
          <a:solidFill>
            <a:schemeClr val="bg1">
              <a:lumMod val="95000"/>
            </a:schemeClr>
          </a:solidFill>
          <a:ln>
            <a:noFill/>
          </a:ln>
        </p:spPr>
        <p:txBody>
          <a:bodyPr vert="horz" lIns="91440" tIns="45720" rIns="91440" bIns="45720" rtlCol="0" anchor="ctr"/>
          <a:lstStyle>
            <a:defPPr>
              <a:defRPr lang="en-CH"/>
            </a:defPPr>
            <a:lvl1pPr marL="0" indent="0" algn="ctr" defTabSz="914400" rtl="0" eaLnBrk="1" latinLnBrk="0" hangingPunct="1">
              <a:buNone/>
              <a:defRPr sz="32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algn="l" defTabSz="914400" rtl="0" eaLnBrk="1" latinLnBrk="0" hangingPunct="1">
              <a:defRPr sz="2800" kern="1200">
                <a:solidFill>
                  <a:schemeClr val="tx1"/>
                </a:solidFill>
                <a:latin typeface="+mn-lt"/>
                <a:ea typeface="+mn-ea"/>
                <a:cs typeface="+mn-cs"/>
              </a:defRPr>
            </a:lvl2pPr>
            <a:lvl3pPr marL="914400" algn="l" defTabSz="914400" rtl="0" eaLnBrk="1" latinLnBrk="0" hangingPunct="1">
              <a:defRPr sz="2400" kern="1200">
                <a:solidFill>
                  <a:schemeClr val="tx1"/>
                </a:solidFill>
                <a:latin typeface="+mn-lt"/>
                <a:ea typeface="+mn-ea"/>
                <a:cs typeface="+mn-cs"/>
              </a:defRPr>
            </a:lvl3pPr>
            <a:lvl4pPr marL="1371600" algn="l" defTabSz="914400" rtl="0" eaLnBrk="1" latinLnBrk="0" hangingPunct="1">
              <a:defRPr sz="2000" kern="1200">
                <a:solidFill>
                  <a:schemeClr val="tx1"/>
                </a:solidFill>
                <a:latin typeface="+mn-lt"/>
                <a:ea typeface="+mn-ea"/>
                <a:cs typeface="+mn-cs"/>
              </a:defRPr>
            </a:lvl4pPr>
            <a:lvl5pPr marL="1828800" algn="l" defTabSz="914400" rtl="0" eaLnBrk="1" latinLnBrk="0" hangingPunct="1">
              <a:defRPr sz="2000" kern="1200">
                <a:solidFill>
                  <a:schemeClr val="tx1"/>
                </a:solidFill>
                <a:latin typeface="+mn-lt"/>
                <a:ea typeface="+mn-ea"/>
                <a:cs typeface="+mn-cs"/>
              </a:defRPr>
            </a:lvl5pPr>
            <a:lvl6pPr marL="2286000" algn="l" defTabSz="914400" rtl="0" eaLnBrk="1" latinLnBrk="0" hangingPunct="1">
              <a:defRPr sz="2000" kern="1200">
                <a:solidFill>
                  <a:schemeClr val="tx1"/>
                </a:solidFill>
                <a:latin typeface="+mn-lt"/>
                <a:ea typeface="+mn-ea"/>
                <a:cs typeface="+mn-cs"/>
              </a:defRPr>
            </a:lvl6pPr>
            <a:lvl7pPr marL="2743200" algn="l" defTabSz="914400" rtl="0" eaLnBrk="1" latinLnBrk="0" hangingPunct="1">
              <a:defRPr sz="2000" kern="1200">
                <a:solidFill>
                  <a:schemeClr val="tx1"/>
                </a:solidFill>
                <a:latin typeface="+mn-lt"/>
                <a:ea typeface="+mn-ea"/>
                <a:cs typeface="+mn-cs"/>
              </a:defRPr>
            </a:lvl7pPr>
            <a:lvl8pPr marL="3200400" algn="l" defTabSz="914400" rtl="0" eaLnBrk="1" latinLnBrk="0" hangingPunct="1">
              <a:defRPr sz="2000" kern="1200">
                <a:solidFill>
                  <a:schemeClr val="tx1"/>
                </a:solidFill>
                <a:latin typeface="+mn-lt"/>
                <a:ea typeface="+mn-ea"/>
                <a:cs typeface="+mn-cs"/>
              </a:defRPr>
            </a:lvl8pPr>
            <a:lvl9pPr marL="3657600" algn="l" defTabSz="914400" rtl="0" eaLnBrk="1" latinLnBrk="0" hangingPunct="1">
              <a:defRPr sz="2000" kern="1200">
                <a:solidFill>
                  <a:schemeClr val="tx1"/>
                </a:solidFill>
                <a:latin typeface="+mn-lt"/>
                <a:ea typeface="+mn-ea"/>
                <a:cs typeface="+mn-cs"/>
              </a:defRPr>
            </a:lvl9pPr>
          </a:lstStyle>
          <a:p>
            <a:pPr algn="l"/>
            <a:r>
              <a:rPr lang="fr-FR" sz="2000" b="1"/>
              <a:t>Choix du tiers</a:t>
            </a:r>
          </a:p>
          <a:p>
            <a:pPr marL="342900" indent="-342900" algn="l">
              <a:buFont typeface="Arial" panose="020B0604020202020204" pitchFamily="34" charset="0"/>
              <a:buChar char="•"/>
            </a:pPr>
            <a:r>
              <a:rPr lang="fr-FR" sz="1800" b="0"/>
              <a:t>Tous les fournisseurs tiers sont intégrés de manière identique</a:t>
            </a:r>
          </a:p>
          <a:p>
            <a:pPr marL="342900" indent="-342900" algn="l">
              <a:buFont typeface="Arial" panose="020B0604020202020204" pitchFamily="34" charset="0"/>
              <a:buChar char="•"/>
            </a:pPr>
            <a:r>
              <a:rPr lang="fr-FR" sz="1800" b="0"/>
              <a:t>Transition facile de l’un à l’autre, le cas échéant</a:t>
            </a:r>
          </a:p>
        </p:txBody>
      </p:sp>
      <p:sp>
        <p:nvSpPr>
          <p:cNvPr id="11" name="Title 1">
            <a:extLst>
              <a:ext uri="{FF2B5EF4-FFF2-40B4-BE49-F238E27FC236}">
                <a16:creationId xmlns:a16="http://schemas.microsoft.com/office/drawing/2014/main" id="{8DE4D1C0-6AE4-4041-9084-DE0BD5270D34}"/>
              </a:ext>
            </a:extLst>
          </p:cNvPr>
          <p:cNvSpPr txBox="1">
            <a:spLocks/>
          </p:cNvSpPr>
          <p:nvPr/>
        </p:nvSpPr>
        <p:spPr>
          <a:xfrm>
            <a:off x="1706335" y="9661"/>
            <a:ext cx="10327821" cy="107835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r>
              <a:rPr lang="fr-FR" sz="3000" dirty="0">
                <a:solidFill>
                  <a:srgbClr val="00399D"/>
                </a:solidFill>
                <a:latin typeface="+mn-lt"/>
                <a:ea typeface="Open Sans" panose="020B0606030504020204" pitchFamily="34" charset="0"/>
                <a:cs typeface="Open Sans" panose="020B0606030504020204" pitchFamily="34" charset="0"/>
              </a:rPr>
              <a:t>Solution rendu «droits acquittés» de l’UPU – Détails de l’offre</a:t>
            </a:r>
          </a:p>
        </p:txBody>
      </p:sp>
      <p:sp>
        <p:nvSpPr>
          <p:cNvPr id="13" name="TextBox 12">
            <a:extLst>
              <a:ext uri="{FF2B5EF4-FFF2-40B4-BE49-F238E27FC236}">
                <a16:creationId xmlns:a16="http://schemas.microsoft.com/office/drawing/2014/main" id="{528DC0BA-8F4E-472A-9D02-3B49440992E5}"/>
              </a:ext>
            </a:extLst>
          </p:cNvPr>
          <p:cNvSpPr txBox="1"/>
          <p:nvPr/>
        </p:nvSpPr>
        <p:spPr>
          <a:xfrm>
            <a:off x="336028" y="2366074"/>
            <a:ext cx="1592525" cy="1754326"/>
          </a:xfrm>
          <a:prstGeom prst="rect">
            <a:avLst/>
          </a:prstGeom>
          <a:noFill/>
        </p:spPr>
        <p:txBody>
          <a:bodyPr wrap="square" rtlCol="0">
            <a:spAutoFit/>
          </a:bodyPr>
          <a:lstStyle/>
          <a:p>
            <a:r>
              <a:rPr lang="fr-FR" dirty="0">
                <a:solidFill>
                  <a:srgbClr val="FF0000"/>
                </a:solidFill>
                <a:latin typeface="Verdana" panose="020B0604030504040204" pitchFamily="34" charset="0"/>
                <a:ea typeface="Verdana" panose="020B0604030504040204" pitchFamily="34" charset="0"/>
              </a:rPr>
              <a:t>86 postes </a:t>
            </a:r>
            <a:r>
              <a:rPr lang="fr-FR" dirty="0">
                <a:latin typeface="Verdana" panose="020B0604030504040204" pitchFamily="34" charset="0"/>
                <a:ea typeface="Verdana" panose="020B0604030504040204" pitchFamily="34" charset="0"/>
              </a:rPr>
              <a:t>utilisant </a:t>
            </a:r>
            <a:r>
              <a:rPr lang="fr-FR" dirty="0" err="1">
                <a:latin typeface="Verdana" panose="020B0604030504040204" pitchFamily="34" charset="0"/>
                <a:ea typeface="Verdana" panose="020B0604030504040204" pitchFamily="34" charset="0"/>
              </a:rPr>
              <a:t>CDS.post</a:t>
            </a:r>
            <a:r>
              <a:rPr lang="fr-FR" dirty="0">
                <a:latin typeface="Verdana" panose="020B0604030504040204" pitchFamily="34" charset="0"/>
                <a:ea typeface="Verdana" panose="020B0604030504040204" pitchFamily="34" charset="0"/>
              </a:rPr>
              <a:t> sont prêtes sur le plan technique</a:t>
            </a:r>
          </a:p>
        </p:txBody>
      </p:sp>
      <p:cxnSp>
        <p:nvCxnSpPr>
          <p:cNvPr id="14" name="Connector: Elbow 13">
            <a:extLst>
              <a:ext uri="{FF2B5EF4-FFF2-40B4-BE49-F238E27FC236}">
                <a16:creationId xmlns:a16="http://schemas.microsoft.com/office/drawing/2014/main" id="{1F030E5C-CB77-4F59-851E-251E21A76D9F}"/>
              </a:ext>
            </a:extLst>
          </p:cNvPr>
          <p:cNvCxnSpPr>
            <a:cxnSpLocks/>
            <a:endCxn id="13" idx="0"/>
          </p:cNvCxnSpPr>
          <p:nvPr/>
        </p:nvCxnSpPr>
        <p:spPr>
          <a:xfrm rot="10800000" flipV="1">
            <a:off x="1132292" y="1903616"/>
            <a:ext cx="1245159" cy="462458"/>
          </a:xfrm>
          <a:prstGeom prst="bentConnector2">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719591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144">
            <a:extLst>
              <a:ext uri="{FF2B5EF4-FFF2-40B4-BE49-F238E27FC236}">
                <a16:creationId xmlns:a16="http://schemas.microsoft.com/office/drawing/2014/main" id="{2FADE615-9839-443F-95C7-25ED60170040}"/>
              </a:ext>
            </a:extLst>
          </p:cNvPr>
          <p:cNvPicPr>
            <a:picLocks noChangeAspect="1"/>
          </p:cNvPicPr>
          <p:nvPr/>
        </p:nvPicPr>
        <p:blipFill>
          <a:blip r:embed="rId3"/>
          <a:stretch>
            <a:fillRect/>
          </a:stretch>
        </p:blipFill>
        <p:spPr>
          <a:xfrm>
            <a:off x="2074771" y="1315895"/>
            <a:ext cx="4855032" cy="3094378"/>
          </a:xfrm>
          <a:prstGeom prst="rect">
            <a:avLst/>
          </a:prstGeom>
        </p:spPr>
      </p:pic>
      <p:sp>
        <p:nvSpPr>
          <p:cNvPr id="7" name="ZoneTexte 81">
            <a:extLst>
              <a:ext uri="{FF2B5EF4-FFF2-40B4-BE49-F238E27FC236}">
                <a16:creationId xmlns:a16="http://schemas.microsoft.com/office/drawing/2014/main" id="{B9AA0827-19B3-415B-9636-2A611174BA91}"/>
              </a:ext>
            </a:extLst>
          </p:cNvPr>
          <p:cNvSpPr txBox="1"/>
          <p:nvPr/>
        </p:nvSpPr>
        <p:spPr>
          <a:xfrm>
            <a:off x="2080215" y="1340206"/>
            <a:ext cx="4849588" cy="307777"/>
          </a:xfrm>
          <a:prstGeom prst="rect">
            <a:avLst/>
          </a:prstGeom>
          <a:noFill/>
        </p:spPr>
        <p:txBody>
          <a:bodyPr wrap="square">
            <a:spAutoFit/>
          </a:bodyPr>
          <a:lstStyle/>
          <a:p>
            <a:pPr lvl="0" algn="ctr"/>
            <a:r>
              <a:rPr lang="fr-FR" sz="1400" b="1" dirty="0">
                <a:solidFill>
                  <a:schemeClr val="bg1"/>
                </a:solidFill>
              </a:rPr>
              <a:t>CDS 2024 SP2 (version actuelle, disponible sur </a:t>
            </a:r>
            <a:r>
              <a:rPr lang="fr-FR" sz="1400" b="1" dirty="0" err="1">
                <a:solidFill>
                  <a:schemeClr val="bg1"/>
                </a:solidFill>
              </a:rPr>
              <a:t>CDS.post</a:t>
            </a:r>
            <a:r>
              <a:rPr lang="fr-FR" sz="1400" b="1" dirty="0">
                <a:solidFill>
                  <a:schemeClr val="bg1"/>
                </a:solidFill>
              </a:rPr>
              <a:t>)</a:t>
            </a:r>
          </a:p>
        </p:txBody>
      </p:sp>
      <p:pic>
        <p:nvPicPr>
          <p:cNvPr id="28" name="Image 144">
            <a:extLst>
              <a:ext uri="{FF2B5EF4-FFF2-40B4-BE49-F238E27FC236}">
                <a16:creationId xmlns:a16="http://schemas.microsoft.com/office/drawing/2014/main" id="{7CD1029C-50A1-42C8-A2A0-52D90F7E92BB}"/>
              </a:ext>
            </a:extLst>
          </p:cNvPr>
          <p:cNvPicPr>
            <a:picLocks noChangeAspect="1"/>
          </p:cNvPicPr>
          <p:nvPr/>
        </p:nvPicPr>
        <p:blipFill>
          <a:blip r:embed="rId3"/>
          <a:stretch>
            <a:fillRect/>
          </a:stretch>
        </p:blipFill>
        <p:spPr>
          <a:xfrm>
            <a:off x="7078436" y="1315897"/>
            <a:ext cx="4849588" cy="3094376"/>
          </a:xfrm>
          <a:prstGeom prst="rect">
            <a:avLst/>
          </a:prstGeom>
        </p:spPr>
      </p:pic>
      <p:sp>
        <p:nvSpPr>
          <p:cNvPr id="42" name="ZoneTexte 81">
            <a:extLst>
              <a:ext uri="{FF2B5EF4-FFF2-40B4-BE49-F238E27FC236}">
                <a16:creationId xmlns:a16="http://schemas.microsoft.com/office/drawing/2014/main" id="{9A869250-9DBA-45A7-AF51-6ACBD101B299}"/>
              </a:ext>
            </a:extLst>
          </p:cNvPr>
          <p:cNvSpPr txBox="1"/>
          <p:nvPr/>
        </p:nvSpPr>
        <p:spPr>
          <a:xfrm>
            <a:off x="7078436" y="1340206"/>
            <a:ext cx="4855032" cy="369332"/>
          </a:xfrm>
          <a:prstGeom prst="rect">
            <a:avLst/>
          </a:prstGeom>
          <a:noFill/>
        </p:spPr>
        <p:txBody>
          <a:bodyPr wrap="square">
            <a:spAutoFit/>
          </a:bodyPr>
          <a:lstStyle/>
          <a:p>
            <a:pPr lvl="0" algn="ctr"/>
            <a:r>
              <a:rPr lang="fr-FR" b="1">
                <a:solidFill>
                  <a:schemeClr val="bg1"/>
                </a:solidFill>
              </a:rPr>
              <a:t>CDS 2025 (prévue pour le 5 décembre 2025)</a:t>
            </a:r>
          </a:p>
        </p:txBody>
      </p:sp>
      <p:pic>
        <p:nvPicPr>
          <p:cNvPr id="45" name="Image 144">
            <a:extLst>
              <a:ext uri="{FF2B5EF4-FFF2-40B4-BE49-F238E27FC236}">
                <a16:creationId xmlns:a16="http://schemas.microsoft.com/office/drawing/2014/main" id="{62D8F323-8B70-46AC-AB1C-A39E7EE9D4DF}"/>
              </a:ext>
            </a:extLst>
          </p:cNvPr>
          <p:cNvPicPr>
            <a:picLocks noChangeAspect="1"/>
          </p:cNvPicPr>
          <p:nvPr/>
        </p:nvPicPr>
        <p:blipFill>
          <a:blip r:embed="rId3"/>
          <a:stretch>
            <a:fillRect/>
          </a:stretch>
        </p:blipFill>
        <p:spPr>
          <a:xfrm>
            <a:off x="2069325" y="4530659"/>
            <a:ext cx="9853253" cy="2084328"/>
          </a:xfrm>
          <a:prstGeom prst="rect">
            <a:avLst/>
          </a:prstGeom>
        </p:spPr>
      </p:pic>
      <p:sp>
        <p:nvSpPr>
          <p:cNvPr id="46" name="ZoneTexte 81">
            <a:extLst>
              <a:ext uri="{FF2B5EF4-FFF2-40B4-BE49-F238E27FC236}">
                <a16:creationId xmlns:a16="http://schemas.microsoft.com/office/drawing/2014/main" id="{638EEDCB-DC4E-4152-9803-63FD7CA49E9E}"/>
              </a:ext>
            </a:extLst>
          </p:cNvPr>
          <p:cNvSpPr txBox="1"/>
          <p:nvPr/>
        </p:nvSpPr>
        <p:spPr>
          <a:xfrm>
            <a:off x="2074770" y="4530657"/>
            <a:ext cx="9847808" cy="369332"/>
          </a:xfrm>
          <a:prstGeom prst="rect">
            <a:avLst/>
          </a:prstGeom>
          <a:noFill/>
        </p:spPr>
        <p:txBody>
          <a:bodyPr wrap="square">
            <a:spAutoFit/>
          </a:bodyPr>
          <a:lstStyle/>
          <a:p>
            <a:pPr lvl="0" algn="ctr"/>
            <a:r>
              <a:rPr lang="fr-FR" b="1">
                <a:solidFill>
                  <a:schemeClr val="bg1"/>
                </a:solidFill>
              </a:rPr>
              <a:t>Données copiées depuis POST*Net vers la partie autorisée</a:t>
            </a:r>
          </a:p>
        </p:txBody>
      </p:sp>
      <p:sp>
        <p:nvSpPr>
          <p:cNvPr id="49" name="Title 1">
            <a:extLst>
              <a:ext uri="{FF2B5EF4-FFF2-40B4-BE49-F238E27FC236}">
                <a16:creationId xmlns:a16="http://schemas.microsoft.com/office/drawing/2014/main" id="{41C410DF-EB7D-4B4F-AC31-08E73F167AD5}"/>
              </a:ext>
            </a:extLst>
          </p:cNvPr>
          <p:cNvSpPr txBox="1">
            <a:spLocks/>
          </p:cNvSpPr>
          <p:nvPr/>
        </p:nvSpPr>
        <p:spPr>
          <a:xfrm>
            <a:off x="1706335" y="9661"/>
            <a:ext cx="10327821" cy="107835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r>
              <a:rPr lang="fr-FR" sz="3200" dirty="0">
                <a:solidFill>
                  <a:srgbClr val="00399D"/>
                </a:solidFill>
                <a:latin typeface="+mn-lt"/>
                <a:ea typeface="Open Sans" panose="020B0606030504020204" pitchFamily="34" charset="0"/>
                <a:cs typeface="Open Sans" panose="020B0606030504020204" pitchFamily="34" charset="0"/>
              </a:rPr>
              <a:t>Solution rendu «droits acquittés» de l’UPU – Calendrier de déploiement</a:t>
            </a:r>
          </a:p>
        </p:txBody>
      </p:sp>
      <p:sp>
        <p:nvSpPr>
          <p:cNvPr id="50" name="Rectangle : coins arrondis 89">
            <a:extLst>
              <a:ext uri="{FF2B5EF4-FFF2-40B4-BE49-F238E27FC236}">
                <a16:creationId xmlns:a16="http://schemas.microsoft.com/office/drawing/2014/main" id="{B28BC0D2-5F72-4469-BA53-ED2B7FAB283E}"/>
              </a:ext>
            </a:extLst>
          </p:cNvPr>
          <p:cNvSpPr/>
          <p:nvPr/>
        </p:nvSpPr>
        <p:spPr>
          <a:xfrm>
            <a:off x="330712" y="1740291"/>
            <a:ext cx="11458517" cy="1519971"/>
          </a:xfrm>
          <a:prstGeom prst="roundRect">
            <a:avLst>
              <a:gd name="adj" fmla="val 10000"/>
            </a:avLst>
          </a:prstGeom>
          <a:solidFill>
            <a:schemeClr val="bg1">
              <a:alpha val="90000"/>
            </a:schemeClr>
          </a:solidFill>
          <a:ln>
            <a:solidFill>
              <a:schemeClr val="bg1">
                <a:lumMod val="65000"/>
                <a:alpha val="90000"/>
              </a:schemeClr>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numCol="1" anchor="ctr"/>
          <a:lstStyle/>
          <a:p>
            <a:r>
              <a:rPr lang="fr-FR" sz="1400" dirty="0">
                <a:latin typeface="Verdana" panose="020B0604030504040204" pitchFamily="34" charset="0"/>
                <a:ea typeface="Verdana" panose="020B0604030504040204" pitchFamily="34" charset="0"/>
              </a:rPr>
              <a:t>Services pour la </a:t>
            </a:r>
          </a:p>
          <a:p>
            <a:r>
              <a:rPr lang="fr-FR" sz="1400" dirty="0">
                <a:latin typeface="Verdana" panose="020B0604030504040204" pitchFamily="34" charset="0"/>
                <a:ea typeface="Verdana" panose="020B0604030504040204" pitchFamily="34" charset="0"/>
              </a:rPr>
              <a:t>partie autorisée</a:t>
            </a:r>
          </a:p>
        </p:txBody>
      </p:sp>
      <p:sp>
        <p:nvSpPr>
          <p:cNvPr id="51" name="Rectangle : coins arrondis 89">
            <a:extLst>
              <a:ext uri="{FF2B5EF4-FFF2-40B4-BE49-F238E27FC236}">
                <a16:creationId xmlns:a16="http://schemas.microsoft.com/office/drawing/2014/main" id="{01D87331-C344-483E-9D6B-31D7E285D259}"/>
              </a:ext>
            </a:extLst>
          </p:cNvPr>
          <p:cNvSpPr/>
          <p:nvPr/>
        </p:nvSpPr>
        <p:spPr>
          <a:xfrm>
            <a:off x="325267" y="4938399"/>
            <a:ext cx="11453073" cy="1519971"/>
          </a:xfrm>
          <a:prstGeom prst="roundRect">
            <a:avLst>
              <a:gd name="adj" fmla="val 10000"/>
            </a:avLst>
          </a:prstGeom>
          <a:solidFill>
            <a:schemeClr val="bg1">
              <a:alpha val="90000"/>
            </a:schemeClr>
          </a:solidFill>
          <a:ln>
            <a:solidFill>
              <a:schemeClr val="bg1">
                <a:lumMod val="65000"/>
                <a:alpha val="90000"/>
              </a:schemeClr>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numCol="3" anchor="ctr"/>
          <a:lstStyle/>
          <a:p>
            <a:r>
              <a:rPr lang="fr-FR" sz="1400">
                <a:latin typeface="Verdana" panose="020B0604030504040204" pitchFamily="34" charset="0"/>
                <a:ea typeface="Verdana" panose="020B0604030504040204" pitchFamily="34" charset="0"/>
              </a:rPr>
              <a:t>Préparation</a:t>
            </a:r>
          </a:p>
          <a:p>
            <a:r>
              <a:rPr lang="fr-FR" sz="1400">
                <a:latin typeface="Verdana" panose="020B0604030504040204" pitchFamily="34" charset="0"/>
                <a:ea typeface="Verdana" panose="020B0604030504040204" pitchFamily="34" charset="0"/>
              </a:rPr>
              <a:t>du manifeste</a:t>
            </a:r>
          </a:p>
        </p:txBody>
      </p:sp>
      <p:sp>
        <p:nvSpPr>
          <p:cNvPr id="2" name="TextBox 1">
            <a:extLst>
              <a:ext uri="{FF2B5EF4-FFF2-40B4-BE49-F238E27FC236}">
                <a16:creationId xmlns:a16="http://schemas.microsoft.com/office/drawing/2014/main" id="{16CFDEAD-583C-46C1-9800-8E51D9CBEEA8}"/>
              </a:ext>
            </a:extLst>
          </p:cNvPr>
          <p:cNvSpPr txBox="1"/>
          <p:nvPr/>
        </p:nvSpPr>
        <p:spPr>
          <a:xfrm>
            <a:off x="2245178" y="1821079"/>
            <a:ext cx="4563836" cy="954107"/>
          </a:xfrm>
          <a:prstGeom prst="rect">
            <a:avLst/>
          </a:prstGeom>
          <a:noFill/>
        </p:spPr>
        <p:txBody>
          <a:bodyPr wrap="square" rtlCol="0">
            <a:spAutoFit/>
          </a:bodyPr>
          <a:lstStyle/>
          <a:p>
            <a:r>
              <a:rPr lang="fr-FR" sz="1400" b="1" i="1">
                <a:latin typeface="Verdana" panose="020B0604030504040204" pitchFamily="34" charset="0"/>
                <a:ea typeface="Verdana" panose="020B0604030504040204" pitchFamily="34" charset="0"/>
              </a:rPr>
              <a:t>Zonos</a:t>
            </a:r>
          </a:p>
          <a:p>
            <a:endParaRPr lang="en-US" sz="1400" dirty="0">
              <a:latin typeface="Verdana" panose="020B0604030504040204" pitchFamily="34" charset="0"/>
              <a:ea typeface="Verdana" panose="020B0604030504040204" pitchFamily="34" charset="0"/>
            </a:endParaRPr>
          </a:p>
          <a:p>
            <a:r>
              <a:rPr lang="fr-FR" sz="1400">
                <a:latin typeface="Verdana" panose="020B0604030504040204" pitchFamily="34" charset="0"/>
                <a:ea typeface="Verdana" panose="020B0604030504040204" pitchFamily="34" charset="0"/>
              </a:rPr>
              <a:t>(Conditions générales d’utilisation intégrées dans la licence CDS - facultatif)</a:t>
            </a:r>
          </a:p>
        </p:txBody>
      </p:sp>
      <p:sp>
        <p:nvSpPr>
          <p:cNvPr id="52" name="TextBox 51">
            <a:extLst>
              <a:ext uri="{FF2B5EF4-FFF2-40B4-BE49-F238E27FC236}">
                <a16:creationId xmlns:a16="http://schemas.microsoft.com/office/drawing/2014/main" id="{73484B2C-21F2-4E94-A775-51A8F0EC9F71}"/>
              </a:ext>
            </a:extLst>
          </p:cNvPr>
          <p:cNvSpPr txBox="1"/>
          <p:nvPr/>
        </p:nvSpPr>
        <p:spPr>
          <a:xfrm>
            <a:off x="7200901" y="1821079"/>
            <a:ext cx="4528120" cy="1384995"/>
          </a:xfrm>
          <a:prstGeom prst="rect">
            <a:avLst/>
          </a:prstGeom>
          <a:noFill/>
        </p:spPr>
        <p:txBody>
          <a:bodyPr wrap="square" rtlCol="0">
            <a:spAutoFit/>
          </a:bodyPr>
          <a:lstStyle/>
          <a:p>
            <a:pPr marL="171450" indent="-171450">
              <a:buFont typeface="Arial" panose="020B0604020202020204" pitchFamily="34" charset="0"/>
              <a:buChar char="•"/>
            </a:pPr>
            <a:r>
              <a:rPr lang="fr-FR" sz="1400" b="1" i="1">
                <a:latin typeface="Verdana" panose="020B0604030504040204" pitchFamily="34" charset="0"/>
                <a:ea typeface="Verdana" panose="020B0604030504040204" pitchFamily="34" charset="0"/>
              </a:rPr>
              <a:t>BoxC</a:t>
            </a:r>
          </a:p>
          <a:p>
            <a:pPr marL="171450" indent="-171450">
              <a:buFont typeface="Arial" panose="020B0604020202020204" pitchFamily="34" charset="0"/>
              <a:buChar char="•"/>
            </a:pPr>
            <a:r>
              <a:rPr lang="fr-FR" sz="1400" b="1" i="1">
                <a:latin typeface="Verdana" panose="020B0604030504040204" pitchFamily="34" charset="0"/>
                <a:ea typeface="Verdana" panose="020B0604030504040204" pitchFamily="34" charset="0"/>
              </a:rPr>
              <a:t>SafePackage</a:t>
            </a:r>
          </a:p>
          <a:p>
            <a:pPr marL="171450" indent="-171450">
              <a:buFont typeface="Arial" panose="020B0604020202020204" pitchFamily="34" charset="0"/>
              <a:buChar char="•"/>
            </a:pPr>
            <a:r>
              <a:rPr lang="fr-FR" sz="1400">
                <a:latin typeface="Verdana" panose="020B0604030504040204" pitchFamily="34" charset="0"/>
                <a:ea typeface="Verdana" panose="020B0604030504040204" pitchFamily="34" charset="0"/>
              </a:rPr>
              <a:t>Autres options à divers stades d’intégration</a:t>
            </a:r>
          </a:p>
          <a:p>
            <a:endParaRPr lang="en-US" sz="1400" dirty="0">
              <a:latin typeface="Verdana" panose="020B0604030504040204" pitchFamily="34" charset="0"/>
              <a:ea typeface="Verdana" panose="020B0604030504040204" pitchFamily="34" charset="0"/>
            </a:endParaRPr>
          </a:p>
          <a:p>
            <a:r>
              <a:rPr lang="fr-FR" sz="1400">
                <a:latin typeface="Verdana" panose="020B0604030504040204" pitchFamily="34" charset="0"/>
                <a:ea typeface="Verdana" panose="020B0604030504040204" pitchFamily="34" charset="0"/>
              </a:rPr>
              <a:t>Partie autorisée sans contrat direct avec l’UPU</a:t>
            </a:r>
          </a:p>
          <a:p>
            <a:r>
              <a:rPr lang="fr-FR" sz="1400">
                <a:latin typeface="Verdana" panose="020B0604030504040204" pitchFamily="34" charset="0"/>
                <a:ea typeface="Verdana" panose="020B0604030504040204" pitchFamily="34" charset="0"/>
              </a:rPr>
              <a:t>(certification </a:t>
            </a:r>
            <a:r>
              <a:rPr lang="fr-FR" sz="1400" b="1" i="1">
                <a:latin typeface="Verdana" panose="020B0604030504040204" pitchFamily="34" charset="0"/>
                <a:ea typeface="Verdana" panose="020B0604030504040204" pitchFamily="34" charset="0"/>
              </a:rPr>
              <a:t>UPU-TechCert</a:t>
            </a:r>
            <a:r>
              <a:rPr lang="fr-FR" sz="1400">
                <a:latin typeface="Verdana" panose="020B0604030504040204" pitchFamily="34" charset="0"/>
                <a:ea typeface="Verdana" panose="020B0604030504040204" pitchFamily="34" charset="0"/>
              </a:rPr>
              <a:t>)</a:t>
            </a:r>
          </a:p>
        </p:txBody>
      </p:sp>
      <p:sp>
        <p:nvSpPr>
          <p:cNvPr id="53" name="Rectangle : coins arrondis 89">
            <a:extLst>
              <a:ext uri="{FF2B5EF4-FFF2-40B4-BE49-F238E27FC236}">
                <a16:creationId xmlns:a16="http://schemas.microsoft.com/office/drawing/2014/main" id="{36657093-0AD0-4ED2-BB7B-4A6513D84092}"/>
              </a:ext>
            </a:extLst>
          </p:cNvPr>
          <p:cNvSpPr/>
          <p:nvPr/>
        </p:nvSpPr>
        <p:spPr>
          <a:xfrm>
            <a:off x="325268" y="3352126"/>
            <a:ext cx="11458517" cy="930646"/>
          </a:xfrm>
          <a:prstGeom prst="roundRect">
            <a:avLst>
              <a:gd name="adj" fmla="val 10000"/>
            </a:avLst>
          </a:prstGeom>
          <a:solidFill>
            <a:schemeClr val="bg1">
              <a:alpha val="90000"/>
            </a:schemeClr>
          </a:solidFill>
          <a:ln>
            <a:solidFill>
              <a:schemeClr val="bg1">
                <a:lumMod val="65000"/>
                <a:alpha val="90000"/>
              </a:schemeClr>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numCol="1" anchor="ctr"/>
          <a:lstStyle/>
          <a:p>
            <a:r>
              <a:rPr lang="fr-FR" sz="1400" dirty="0">
                <a:latin typeface="Verdana" panose="020B0604030504040204" pitchFamily="34" charset="0"/>
                <a:ea typeface="Verdana" panose="020B0604030504040204" pitchFamily="34" charset="0"/>
              </a:rPr>
              <a:t>Options de </a:t>
            </a:r>
          </a:p>
          <a:p>
            <a:r>
              <a:rPr lang="fr-FR" sz="1400" dirty="0">
                <a:latin typeface="Verdana" panose="020B0604030504040204" pitchFamily="34" charset="0"/>
                <a:ea typeface="Verdana" panose="020B0604030504040204" pitchFamily="34" charset="0"/>
              </a:rPr>
              <a:t>Paiement des </a:t>
            </a:r>
          </a:p>
          <a:p>
            <a:r>
              <a:rPr lang="fr-FR" sz="1400" dirty="0">
                <a:latin typeface="Verdana" panose="020B0604030504040204" pitchFamily="34" charset="0"/>
                <a:ea typeface="Verdana" panose="020B0604030504040204" pitchFamily="34" charset="0"/>
              </a:rPr>
              <a:t>droits de douane</a:t>
            </a:r>
          </a:p>
        </p:txBody>
      </p:sp>
      <p:sp>
        <p:nvSpPr>
          <p:cNvPr id="54" name="TextBox 53">
            <a:extLst>
              <a:ext uri="{FF2B5EF4-FFF2-40B4-BE49-F238E27FC236}">
                <a16:creationId xmlns:a16="http://schemas.microsoft.com/office/drawing/2014/main" id="{777C23A3-EB6F-4FAC-B9ED-D6465A4C7B29}"/>
              </a:ext>
            </a:extLst>
          </p:cNvPr>
          <p:cNvSpPr txBox="1"/>
          <p:nvPr/>
        </p:nvSpPr>
        <p:spPr>
          <a:xfrm>
            <a:off x="2242627" y="3437465"/>
            <a:ext cx="4563836" cy="307777"/>
          </a:xfrm>
          <a:prstGeom prst="rect">
            <a:avLst/>
          </a:prstGeom>
          <a:noFill/>
        </p:spPr>
        <p:txBody>
          <a:bodyPr wrap="square" rtlCol="0">
            <a:spAutoFit/>
          </a:bodyPr>
          <a:lstStyle/>
          <a:p>
            <a:r>
              <a:rPr lang="fr-FR" sz="1400">
                <a:latin typeface="Verdana" panose="020B0604030504040204" pitchFamily="34" charset="0"/>
                <a:ea typeface="Verdana" panose="020B0604030504040204" pitchFamily="34" charset="0"/>
              </a:rPr>
              <a:t>Droits perçus par la poste</a:t>
            </a:r>
          </a:p>
        </p:txBody>
      </p:sp>
      <p:sp>
        <p:nvSpPr>
          <p:cNvPr id="55" name="TextBox 54">
            <a:extLst>
              <a:ext uri="{FF2B5EF4-FFF2-40B4-BE49-F238E27FC236}">
                <a16:creationId xmlns:a16="http://schemas.microsoft.com/office/drawing/2014/main" id="{3B0BC928-9DC4-4968-9042-DDF0D787BCE3}"/>
              </a:ext>
            </a:extLst>
          </p:cNvPr>
          <p:cNvSpPr txBox="1"/>
          <p:nvPr/>
        </p:nvSpPr>
        <p:spPr>
          <a:xfrm>
            <a:off x="7200901" y="3339479"/>
            <a:ext cx="4577439" cy="892552"/>
          </a:xfrm>
          <a:prstGeom prst="rect">
            <a:avLst/>
          </a:prstGeom>
          <a:noFill/>
        </p:spPr>
        <p:txBody>
          <a:bodyPr wrap="square" rtlCol="0">
            <a:spAutoFit/>
          </a:bodyPr>
          <a:lstStyle/>
          <a:p>
            <a:pPr marL="171450" indent="-171450">
              <a:buFont typeface="Arial" panose="020B0604020202020204" pitchFamily="34" charset="0"/>
              <a:buChar char="•"/>
            </a:pPr>
            <a:r>
              <a:rPr lang="fr-FR" sz="1300" dirty="0">
                <a:latin typeface="Verdana" panose="020B0604030504040204" pitchFamily="34" charset="0"/>
                <a:ea typeface="Verdana" panose="020B0604030504040204" pitchFamily="34" charset="0"/>
              </a:rPr>
              <a:t>Droits perçus par la poste</a:t>
            </a:r>
          </a:p>
          <a:p>
            <a:pPr marL="171450" indent="-171450">
              <a:buFont typeface="Arial" panose="020B0604020202020204" pitchFamily="34" charset="0"/>
              <a:buChar char="•"/>
            </a:pPr>
            <a:r>
              <a:rPr lang="fr-FR" sz="1300" dirty="0">
                <a:latin typeface="Verdana" panose="020B0604030504040204" pitchFamily="34" charset="0"/>
                <a:ea typeface="Verdana" panose="020B0604030504040204" pitchFamily="34" charset="0"/>
              </a:rPr>
              <a:t>Prépaiement de la partie autorisée par l’expéditeur</a:t>
            </a:r>
          </a:p>
          <a:p>
            <a:pPr marL="171450" indent="-171450">
              <a:buFont typeface="Arial" panose="020B0604020202020204" pitchFamily="34" charset="0"/>
              <a:buChar char="•"/>
            </a:pPr>
            <a:r>
              <a:rPr lang="fr-FR" sz="1300" dirty="0">
                <a:latin typeface="Verdana" panose="020B0604030504040204" pitchFamily="34" charset="0"/>
                <a:ea typeface="Verdana" panose="020B0604030504040204" pitchFamily="34" charset="0"/>
              </a:rPr>
              <a:t>Facturation de l’expéditeur par la partie autorisée</a:t>
            </a:r>
          </a:p>
        </p:txBody>
      </p:sp>
      <p:sp>
        <p:nvSpPr>
          <p:cNvPr id="57" name="TextBox 56">
            <a:extLst>
              <a:ext uri="{FF2B5EF4-FFF2-40B4-BE49-F238E27FC236}">
                <a16:creationId xmlns:a16="http://schemas.microsoft.com/office/drawing/2014/main" id="{4AFA98E8-E341-4A4E-AFA8-FA12BEE24B8B}"/>
              </a:ext>
            </a:extLst>
          </p:cNvPr>
          <p:cNvSpPr txBox="1"/>
          <p:nvPr/>
        </p:nvSpPr>
        <p:spPr>
          <a:xfrm>
            <a:off x="2239733" y="5065521"/>
            <a:ext cx="4563836" cy="307777"/>
          </a:xfrm>
          <a:prstGeom prst="rect">
            <a:avLst/>
          </a:prstGeom>
          <a:noFill/>
        </p:spPr>
        <p:txBody>
          <a:bodyPr wrap="square" rtlCol="0">
            <a:spAutoFit/>
          </a:bodyPr>
          <a:lstStyle/>
          <a:p>
            <a:r>
              <a:rPr lang="fr-FR" sz="1400">
                <a:latin typeface="Verdana" panose="020B0604030504040204" pitchFamily="34" charset="0"/>
                <a:ea typeface="Verdana" panose="020B0604030504040204" pitchFamily="34" charset="0"/>
              </a:rPr>
              <a:t>Une seule partie autorisée</a:t>
            </a:r>
          </a:p>
        </p:txBody>
      </p:sp>
      <p:sp>
        <p:nvSpPr>
          <p:cNvPr id="58" name="TextBox 57">
            <a:extLst>
              <a:ext uri="{FF2B5EF4-FFF2-40B4-BE49-F238E27FC236}">
                <a16:creationId xmlns:a16="http://schemas.microsoft.com/office/drawing/2014/main" id="{7F42A9EB-657F-4301-A21A-4D92ABBFD27B}"/>
              </a:ext>
            </a:extLst>
          </p:cNvPr>
          <p:cNvSpPr txBox="1"/>
          <p:nvPr/>
        </p:nvSpPr>
        <p:spPr>
          <a:xfrm>
            <a:off x="7369623" y="4944340"/>
            <a:ext cx="4348507" cy="1384995"/>
          </a:xfrm>
          <a:prstGeom prst="rect">
            <a:avLst/>
          </a:prstGeom>
          <a:noFill/>
        </p:spPr>
        <p:txBody>
          <a:bodyPr wrap="square" rtlCol="0">
            <a:spAutoFit/>
          </a:bodyPr>
          <a:lstStyle/>
          <a:p>
            <a:r>
              <a:rPr lang="fr-FR" sz="1200" dirty="0">
                <a:latin typeface="Verdana" panose="020B0604030504040204" pitchFamily="34" charset="0"/>
                <a:ea typeface="Verdana" panose="020B0604030504040204" pitchFamily="34" charset="0"/>
              </a:rPr>
              <a:t>Partie autorisée sélectionnée</a:t>
            </a:r>
          </a:p>
          <a:p>
            <a:pPr marL="171450" indent="-171450">
              <a:buFont typeface="Arial" panose="020B0604020202020204" pitchFamily="34" charset="0"/>
              <a:buChar char="•"/>
            </a:pPr>
            <a:r>
              <a:rPr lang="fr-FR" sz="1200" dirty="0">
                <a:latin typeface="Verdana" panose="020B0604030504040204" pitchFamily="34" charset="0"/>
                <a:ea typeface="Verdana" panose="020B0604030504040204" pitchFamily="34" charset="0"/>
              </a:rPr>
              <a:t>Par défaut, configurée au niveau de la poste d’origine</a:t>
            </a:r>
          </a:p>
          <a:p>
            <a:pPr marL="171450" indent="-171450">
              <a:buFont typeface="Arial" panose="020B0604020202020204" pitchFamily="34" charset="0"/>
              <a:buChar char="•"/>
            </a:pPr>
            <a:r>
              <a:rPr lang="fr-FR" sz="1200" dirty="0">
                <a:latin typeface="Verdana" panose="020B0604030504040204" pitchFamily="34" charset="0"/>
                <a:ea typeface="Verdana" panose="020B0604030504040204" pitchFamily="34" charset="0"/>
              </a:rPr>
              <a:t>Facultatif: configurable pour reprendre la partie autorisée indiquée dans le message ITMATT (pour les postes utilisant plusieurs parties autorisées </a:t>
            </a:r>
            <a:br>
              <a:rPr lang="fr-FR" sz="1200" dirty="0">
                <a:latin typeface="Verdana" panose="020B0604030504040204" pitchFamily="34" charset="0"/>
                <a:ea typeface="Verdana" panose="020B0604030504040204" pitchFamily="34" charset="0"/>
              </a:rPr>
            </a:br>
            <a:r>
              <a:rPr lang="fr-FR" sz="1200" dirty="0">
                <a:latin typeface="Verdana" panose="020B0604030504040204" pitchFamily="34" charset="0"/>
                <a:ea typeface="Verdana" panose="020B0604030504040204" pitchFamily="34" charset="0"/>
              </a:rPr>
              <a:t>en parallèle)</a:t>
            </a:r>
          </a:p>
        </p:txBody>
      </p:sp>
    </p:spTree>
    <p:extLst>
      <p:ext uri="{BB962C8B-B14F-4D97-AF65-F5344CB8AC3E}">
        <p14:creationId xmlns:p14="http://schemas.microsoft.com/office/powerpoint/2010/main" val="372397835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itle 1">
            <a:extLst>
              <a:ext uri="{FF2B5EF4-FFF2-40B4-BE49-F238E27FC236}">
                <a16:creationId xmlns:a16="http://schemas.microsoft.com/office/drawing/2014/main" id="{41C410DF-EB7D-4B4F-AC31-08E73F167AD5}"/>
              </a:ext>
            </a:extLst>
          </p:cNvPr>
          <p:cNvSpPr txBox="1">
            <a:spLocks/>
          </p:cNvSpPr>
          <p:nvPr/>
        </p:nvSpPr>
        <p:spPr>
          <a:xfrm>
            <a:off x="1706335" y="9661"/>
            <a:ext cx="10327821" cy="107835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r>
              <a:rPr lang="fr-FR" sz="3000" dirty="0">
                <a:solidFill>
                  <a:srgbClr val="00399D"/>
                </a:solidFill>
                <a:latin typeface="+mn-lt"/>
                <a:ea typeface="Open Sans" panose="020B0606030504020204" pitchFamily="34" charset="0"/>
                <a:cs typeface="Open Sans" panose="020B0606030504020204" pitchFamily="34" charset="0"/>
              </a:rPr>
              <a:t>Solution rendu «droits acquittés» de l’UPU – Feuille de route</a:t>
            </a:r>
          </a:p>
        </p:txBody>
      </p:sp>
      <p:pic>
        <p:nvPicPr>
          <p:cNvPr id="5" name="Picture Placeholder 6">
            <a:extLst>
              <a:ext uri="{FF2B5EF4-FFF2-40B4-BE49-F238E27FC236}">
                <a16:creationId xmlns:a16="http://schemas.microsoft.com/office/drawing/2014/main" id="{11CCD841-37BB-4D5E-A89A-D452CA2ADB16}"/>
              </a:ext>
            </a:extLst>
          </p:cNvPr>
          <p:cNvPicPr>
            <a:picLocks noChangeAspect="1"/>
          </p:cNvPicPr>
          <p:nvPr/>
        </p:nvPicPr>
        <p:blipFill>
          <a:blip r:embed="rId3"/>
          <a:srcRect l="10017" r="10017"/>
          <a:stretch>
            <a:fillRect/>
          </a:stretch>
        </p:blipFill>
        <p:spPr>
          <a:xfrm>
            <a:off x="323101" y="1163779"/>
            <a:ext cx="3791699" cy="5461846"/>
          </a:xfrm>
          <a:prstGeom prst="rect">
            <a:avLst/>
          </a:prstGeom>
        </p:spPr>
      </p:pic>
      <p:sp>
        <p:nvSpPr>
          <p:cNvPr id="6" name="Content Placeholder 2">
            <a:extLst>
              <a:ext uri="{FF2B5EF4-FFF2-40B4-BE49-F238E27FC236}">
                <a16:creationId xmlns:a16="http://schemas.microsoft.com/office/drawing/2014/main" id="{036D033F-174B-48BD-BD53-0F68BE2C2ABD}"/>
              </a:ext>
            </a:extLst>
          </p:cNvPr>
          <p:cNvSpPr txBox="1">
            <a:spLocks/>
          </p:cNvSpPr>
          <p:nvPr/>
        </p:nvSpPr>
        <p:spPr>
          <a:xfrm>
            <a:off x="4264429" y="1163779"/>
            <a:ext cx="7591542" cy="1271847"/>
          </a:xfrm>
          <a:prstGeom prst="rect">
            <a:avLst/>
          </a:prstGeom>
          <a:solidFill>
            <a:srgbClr val="005BAA"/>
          </a:solidFill>
          <a:ln>
            <a:noFill/>
          </a:ln>
        </p:spPr>
        <p:txBody>
          <a:bodyPr anchor="ctr"/>
          <a:lstStyle>
            <a:lvl1pPr marL="0" indent="0" algn="ctr" defTabSz="914400" rtl="0" eaLnBrk="1" latinLnBrk="0" hangingPunct="1">
              <a:lnSpc>
                <a:spcPct val="90000"/>
              </a:lnSpc>
              <a:spcBef>
                <a:spcPts val="1000"/>
              </a:spcBef>
              <a:buFont typeface="Arial" panose="020B0604020202020204" pitchFamily="34" charset="0"/>
              <a:buNone/>
              <a:defRPr sz="3200" b="1" kern="120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9pPr>
          </a:lstStyle>
          <a:p>
            <a:pPr algn="l"/>
            <a:r>
              <a:rPr lang="fr-FR" sz="1800" dirty="0"/>
              <a:t>Flux à destination des États-Unis d’Amérique </a:t>
            </a:r>
          </a:p>
          <a:p>
            <a:pPr marL="342900" indent="-342900" algn="l">
              <a:buFont typeface="Arial" panose="020B0604020202020204" pitchFamily="34" charset="0"/>
              <a:buChar char="•"/>
            </a:pPr>
            <a:r>
              <a:rPr lang="fr-FR" sz="1600" b="0" dirty="0"/>
              <a:t>Intégration d’une partie autorisée supplémentaire (sur demande)</a:t>
            </a:r>
          </a:p>
          <a:p>
            <a:pPr marL="342900" indent="-342900" algn="l">
              <a:buFont typeface="Arial" panose="020B0604020202020204" pitchFamily="34" charset="0"/>
              <a:buChar char="•"/>
            </a:pPr>
            <a:r>
              <a:rPr lang="fr-FR" sz="1600" b="0" dirty="0"/>
              <a:t>Anticipation des évolutions futures (mars 2026, plus tard?)</a:t>
            </a:r>
          </a:p>
        </p:txBody>
      </p:sp>
      <p:sp>
        <p:nvSpPr>
          <p:cNvPr id="8" name="Content Placeholder 2">
            <a:extLst>
              <a:ext uri="{FF2B5EF4-FFF2-40B4-BE49-F238E27FC236}">
                <a16:creationId xmlns:a16="http://schemas.microsoft.com/office/drawing/2014/main" id="{DD5D4213-BCE9-4D80-8EDE-CEF9B694BD42}"/>
              </a:ext>
            </a:extLst>
          </p:cNvPr>
          <p:cNvSpPr txBox="1">
            <a:spLocks/>
          </p:cNvSpPr>
          <p:nvPr/>
        </p:nvSpPr>
        <p:spPr>
          <a:xfrm>
            <a:off x="4264429" y="2496931"/>
            <a:ext cx="7591542" cy="1160670"/>
          </a:xfrm>
          <a:prstGeom prst="rect">
            <a:avLst/>
          </a:prstGeom>
          <a:solidFill>
            <a:schemeClr val="accent1">
              <a:lumMod val="60000"/>
              <a:lumOff val="40000"/>
            </a:schemeClr>
          </a:solidFill>
          <a:ln>
            <a:noFill/>
          </a:ln>
        </p:spPr>
        <p:txBody>
          <a:bodyPr vert="horz" lIns="91440" tIns="45720" rIns="91440" bIns="45720" rtlCol="0" anchor="ctr"/>
          <a:lstStyle>
            <a:defPPr>
              <a:defRPr lang="en-CH"/>
            </a:defPPr>
            <a:lvl1pPr marL="0" indent="0" algn="ctr" defTabSz="914400" rtl="0" eaLnBrk="1" latinLnBrk="0" hangingPunct="1">
              <a:buNone/>
              <a:defRPr sz="32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algn="l" defTabSz="914400" rtl="0" eaLnBrk="1" latinLnBrk="0" hangingPunct="1">
              <a:defRPr sz="2800" kern="1200">
                <a:solidFill>
                  <a:schemeClr val="tx1"/>
                </a:solidFill>
                <a:latin typeface="+mn-lt"/>
                <a:ea typeface="+mn-ea"/>
                <a:cs typeface="+mn-cs"/>
              </a:defRPr>
            </a:lvl2pPr>
            <a:lvl3pPr marL="914400" algn="l" defTabSz="914400" rtl="0" eaLnBrk="1" latinLnBrk="0" hangingPunct="1">
              <a:defRPr sz="2400" kern="1200">
                <a:solidFill>
                  <a:schemeClr val="tx1"/>
                </a:solidFill>
                <a:latin typeface="+mn-lt"/>
                <a:ea typeface="+mn-ea"/>
                <a:cs typeface="+mn-cs"/>
              </a:defRPr>
            </a:lvl3pPr>
            <a:lvl4pPr marL="1371600" algn="l" defTabSz="914400" rtl="0" eaLnBrk="1" latinLnBrk="0" hangingPunct="1">
              <a:defRPr sz="2000" kern="1200">
                <a:solidFill>
                  <a:schemeClr val="tx1"/>
                </a:solidFill>
                <a:latin typeface="+mn-lt"/>
                <a:ea typeface="+mn-ea"/>
                <a:cs typeface="+mn-cs"/>
              </a:defRPr>
            </a:lvl4pPr>
            <a:lvl5pPr marL="1828800" algn="l" defTabSz="914400" rtl="0" eaLnBrk="1" latinLnBrk="0" hangingPunct="1">
              <a:defRPr sz="2000" kern="1200">
                <a:solidFill>
                  <a:schemeClr val="tx1"/>
                </a:solidFill>
                <a:latin typeface="+mn-lt"/>
                <a:ea typeface="+mn-ea"/>
                <a:cs typeface="+mn-cs"/>
              </a:defRPr>
            </a:lvl5pPr>
            <a:lvl6pPr marL="2286000" algn="l" defTabSz="914400" rtl="0" eaLnBrk="1" latinLnBrk="0" hangingPunct="1">
              <a:defRPr sz="2000" kern="1200">
                <a:solidFill>
                  <a:schemeClr val="tx1"/>
                </a:solidFill>
                <a:latin typeface="+mn-lt"/>
                <a:ea typeface="+mn-ea"/>
                <a:cs typeface="+mn-cs"/>
              </a:defRPr>
            </a:lvl6pPr>
            <a:lvl7pPr marL="2743200" algn="l" defTabSz="914400" rtl="0" eaLnBrk="1" latinLnBrk="0" hangingPunct="1">
              <a:defRPr sz="2000" kern="1200">
                <a:solidFill>
                  <a:schemeClr val="tx1"/>
                </a:solidFill>
                <a:latin typeface="+mn-lt"/>
                <a:ea typeface="+mn-ea"/>
                <a:cs typeface="+mn-cs"/>
              </a:defRPr>
            </a:lvl7pPr>
            <a:lvl8pPr marL="3200400" algn="l" defTabSz="914400" rtl="0" eaLnBrk="1" latinLnBrk="0" hangingPunct="1">
              <a:defRPr sz="2000" kern="1200">
                <a:solidFill>
                  <a:schemeClr val="tx1"/>
                </a:solidFill>
                <a:latin typeface="+mn-lt"/>
                <a:ea typeface="+mn-ea"/>
                <a:cs typeface="+mn-cs"/>
              </a:defRPr>
            </a:lvl8pPr>
            <a:lvl9pPr marL="3657600" algn="l" defTabSz="914400" rtl="0" eaLnBrk="1" latinLnBrk="0" hangingPunct="1">
              <a:defRPr sz="2000" kern="1200">
                <a:solidFill>
                  <a:schemeClr val="tx1"/>
                </a:solidFill>
                <a:latin typeface="+mn-lt"/>
                <a:ea typeface="+mn-ea"/>
                <a:cs typeface="+mn-cs"/>
              </a:defRPr>
            </a:lvl9pPr>
          </a:lstStyle>
          <a:p>
            <a:pPr algn="l"/>
            <a:r>
              <a:rPr lang="fr-FR" sz="2000" b="1" dirty="0"/>
              <a:t>Échelle mondiale</a:t>
            </a:r>
          </a:p>
          <a:p>
            <a:pPr algn="l"/>
            <a:r>
              <a:rPr lang="fr-FR" sz="1800" b="0" dirty="0"/>
              <a:t>Adaptation de la solution aux besoins d’autres marchés, le cas échéant (p. ex. intégrations directes avec les douanes)</a:t>
            </a:r>
          </a:p>
        </p:txBody>
      </p:sp>
      <p:sp>
        <p:nvSpPr>
          <p:cNvPr id="9" name="Content Placeholder 2">
            <a:extLst>
              <a:ext uri="{FF2B5EF4-FFF2-40B4-BE49-F238E27FC236}">
                <a16:creationId xmlns:a16="http://schemas.microsoft.com/office/drawing/2014/main" id="{85450206-F946-4B7C-A89F-D7E015632C60}"/>
              </a:ext>
            </a:extLst>
          </p:cNvPr>
          <p:cNvSpPr txBox="1">
            <a:spLocks/>
          </p:cNvSpPr>
          <p:nvPr/>
        </p:nvSpPr>
        <p:spPr>
          <a:xfrm>
            <a:off x="4264430" y="3715214"/>
            <a:ext cx="7591542" cy="1518927"/>
          </a:xfrm>
          <a:prstGeom prst="rect">
            <a:avLst/>
          </a:prstGeom>
          <a:solidFill>
            <a:schemeClr val="bg1">
              <a:lumMod val="85000"/>
            </a:schemeClr>
          </a:solidFill>
          <a:ln>
            <a:noFill/>
          </a:ln>
        </p:spPr>
        <p:txBody>
          <a:bodyPr vert="horz" lIns="91440" tIns="45720" rIns="91440" bIns="45720" rtlCol="0" anchor="ctr"/>
          <a:lstStyle>
            <a:defPPr>
              <a:defRPr lang="en-CH"/>
            </a:defPPr>
            <a:lvl1pPr marL="0" indent="0" algn="ctr" defTabSz="914400" rtl="0" eaLnBrk="1" latinLnBrk="0" hangingPunct="1">
              <a:buNone/>
              <a:defRPr sz="32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algn="l" defTabSz="914400" rtl="0" eaLnBrk="1" latinLnBrk="0" hangingPunct="1">
              <a:defRPr sz="2800" kern="1200">
                <a:solidFill>
                  <a:schemeClr val="tx1"/>
                </a:solidFill>
                <a:latin typeface="+mn-lt"/>
                <a:ea typeface="+mn-ea"/>
                <a:cs typeface="+mn-cs"/>
              </a:defRPr>
            </a:lvl2pPr>
            <a:lvl3pPr marL="914400" algn="l" defTabSz="914400" rtl="0" eaLnBrk="1" latinLnBrk="0" hangingPunct="1">
              <a:defRPr sz="2400" kern="1200">
                <a:solidFill>
                  <a:schemeClr val="tx1"/>
                </a:solidFill>
                <a:latin typeface="+mn-lt"/>
                <a:ea typeface="+mn-ea"/>
                <a:cs typeface="+mn-cs"/>
              </a:defRPr>
            </a:lvl3pPr>
            <a:lvl4pPr marL="1371600" algn="l" defTabSz="914400" rtl="0" eaLnBrk="1" latinLnBrk="0" hangingPunct="1">
              <a:defRPr sz="2000" kern="1200">
                <a:solidFill>
                  <a:schemeClr val="tx1"/>
                </a:solidFill>
                <a:latin typeface="+mn-lt"/>
                <a:ea typeface="+mn-ea"/>
                <a:cs typeface="+mn-cs"/>
              </a:defRPr>
            </a:lvl4pPr>
            <a:lvl5pPr marL="1828800" algn="l" defTabSz="914400" rtl="0" eaLnBrk="1" latinLnBrk="0" hangingPunct="1">
              <a:defRPr sz="2000" kern="1200">
                <a:solidFill>
                  <a:schemeClr val="tx1"/>
                </a:solidFill>
                <a:latin typeface="+mn-lt"/>
                <a:ea typeface="+mn-ea"/>
                <a:cs typeface="+mn-cs"/>
              </a:defRPr>
            </a:lvl5pPr>
            <a:lvl6pPr marL="2286000" algn="l" defTabSz="914400" rtl="0" eaLnBrk="1" latinLnBrk="0" hangingPunct="1">
              <a:defRPr sz="2000" kern="1200">
                <a:solidFill>
                  <a:schemeClr val="tx1"/>
                </a:solidFill>
                <a:latin typeface="+mn-lt"/>
                <a:ea typeface="+mn-ea"/>
                <a:cs typeface="+mn-cs"/>
              </a:defRPr>
            </a:lvl6pPr>
            <a:lvl7pPr marL="2743200" algn="l" defTabSz="914400" rtl="0" eaLnBrk="1" latinLnBrk="0" hangingPunct="1">
              <a:defRPr sz="2000" kern="1200">
                <a:solidFill>
                  <a:schemeClr val="tx1"/>
                </a:solidFill>
                <a:latin typeface="+mn-lt"/>
                <a:ea typeface="+mn-ea"/>
                <a:cs typeface="+mn-cs"/>
              </a:defRPr>
            </a:lvl7pPr>
            <a:lvl8pPr marL="3200400" algn="l" defTabSz="914400" rtl="0" eaLnBrk="1" latinLnBrk="0" hangingPunct="1">
              <a:defRPr sz="2000" kern="1200">
                <a:solidFill>
                  <a:schemeClr val="tx1"/>
                </a:solidFill>
                <a:latin typeface="+mn-lt"/>
                <a:ea typeface="+mn-ea"/>
                <a:cs typeface="+mn-cs"/>
              </a:defRPr>
            </a:lvl8pPr>
            <a:lvl9pPr marL="3657600" algn="l" defTabSz="914400" rtl="0" eaLnBrk="1" latinLnBrk="0" hangingPunct="1">
              <a:defRPr sz="2000" kern="1200">
                <a:solidFill>
                  <a:schemeClr val="tx1"/>
                </a:solidFill>
                <a:latin typeface="+mn-lt"/>
                <a:ea typeface="+mn-ea"/>
                <a:cs typeface="+mn-cs"/>
              </a:defRPr>
            </a:lvl9pPr>
          </a:lstStyle>
          <a:p>
            <a:pPr algn="l"/>
            <a:r>
              <a:rPr lang="fr-FR" sz="1800" b="1" dirty="0"/>
              <a:t>Règlements financiers et rapports</a:t>
            </a:r>
          </a:p>
          <a:p>
            <a:pPr marL="342900" indent="-342900" algn="l">
              <a:buFont typeface="Arial" panose="020B0604020202020204" pitchFamily="34" charset="0"/>
              <a:buChar char="•"/>
            </a:pPr>
            <a:r>
              <a:rPr lang="fr-FR" sz="1600" b="0" dirty="0"/>
              <a:t>Intégration avec </a:t>
            </a:r>
            <a:r>
              <a:rPr lang="fr-FR" sz="1600" b="0" i="1" dirty="0">
                <a:solidFill>
                  <a:srgbClr val="FF0000"/>
                </a:solidFill>
              </a:rPr>
              <a:t>UPU*Clearing </a:t>
            </a:r>
            <a:r>
              <a:rPr lang="fr-FR" sz="1600" b="0" dirty="0"/>
              <a:t>(dont la valeur augmentera alors qu’un nombre croissant de destinations généralisent la solution </a:t>
            </a:r>
            <a:r>
              <a:rPr lang="fr-FR" sz="1600" dirty="0"/>
              <a:t>rendu «droits </a:t>
            </a:r>
            <a:r>
              <a:rPr lang="fr-FR" sz="1600" b="0" dirty="0"/>
              <a:t>acquittés»)</a:t>
            </a:r>
          </a:p>
          <a:p>
            <a:pPr marL="342900" indent="-342900" algn="l">
              <a:buFont typeface="Arial" panose="020B0604020202020204" pitchFamily="34" charset="0"/>
              <a:buChar char="•"/>
            </a:pPr>
            <a:r>
              <a:rPr lang="fr-FR" sz="1600" dirty="0"/>
              <a:t>Tableaux de bord et rapports (réévaluation des droits, retours, performance des tiers, etc.)</a:t>
            </a:r>
          </a:p>
        </p:txBody>
      </p:sp>
      <p:sp>
        <p:nvSpPr>
          <p:cNvPr id="10" name="Content Placeholder 2">
            <a:extLst>
              <a:ext uri="{FF2B5EF4-FFF2-40B4-BE49-F238E27FC236}">
                <a16:creationId xmlns:a16="http://schemas.microsoft.com/office/drawing/2014/main" id="{56DA7B42-BD35-4131-8633-7A41B2BE97D9}"/>
              </a:ext>
            </a:extLst>
          </p:cNvPr>
          <p:cNvSpPr txBox="1">
            <a:spLocks/>
          </p:cNvSpPr>
          <p:nvPr/>
        </p:nvSpPr>
        <p:spPr>
          <a:xfrm>
            <a:off x="4264429" y="5300644"/>
            <a:ext cx="7591542" cy="1324982"/>
          </a:xfrm>
          <a:prstGeom prst="rect">
            <a:avLst/>
          </a:prstGeom>
          <a:solidFill>
            <a:schemeClr val="bg1">
              <a:lumMod val="95000"/>
            </a:schemeClr>
          </a:solidFill>
          <a:ln>
            <a:noFill/>
          </a:ln>
        </p:spPr>
        <p:txBody>
          <a:bodyPr vert="horz" lIns="91440" tIns="45720" rIns="91440" bIns="45720" rtlCol="0" anchor="ctr"/>
          <a:lstStyle>
            <a:defPPr>
              <a:defRPr lang="en-CH"/>
            </a:defPPr>
            <a:lvl1pPr marL="0" indent="0" algn="ctr" defTabSz="914400" rtl="0" eaLnBrk="1" latinLnBrk="0" hangingPunct="1">
              <a:buNone/>
              <a:defRPr sz="32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algn="l" defTabSz="914400" rtl="0" eaLnBrk="1" latinLnBrk="0" hangingPunct="1">
              <a:defRPr sz="2800" kern="1200">
                <a:solidFill>
                  <a:schemeClr val="tx1"/>
                </a:solidFill>
                <a:latin typeface="+mn-lt"/>
                <a:ea typeface="+mn-ea"/>
                <a:cs typeface="+mn-cs"/>
              </a:defRPr>
            </a:lvl2pPr>
            <a:lvl3pPr marL="914400" algn="l" defTabSz="914400" rtl="0" eaLnBrk="1" latinLnBrk="0" hangingPunct="1">
              <a:defRPr sz="2400" kern="1200">
                <a:solidFill>
                  <a:schemeClr val="tx1"/>
                </a:solidFill>
                <a:latin typeface="+mn-lt"/>
                <a:ea typeface="+mn-ea"/>
                <a:cs typeface="+mn-cs"/>
              </a:defRPr>
            </a:lvl3pPr>
            <a:lvl4pPr marL="1371600" algn="l" defTabSz="914400" rtl="0" eaLnBrk="1" latinLnBrk="0" hangingPunct="1">
              <a:defRPr sz="2000" kern="1200">
                <a:solidFill>
                  <a:schemeClr val="tx1"/>
                </a:solidFill>
                <a:latin typeface="+mn-lt"/>
                <a:ea typeface="+mn-ea"/>
                <a:cs typeface="+mn-cs"/>
              </a:defRPr>
            </a:lvl4pPr>
            <a:lvl5pPr marL="1828800" algn="l" defTabSz="914400" rtl="0" eaLnBrk="1" latinLnBrk="0" hangingPunct="1">
              <a:defRPr sz="2000" kern="1200">
                <a:solidFill>
                  <a:schemeClr val="tx1"/>
                </a:solidFill>
                <a:latin typeface="+mn-lt"/>
                <a:ea typeface="+mn-ea"/>
                <a:cs typeface="+mn-cs"/>
              </a:defRPr>
            </a:lvl5pPr>
            <a:lvl6pPr marL="2286000" algn="l" defTabSz="914400" rtl="0" eaLnBrk="1" latinLnBrk="0" hangingPunct="1">
              <a:defRPr sz="2000" kern="1200">
                <a:solidFill>
                  <a:schemeClr val="tx1"/>
                </a:solidFill>
                <a:latin typeface="+mn-lt"/>
                <a:ea typeface="+mn-ea"/>
                <a:cs typeface="+mn-cs"/>
              </a:defRPr>
            </a:lvl6pPr>
            <a:lvl7pPr marL="2743200" algn="l" defTabSz="914400" rtl="0" eaLnBrk="1" latinLnBrk="0" hangingPunct="1">
              <a:defRPr sz="2000" kern="1200">
                <a:solidFill>
                  <a:schemeClr val="tx1"/>
                </a:solidFill>
                <a:latin typeface="+mn-lt"/>
                <a:ea typeface="+mn-ea"/>
                <a:cs typeface="+mn-cs"/>
              </a:defRPr>
            </a:lvl7pPr>
            <a:lvl8pPr marL="3200400" algn="l" defTabSz="914400" rtl="0" eaLnBrk="1" latinLnBrk="0" hangingPunct="1">
              <a:defRPr sz="2000" kern="1200">
                <a:solidFill>
                  <a:schemeClr val="tx1"/>
                </a:solidFill>
                <a:latin typeface="+mn-lt"/>
                <a:ea typeface="+mn-ea"/>
                <a:cs typeface="+mn-cs"/>
              </a:defRPr>
            </a:lvl8pPr>
            <a:lvl9pPr marL="3657600" algn="l" defTabSz="914400" rtl="0" eaLnBrk="1" latinLnBrk="0" hangingPunct="1">
              <a:defRPr sz="2000" kern="1200">
                <a:solidFill>
                  <a:schemeClr val="tx1"/>
                </a:solidFill>
                <a:latin typeface="+mn-lt"/>
                <a:ea typeface="+mn-ea"/>
                <a:cs typeface="+mn-cs"/>
              </a:defRPr>
            </a:lvl9pPr>
          </a:lstStyle>
          <a:p>
            <a:pPr algn="l"/>
            <a:r>
              <a:rPr lang="fr-FR" sz="2000" b="1" dirty="0"/>
              <a:t>Normalisation et interopérabilité</a:t>
            </a:r>
          </a:p>
          <a:p>
            <a:pPr marL="342900" indent="-342900" algn="l">
              <a:buFont typeface="Arial" panose="020B0604020202020204" pitchFamily="34" charset="0"/>
              <a:buChar char="•"/>
            </a:pPr>
            <a:r>
              <a:rPr lang="fr-FR" sz="1800" dirty="0"/>
              <a:t>Modèles de dédouanement (postal, commercial) et impacts sur les normes et réglementations de l’UPU (</a:t>
            </a:r>
            <a:r>
              <a:rPr lang="fr-FR" sz="1800" dirty="0">
                <a:sym typeface="Wingdings" panose="05000000000000000000" pitchFamily="2" charset="2"/>
              </a:rPr>
              <a:t></a:t>
            </a:r>
            <a:r>
              <a:rPr lang="fr-FR" sz="1800" dirty="0"/>
              <a:t> GII de l’UPU)</a:t>
            </a:r>
          </a:p>
          <a:p>
            <a:pPr marL="342900" indent="-342900" algn="l">
              <a:buFont typeface="Arial" panose="020B0604020202020204" pitchFamily="34" charset="0"/>
              <a:buChar char="•"/>
            </a:pPr>
            <a:r>
              <a:rPr lang="fr-FR" sz="1800" b="0" dirty="0"/>
              <a:t>Interopérabilité avec la solution IPC</a:t>
            </a:r>
          </a:p>
        </p:txBody>
      </p:sp>
    </p:spTree>
    <p:extLst>
      <p:ext uri="{BB962C8B-B14F-4D97-AF65-F5344CB8AC3E}">
        <p14:creationId xmlns:p14="http://schemas.microsoft.com/office/powerpoint/2010/main" val="80273629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12">
            <a:extLst>
              <a:ext uri="{FF2B5EF4-FFF2-40B4-BE49-F238E27FC236}">
                <a16:creationId xmlns:a16="http://schemas.microsoft.com/office/drawing/2014/main" id="{AA7C6B68-1DBB-418C-A456-1BBCA46440BF}"/>
              </a:ext>
            </a:extLst>
          </p:cNvPr>
          <p:cNvPicPr>
            <a:picLocks noChangeAspect="1"/>
          </p:cNvPicPr>
          <p:nvPr/>
        </p:nvPicPr>
        <p:blipFill>
          <a:blip r:embed="rId3"/>
          <a:stretch>
            <a:fillRect/>
          </a:stretch>
        </p:blipFill>
        <p:spPr>
          <a:xfrm>
            <a:off x="3907998" y="1368632"/>
            <a:ext cx="3923763" cy="2420436"/>
          </a:xfrm>
          <a:prstGeom prst="rect">
            <a:avLst/>
          </a:prstGeom>
        </p:spPr>
      </p:pic>
      <p:sp>
        <p:nvSpPr>
          <p:cNvPr id="4" name="Rectangle 3">
            <a:extLst>
              <a:ext uri="{FF2B5EF4-FFF2-40B4-BE49-F238E27FC236}">
                <a16:creationId xmlns:a16="http://schemas.microsoft.com/office/drawing/2014/main" id="{17042764-C317-4790-8641-E7C1BC161776}"/>
              </a:ext>
            </a:extLst>
          </p:cNvPr>
          <p:cNvSpPr/>
          <p:nvPr/>
        </p:nvSpPr>
        <p:spPr>
          <a:xfrm>
            <a:off x="685417" y="1368632"/>
            <a:ext cx="3222581" cy="2420436"/>
          </a:xfrm>
          <a:prstGeom prst="rect">
            <a:avLst/>
          </a:prstGeom>
          <a:solidFill>
            <a:sysClr val="window" lastClr="FFFFFF">
              <a:lumMod val="95000"/>
            </a:sysClr>
          </a:solidFill>
          <a:ln w="12700" cap="flat" cmpd="sng" algn="ctr">
            <a:noFill/>
            <a:prstDash val="solid"/>
            <a:miter lim="800000"/>
          </a:ln>
          <a:effectLst/>
        </p:spPr>
        <p:txBody>
          <a:bodyPr rtlCol="0" anchor="t"/>
          <a:lstStyle/>
          <a:p>
            <a:pPr marL="0" marR="0" lvl="0" indent="0" defTabSz="914400" eaLnBrk="1" fontAlgn="auto" latinLnBrk="0" hangingPunct="1">
              <a:lnSpc>
                <a:spcPct val="100000"/>
              </a:lnSpc>
              <a:spcBef>
                <a:spcPts val="1000"/>
              </a:spcBef>
              <a:spcAft>
                <a:spcPts val="0"/>
              </a:spcAft>
              <a:buClrTx/>
              <a:buSzTx/>
              <a:buFontTx/>
              <a:buNone/>
              <a:tabLst/>
              <a:defRPr/>
            </a:pPr>
            <a:r>
              <a:rPr kumimoji="0" lang="fr-FR" sz="1600" b="1" i="0" u="none" strike="noStrike" cap="none" normalizeH="0" baseline="0" noProof="0" dirty="0">
                <a:ln>
                  <a:noFill/>
                </a:ln>
                <a:uLnTx/>
                <a:uFillTx/>
                <a:latin typeface="Verdana" panose="020B0604030504040204" pitchFamily="34" charset="0"/>
                <a:ea typeface="Verdana" panose="020B0604030504040204" pitchFamily="34" charset="0"/>
                <a:cs typeface="+mn-cs"/>
              </a:rPr>
              <a:t>1. Contactez le CTP</a:t>
            </a:r>
            <a:br>
              <a:rPr kumimoji="0" lang="fr-FR" sz="1600" b="1" i="0" u="none" strike="noStrike" cap="none" normalizeH="0" baseline="0" noProof="0" dirty="0">
                <a:ln>
                  <a:noFill/>
                </a:ln>
                <a:uLnTx/>
                <a:uFillTx/>
                <a:latin typeface="Verdana" panose="020B0604030504040204" pitchFamily="34" charset="0"/>
                <a:ea typeface="Verdana" panose="020B0604030504040204" pitchFamily="34" charset="0"/>
                <a:cs typeface="+mn-cs"/>
              </a:rPr>
            </a:br>
            <a:r>
              <a:rPr lang="fr-FR" sz="1400" dirty="0">
                <a:solidFill>
                  <a:prstClr val="black"/>
                </a:solidFill>
                <a:latin typeface="Verdana" panose="020B0604030504040204" pitchFamily="34" charset="0"/>
                <a:ea typeface="Verdana" panose="020B0604030504040204" pitchFamily="34" charset="0"/>
                <a:cs typeface="+mn-cs"/>
              </a:rPr>
              <a:t>pour lancer les procédures de mise à niveau du logiciel du CDS </a:t>
            </a:r>
          </a:p>
          <a:p>
            <a:pPr marL="0" marR="0" lvl="0" indent="0" defTabSz="914400" eaLnBrk="1" fontAlgn="auto" latinLnBrk="0" hangingPunct="1">
              <a:lnSpc>
                <a:spcPct val="100000"/>
              </a:lnSpc>
              <a:spcBef>
                <a:spcPts val="1000"/>
              </a:spcBef>
              <a:spcAft>
                <a:spcPts val="0"/>
              </a:spcAft>
              <a:buClrTx/>
              <a:buSzTx/>
              <a:buFontTx/>
              <a:buNone/>
              <a:tabLst/>
              <a:defRPr/>
            </a:pPr>
            <a:r>
              <a:rPr kumimoji="0" lang="fr-FR" sz="1400" i="0" u="none" strike="noStrike" cap="none" normalizeH="0" baseline="0" noProof="0" dirty="0">
                <a:ln>
                  <a:noFill/>
                </a:ln>
                <a:solidFill>
                  <a:srgbClr val="00399D"/>
                </a:solidFill>
                <a:uLnTx/>
                <a:uFillTx/>
                <a:latin typeface="Verdana" panose="020B0604030504040204" pitchFamily="34" charset="0"/>
                <a:ea typeface="Verdana" panose="020B0604030504040204" pitchFamily="34" charset="0"/>
                <a:cs typeface="+mn-cs"/>
                <a:hlinkClick r:id="rId4">
                  <a:extLst>
                    <a:ext uri="{A12FA001-AC4F-418D-AE19-62706E023703}">
                      <ahyp:hlinkClr xmlns:ahyp="http://schemas.microsoft.com/office/drawing/2018/hyperlinkcolor" val="tx"/>
                    </a:ext>
                  </a:extLst>
                </a:hlinkClick>
              </a:rPr>
              <a:t>support.upu.int</a:t>
            </a:r>
            <a:r>
              <a:rPr kumimoji="0" lang="fr-FR" sz="1400" i="0" u="none" strike="noStrike" cap="none" normalizeH="0" baseline="0" noProof="0" dirty="0">
                <a:ln>
                  <a:noFill/>
                </a:ln>
                <a:solidFill>
                  <a:srgbClr val="00399D"/>
                </a:solidFill>
                <a:uLnTx/>
                <a:uFillTx/>
                <a:latin typeface="Verdana" panose="020B0604030504040204" pitchFamily="34" charset="0"/>
                <a:ea typeface="Verdana" panose="020B0604030504040204" pitchFamily="34" charset="0"/>
                <a:cs typeface="+mn-cs"/>
              </a:rPr>
              <a:t>  </a:t>
            </a:r>
            <a:br>
              <a:rPr kumimoji="0" lang="fr-FR" sz="1400" i="0" u="none" strike="noStrike" cap="none" normalizeH="0" baseline="0" noProof="0" dirty="0">
                <a:ln>
                  <a:noFill/>
                </a:ln>
                <a:solidFill>
                  <a:prstClr val="black"/>
                </a:solidFill>
                <a:uLnTx/>
                <a:uFillTx/>
                <a:latin typeface="Verdana" panose="020B0604030504040204" pitchFamily="34" charset="0"/>
                <a:ea typeface="Verdana" panose="020B0604030504040204" pitchFamily="34" charset="0"/>
                <a:cs typeface="+mn-cs"/>
              </a:rPr>
            </a:br>
            <a:br>
              <a:rPr kumimoji="0" lang="fr-FR" sz="1400" i="0" u="none" strike="noStrike" cap="none" normalizeH="0" baseline="0" noProof="0" dirty="0">
                <a:ln>
                  <a:noFill/>
                </a:ln>
                <a:solidFill>
                  <a:prstClr val="black"/>
                </a:solidFill>
                <a:uLnTx/>
                <a:uFillTx/>
                <a:latin typeface="Verdana" panose="020B0604030504040204" pitchFamily="34" charset="0"/>
                <a:ea typeface="Verdana" panose="020B0604030504040204" pitchFamily="34" charset="0"/>
                <a:cs typeface="+mn-cs"/>
              </a:rPr>
            </a:br>
            <a:r>
              <a:rPr lang="fr-FR" sz="1400" i="1" dirty="0">
                <a:solidFill>
                  <a:prstClr val="black"/>
                </a:solidFill>
                <a:latin typeface="Verdana" panose="020B0604030504040204" pitchFamily="34" charset="0"/>
                <a:ea typeface="Verdana" panose="020B0604030504040204" pitchFamily="34" charset="0"/>
                <a:cs typeface="+mn-cs"/>
              </a:rPr>
              <a:t>(étape non requise si l’opérateur désigné utilise déjà CDS Cloud </a:t>
            </a:r>
            <a:br>
              <a:rPr lang="fr-FR" sz="1400" i="1" dirty="0">
                <a:solidFill>
                  <a:prstClr val="black"/>
                </a:solidFill>
                <a:latin typeface="Verdana" panose="020B0604030504040204" pitchFamily="34" charset="0"/>
                <a:ea typeface="Verdana" panose="020B0604030504040204" pitchFamily="34" charset="0"/>
                <a:cs typeface="+mn-cs"/>
              </a:rPr>
            </a:br>
            <a:r>
              <a:rPr lang="fr-FR" sz="1400" i="1" dirty="0">
                <a:solidFill>
                  <a:prstClr val="black"/>
                </a:solidFill>
                <a:latin typeface="Verdana" panose="020B0604030504040204" pitchFamily="34" charset="0"/>
                <a:ea typeface="Verdana" panose="020B0604030504040204" pitchFamily="34" charset="0"/>
                <a:cs typeface="+mn-cs"/>
              </a:rPr>
              <a:t>ou </a:t>
            </a:r>
            <a:r>
              <a:rPr lang="fr-FR" sz="1400" i="1" dirty="0" err="1">
                <a:solidFill>
                  <a:prstClr val="black"/>
                </a:solidFill>
                <a:latin typeface="Verdana" panose="020B0604030504040204" pitchFamily="34" charset="0"/>
                <a:ea typeface="Verdana" panose="020B0604030504040204" pitchFamily="34" charset="0"/>
                <a:cs typeface="+mn-cs"/>
              </a:rPr>
              <a:t>CDS.post</a:t>
            </a:r>
            <a:r>
              <a:rPr lang="fr-FR" sz="1400" i="1" dirty="0">
                <a:solidFill>
                  <a:prstClr val="black"/>
                </a:solidFill>
                <a:latin typeface="Verdana" panose="020B0604030504040204" pitchFamily="34" charset="0"/>
                <a:ea typeface="Verdana" panose="020B0604030504040204" pitchFamily="34" charset="0"/>
                <a:cs typeface="+mn-cs"/>
              </a:rPr>
              <a:t>)</a:t>
            </a:r>
            <a:endParaRPr kumimoji="0" lang="en-GB" sz="14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p:txBody>
      </p:sp>
      <p:sp>
        <p:nvSpPr>
          <p:cNvPr id="5" name="Rectangle 4">
            <a:extLst>
              <a:ext uri="{FF2B5EF4-FFF2-40B4-BE49-F238E27FC236}">
                <a16:creationId xmlns:a16="http://schemas.microsoft.com/office/drawing/2014/main" id="{058F955F-11D8-4EB9-8ED4-0D557CDBDC37}"/>
              </a:ext>
            </a:extLst>
          </p:cNvPr>
          <p:cNvSpPr/>
          <p:nvPr/>
        </p:nvSpPr>
        <p:spPr>
          <a:xfrm>
            <a:off x="3907996" y="3789068"/>
            <a:ext cx="4005719" cy="2728110"/>
          </a:xfrm>
          <a:prstGeom prst="rect">
            <a:avLst/>
          </a:prstGeom>
          <a:solidFill>
            <a:sysClr val="window" lastClr="FFFFFF">
              <a:lumMod val="95000"/>
            </a:sysClr>
          </a:solidFill>
          <a:ln w="12700" cap="flat" cmpd="sng" algn="ctr">
            <a:noFill/>
            <a:prstDash val="solid"/>
            <a:miter lim="800000"/>
          </a:ln>
          <a:effectLst/>
        </p:spPr>
        <p:txBody>
          <a:bodyPr rtlCol="0" anchor="t"/>
          <a:lstStyle/>
          <a:p>
            <a:pPr marL="0" marR="0" lvl="0" indent="0" defTabSz="914400" eaLnBrk="1" fontAlgn="auto" latinLnBrk="0" hangingPunct="1">
              <a:lnSpc>
                <a:spcPct val="100000"/>
              </a:lnSpc>
              <a:spcBef>
                <a:spcPts val="1000"/>
              </a:spcBef>
              <a:spcAft>
                <a:spcPts val="0"/>
              </a:spcAft>
              <a:buClrTx/>
              <a:buSzTx/>
              <a:buFontTx/>
              <a:buNone/>
              <a:tabLst/>
              <a:defRPr/>
            </a:pPr>
            <a:r>
              <a:rPr lang="fr-FR" sz="1400" b="1" dirty="0">
                <a:solidFill>
                  <a:prstClr val="black"/>
                </a:solidFill>
                <a:latin typeface="Verdana" panose="020B0604030504040204" pitchFamily="34" charset="0"/>
                <a:ea typeface="Verdana" panose="020B0604030504040204" pitchFamily="34" charset="0"/>
                <a:cs typeface="+mn-cs"/>
              </a:rPr>
              <a:t>4</a:t>
            </a:r>
            <a:r>
              <a:rPr kumimoji="0" lang="fr-FR" sz="1400" b="1" i="0" u="none" strike="noStrike" cap="none" normalizeH="0" baseline="0" noProof="0" dirty="0">
                <a:ln>
                  <a:noFill/>
                </a:ln>
                <a:solidFill>
                  <a:prstClr val="black"/>
                </a:solidFill>
                <a:uLnTx/>
                <a:uFillTx/>
                <a:latin typeface="Verdana" panose="020B0604030504040204" pitchFamily="34" charset="0"/>
                <a:ea typeface="Verdana" panose="020B0604030504040204" pitchFamily="34" charset="0"/>
                <a:cs typeface="+mn-cs"/>
              </a:rPr>
              <a:t>. Procédures internes</a:t>
            </a:r>
          </a:p>
          <a:p>
            <a:pPr marL="285750" marR="0" lvl="0" indent="-285750" defTabSz="914400" eaLnBrk="1" fontAlgn="auto" latinLnBrk="0" hangingPunct="1">
              <a:lnSpc>
                <a:spcPct val="100000"/>
              </a:lnSpc>
              <a:spcBef>
                <a:spcPts val="1000"/>
              </a:spcBef>
              <a:spcAft>
                <a:spcPts val="0"/>
              </a:spcAft>
              <a:buClrTx/>
              <a:buSzTx/>
              <a:buFontTx/>
              <a:buChar char="-"/>
              <a:tabLst/>
              <a:defRPr/>
            </a:pPr>
            <a:r>
              <a:rPr lang="fr-FR" sz="1400" i="1" dirty="0">
                <a:solidFill>
                  <a:srgbClr val="FF0000"/>
                </a:solidFill>
                <a:latin typeface="Verdana" panose="020B0604030504040204" pitchFamily="34" charset="0"/>
                <a:ea typeface="Verdana" panose="020B0604030504040204" pitchFamily="34" charset="0"/>
              </a:rPr>
              <a:t>Choisissez vos options de paiement des droits douaniers (paiement par </a:t>
            </a:r>
            <a:br>
              <a:rPr lang="fr-FR" sz="1400" i="1" dirty="0">
                <a:solidFill>
                  <a:srgbClr val="FF0000"/>
                </a:solidFill>
                <a:latin typeface="Verdana" panose="020B0604030504040204" pitchFamily="34" charset="0"/>
                <a:ea typeface="Verdana" panose="020B0604030504040204" pitchFamily="34" charset="0"/>
              </a:rPr>
            </a:br>
            <a:r>
              <a:rPr lang="fr-FR" sz="1400" i="1" dirty="0">
                <a:solidFill>
                  <a:srgbClr val="FF0000"/>
                </a:solidFill>
                <a:latin typeface="Verdana" panose="020B0604030504040204" pitchFamily="34" charset="0"/>
                <a:ea typeface="Verdana" panose="020B0604030504040204" pitchFamily="34" charset="0"/>
              </a:rPr>
              <a:t>la poste, prépaiement de la PA par l’expéditeur, facturation de l’expéditeur par la PA) et déployez les procédures correspondantes </a:t>
            </a:r>
          </a:p>
          <a:p>
            <a:pPr marL="285750" marR="0" lvl="0" indent="-285750" defTabSz="914400" eaLnBrk="1" fontAlgn="auto" latinLnBrk="0" hangingPunct="1">
              <a:lnSpc>
                <a:spcPct val="100000"/>
              </a:lnSpc>
              <a:spcBef>
                <a:spcPts val="1000"/>
              </a:spcBef>
              <a:spcAft>
                <a:spcPts val="0"/>
              </a:spcAft>
              <a:buClrTx/>
              <a:buSzTx/>
              <a:buFontTx/>
              <a:buChar char="-"/>
              <a:tabLst/>
              <a:defRPr/>
            </a:pPr>
            <a:r>
              <a:rPr kumimoji="0" lang="fr-FR" sz="1400" b="0" i="0" u="none" strike="noStrike" cap="none" normalizeH="0" baseline="0" noProof="0" dirty="0">
                <a:ln>
                  <a:noFill/>
                </a:ln>
                <a:solidFill>
                  <a:prstClr val="black"/>
                </a:solidFill>
                <a:uLnTx/>
                <a:uFillTx/>
                <a:latin typeface="Verdana" panose="020B0604030504040204" pitchFamily="34" charset="0"/>
                <a:ea typeface="Verdana" panose="020B0604030504040204" pitchFamily="34" charset="0"/>
                <a:cs typeface="+mn-cs"/>
              </a:rPr>
              <a:t>Rapprochement des comptes, des paiements et des procédures </a:t>
            </a:r>
            <a:br>
              <a:rPr kumimoji="0" lang="fr-FR" sz="1400" b="0" i="0" u="none" strike="noStrike" cap="none" normalizeH="0" baseline="0" noProof="0" dirty="0">
                <a:ln>
                  <a:noFill/>
                </a:ln>
                <a:solidFill>
                  <a:prstClr val="black"/>
                </a:solidFill>
                <a:uLnTx/>
                <a:uFillTx/>
                <a:latin typeface="Verdana" panose="020B0604030504040204" pitchFamily="34" charset="0"/>
                <a:ea typeface="Verdana" panose="020B0604030504040204" pitchFamily="34" charset="0"/>
                <a:cs typeface="+mn-cs"/>
              </a:rPr>
            </a:br>
            <a:r>
              <a:rPr kumimoji="0" lang="fr-FR" sz="1400" b="0" i="0" u="none" strike="noStrike" cap="none" normalizeH="0" baseline="0" noProof="0" dirty="0">
                <a:ln>
                  <a:noFill/>
                </a:ln>
                <a:solidFill>
                  <a:prstClr val="black"/>
                </a:solidFill>
                <a:uLnTx/>
                <a:uFillTx/>
                <a:latin typeface="Verdana" panose="020B0604030504040204" pitchFamily="34" charset="0"/>
                <a:ea typeface="Verdana" panose="020B0604030504040204" pitchFamily="34" charset="0"/>
                <a:cs typeface="+mn-cs"/>
              </a:rPr>
              <a:t>de règlement (bilatérales </a:t>
            </a:r>
            <a:br>
              <a:rPr kumimoji="0" lang="fr-FR" sz="1400" b="0" i="0" u="none" strike="noStrike" cap="none" normalizeH="0" baseline="0" noProof="0" dirty="0">
                <a:ln>
                  <a:noFill/>
                </a:ln>
                <a:solidFill>
                  <a:prstClr val="black"/>
                </a:solidFill>
                <a:uLnTx/>
                <a:uFillTx/>
                <a:latin typeface="Verdana" panose="020B0604030504040204" pitchFamily="34" charset="0"/>
                <a:ea typeface="Verdana" panose="020B0604030504040204" pitchFamily="34" charset="0"/>
                <a:cs typeface="+mn-cs"/>
              </a:rPr>
            </a:br>
            <a:r>
              <a:rPr kumimoji="0" lang="fr-FR" sz="1400" b="0" i="0" u="none" strike="noStrike" cap="none" normalizeH="0" baseline="0" noProof="0" dirty="0">
                <a:ln>
                  <a:noFill/>
                </a:ln>
                <a:solidFill>
                  <a:prstClr val="black"/>
                </a:solidFill>
                <a:uLnTx/>
                <a:uFillTx/>
                <a:latin typeface="Verdana" panose="020B0604030504040204" pitchFamily="34" charset="0"/>
                <a:ea typeface="Verdana" panose="020B0604030504040204" pitchFamily="34" charset="0"/>
                <a:cs typeface="+mn-cs"/>
              </a:rPr>
              <a:t>ou multilatérales)</a:t>
            </a:r>
          </a:p>
        </p:txBody>
      </p:sp>
      <p:sp>
        <p:nvSpPr>
          <p:cNvPr id="6" name="Rectangle 5">
            <a:extLst>
              <a:ext uri="{FF2B5EF4-FFF2-40B4-BE49-F238E27FC236}">
                <a16:creationId xmlns:a16="http://schemas.microsoft.com/office/drawing/2014/main" id="{3905B480-9736-4FA3-81BD-7CB746A0B6A2}"/>
              </a:ext>
            </a:extLst>
          </p:cNvPr>
          <p:cNvSpPr/>
          <p:nvPr/>
        </p:nvSpPr>
        <p:spPr>
          <a:xfrm>
            <a:off x="3907998" y="1368632"/>
            <a:ext cx="3923763" cy="2420436"/>
          </a:xfrm>
          <a:prstGeom prst="rect">
            <a:avLst/>
          </a:prstGeom>
          <a:noFill/>
          <a:ln w="12700" cap="flat" cmpd="sng" algn="ctr">
            <a:noFill/>
            <a:prstDash val="solid"/>
            <a:miter lim="800000"/>
          </a:ln>
          <a:effectLst/>
        </p:spPr>
        <p:txBody>
          <a:bodyPr rtlCol="0" anchor="t"/>
          <a:lstStyle/>
          <a:p>
            <a:pPr marL="0" marR="0" lvl="0" indent="0" defTabSz="914400" eaLnBrk="1" fontAlgn="auto" latinLnBrk="0" hangingPunct="1">
              <a:lnSpc>
                <a:spcPct val="100000"/>
              </a:lnSpc>
              <a:spcBef>
                <a:spcPts val="1000"/>
              </a:spcBef>
              <a:spcAft>
                <a:spcPts val="0"/>
              </a:spcAft>
              <a:buClrTx/>
              <a:buSzTx/>
              <a:buFontTx/>
              <a:buNone/>
              <a:tabLst/>
              <a:defRPr/>
            </a:pPr>
            <a:r>
              <a:rPr lang="fr-FR" b="1" dirty="0">
                <a:solidFill>
                  <a:prstClr val="white"/>
                </a:solidFill>
                <a:latin typeface="Verdana" panose="020B0604030504040204" pitchFamily="34" charset="0"/>
                <a:ea typeface="Verdana" panose="020B0604030504040204" pitchFamily="34" charset="0"/>
              </a:rPr>
              <a:t>2. Visitez www.upu.int/DDP</a:t>
            </a:r>
          </a:p>
          <a:p>
            <a:pPr marL="285750" marR="0" lvl="0" indent="-285750" defTabSz="914400" eaLnBrk="1" fontAlgn="auto" latinLnBrk="0" hangingPunct="1">
              <a:lnSpc>
                <a:spcPct val="100000"/>
              </a:lnSpc>
              <a:spcBef>
                <a:spcPts val="1000"/>
              </a:spcBef>
              <a:spcAft>
                <a:spcPts val="0"/>
              </a:spcAft>
              <a:buClrTx/>
              <a:buSzTx/>
              <a:buFont typeface="Verdana" panose="020B0604030504040204" pitchFamily="34" charset="0"/>
              <a:buChar char="‒"/>
              <a:tabLst/>
              <a:defRPr/>
            </a:pPr>
            <a:r>
              <a:rPr kumimoji="0" lang="fr-FR" sz="1600" b="0" i="0" u="none" strike="noStrike" cap="none" normalizeH="0" baseline="0" noProof="0" dirty="0">
                <a:ln>
                  <a:noFill/>
                </a:ln>
                <a:solidFill>
                  <a:prstClr val="white"/>
                </a:solidFill>
                <a:uLnTx/>
                <a:uFillTx/>
                <a:latin typeface="Verdana" panose="020B0604030504040204" pitchFamily="34" charset="0"/>
                <a:ea typeface="Verdana" panose="020B0604030504040204" pitchFamily="34" charset="0"/>
                <a:cs typeface="+mn-cs"/>
              </a:rPr>
              <a:t>Mises à jour sur le plan </a:t>
            </a:r>
            <a:br>
              <a:rPr kumimoji="0" lang="fr-FR" sz="1600" b="0" i="0" u="none" strike="noStrike" cap="none" normalizeH="0" baseline="0" noProof="0" dirty="0">
                <a:ln>
                  <a:noFill/>
                </a:ln>
                <a:solidFill>
                  <a:prstClr val="white"/>
                </a:solidFill>
                <a:uLnTx/>
                <a:uFillTx/>
                <a:latin typeface="Verdana" panose="020B0604030504040204" pitchFamily="34" charset="0"/>
                <a:ea typeface="Verdana" panose="020B0604030504040204" pitchFamily="34" charset="0"/>
                <a:cs typeface="+mn-cs"/>
              </a:rPr>
            </a:br>
            <a:r>
              <a:rPr kumimoji="0" lang="fr-FR" sz="1600" b="0" i="0" u="none" strike="noStrike" cap="none" normalizeH="0" baseline="0" noProof="0" dirty="0">
                <a:ln>
                  <a:noFill/>
                </a:ln>
                <a:solidFill>
                  <a:prstClr val="white"/>
                </a:solidFill>
                <a:uLnTx/>
                <a:uFillTx/>
                <a:latin typeface="Verdana" panose="020B0604030504040204" pitchFamily="34" charset="0"/>
                <a:ea typeface="Verdana" panose="020B0604030504040204" pitchFamily="34" charset="0"/>
                <a:cs typeface="+mn-cs"/>
              </a:rPr>
              <a:t>de lancement des technologies </a:t>
            </a:r>
          </a:p>
          <a:p>
            <a:pPr marL="285750" marR="0" lvl="0" indent="-285750" defTabSz="914400" eaLnBrk="1" fontAlgn="auto" latinLnBrk="0" hangingPunct="1">
              <a:lnSpc>
                <a:spcPct val="100000"/>
              </a:lnSpc>
              <a:spcBef>
                <a:spcPts val="1000"/>
              </a:spcBef>
              <a:spcAft>
                <a:spcPts val="0"/>
              </a:spcAft>
              <a:buClrTx/>
              <a:buSzTx/>
              <a:buFont typeface="Verdana" panose="020B0604030504040204" pitchFamily="34" charset="0"/>
              <a:buChar char="‒"/>
              <a:tabLst/>
              <a:defRPr/>
            </a:pPr>
            <a:r>
              <a:rPr lang="fr-FR" sz="1600" dirty="0">
                <a:solidFill>
                  <a:prstClr val="white"/>
                </a:solidFill>
                <a:latin typeface="Verdana" panose="020B0604030504040204" pitchFamily="34" charset="0"/>
                <a:ea typeface="Verdana" panose="020B0604030504040204" pitchFamily="34" charset="0"/>
              </a:rPr>
              <a:t>Guides d’utilisation </a:t>
            </a:r>
            <a:br>
              <a:rPr lang="fr-FR" sz="1600" dirty="0">
                <a:solidFill>
                  <a:prstClr val="white"/>
                </a:solidFill>
                <a:latin typeface="Verdana" panose="020B0604030504040204" pitchFamily="34" charset="0"/>
                <a:ea typeface="Verdana" panose="020B0604030504040204" pitchFamily="34" charset="0"/>
              </a:rPr>
            </a:br>
            <a:r>
              <a:rPr lang="fr-FR" sz="1600" dirty="0">
                <a:solidFill>
                  <a:prstClr val="white"/>
                </a:solidFill>
                <a:latin typeface="Verdana" panose="020B0604030504040204" pitchFamily="34" charset="0"/>
                <a:ea typeface="Verdana" panose="020B0604030504040204" pitchFamily="34" charset="0"/>
              </a:rPr>
              <a:t>et documentation relatifs </a:t>
            </a:r>
            <a:br>
              <a:rPr lang="fr-FR" sz="1600" dirty="0">
                <a:solidFill>
                  <a:prstClr val="white"/>
                </a:solidFill>
                <a:latin typeface="Verdana" panose="020B0604030504040204" pitchFamily="34" charset="0"/>
                <a:ea typeface="Verdana" panose="020B0604030504040204" pitchFamily="34" charset="0"/>
              </a:rPr>
            </a:br>
            <a:r>
              <a:rPr lang="fr-FR" sz="1600" dirty="0">
                <a:solidFill>
                  <a:prstClr val="white"/>
                </a:solidFill>
                <a:latin typeface="Verdana" panose="020B0604030504040204" pitchFamily="34" charset="0"/>
                <a:ea typeface="Verdana" panose="020B0604030504040204" pitchFamily="34" charset="0"/>
              </a:rPr>
              <a:t>au service</a:t>
            </a:r>
          </a:p>
        </p:txBody>
      </p:sp>
      <p:sp>
        <p:nvSpPr>
          <p:cNvPr id="7" name="Rectangle 6">
            <a:extLst>
              <a:ext uri="{FF2B5EF4-FFF2-40B4-BE49-F238E27FC236}">
                <a16:creationId xmlns:a16="http://schemas.microsoft.com/office/drawing/2014/main" id="{3DED2926-9352-4FCF-A4E8-EEB2F4A44395}"/>
              </a:ext>
            </a:extLst>
          </p:cNvPr>
          <p:cNvSpPr/>
          <p:nvPr/>
        </p:nvSpPr>
        <p:spPr>
          <a:xfrm>
            <a:off x="8158026" y="1368631"/>
            <a:ext cx="3301394" cy="5089318"/>
          </a:xfrm>
          <a:prstGeom prst="rect">
            <a:avLst/>
          </a:prstGeom>
          <a:solidFill>
            <a:srgbClr val="FFC000">
              <a:alpha val="52000"/>
            </a:srgbClr>
          </a:solidFill>
          <a:ln w="12700" cap="flat" cmpd="sng" algn="ctr">
            <a:noFill/>
            <a:prstDash val="solid"/>
            <a:miter lim="800000"/>
          </a:ln>
          <a:effectLst/>
        </p:spPr>
        <p:txBody>
          <a:bodyPr rtlCol="0" anchor="t"/>
          <a:lstStyle/>
          <a:p>
            <a:pPr marL="0" marR="0" lvl="0" indent="0" algn="ctr" defTabSz="914400" eaLnBrk="1" fontAlgn="auto" latinLnBrk="0" hangingPunct="1">
              <a:lnSpc>
                <a:spcPct val="100000"/>
              </a:lnSpc>
              <a:spcBef>
                <a:spcPts val="1000"/>
              </a:spcBef>
              <a:spcAft>
                <a:spcPts val="0"/>
              </a:spcAft>
              <a:buClrTx/>
              <a:buSzTx/>
              <a:buFontTx/>
              <a:buNone/>
              <a:tabLst/>
              <a:defRPr/>
            </a:pPr>
            <a:r>
              <a:rPr kumimoji="0" lang="fr-FR" sz="1800" b="1" i="0" u="none" strike="noStrike" cap="none" normalizeH="0" baseline="0" noProof="0" dirty="0">
                <a:ln>
                  <a:noFill/>
                </a:ln>
                <a:solidFill>
                  <a:prstClr val="black"/>
                </a:solidFill>
                <a:uLnTx/>
                <a:uFillTx/>
                <a:latin typeface="Verdana" panose="020B0604030504040204" pitchFamily="34" charset="0"/>
                <a:ea typeface="Verdana" panose="020B0604030504040204" pitchFamily="34" charset="0"/>
                <a:cs typeface="+mn-cs"/>
              </a:rPr>
              <a:t>Campagnes </a:t>
            </a:r>
            <a:br>
              <a:rPr kumimoji="0" lang="fr-FR" sz="1800" b="1" i="0" u="none" strike="noStrike" cap="none" normalizeH="0" baseline="0" noProof="0" dirty="0">
                <a:ln>
                  <a:noFill/>
                </a:ln>
                <a:solidFill>
                  <a:prstClr val="black"/>
                </a:solidFill>
                <a:uLnTx/>
                <a:uFillTx/>
                <a:latin typeface="Verdana" panose="020B0604030504040204" pitchFamily="34" charset="0"/>
                <a:ea typeface="Verdana" panose="020B0604030504040204" pitchFamily="34" charset="0"/>
                <a:cs typeface="+mn-cs"/>
              </a:rPr>
            </a:br>
            <a:r>
              <a:rPr kumimoji="0" lang="fr-FR" sz="1800" b="1" i="0" u="none" strike="noStrike" cap="none" normalizeH="0" baseline="0" noProof="0" dirty="0">
                <a:ln>
                  <a:noFill/>
                </a:ln>
                <a:solidFill>
                  <a:prstClr val="black"/>
                </a:solidFill>
                <a:uLnTx/>
                <a:uFillTx/>
                <a:latin typeface="Verdana" panose="020B0604030504040204" pitchFamily="34" charset="0"/>
                <a:ea typeface="Verdana" panose="020B0604030504040204" pitchFamily="34" charset="0"/>
                <a:cs typeface="+mn-cs"/>
              </a:rPr>
              <a:t>de sensibilisation </a:t>
            </a:r>
            <a:br>
              <a:rPr kumimoji="0" lang="fr-FR" sz="1800" b="1" i="0" u="none" strike="noStrike" cap="none" normalizeH="0" baseline="0" noProof="0" dirty="0">
                <a:ln>
                  <a:noFill/>
                </a:ln>
                <a:solidFill>
                  <a:prstClr val="black"/>
                </a:solidFill>
                <a:uLnTx/>
                <a:uFillTx/>
                <a:latin typeface="Verdana" panose="020B0604030504040204" pitchFamily="34" charset="0"/>
                <a:ea typeface="Verdana" panose="020B0604030504040204" pitchFamily="34" charset="0"/>
                <a:cs typeface="+mn-cs"/>
              </a:rPr>
            </a:br>
            <a:r>
              <a:rPr kumimoji="0" lang="fr-FR" sz="1800" b="1" i="0" u="none" strike="noStrike" cap="none" normalizeH="0" baseline="0" noProof="0" dirty="0">
                <a:ln>
                  <a:noFill/>
                </a:ln>
                <a:solidFill>
                  <a:prstClr val="black"/>
                </a:solidFill>
                <a:uLnTx/>
                <a:uFillTx/>
                <a:latin typeface="Verdana" panose="020B0604030504040204" pitchFamily="34" charset="0"/>
                <a:ea typeface="Verdana" panose="020B0604030504040204" pitchFamily="34" charset="0"/>
                <a:cs typeface="+mn-cs"/>
              </a:rPr>
              <a:t>de la clientèle </a:t>
            </a:r>
            <a:br>
              <a:rPr kumimoji="0" lang="fr-FR" sz="1800" b="1" i="0" u="none" strike="noStrike" cap="none" normalizeH="0" baseline="0" noProof="0" dirty="0">
                <a:ln>
                  <a:noFill/>
                </a:ln>
                <a:solidFill>
                  <a:prstClr val="black"/>
                </a:solidFill>
                <a:uLnTx/>
                <a:uFillTx/>
                <a:latin typeface="Verdana" panose="020B0604030504040204" pitchFamily="34" charset="0"/>
                <a:ea typeface="Verdana" panose="020B0604030504040204" pitchFamily="34" charset="0"/>
                <a:cs typeface="+mn-cs"/>
              </a:rPr>
            </a:br>
            <a:r>
              <a:rPr kumimoji="0" lang="fr-FR" sz="1800" b="1" i="0" u="none" strike="noStrike" cap="none" normalizeH="0" baseline="0" noProof="0" dirty="0">
                <a:ln>
                  <a:noFill/>
                </a:ln>
                <a:solidFill>
                  <a:prstClr val="black"/>
                </a:solidFill>
                <a:uLnTx/>
                <a:uFillTx/>
                <a:latin typeface="Verdana" panose="020B0604030504040204" pitchFamily="34" charset="0"/>
                <a:ea typeface="Verdana" panose="020B0604030504040204" pitchFamily="34" charset="0"/>
                <a:cs typeface="+mn-cs"/>
              </a:rPr>
              <a:t>et de marketing</a:t>
            </a:r>
          </a:p>
          <a:p>
            <a:pPr marL="285750" marR="0" lvl="0" indent="-285750" defTabSz="914400" eaLnBrk="1" fontAlgn="auto" latinLnBrk="0" hangingPunct="1">
              <a:lnSpc>
                <a:spcPct val="100000"/>
              </a:lnSpc>
              <a:spcBef>
                <a:spcPts val="1000"/>
              </a:spcBef>
              <a:spcAft>
                <a:spcPts val="0"/>
              </a:spcAft>
              <a:buClrTx/>
              <a:buSzTx/>
              <a:buFontTx/>
              <a:buChar char="-"/>
              <a:tabLst/>
              <a:defRPr/>
            </a:pPr>
            <a:r>
              <a:rPr lang="fr-FR" sz="1600" dirty="0">
                <a:solidFill>
                  <a:prstClr val="black"/>
                </a:solidFill>
                <a:latin typeface="Verdana" panose="020B0604030504040204" pitchFamily="34" charset="0"/>
                <a:ea typeface="Verdana" panose="020B0604030504040204" pitchFamily="34" charset="0"/>
              </a:rPr>
              <a:t>Pour conserver votre clientèle actuelle </a:t>
            </a:r>
          </a:p>
          <a:p>
            <a:pPr marL="285750" marR="0" lvl="0" indent="-285750" defTabSz="914400" eaLnBrk="1" fontAlgn="auto" latinLnBrk="0" hangingPunct="1">
              <a:lnSpc>
                <a:spcPct val="100000"/>
              </a:lnSpc>
              <a:spcBef>
                <a:spcPts val="1000"/>
              </a:spcBef>
              <a:spcAft>
                <a:spcPts val="0"/>
              </a:spcAft>
              <a:buClrTx/>
              <a:buSzTx/>
              <a:buFontTx/>
              <a:buChar char="-"/>
              <a:tabLst/>
              <a:defRPr/>
            </a:pPr>
            <a:r>
              <a:rPr lang="fr-FR" sz="1600" dirty="0">
                <a:solidFill>
                  <a:prstClr val="black"/>
                </a:solidFill>
                <a:latin typeface="Verdana" panose="020B0604030504040204" pitchFamily="34" charset="0"/>
                <a:ea typeface="Verdana" panose="020B0604030504040204" pitchFamily="34" charset="0"/>
              </a:rPr>
              <a:t>Pour proposer le service </a:t>
            </a:r>
            <a:br>
              <a:rPr lang="fr-FR" sz="1600" dirty="0">
                <a:solidFill>
                  <a:prstClr val="black"/>
                </a:solidFill>
                <a:latin typeface="Verdana" panose="020B0604030504040204" pitchFamily="34" charset="0"/>
                <a:ea typeface="Verdana" panose="020B0604030504040204" pitchFamily="34" charset="0"/>
              </a:rPr>
            </a:br>
            <a:r>
              <a:rPr lang="fr-FR" sz="1600" dirty="0">
                <a:solidFill>
                  <a:prstClr val="black"/>
                </a:solidFill>
                <a:latin typeface="Verdana" panose="020B0604030504040204" pitchFamily="34" charset="0"/>
                <a:ea typeface="Verdana" panose="020B0604030504040204" pitchFamily="34" charset="0"/>
              </a:rPr>
              <a:t>à de nouveaux clients/</a:t>
            </a:r>
            <a:r>
              <a:rPr lang="fr-FR" sz="1600" i="1" dirty="0">
                <a:solidFill>
                  <a:srgbClr val="FF0000"/>
                </a:solidFill>
                <a:latin typeface="Verdana" panose="020B0604030504040204" pitchFamily="34" charset="0"/>
                <a:ea typeface="Verdana" panose="020B0604030504040204" pitchFamily="34" charset="0"/>
              </a:rPr>
              <a:t>les guider dans l’utilisation des options de paiement des droits</a:t>
            </a:r>
            <a:endParaRPr kumimoji="0" lang="en-GB" sz="16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p:txBody>
      </p:sp>
      <p:pic>
        <p:nvPicPr>
          <p:cNvPr id="9" name="Image 12">
            <a:extLst>
              <a:ext uri="{FF2B5EF4-FFF2-40B4-BE49-F238E27FC236}">
                <a16:creationId xmlns:a16="http://schemas.microsoft.com/office/drawing/2014/main" id="{606EBF17-F9E7-43E1-A4B3-875E5BE9D5C7}"/>
              </a:ext>
            </a:extLst>
          </p:cNvPr>
          <p:cNvPicPr>
            <a:picLocks noChangeAspect="1"/>
          </p:cNvPicPr>
          <p:nvPr/>
        </p:nvPicPr>
        <p:blipFill>
          <a:blip r:embed="rId3"/>
          <a:stretch>
            <a:fillRect/>
          </a:stretch>
        </p:blipFill>
        <p:spPr>
          <a:xfrm>
            <a:off x="685416" y="3789068"/>
            <a:ext cx="3222581" cy="2668882"/>
          </a:xfrm>
          <a:prstGeom prst="rect">
            <a:avLst/>
          </a:prstGeom>
        </p:spPr>
      </p:pic>
      <p:sp>
        <p:nvSpPr>
          <p:cNvPr id="16" name="TextBox 15">
            <a:extLst>
              <a:ext uri="{FF2B5EF4-FFF2-40B4-BE49-F238E27FC236}">
                <a16:creationId xmlns:a16="http://schemas.microsoft.com/office/drawing/2014/main" id="{CBE83004-8830-4736-BC38-42FCA8F8E779}"/>
              </a:ext>
            </a:extLst>
          </p:cNvPr>
          <p:cNvSpPr txBox="1"/>
          <p:nvPr/>
        </p:nvSpPr>
        <p:spPr>
          <a:xfrm>
            <a:off x="685418" y="3799378"/>
            <a:ext cx="3222580" cy="2149306"/>
          </a:xfrm>
          <a:prstGeom prst="rect">
            <a:avLst/>
          </a:prstGeom>
          <a:noFill/>
        </p:spPr>
        <p:txBody>
          <a:bodyPr wrap="square">
            <a:spAutoFit/>
          </a:bodyPr>
          <a:lstStyle/>
          <a:p>
            <a:pPr>
              <a:spcBef>
                <a:spcPts val="1000"/>
              </a:spcBef>
              <a:defRPr/>
            </a:pPr>
            <a:r>
              <a:rPr lang="fr-FR" sz="1300" b="1" dirty="0">
                <a:solidFill>
                  <a:schemeClr val="bg1"/>
                </a:solidFill>
                <a:latin typeface="Verdana" panose="020B0604030504040204" pitchFamily="34" charset="0"/>
                <a:ea typeface="Verdana" panose="020B0604030504040204" pitchFamily="34" charset="0"/>
                <a:cs typeface="+mn-cs"/>
              </a:rPr>
              <a:t>3</a:t>
            </a:r>
            <a:r>
              <a:rPr kumimoji="0" lang="fr-FR" sz="1300" b="1" i="0" u="none" strike="noStrike" cap="none" normalizeH="0" baseline="0" noProof="0" dirty="0">
                <a:ln>
                  <a:noFill/>
                </a:ln>
                <a:solidFill>
                  <a:schemeClr val="bg1"/>
                </a:solidFill>
                <a:uLnTx/>
                <a:uFillTx/>
                <a:latin typeface="Verdana" panose="020B0604030504040204" pitchFamily="34" charset="0"/>
                <a:ea typeface="Verdana" panose="020B0604030504040204" pitchFamily="34" charset="0"/>
                <a:cs typeface="+mn-cs"/>
              </a:rPr>
              <a:t>. Juridique et administratif</a:t>
            </a:r>
          </a:p>
          <a:p>
            <a:pPr marL="285750" indent="-285750">
              <a:spcBef>
                <a:spcPts val="1000"/>
              </a:spcBef>
              <a:buFontTx/>
              <a:buChar char="-"/>
              <a:defRPr/>
            </a:pPr>
            <a:r>
              <a:rPr lang="fr-FR" sz="1300" dirty="0">
                <a:solidFill>
                  <a:schemeClr val="bg1"/>
                </a:solidFill>
                <a:latin typeface="Verdana" panose="020B0604030504040204" pitchFamily="34" charset="0"/>
                <a:ea typeface="Verdana" panose="020B0604030504040204" pitchFamily="34" charset="0"/>
                <a:cs typeface="+mn-cs"/>
              </a:rPr>
              <a:t>Mise à jour de l'accord </a:t>
            </a:r>
            <a:br>
              <a:rPr lang="fr-FR" sz="1300" dirty="0">
                <a:solidFill>
                  <a:schemeClr val="bg1"/>
                </a:solidFill>
                <a:latin typeface="Verdana" panose="020B0604030504040204" pitchFamily="34" charset="0"/>
                <a:ea typeface="Verdana" panose="020B0604030504040204" pitchFamily="34" charset="0"/>
                <a:cs typeface="+mn-cs"/>
              </a:rPr>
            </a:br>
            <a:r>
              <a:rPr lang="fr-FR" sz="1300" dirty="0">
                <a:solidFill>
                  <a:schemeClr val="bg1"/>
                </a:solidFill>
                <a:latin typeface="Verdana" panose="020B0604030504040204" pitchFamily="34" charset="0"/>
                <a:ea typeface="Verdana" panose="020B0604030504040204" pitchFamily="34" charset="0"/>
                <a:cs typeface="+mn-cs"/>
              </a:rPr>
              <a:t>de licence de l’UPU</a:t>
            </a:r>
            <a:r>
              <a:rPr lang="fr-FR" sz="1300" b="1" dirty="0">
                <a:solidFill>
                  <a:schemeClr val="bg1"/>
                </a:solidFill>
                <a:latin typeface="Verdana" panose="020B0604030504040204" pitchFamily="34" charset="0"/>
                <a:ea typeface="Verdana" panose="020B0604030504040204" pitchFamily="34" charset="0"/>
                <a:cs typeface="+mn-cs"/>
              </a:rPr>
              <a:t> </a:t>
            </a:r>
            <a:r>
              <a:rPr lang="fr-FR" sz="1300" dirty="0">
                <a:solidFill>
                  <a:schemeClr val="bg1"/>
                </a:solidFill>
                <a:latin typeface="Verdana" panose="020B0604030504040204" pitchFamily="34" charset="0"/>
                <a:ea typeface="Verdana" panose="020B0604030504040204" pitchFamily="34" charset="0"/>
                <a:cs typeface="+mn-cs"/>
              </a:rPr>
              <a:t>Sélectionnez l’option </a:t>
            </a:r>
            <a:r>
              <a:rPr lang="fr-FR" sz="1300" dirty="0">
                <a:solidFill>
                  <a:schemeClr val="bg1"/>
                </a:solidFill>
                <a:latin typeface="Verdana" panose="020B0604030504040204" pitchFamily="34" charset="0"/>
                <a:ea typeface="Verdana" panose="020B0604030504040204" pitchFamily="34" charset="0"/>
              </a:rPr>
              <a:t>rendu «droits </a:t>
            </a:r>
            <a:r>
              <a:rPr lang="fr-FR" sz="1300" dirty="0">
                <a:solidFill>
                  <a:schemeClr val="bg1"/>
                </a:solidFill>
                <a:latin typeface="Verdana" panose="020B0604030504040204" pitchFamily="34" charset="0"/>
                <a:ea typeface="Verdana" panose="020B0604030504040204" pitchFamily="34" charset="0"/>
                <a:cs typeface="+mn-cs"/>
              </a:rPr>
              <a:t>acquittés» du CDS et la partie autorisée </a:t>
            </a:r>
            <a:br>
              <a:rPr lang="fr-FR" sz="1300" dirty="0">
                <a:solidFill>
                  <a:schemeClr val="bg1"/>
                </a:solidFill>
                <a:latin typeface="Verdana" panose="020B0604030504040204" pitchFamily="34" charset="0"/>
                <a:ea typeface="Verdana" panose="020B0604030504040204" pitchFamily="34" charset="0"/>
                <a:cs typeface="+mn-cs"/>
              </a:rPr>
            </a:br>
            <a:r>
              <a:rPr lang="fr-FR" sz="1300" dirty="0">
                <a:solidFill>
                  <a:schemeClr val="bg1"/>
                </a:solidFill>
                <a:latin typeface="Verdana" panose="020B0604030504040204" pitchFamily="34" charset="0"/>
                <a:ea typeface="Verdana" panose="020B0604030504040204" pitchFamily="34" charset="0"/>
                <a:cs typeface="+mn-cs"/>
              </a:rPr>
              <a:t>(si </a:t>
            </a:r>
            <a:r>
              <a:rPr lang="fr-FR" sz="1300" dirty="0" err="1">
                <a:solidFill>
                  <a:schemeClr val="bg1"/>
                </a:solidFill>
                <a:latin typeface="Verdana" panose="020B0604030504040204" pitchFamily="34" charset="0"/>
                <a:ea typeface="Verdana" panose="020B0604030504040204" pitchFamily="34" charset="0"/>
                <a:cs typeface="+mn-cs"/>
              </a:rPr>
              <a:t>Zonos</a:t>
            </a:r>
            <a:r>
              <a:rPr lang="fr-FR" sz="1300" dirty="0">
                <a:solidFill>
                  <a:schemeClr val="bg1"/>
                </a:solidFill>
                <a:latin typeface="Verdana" panose="020B0604030504040204" pitchFamily="34" charset="0"/>
                <a:ea typeface="Verdana" panose="020B0604030504040204" pitchFamily="34" charset="0"/>
                <a:cs typeface="+mn-cs"/>
              </a:rPr>
              <a:t>: signez les conditions générales intégrées)</a:t>
            </a:r>
          </a:p>
          <a:p>
            <a:pPr marL="285750" indent="-285750">
              <a:spcBef>
                <a:spcPts val="1000"/>
              </a:spcBef>
              <a:buFontTx/>
              <a:buChar char="-"/>
              <a:defRPr/>
            </a:pPr>
            <a:r>
              <a:rPr lang="fr-FR" sz="1300" dirty="0">
                <a:solidFill>
                  <a:schemeClr val="bg1"/>
                </a:solidFill>
                <a:latin typeface="Verdana" panose="020B0604030504040204" pitchFamily="34" charset="0"/>
                <a:ea typeface="Verdana" panose="020B0604030504040204" pitchFamily="34" charset="0"/>
              </a:rPr>
              <a:t>Signez la formule d’autorisation de copie des données</a:t>
            </a:r>
          </a:p>
        </p:txBody>
      </p:sp>
      <p:sp>
        <p:nvSpPr>
          <p:cNvPr id="10" name="Title 1">
            <a:extLst>
              <a:ext uri="{FF2B5EF4-FFF2-40B4-BE49-F238E27FC236}">
                <a16:creationId xmlns:a16="http://schemas.microsoft.com/office/drawing/2014/main" id="{451857AA-0D4B-4ED0-B0E2-D50E93DF7235}"/>
              </a:ext>
            </a:extLst>
          </p:cNvPr>
          <p:cNvSpPr txBox="1">
            <a:spLocks/>
          </p:cNvSpPr>
          <p:nvPr/>
        </p:nvSpPr>
        <p:spPr>
          <a:xfrm>
            <a:off x="1706335" y="9661"/>
            <a:ext cx="10327821" cy="107835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r>
              <a:rPr lang="fr-FR" sz="3200" dirty="0">
                <a:solidFill>
                  <a:srgbClr val="00399D"/>
                </a:solidFill>
                <a:latin typeface="+mn-lt"/>
                <a:ea typeface="Open Sans" panose="020B0606030504020204" pitchFamily="34" charset="0"/>
                <a:cs typeface="Open Sans" panose="020B0606030504020204" pitchFamily="34" charset="0"/>
              </a:rPr>
              <a:t>Lancement du service – 4 étapes + 1</a:t>
            </a:r>
          </a:p>
        </p:txBody>
      </p:sp>
    </p:spTree>
    <p:extLst>
      <p:ext uri="{BB962C8B-B14F-4D97-AF65-F5344CB8AC3E}">
        <p14:creationId xmlns:p14="http://schemas.microsoft.com/office/powerpoint/2010/main" val="99139711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1897D94-00FD-4D7E-8BF0-47D5719FF963}"/>
              </a:ext>
            </a:extLst>
          </p:cNvPr>
          <p:cNvSpPr/>
          <p:nvPr/>
        </p:nvSpPr>
        <p:spPr>
          <a:xfrm>
            <a:off x="8486364" y="1874717"/>
            <a:ext cx="1288938" cy="1240113"/>
          </a:xfrm>
          <a:prstGeom prst="rect">
            <a:avLst/>
          </a:prstGeom>
          <a:solidFill>
            <a:srgbClr val="00B3DB"/>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endParaRPr>
          </a:p>
        </p:txBody>
      </p:sp>
      <p:sp>
        <p:nvSpPr>
          <p:cNvPr id="4" name="Rectangle 3">
            <a:extLst>
              <a:ext uri="{FF2B5EF4-FFF2-40B4-BE49-F238E27FC236}">
                <a16:creationId xmlns:a16="http://schemas.microsoft.com/office/drawing/2014/main" id="{0B18D5F2-95DA-4DEC-85C9-68912AF50502}"/>
              </a:ext>
            </a:extLst>
          </p:cNvPr>
          <p:cNvSpPr/>
          <p:nvPr/>
        </p:nvSpPr>
        <p:spPr>
          <a:xfrm>
            <a:off x="6986451" y="1867782"/>
            <a:ext cx="1445573" cy="1240113"/>
          </a:xfrm>
          <a:prstGeom prst="rect">
            <a:avLst/>
          </a:prstGeom>
          <a:solidFill>
            <a:srgbClr val="00B3DB"/>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endParaRPr>
          </a:p>
        </p:txBody>
      </p:sp>
      <p:sp>
        <p:nvSpPr>
          <p:cNvPr id="5" name="Rectangle 4">
            <a:extLst>
              <a:ext uri="{FF2B5EF4-FFF2-40B4-BE49-F238E27FC236}">
                <a16:creationId xmlns:a16="http://schemas.microsoft.com/office/drawing/2014/main" id="{66DAF125-B975-41F1-862D-9566545AC367}"/>
              </a:ext>
            </a:extLst>
          </p:cNvPr>
          <p:cNvSpPr/>
          <p:nvPr/>
        </p:nvSpPr>
        <p:spPr>
          <a:xfrm>
            <a:off x="338319" y="3707900"/>
            <a:ext cx="11098961" cy="2362013"/>
          </a:xfrm>
          <a:prstGeom prst="rect">
            <a:avLst/>
          </a:prstGeom>
          <a:solidFill>
            <a:srgbClr val="32627F"/>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0" i="0" u="none" strike="noStrike" cap="none" normalizeH="0" baseline="0" noProof="0">
                <a:ln>
                  <a:noFill/>
                </a:ln>
                <a:solidFill>
                  <a:prstClr val="white"/>
                </a:solidFill>
                <a:uLnTx/>
                <a:uFillTx/>
                <a:latin typeface="Verdana" panose="020B0604030504040204" pitchFamily="34" charset="0"/>
                <a:ea typeface="Verdana" panose="020B0604030504040204" pitchFamily="34" charset="0"/>
              </a:rPr>
              <a:t> </a:t>
            </a:r>
          </a:p>
        </p:txBody>
      </p:sp>
      <p:sp>
        <p:nvSpPr>
          <p:cNvPr id="6" name="Rectangle 5">
            <a:extLst>
              <a:ext uri="{FF2B5EF4-FFF2-40B4-BE49-F238E27FC236}">
                <a16:creationId xmlns:a16="http://schemas.microsoft.com/office/drawing/2014/main" id="{847FF70F-FC6A-421B-B621-F6836CA07583}"/>
              </a:ext>
            </a:extLst>
          </p:cNvPr>
          <p:cNvSpPr/>
          <p:nvPr/>
        </p:nvSpPr>
        <p:spPr>
          <a:xfrm>
            <a:off x="2247470" y="3899043"/>
            <a:ext cx="8456460" cy="554892"/>
          </a:xfrm>
          <a:prstGeom prst="rect">
            <a:avLst/>
          </a:prstGeom>
          <a:solidFill>
            <a:srgbClr val="50949A"/>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endParaRPr>
          </a:p>
        </p:txBody>
      </p:sp>
      <p:sp>
        <p:nvSpPr>
          <p:cNvPr id="7" name="Rectangle 6">
            <a:extLst>
              <a:ext uri="{FF2B5EF4-FFF2-40B4-BE49-F238E27FC236}">
                <a16:creationId xmlns:a16="http://schemas.microsoft.com/office/drawing/2014/main" id="{C39EA3B5-F772-4941-A41C-1A0A0ECCD840}"/>
              </a:ext>
            </a:extLst>
          </p:cNvPr>
          <p:cNvSpPr/>
          <p:nvPr/>
        </p:nvSpPr>
        <p:spPr>
          <a:xfrm>
            <a:off x="1643858" y="3480269"/>
            <a:ext cx="2938620" cy="497654"/>
          </a:xfrm>
          <a:prstGeom prst="rect">
            <a:avLst/>
          </a:prstGeom>
          <a:solidFill>
            <a:srgbClr val="FCD06B"/>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endParaRPr>
          </a:p>
        </p:txBody>
      </p:sp>
      <p:sp>
        <p:nvSpPr>
          <p:cNvPr id="8" name="Rectangle 7">
            <a:extLst>
              <a:ext uri="{FF2B5EF4-FFF2-40B4-BE49-F238E27FC236}">
                <a16:creationId xmlns:a16="http://schemas.microsoft.com/office/drawing/2014/main" id="{9CB0BB68-A0AE-4F5F-9A82-05A72EC702AD}"/>
              </a:ext>
            </a:extLst>
          </p:cNvPr>
          <p:cNvSpPr/>
          <p:nvPr/>
        </p:nvSpPr>
        <p:spPr>
          <a:xfrm>
            <a:off x="1647644" y="4357968"/>
            <a:ext cx="1216800" cy="1058497"/>
          </a:xfrm>
          <a:prstGeom prst="rect">
            <a:avLst/>
          </a:prstGeom>
          <a:solidFill>
            <a:srgbClr val="FCD06B"/>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endParaRPr>
          </a:p>
        </p:txBody>
      </p:sp>
      <p:sp>
        <p:nvSpPr>
          <p:cNvPr id="9" name="Rectangle 8">
            <a:extLst>
              <a:ext uri="{FF2B5EF4-FFF2-40B4-BE49-F238E27FC236}">
                <a16:creationId xmlns:a16="http://schemas.microsoft.com/office/drawing/2014/main" id="{3EDA4DC7-CFBD-4F81-A607-2BA61DAE6B8D}"/>
              </a:ext>
            </a:extLst>
          </p:cNvPr>
          <p:cNvSpPr/>
          <p:nvPr/>
        </p:nvSpPr>
        <p:spPr>
          <a:xfrm>
            <a:off x="1643858" y="5901960"/>
            <a:ext cx="9639847" cy="339117"/>
          </a:xfrm>
          <a:prstGeom prst="rect">
            <a:avLst/>
          </a:prstGeom>
          <a:solidFill>
            <a:srgbClr val="DA472F"/>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endParaRPr>
          </a:p>
        </p:txBody>
      </p:sp>
      <p:sp>
        <p:nvSpPr>
          <p:cNvPr id="10" name="Rectangle 9">
            <a:extLst>
              <a:ext uri="{FF2B5EF4-FFF2-40B4-BE49-F238E27FC236}">
                <a16:creationId xmlns:a16="http://schemas.microsoft.com/office/drawing/2014/main" id="{B08B41BC-00C2-467B-8AEB-57C81ACC23D4}"/>
              </a:ext>
            </a:extLst>
          </p:cNvPr>
          <p:cNvSpPr/>
          <p:nvPr/>
        </p:nvSpPr>
        <p:spPr>
          <a:xfrm>
            <a:off x="673334" y="1423500"/>
            <a:ext cx="2380215" cy="1558126"/>
          </a:xfrm>
          <a:prstGeom prst="rect">
            <a:avLst/>
          </a:prstGeom>
          <a:solidFill>
            <a:srgbClr val="00B3DB"/>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endParaRPr>
          </a:p>
        </p:txBody>
      </p:sp>
      <p:cxnSp>
        <p:nvCxnSpPr>
          <p:cNvPr id="11" name="Connecteur : en angle 65">
            <a:extLst>
              <a:ext uri="{FF2B5EF4-FFF2-40B4-BE49-F238E27FC236}">
                <a16:creationId xmlns:a16="http://schemas.microsoft.com/office/drawing/2014/main" id="{0F09AA0F-7412-4C30-9685-4C09697F6CCA}"/>
              </a:ext>
            </a:extLst>
          </p:cNvPr>
          <p:cNvCxnSpPr>
            <a:cxnSpLocks/>
            <a:stCxn id="73" idx="3"/>
            <a:endCxn id="9" idx="2"/>
          </p:cNvCxnSpPr>
          <p:nvPr/>
        </p:nvCxnSpPr>
        <p:spPr>
          <a:xfrm flipH="1">
            <a:off x="6463782" y="3280956"/>
            <a:ext cx="4752281" cy="2960121"/>
          </a:xfrm>
          <a:prstGeom prst="bentConnector4">
            <a:avLst>
              <a:gd name="adj1" fmla="val -6234"/>
              <a:gd name="adj2" fmla="val 107723"/>
            </a:avLst>
          </a:prstGeom>
          <a:ln w="28575">
            <a:solidFill>
              <a:srgbClr val="DA472F"/>
            </a:solidFill>
            <a:tailEnd type="arrow"/>
          </a:ln>
          <a:effectLst/>
        </p:spPr>
        <p:style>
          <a:lnRef idx="1">
            <a:schemeClr val="accent1"/>
          </a:lnRef>
          <a:fillRef idx="0">
            <a:schemeClr val="accent1"/>
          </a:fillRef>
          <a:effectRef idx="0">
            <a:schemeClr val="accent1"/>
          </a:effectRef>
          <a:fontRef idx="minor">
            <a:schemeClr val="tx1"/>
          </a:fontRef>
        </p:style>
      </p:cxnSp>
      <p:sp>
        <p:nvSpPr>
          <p:cNvPr id="12" name="ZoneTexte 74">
            <a:extLst>
              <a:ext uri="{FF2B5EF4-FFF2-40B4-BE49-F238E27FC236}">
                <a16:creationId xmlns:a16="http://schemas.microsoft.com/office/drawing/2014/main" id="{1B680243-60BF-41E6-8215-A0A4D20464CC}"/>
              </a:ext>
            </a:extLst>
          </p:cNvPr>
          <p:cNvSpPr txBox="1"/>
          <p:nvPr/>
        </p:nvSpPr>
        <p:spPr>
          <a:xfrm>
            <a:off x="1689992" y="3583637"/>
            <a:ext cx="2892485" cy="430887"/>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100" b="1" i="0" u="none" strike="noStrike" cap="none" normalizeH="0" baseline="0" noProof="0" dirty="0">
                <a:ln>
                  <a:noFill/>
                </a:ln>
                <a:solidFill>
                  <a:srgbClr val="003333"/>
                </a:solidFill>
                <a:uLnTx/>
                <a:uFillTx/>
                <a:latin typeface="Verdana" panose="020B0604030504040204" pitchFamily="34" charset="0"/>
                <a:ea typeface="Verdana" panose="020B0604030504040204" pitchFamily="34" charset="0"/>
                <a:cs typeface="Open Sans" panose="020B0606030504020204" pitchFamily="34" charset="0"/>
              </a:rPr>
              <a:t>OPÉRATIONS DE GUICHET </a:t>
            </a:r>
            <a:br>
              <a:rPr kumimoji="0" lang="fr-FR" sz="1100" b="1" i="0" u="none" strike="noStrike" cap="none" normalizeH="0" baseline="0" noProof="0" dirty="0">
                <a:ln>
                  <a:noFill/>
                </a:ln>
                <a:solidFill>
                  <a:srgbClr val="003333"/>
                </a:solidFill>
                <a:uLnTx/>
                <a:uFillTx/>
                <a:latin typeface="Verdana" panose="020B0604030504040204" pitchFamily="34" charset="0"/>
                <a:ea typeface="Verdana" panose="020B0604030504040204" pitchFamily="34" charset="0"/>
                <a:cs typeface="Open Sans" panose="020B0606030504020204" pitchFamily="34" charset="0"/>
              </a:rPr>
            </a:br>
            <a:r>
              <a:rPr kumimoji="0" lang="fr-FR" sz="1100" b="1" i="0" u="none" strike="noStrike" cap="none" normalizeH="0" baseline="0" noProof="0" dirty="0">
                <a:ln>
                  <a:noFill/>
                </a:ln>
                <a:solidFill>
                  <a:srgbClr val="003333"/>
                </a:solidFill>
                <a:uLnTx/>
                <a:uFillTx/>
                <a:latin typeface="Verdana" panose="020B0604030504040204" pitchFamily="34" charset="0"/>
                <a:ea typeface="Verdana" panose="020B0604030504040204" pitchFamily="34" charset="0"/>
                <a:cs typeface="Open Sans" panose="020B0606030504020204" pitchFamily="34" charset="0"/>
              </a:rPr>
              <a:t>DE L’UPU</a:t>
            </a:r>
          </a:p>
        </p:txBody>
      </p:sp>
      <p:sp>
        <p:nvSpPr>
          <p:cNvPr id="13" name="ZoneTexte 76">
            <a:extLst>
              <a:ext uri="{FF2B5EF4-FFF2-40B4-BE49-F238E27FC236}">
                <a16:creationId xmlns:a16="http://schemas.microsoft.com/office/drawing/2014/main" id="{348AFC9F-CF62-41AF-8F85-2980ABB53298}"/>
              </a:ext>
            </a:extLst>
          </p:cNvPr>
          <p:cNvSpPr txBox="1"/>
          <p:nvPr/>
        </p:nvSpPr>
        <p:spPr>
          <a:xfrm>
            <a:off x="3971312" y="3981713"/>
            <a:ext cx="5184166" cy="261610"/>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100" b="1" i="0" u="none" strike="noStrike" cap="none" normalizeH="0" baseline="0" noProof="0">
                <a:ln>
                  <a:noFill/>
                </a:ln>
                <a:solidFill>
                  <a:prstClr val="white"/>
                </a:solidFill>
                <a:uLnTx/>
                <a:uFillTx/>
                <a:latin typeface="Verdana" panose="020B0604030504040204" pitchFamily="34" charset="0"/>
                <a:ea typeface="Verdana" panose="020B0604030504040204" pitchFamily="34" charset="0"/>
                <a:cs typeface="Open Sans" panose="020B0606030504020204" pitchFamily="34" charset="0"/>
              </a:rPr>
              <a:t>RÉSEAU INFORMATIQUE POSTAL DE L’UPU</a:t>
            </a:r>
          </a:p>
        </p:txBody>
      </p:sp>
      <p:sp>
        <p:nvSpPr>
          <p:cNvPr id="14" name="ZoneTexte 77">
            <a:extLst>
              <a:ext uri="{FF2B5EF4-FFF2-40B4-BE49-F238E27FC236}">
                <a16:creationId xmlns:a16="http://schemas.microsoft.com/office/drawing/2014/main" id="{2FCAA25C-06E4-4923-ADB5-D8AB81D6BECD}"/>
              </a:ext>
            </a:extLst>
          </p:cNvPr>
          <p:cNvSpPr txBox="1"/>
          <p:nvPr/>
        </p:nvSpPr>
        <p:spPr>
          <a:xfrm>
            <a:off x="314746" y="4578578"/>
            <a:ext cx="1290388" cy="584775"/>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1" i="0" u="none" strike="noStrike" cap="none" normalizeH="0" baseline="0" noProof="0" dirty="0">
                <a:ln>
                  <a:noFill/>
                </a:ln>
                <a:solidFill>
                  <a:prstClr val="white">
                    <a:lumMod val="95000"/>
                  </a:prstClr>
                </a:solidFill>
                <a:uLnTx/>
                <a:uFillTx/>
                <a:latin typeface="Verdana" panose="020B0604030504040204" pitchFamily="34" charset="0"/>
                <a:ea typeface="Verdana" panose="020B0604030504040204" pitchFamily="34" charset="0"/>
                <a:cs typeface="Open Sans" panose="020B0606030504020204" pitchFamily="34" charset="0"/>
              </a:rPr>
              <a:t>PLATE-FORME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1" i="0" u="none" strike="noStrike" cap="none" normalizeH="0" baseline="0" noProof="0" dirty="0">
                <a:ln>
                  <a:noFill/>
                </a:ln>
                <a:solidFill>
                  <a:prstClr val="white">
                    <a:lumMod val="95000"/>
                  </a:prstClr>
                </a:solidFill>
                <a:uLnTx/>
                <a:uFillTx/>
                <a:latin typeface="Verdana" panose="020B0604030504040204" pitchFamily="34" charset="0"/>
                <a:ea typeface="Verdana" panose="020B0604030504040204" pitchFamily="34" charset="0"/>
                <a:cs typeface="Open Sans" panose="020B0606030504020204" pitchFamily="34" charset="0"/>
              </a:rPr>
              <a:t>TECHNOLOGIQUE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1" i="0" u="none" strike="noStrike" cap="none" normalizeH="0" baseline="0" noProof="0" dirty="0">
                <a:ln>
                  <a:noFill/>
                </a:ln>
                <a:solidFill>
                  <a:prstClr val="white">
                    <a:lumMod val="95000"/>
                  </a:prstClr>
                </a:solidFill>
                <a:uLnTx/>
                <a:uFillTx/>
                <a:latin typeface="Verdana" panose="020B0604030504040204" pitchFamily="34" charset="0"/>
                <a:ea typeface="Verdana" panose="020B0604030504040204" pitchFamily="34" charset="0"/>
                <a:cs typeface="Open Sans" panose="020B0606030504020204" pitchFamily="34" charset="0"/>
              </a:rPr>
              <a:t>MONDIALE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1" i="0" u="none" strike="noStrike" cap="none" normalizeH="0" baseline="0" noProof="0" dirty="0">
                <a:ln>
                  <a:noFill/>
                </a:ln>
                <a:solidFill>
                  <a:prstClr val="white">
                    <a:lumMod val="95000"/>
                  </a:prstClr>
                </a:solidFill>
                <a:uLnTx/>
                <a:uFillTx/>
                <a:latin typeface="Verdana" panose="020B0604030504040204" pitchFamily="34" charset="0"/>
                <a:ea typeface="Verdana" panose="020B0604030504040204" pitchFamily="34" charset="0"/>
                <a:cs typeface="Open Sans" panose="020B0606030504020204" pitchFamily="34" charset="0"/>
              </a:rPr>
              <a:t>DE L’UPU</a:t>
            </a:r>
          </a:p>
        </p:txBody>
      </p:sp>
      <p:sp>
        <p:nvSpPr>
          <p:cNvPr id="15" name="ZoneTexte 78">
            <a:extLst>
              <a:ext uri="{FF2B5EF4-FFF2-40B4-BE49-F238E27FC236}">
                <a16:creationId xmlns:a16="http://schemas.microsoft.com/office/drawing/2014/main" id="{9CB87E58-6761-433E-AF55-F83251AC452F}"/>
              </a:ext>
            </a:extLst>
          </p:cNvPr>
          <p:cNvSpPr txBox="1"/>
          <p:nvPr/>
        </p:nvSpPr>
        <p:spPr>
          <a:xfrm>
            <a:off x="1647644" y="5911095"/>
            <a:ext cx="9583356" cy="261610"/>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100" b="1" i="0" u="none" strike="noStrike" cap="none" normalizeH="0" baseline="0" noProof="0">
                <a:ln>
                  <a:noFill/>
                </a:ln>
                <a:solidFill>
                  <a:prstClr val="white"/>
                </a:solidFill>
                <a:uLnTx/>
                <a:uFillTx/>
                <a:latin typeface="Verdana" panose="020B0604030504040204" pitchFamily="34" charset="0"/>
                <a:ea typeface="Verdana" panose="020B0604030504040204" pitchFamily="34" charset="0"/>
                <a:cs typeface="Open Sans" panose="020B0606030504020204" pitchFamily="34" charset="0"/>
              </a:rPr>
              <a:t>INTEROPÉRABILITÉ CERTIFIÉE    </a:t>
            </a:r>
            <a:r>
              <a:rPr kumimoji="0" lang="fr-FR" sz="1100" b="0" i="0" u="none" strike="noStrike" cap="none" normalizeH="0" baseline="0" noProof="0">
                <a:ln>
                  <a:noFill/>
                </a:ln>
                <a:solidFill>
                  <a:prstClr val="white"/>
                </a:solidFill>
                <a:uLnTx/>
                <a:uFillTx/>
                <a:latin typeface="Verdana" panose="020B0604030504040204" pitchFamily="34" charset="0"/>
                <a:ea typeface="Verdana" panose="020B0604030504040204" pitchFamily="34" charset="0"/>
                <a:cs typeface="Open Sans" panose="020B0606030504020204" pitchFamily="34" charset="0"/>
              </a:rPr>
              <a:t>UPU-TechCert</a:t>
            </a:r>
          </a:p>
        </p:txBody>
      </p:sp>
      <p:sp>
        <p:nvSpPr>
          <p:cNvPr id="16" name="ZoneTexte 79">
            <a:extLst>
              <a:ext uri="{FF2B5EF4-FFF2-40B4-BE49-F238E27FC236}">
                <a16:creationId xmlns:a16="http://schemas.microsoft.com/office/drawing/2014/main" id="{81AEFFFC-984C-4A15-8AAE-AB39707FA96E}"/>
              </a:ext>
            </a:extLst>
          </p:cNvPr>
          <p:cNvSpPr txBox="1"/>
          <p:nvPr/>
        </p:nvSpPr>
        <p:spPr>
          <a:xfrm>
            <a:off x="800905" y="1486788"/>
            <a:ext cx="2058413" cy="584775"/>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cap="none" normalizeH="0" baseline="0" noProof="0" dirty="0">
                <a:ln>
                  <a:noFill/>
                </a:ln>
                <a:solidFill>
                  <a:prstClr val="white"/>
                </a:solidFill>
                <a:uLnTx/>
                <a:uFillTx/>
                <a:latin typeface="Verdana" panose="020B0604030504040204" pitchFamily="34" charset="0"/>
                <a:ea typeface="Verdana" panose="020B0604030504040204" pitchFamily="34" charset="0"/>
                <a:cs typeface="Open Sans" panose="020B0606030504020204" pitchFamily="34" charset="0"/>
              </a:rPr>
              <a:t>OPÉRATEURS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cap="none" normalizeH="0" baseline="0" noProof="0" dirty="0">
                <a:ln>
                  <a:noFill/>
                </a:ln>
                <a:solidFill>
                  <a:prstClr val="white"/>
                </a:solidFill>
                <a:uLnTx/>
                <a:uFillTx/>
                <a:latin typeface="Verdana" panose="020B0604030504040204" pitchFamily="34" charset="0"/>
                <a:ea typeface="Verdana" panose="020B0604030504040204" pitchFamily="34" charset="0"/>
                <a:cs typeface="Open Sans" panose="020B0606030504020204" pitchFamily="34" charset="0"/>
              </a:rPr>
              <a:t>DÉSIGNÉS</a:t>
            </a:r>
          </a:p>
        </p:txBody>
      </p:sp>
      <p:sp>
        <p:nvSpPr>
          <p:cNvPr id="17" name="ZoneTexte 80">
            <a:extLst>
              <a:ext uri="{FF2B5EF4-FFF2-40B4-BE49-F238E27FC236}">
                <a16:creationId xmlns:a16="http://schemas.microsoft.com/office/drawing/2014/main" id="{83FCFB3F-CF17-4FC8-BA83-56C553698A53}"/>
              </a:ext>
            </a:extLst>
          </p:cNvPr>
          <p:cNvSpPr txBox="1"/>
          <p:nvPr/>
        </p:nvSpPr>
        <p:spPr>
          <a:xfrm>
            <a:off x="8076889" y="1319271"/>
            <a:ext cx="2389199" cy="492443"/>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600" b="1" dirty="0">
                <a:solidFill>
                  <a:srgbClr val="263147"/>
                </a:solidFill>
                <a:latin typeface="Verdana" panose="020B0604030504040204" pitchFamily="34" charset="0"/>
                <a:ea typeface="Verdana" panose="020B0604030504040204" pitchFamily="34" charset="0"/>
                <a:cs typeface="Open Sans" panose="020B0606030504020204" pitchFamily="34" charset="0"/>
              </a:rPr>
              <a:t>PARTENAIRES</a:t>
            </a:r>
          </a:p>
          <a:p>
            <a:pPr marL="0" marR="0" lvl="0" indent="0" algn="ctr" defTabSz="914400" rtl="0" eaLnBrk="1" fontAlgn="auto" latinLnBrk="0" hangingPunct="1">
              <a:lnSpc>
                <a:spcPct val="100000"/>
              </a:lnSpc>
              <a:spcBef>
                <a:spcPts val="0"/>
              </a:spcBef>
              <a:spcAft>
                <a:spcPts val="0"/>
              </a:spcAft>
              <a:buClrTx/>
              <a:buSzTx/>
              <a:buFontTx/>
              <a:buNone/>
              <a:tabLst/>
              <a:defRPr/>
            </a:pPr>
            <a:r>
              <a:rPr lang="fr-FR" sz="1000" dirty="0">
                <a:solidFill>
                  <a:srgbClr val="263147"/>
                </a:solidFill>
                <a:latin typeface="Verdana" panose="020B0604030504040204" pitchFamily="34" charset="0"/>
                <a:ea typeface="Verdana" panose="020B0604030504040204" pitchFamily="34" charset="0"/>
                <a:cs typeface="Open Sans" panose="020B0606030504020204" pitchFamily="34" charset="0"/>
              </a:rPr>
              <a:t>Acteurs du secteur postal élargi</a:t>
            </a:r>
          </a:p>
        </p:txBody>
      </p:sp>
      <p:pic>
        <p:nvPicPr>
          <p:cNvPr id="18" name="Graphique 89">
            <a:extLst>
              <a:ext uri="{FF2B5EF4-FFF2-40B4-BE49-F238E27FC236}">
                <a16:creationId xmlns:a16="http://schemas.microsoft.com/office/drawing/2014/main" id="{319E1DB9-76CD-4F51-BD24-B89F0265B9F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730330" y="4343980"/>
            <a:ext cx="1051429" cy="1051429"/>
          </a:xfrm>
          <a:prstGeom prst="rect">
            <a:avLst/>
          </a:prstGeom>
          <a:effectLst/>
        </p:spPr>
      </p:pic>
      <p:sp>
        <p:nvSpPr>
          <p:cNvPr id="19" name="ZoneTexte 70">
            <a:extLst>
              <a:ext uri="{FF2B5EF4-FFF2-40B4-BE49-F238E27FC236}">
                <a16:creationId xmlns:a16="http://schemas.microsoft.com/office/drawing/2014/main" id="{840CFEF2-0622-4026-A541-F4474C8C9778}"/>
              </a:ext>
            </a:extLst>
          </p:cNvPr>
          <p:cNvSpPr txBox="1"/>
          <p:nvPr/>
        </p:nvSpPr>
        <p:spPr>
          <a:xfrm>
            <a:off x="1666409" y="4697587"/>
            <a:ext cx="1224372" cy="415498"/>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1" i="0" u="none" strike="noStrike" cap="none" normalizeH="0" baseline="0" noProof="0">
                <a:ln>
                  <a:noFill/>
                </a:ln>
                <a:solidFill>
                  <a:srgbClr val="263147"/>
                </a:solidFill>
                <a:uLnTx/>
                <a:uFillTx/>
                <a:latin typeface="Verdana" panose="020B0604030504040204" pitchFamily="34" charset="0"/>
                <a:ea typeface="Verdana" panose="020B0604030504040204" pitchFamily="34" charset="0"/>
                <a:cs typeface="Open Sans" panose="020B0606030504020204" pitchFamily="34" charset="0"/>
              </a:rPr>
              <a:t>TRAITEMENT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100" b="1" i="0" u="none" strike="noStrike" cap="none" normalizeH="0" baseline="0" noProof="0">
                <a:ln>
                  <a:noFill/>
                </a:ln>
                <a:solidFill>
                  <a:srgbClr val="263147"/>
                </a:solidFill>
                <a:uLnTx/>
                <a:uFillTx/>
                <a:latin typeface="Verdana" panose="020B0604030504040204" pitchFamily="34" charset="0"/>
                <a:ea typeface="Verdana" panose="020B0604030504040204" pitchFamily="34" charset="0"/>
                <a:cs typeface="Open Sans" panose="020B0606030504020204" pitchFamily="34" charset="0"/>
              </a:rPr>
              <a:t>NATIONAL</a:t>
            </a:r>
          </a:p>
        </p:txBody>
      </p:sp>
      <p:pic>
        <p:nvPicPr>
          <p:cNvPr id="20" name="Graphique 102">
            <a:extLst>
              <a:ext uri="{FF2B5EF4-FFF2-40B4-BE49-F238E27FC236}">
                <a16:creationId xmlns:a16="http://schemas.microsoft.com/office/drawing/2014/main" id="{D6DF6979-7387-4C90-A147-E207550AA32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608152" y="4379547"/>
            <a:ext cx="235788" cy="235788"/>
          </a:xfrm>
          <a:prstGeom prst="rect">
            <a:avLst/>
          </a:prstGeom>
          <a:effectLst/>
        </p:spPr>
      </p:pic>
      <p:grpSp>
        <p:nvGrpSpPr>
          <p:cNvPr id="21" name="Groupe 96">
            <a:extLst>
              <a:ext uri="{FF2B5EF4-FFF2-40B4-BE49-F238E27FC236}">
                <a16:creationId xmlns:a16="http://schemas.microsoft.com/office/drawing/2014/main" id="{43647C42-90E6-4760-8B28-E3D6FA3CD41B}"/>
              </a:ext>
            </a:extLst>
          </p:cNvPr>
          <p:cNvGrpSpPr/>
          <p:nvPr/>
        </p:nvGrpSpPr>
        <p:grpSpPr>
          <a:xfrm>
            <a:off x="7245021" y="4357968"/>
            <a:ext cx="1217245" cy="1142411"/>
            <a:chOff x="7563830" y="4371688"/>
            <a:chExt cx="1217245" cy="1142411"/>
          </a:xfrm>
        </p:grpSpPr>
        <p:sp>
          <p:nvSpPr>
            <p:cNvPr id="22" name="Rectangle 21">
              <a:extLst>
                <a:ext uri="{FF2B5EF4-FFF2-40B4-BE49-F238E27FC236}">
                  <a16:creationId xmlns:a16="http://schemas.microsoft.com/office/drawing/2014/main" id="{7071D59D-CED0-4054-AA16-E329D080DC43}"/>
                </a:ext>
              </a:extLst>
            </p:cNvPr>
            <p:cNvSpPr/>
            <p:nvPr/>
          </p:nvSpPr>
          <p:spPr>
            <a:xfrm>
              <a:off x="7563830" y="4371688"/>
              <a:ext cx="1216800" cy="1058497"/>
            </a:xfrm>
            <a:prstGeom prst="rect">
              <a:avLst/>
            </a:prstGeom>
            <a:solidFill>
              <a:srgbClr val="FCD06B"/>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endParaRPr>
            </a:p>
          </p:txBody>
        </p:sp>
        <p:pic>
          <p:nvPicPr>
            <p:cNvPr id="23" name="Graphique 95">
              <a:extLst>
                <a:ext uri="{FF2B5EF4-FFF2-40B4-BE49-F238E27FC236}">
                  <a16:creationId xmlns:a16="http://schemas.microsoft.com/office/drawing/2014/main" id="{E303B1D7-F122-4A13-AE88-8BB84655043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670747" y="4393267"/>
              <a:ext cx="991422" cy="991422"/>
            </a:xfrm>
            <a:prstGeom prst="rect">
              <a:avLst/>
            </a:prstGeom>
            <a:effectLst/>
          </p:spPr>
        </p:pic>
        <p:sp>
          <p:nvSpPr>
            <p:cNvPr id="24" name="ZoneTexte 73">
              <a:extLst>
                <a:ext uri="{FF2B5EF4-FFF2-40B4-BE49-F238E27FC236}">
                  <a16:creationId xmlns:a16="http://schemas.microsoft.com/office/drawing/2014/main" id="{D2E569E1-9716-450F-AC8B-DD36B2296039}"/>
                </a:ext>
              </a:extLst>
            </p:cNvPr>
            <p:cNvSpPr txBox="1"/>
            <p:nvPr/>
          </p:nvSpPr>
          <p:spPr>
            <a:xfrm>
              <a:off x="7563830" y="4700781"/>
              <a:ext cx="1208340" cy="600164"/>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100" b="1" i="0" u="none" strike="noStrike" cap="none" normalizeH="0" baseline="0" noProof="0" dirty="0">
                  <a:ln>
                    <a:noFill/>
                  </a:ln>
                  <a:solidFill>
                    <a:srgbClr val="263147"/>
                  </a:solidFill>
                  <a:uLnTx/>
                  <a:uFillTx/>
                  <a:latin typeface="Verdana" panose="020B0604030504040204" pitchFamily="34" charset="0"/>
                  <a:ea typeface="Verdana" panose="020B0604030504040204" pitchFamily="34" charset="0"/>
                  <a:cs typeface="Open Sans" panose="020B0606030504020204" pitchFamily="34" charset="0"/>
                </a:rPr>
                <a:t>CONTRÔLE</a:t>
              </a:r>
            </a:p>
            <a:p>
              <a:pPr marL="0" marR="0" lvl="0" indent="0" algn="ctr" defTabSz="914400" rtl="0" eaLnBrk="1" fontAlgn="auto" latinLnBrk="0" hangingPunct="1">
                <a:lnSpc>
                  <a:spcPct val="100000"/>
                </a:lnSpc>
                <a:spcBef>
                  <a:spcPts val="0"/>
                </a:spcBef>
                <a:spcAft>
                  <a:spcPts val="0"/>
                </a:spcAft>
                <a:buClrTx/>
                <a:buSzTx/>
                <a:buFontTx/>
                <a:buNone/>
                <a:tabLst/>
                <a:defRPr/>
              </a:pPr>
              <a:r>
                <a:rPr lang="fr-FR" sz="1100" b="1" dirty="0">
                  <a:solidFill>
                    <a:srgbClr val="263147"/>
                  </a:solidFill>
                  <a:latin typeface="Verdana" panose="020B0604030504040204" pitchFamily="34" charset="0"/>
                  <a:ea typeface="Verdana" panose="020B0604030504040204" pitchFamily="34" charset="0"/>
                  <a:cs typeface="Open Sans" panose="020B0606030504020204" pitchFamily="34" charset="0"/>
                </a:rPr>
                <a:t>DE LA </a:t>
              </a:r>
              <a:r>
                <a:rPr kumimoji="0" lang="fr-FR" sz="1100" b="1" i="0" u="none" strike="noStrike" cap="none" normalizeH="0" baseline="0" noProof="0" dirty="0">
                  <a:ln>
                    <a:noFill/>
                  </a:ln>
                  <a:solidFill>
                    <a:srgbClr val="263147"/>
                  </a:solidFill>
                  <a:uLnTx/>
                  <a:uFillTx/>
                  <a:latin typeface="Verdana" panose="020B0604030504040204" pitchFamily="34" charset="0"/>
                  <a:ea typeface="Verdana" panose="020B0604030504040204" pitchFamily="34" charset="0"/>
                  <a:cs typeface="Open Sans" panose="020B0606030504020204" pitchFamily="34" charset="0"/>
                </a:rPr>
                <a:t>QUALITÉ</a:t>
              </a:r>
            </a:p>
          </p:txBody>
        </p:sp>
        <p:pic>
          <p:nvPicPr>
            <p:cNvPr id="25" name="Graphique 106">
              <a:extLst>
                <a:ext uri="{FF2B5EF4-FFF2-40B4-BE49-F238E27FC236}">
                  <a16:creationId xmlns:a16="http://schemas.microsoft.com/office/drawing/2014/main" id="{C11FB810-78DF-42F7-AD5F-BF6EDF7020D3}"/>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605436" y="4388135"/>
              <a:ext cx="171254" cy="171254"/>
            </a:xfrm>
            <a:prstGeom prst="rect">
              <a:avLst/>
            </a:prstGeom>
            <a:effectLst/>
          </p:spPr>
        </p:pic>
        <p:grpSp>
          <p:nvGrpSpPr>
            <p:cNvPr id="26" name="Groupe 30">
              <a:extLst>
                <a:ext uri="{FF2B5EF4-FFF2-40B4-BE49-F238E27FC236}">
                  <a16:creationId xmlns:a16="http://schemas.microsoft.com/office/drawing/2014/main" id="{279835DF-DE75-451D-85F6-ACAFBB5D2991}"/>
                </a:ext>
              </a:extLst>
            </p:cNvPr>
            <p:cNvGrpSpPr/>
            <p:nvPr/>
          </p:nvGrpSpPr>
          <p:grpSpPr>
            <a:xfrm>
              <a:off x="8169227" y="5283267"/>
              <a:ext cx="611848" cy="230832"/>
              <a:chOff x="8169227" y="5155946"/>
              <a:chExt cx="611848" cy="230832"/>
            </a:xfrm>
          </p:grpSpPr>
          <p:sp>
            <p:nvSpPr>
              <p:cNvPr id="27" name="Rectangle 26">
                <a:extLst>
                  <a:ext uri="{FF2B5EF4-FFF2-40B4-BE49-F238E27FC236}">
                    <a16:creationId xmlns:a16="http://schemas.microsoft.com/office/drawing/2014/main" id="{88A6216C-CE2C-4D3B-B809-CCDBFC6B0F00}"/>
                  </a:ext>
                </a:extLst>
              </p:cNvPr>
              <p:cNvSpPr/>
              <p:nvPr/>
            </p:nvSpPr>
            <p:spPr>
              <a:xfrm>
                <a:off x="8169227" y="5186264"/>
                <a:ext cx="611848" cy="187017"/>
              </a:xfrm>
              <a:prstGeom prst="rect">
                <a:avLst/>
              </a:prstGeom>
              <a:solidFill>
                <a:srgbClr val="FFE68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endParaRPr>
              </a:p>
            </p:txBody>
          </p:sp>
          <p:sp>
            <p:nvSpPr>
              <p:cNvPr id="28" name="ZoneTexte 120">
                <a:extLst>
                  <a:ext uri="{FF2B5EF4-FFF2-40B4-BE49-F238E27FC236}">
                    <a16:creationId xmlns:a16="http://schemas.microsoft.com/office/drawing/2014/main" id="{A2556B1A-0FCE-4CDB-9340-618878013C62}"/>
                  </a:ext>
                </a:extLst>
              </p:cNvPr>
              <p:cNvSpPr txBox="1"/>
              <p:nvPr/>
            </p:nvSpPr>
            <p:spPr>
              <a:xfrm>
                <a:off x="8222021" y="5155946"/>
                <a:ext cx="506260" cy="230832"/>
              </a:xfrm>
              <a:prstGeom prst="rect">
                <a:avLst/>
              </a:prstGeom>
              <a:noFill/>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0" i="0" u="none" strike="noStrike" cap="none" normalizeH="0" baseline="0" noProof="0">
                    <a:ln>
                      <a:noFill/>
                    </a:ln>
                    <a:solidFill>
                      <a:srgbClr val="263147"/>
                    </a:solidFill>
                    <a:uLnTx/>
                    <a:uFillTx/>
                    <a:latin typeface="Verdana" panose="020B0604030504040204" pitchFamily="34" charset="0"/>
                    <a:ea typeface="Verdana" panose="020B0604030504040204" pitchFamily="34" charset="0"/>
                    <a:cs typeface="Open Sans" panose="020B0606030504020204" pitchFamily="34" charset="0"/>
                  </a:rPr>
                  <a:t>QCS</a:t>
                </a:r>
              </a:p>
            </p:txBody>
          </p:sp>
        </p:grpSp>
      </p:grpSp>
      <p:pic>
        <p:nvPicPr>
          <p:cNvPr id="29" name="Graphique 137">
            <a:extLst>
              <a:ext uri="{FF2B5EF4-FFF2-40B4-BE49-F238E27FC236}">
                <a16:creationId xmlns:a16="http://schemas.microsoft.com/office/drawing/2014/main" id="{79146CC0-301B-4E4D-AE0B-1EB17D375386}"/>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617396" y="3793603"/>
            <a:ext cx="228600" cy="228600"/>
          </a:xfrm>
          <a:prstGeom prst="rect">
            <a:avLst/>
          </a:prstGeom>
          <a:effectLst/>
        </p:spPr>
      </p:pic>
      <p:pic>
        <p:nvPicPr>
          <p:cNvPr id="30" name="Graphique 139">
            <a:extLst>
              <a:ext uri="{FF2B5EF4-FFF2-40B4-BE49-F238E27FC236}">
                <a16:creationId xmlns:a16="http://schemas.microsoft.com/office/drawing/2014/main" id="{C3BC3BD1-BA65-4D80-8FBD-11FE01A0B718}"/>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4313942" y="3510155"/>
            <a:ext cx="228600" cy="228600"/>
          </a:xfrm>
          <a:prstGeom prst="rect">
            <a:avLst/>
          </a:prstGeom>
          <a:effectLst/>
        </p:spPr>
      </p:pic>
      <p:sp>
        <p:nvSpPr>
          <p:cNvPr id="31" name="ZoneTexte 162">
            <a:extLst>
              <a:ext uri="{FF2B5EF4-FFF2-40B4-BE49-F238E27FC236}">
                <a16:creationId xmlns:a16="http://schemas.microsoft.com/office/drawing/2014/main" id="{8A804BDC-2214-47CC-8B21-787A3807760D}"/>
              </a:ext>
            </a:extLst>
          </p:cNvPr>
          <p:cNvSpPr txBox="1"/>
          <p:nvPr/>
        </p:nvSpPr>
        <p:spPr>
          <a:xfrm>
            <a:off x="673334" y="1978964"/>
            <a:ext cx="2359437" cy="938719"/>
          </a:xfrm>
          <a:prstGeom prst="rect">
            <a:avLst/>
          </a:prstGeom>
          <a:noFill/>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100" b="0" i="0" u="none" strike="noStrike" cap="none" normalizeH="0" baseline="0" noProof="0" dirty="0">
                <a:ln>
                  <a:noFill/>
                </a:ln>
                <a:solidFill>
                  <a:prstClr val="white"/>
                </a:solidFill>
                <a:uLnTx/>
                <a:uFillTx/>
                <a:latin typeface="Verdana" panose="020B0604030504040204" pitchFamily="34" charset="0"/>
                <a:ea typeface="Verdana" panose="020B0604030504040204" pitchFamily="34" charset="0"/>
                <a:cs typeface="Open Sans" panose="020B0606030504020204" pitchFamily="34" charset="0"/>
              </a:rPr>
              <a:t>Les opérateurs désignés </a:t>
            </a:r>
            <a:br>
              <a:rPr kumimoji="0" lang="fr-FR" sz="1100" b="0" i="0" u="none" strike="noStrike" cap="none" normalizeH="0" baseline="0" noProof="0" dirty="0">
                <a:ln>
                  <a:noFill/>
                </a:ln>
                <a:solidFill>
                  <a:prstClr val="white"/>
                </a:solidFill>
                <a:uLnTx/>
                <a:uFillTx/>
                <a:latin typeface="Verdana" panose="020B0604030504040204" pitchFamily="34" charset="0"/>
                <a:ea typeface="Verdana" panose="020B0604030504040204" pitchFamily="34" charset="0"/>
                <a:cs typeface="Open Sans" panose="020B0606030504020204" pitchFamily="34" charset="0"/>
              </a:rPr>
            </a:br>
            <a:r>
              <a:rPr kumimoji="0" lang="fr-FR" sz="1100" b="0" i="0" u="none" strike="noStrike" cap="none" normalizeH="0" baseline="0" noProof="0" dirty="0">
                <a:ln>
                  <a:noFill/>
                </a:ln>
                <a:solidFill>
                  <a:prstClr val="white"/>
                </a:solidFill>
                <a:uLnTx/>
                <a:uFillTx/>
                <a:latin typeface="Verdana" panose="020B0604030504040204" pitchFamily="34" charset="0"/>
                <a:ea typeface="Verdana" panose="020B0604030504040204" pitchFamily="34" charset="0"/>
                <a:cs typeface="Open Sans" panose="020B0606030504020204" pitchFamily="34" charset="0"/>
              </a:rPr>
              <a:t>de l’UPU accèdent à la plate-forme technologique mondiale de l’UPU pour les opérations postales et non postales</a:t>
            </a:r>
          </a:p>
        </p:txBody>
      </p:sp>
      <p:grpSp>
        <p:nvGrpSpPr>
          <p:cNvPr id="32" name="Groupe 100">
            <a:extLst>
              <a:ext uri="{FF2B5EF4-FFF2-40B4-BE49-F238E27FC236}">
                <a16:creationId xmlns:a16="http://schemas.microsoft.com/office/drawing/2014/main" id="{A01C5D83-5B6A-48BD-8272-A5713DC7D252}"/>
              </a:ext>
            </a:extLst>
          </p:cNvPr>
          <p:cNvGrpSpPr/>
          <p:nvPr/>
        </p:nvGrpSpPr>
        <p:grpSpPr>
          <a:xfrm>
            <a:off x="5825245" y="4273841"/>
            <a:ext cx="1216800" cy="1230611"/>
            <a:chOff x="6144054" y="4287561"/>
            <a:chExt cx="1216800" cy="1230611"/>
          </a:xfrm>
        </p:grpSpPr>
        <p:sp>
          <p:nvSpPr>
            <p:cNvPr id="33" name="Rectangle 32">
              <a:extLst>
                <a:ext uri="{FF2B5EF4-FFF2-40B4-BE49-F238E27FC236}">
                  <a16:creationId xmlns:a16="http://schemas.microsoft.com/office/drawing/2014/main" id="{6B3D1D69-D0E2-42D3-A00E-A37E14B2E687}"/>
                </a:ext>
              </a:extLst>
            </p:cNvPr>
            <p:cNvSpPr/>
            <p:nvPr/>
          </p:nvSpPr>
          <p:spPr>
            <a:xfrm>
              <a:off x="6144054" y="4371688"/>
              <a:ext cx="1216800" cy="1058497"/>
            </a:xfrm>
            <a:prstGeom prst="rect">
              <a:avLst/>
            </a:prstGeom>
            <a:solidFill>
              <a:srgbClr val="FCD06B"/>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endParaRPr>
            </a:p>
          </p:txBody>
        </p:sp>
        <p:pic>
          <p:nvPicPr>
            <p:cNvPr id="34" name="Graphique 93">
              <a:extLst>
                <a:ext uri="{FF2B5EF4-FFF2-40B4-BE49-F238E27FC236}">
                  <a16:creationId xmlns:a16="http://schemas.microsoft.com/office/drawing/2014/main" id="{A062DCFE-4AA3-4CE4-BCFF-A253D4A4A4D2}"/>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6160697" y="4287561"/>
              <a:ext cx="1187772" cy="1230611"/>
            </a:xfrm>
            <a:prstGeom prst="rect">
              <a:avLst/>
            </a:prstGeom>
            <a:effectLst/>
          </p:spPr>
        </p:pic>
        <p:sp>
          <p:nvSpPr>
            <p:cNvPr id="35" name="ZoneTexte 72">
              <a:extLst>
                <a:ext uri="{FF2B5EF4-FFF2-40B4-BE49-F238E27FC236}">
                  <a16:creationId xmlns:a16="http://schemas.microsoft.com/office/drawing/2014/main" id="{DF7DC8CA-7C76-4180-9962-14A7C441AD15}"/>
                </a:ext>
              </a:extLst>
            </p:cNvPr>
            <p:cNvSpPr txBox="1"/>
            <p:nvPr/>
          </p:nvSpPr>
          <p:spPr>
            <a:xfrm>
              <a:off x="6158428" y="4700781"/>
              <a:ext cx="1197044" cy="430887"/>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100" b="1" i="0" u="none" strike="noStrike" cap="none" normalizeH="0" baseline="0" noProof="0">
                  <a:ln>
                    <a:noFill/>
                  </a:ln>
                  <a:solidFill>
                    <a:srgbClr val="263147"/>
                  </a:solidFill>
                  <a:uLnTx/>
                  <a:uFillTx/>
                  <a:latin typeface="Verdana" panose="020B0604030504040204" pitchFamily="34" charset="0"/>
                  <a:ea typeface="Verdana" panose="020B0604030504040204" pitchFamily="34" charset="0"/>
                  <a:cs typeface="Open Sans" panose="020B0606030504020204" pitchFamily="34" charset="0"/>
                </a:rPr>
                <a:t>PAIEMENTS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100" b="1" i="0" u="none" strike="noStrike" cap="none" normalizeH="0" baseline="0" noProof="0">
                  <a:ln>
                    <a:noFill/>
                  </a:ln>
                  <a:solidFill>
                    <a:srgbClr val="263147"/>
                  </a:solidFill>
                  <a:uLnTx/>
                  <a:uFillTx/>
                  <a:latin typeface="Verdana" panose="020B0604030504040204" pitchFamily="34" charset="0"/>
                  <a:ea typeface="Verdana" panose="020B0604030504040204" pitchFamily="34" charset="0"/>
                  <a:cs typeface="Open Sans" panose="020B0606030504020204" pitchFamily="34" charset="0"/>
                </a:rPr>
                <a:t>POSTAUX</a:t>
              </a:r>
            </a:p>
          </p:txBody>
        </p:sp>
        <p:pic>
          <p:nvPicPr>
            <p:cNvPr id="36" name="Graphique 105">
              <a:extLst>
                <a:ext uri="{FF2B5EF4-FFF2-40B4-BE49-F238E27FC236}">
                  <a16:creationId xmlns:a16="http://schemas.microsoft.com/office/drawing/2014/main" id="{B5534418-AA4D-4766-8E7B-82F16636A717}"/>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7092557" y="4375809"/>
              <a:ext cx="243590" cy="243590"/>
            </a:xfrm>
            <a:prstGeom prst="rect">
              <a:avLst/>
            </a:prstGeom>
            <a:effectLst/>
          </p:spPr>
        </p:pic>
        <p:grpSp>
          <p:nvGrpSpPr>
            <p:cNvPr id="37" name="Groupe 29">
              <a:extLst>
                <a:ext uri="{FF2B5EF4-FFF2-40B4-BE49-F238E27FC236}">
                  <a16:creationId xmlns:a16="http://schemas.microsoft.com/office/drawing/2014/main" id="{5C06A569-0F1A-4D6B-BC1C-A61C3DD5A03C}"/>
                </a:ext>
              </a:extLst>
            </p:cNvPr>
            <p:cNvGrpSpPr/>
            <p:nvPr/>
          </p:nvGrpSpPr>
          <p:grpSpPr>
            <a:xfrm>
              <a:off x="6743975" y="5278982"/>
              <a:ext cx="616480" cy="230832"/>
              <a:chOff x="6815095" y="5151661"/>
              <a:chExt cx="616480" cy="230832"/>
            </a:xfrm>
          </p:grpSpPr>
          <p:sp>
            <p:nvSpPr>
              <p:cNvPr id="38" name="Rectangle 37">
                <a:extLst>
                  <a:ext uri="{FF2B5EF4-FFF2-40B4-BE49-F238E27FC236}">
                    <a16:creationId xmlns:a16="http://schemas.microsoft.com/office/drawing/2014/main" id="{C9623665-F10E-4DF0-93BF-B866A922C20E}"/>
                  </a:ext>
                </a:extLst>
              </p:cNvPr>
              <p:cNvSpPr/>
              <p:nvPr/>
            </p:nvSpPr>
            <p:spPr>
              <a:xfrm>
                <a:off x="6819727" y="5186264"/>
                <a:ext cx="611848" cy="187017"/>
              </a:xfrm>
              <a:prstGeom prst="rect">
                <a:avLst/>
              </a:prstGeom>
              <a:solidFill>
                <a:srgbClr val="FFE68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endParaRPr>
              </a:p>
            </p:txBody>
          </p:sp>
          <p:sp>
            <p:nvSpPr>
              <p:cNvPr id="39" name="ZoneTexte 176">
                <a:extLst>
                  <a:ext uri="{FF2B5EF4-FFF2-40B4-BE49-F238E27FC236}">
                    <a16:creationId xmlns:a16="http://schemas.microsoft.com/office/drawing/2014/main" id="{BF82751A-7271-47B9-A382-D800ED6EEDB4}"/>
                  </a:ext>
                </a:extLst>
              </p:cNvPr>
              <p:cNvSpPr txBox="1"/>
              <p:nvPr/>
            </p:nvSpPr>
            <p:spPr>
              <a:xfrm>
                <a:off x="6815095" y="5151661"/>
                <a:ext cx="604494" cy="230832"/>
              </a:xfrm>
              <a:prstGeom prst="rect">
                <a:avLst/>
              </a:prstGeom>
              <a:noFill/>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0" i="0" u="none" strike="noStrike" cap="none" normalizeH="0" baseline="0" noProof="0">
                    <a:ln>
                      <a:noFill/>
                    </a:ln>
                    <a:solidFill>
                      <a:srgbClr val="263147"/>
                    </a:solidFill>
                    <a:uLnTx/>
                    <a:uFillTx/>
                    <a:latin typeface="Verdana" panose="020B0604030504040204" pitchFamily="34" charset="0"/>
                    <a:ea typeface="Verdana" panose="020B0604030504040204" pitchFamily="34" charset="0"/>
                    <a:cs typeface="Open Sans" panose="020B0606030504020204" pitchFamily="34" charset="0"/>
                  </a:rPr>
                  <a:t>UPU-IP</a:t>
                </a:r>
              </a:p>
            </p:txBody>
          </p:sp>
        </p:grpSp>
      </p:grpSp>
      <p:grpSp>
        <p:nvGrpSpPr>
          <p:cNvPr id="40" name="Groupe 128">
            <a:extLst>
              <a:ext uri="{FF2B5EF4-FFF2-40B4-BE49-F238E27FC236}">
                <a16:creationId xmlns:a16="http://schemas.microsoft.com/office/drawing/2014/main" id="{B93345CB-A602-4080-BEDA-8B0D1C354E7A}"/>
              </a:ext>
            </a:extLst>
          </p:cNvPr>
          <p:cNvGrpSpPr/>
          <p:nvPr/>
        </p:nvGrpSpPr>
        <p:grpSpPr>
          <a:xfrm>
            <a:off x="4358300" y="4357968"/>
            <a:ext cx="1290819" cy="1135281"/>
            <a:chOff x="4677109" y="4371688"/>
            <a:chExt cx="1290819" cy="1135281"/>
          </a:xfrm>
        </p:grpSpPr>
        <p:sp>
          <p:nvSpPr>
            <p:cNvPr id="41" name="Rectangle 40">
              <a:extLst>
                <a:ext uri="{FF2B5EF4-FFF2-40B4-BE49-F238E27FC236}">
                  <a16:creationId xmlns:a16="http://schemas.microsoft.com/office/drawing/2014/main" id="{EAC18FFA-3B72-44AA-9734-7CA49D0E2E6A}"/>
                </a:ext>
              </a:extLst>
            </p:cNvPr>
            <p:cNvSpPr/>
            <p:nvPr/>
          </p:nvSpPr>
          <p:spPr>
            <a:xfrm>
              <a:off x="4732179" y="4371688"/>
              <a:ext cx="1216800" cy="1058497"/>
            </a:xfrm>
            <a:prstGeom prst="rect">
              <a:avLst/>
            </a:prstGeom>
            <a:solidFill>
              <a:srgbClr val="FCD06B"/>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endParaRPr>
            </a:p>
          </p:txBody>
        </p:sp>
        <p:pic>
          <p:nvPicPr>
            <p:cNvPr id="42" name="Graphique 91">
              <a:extLst>
                <a:ext uri="{FF2B5EF4-FFF2-40B4-BE49-F238E27FC236}">
                  <a16:creationId xmlns:a16="http://schemas.microsoft.com/office/drawing/2014/main" id="{1C2C5A14-78D7-481F-8C41-17E6DC095F69}"/>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4848666" y="4403398"/>
              <a:ext cx="1015033" cy="1015033"/>
            </a:xfrm>
            <a:prstGeom prst="rect">
              <a:avLst/>
            </a:prstGeom>
            <a:effectLst/>
          </p:spPr>
        </p:pic>
        <p:sp>
          <p:nvSpPr>
            <p:cNvPr id="43" name="ZoneTexte 71">
              <a:extLst>
                <a:ext uri="{FF2B5EF4-FFF2-40B4-BE49-F238E27FC236}">
                  <a16:creationId xmlns:a16="http://schemas.microsoft.com/office/drawing/2014/main" id="{8134A5D3-F716-4F10-AB1E-174BDB6B51EB}"/>
                </a:ext>
              </a:extLst>
            </p:cNvPr>
            <p:cNvSpPr txBox="1"/>
            <p:nvPr/>
          </p:nvSpPr>
          <p:spPr>
            <a:xfrm>
              <a:off x="4677109" y="4700781"/>
              <a:ext cx="1290819" cy="430887"/>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100" b="1" i="0" u="none" strike="noStrike" cap="none" normalizeH="0" baseline="0" noProof="0">
                  <a:ln>
                    <a:noFill/>
                  </a:ln>
                  <a:solidFill>
                    <a:srgbClr val="263147"/>
                  </a:solidFill>
                  <a:uLnTx/>
                  <a:uFillTx/>
                  <a:latin typeface="Verdana" panose="020B0604030504040204" pitchFamily="34" charset="0"/>
                  <a:ea typeface="Verdana" panose="020B0604030504040204" pitchFamily="34" charset="0"/>
                  <a:cs typeface="Open Sans" panose="020B0606030504020204" pitchFamily="34" charset="0"/>
                </a:rPr>
                <a:t>TRAITEMENT DOUANIER</a:t>
              </a:r>
            </a:p>
          </p:txBody>
        </p:sp>
        <p:pic>
          <p:nvPicPr>
            <p:cNvPr id="44" name="Graphique 104">
              <a:extLst>
                <a:ext uri="{FF2B5EF4-FFF2-40B4-BE49-F238E27FC236}">
                  <a16:creationId xmlns:a16="http://schemas.microsoft.com/office/drawing/2014/main" id="{645B1D1D-7318-4378-9B2E-4F56E21A82E7}"/>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5728698" y="4377367"/>
              <a:ext cx="229370" cy="229370"/>
            </a:xfrm>
            <a:prstGeom prst="rect">
              <a:avLst/>
            </a:prstGeom>
            <a:effectLst/>
          </p:spPr>
        </p:pic>
        <p:grpSp>
          <p:nvGrpSpPr>
            <p:cNvPr id="45" name="Groupe 28">
              <a:extLst>
                <a:ext uri="{FF2B5EF4-FFF2-40B4-BE49-F238E27FC236}">
                  <a16:creationId xmlns:a16="http://schemas.microsoft.com/office/drawing/2014/main" id="{799AB5DC-8EBE-4D67-9CCB-792391880111}"/>
                </a:ext>
              </a:extLst>
            </p:cNvPr>
            <p:cNvGrpSpPr/>
            <p:nvPr/>
          </p:nvGrpSpPr>
          <p:grpSpPr>
            <a:xfrm>
              <a:off x="5336715" y="5276137"/>
              <a:ext cx="611848" cy="230832"/>
              <a:chOff x="5397672" y="5148816"/>
              <a:chExt cx="611848" cy="230832"/>
            </a:xfrm>
          </p:grpSpPr>
          <p:sp>
            <p:nvSpPr>
              <p:cNvPr id="46" name="Rectangle 45">
                <a:extLst>
                  <a:ext uri="{FF2B5EF4-FFF2-40B4-BE49-F238E27FC236}">
                    <a16:creationId xmlns:a16="http://schemas.microsoft.com/office/drawing/2014/main" id="{04A06B12-F054-4F9D-8028-F2339C084569}"/>
                  </a:ext>
                </a:extLst>
              </p:cNvPr>
              <p:cNvSpPr/>
              <p:nvPr/>
            </p:nvSpPr>
            <p:spPr>
              <a:xfrm>
                <a:off x="5397672" y="5179134"/>
                <a:ext cx="611848" cy="187017"/>
              </a:xfrm>
              <a:prstGeom prst="rect">
                <a:avLst/>
              </a:prstGeom>
              <a:solidFill>
                <a:srgbClr val="FFE68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endParaRPr>
              </a:p>
            </p:txBody>
          </p:sp>
          <p:sp>
            <p:nvSpPr>
              <p:cNvPr id="47" name="ZoneTexte 178">
                <a:extLst>
                  <a:ext uri="{FF2B5EF4-FFF2-40B4-BE49-F238E27FC236}">
                    <a16:creationId xmlns:a16="http://schemas.microsoft.com/office/drawing/2014/main" id="{DCC829F1-30C2-4C41-9850-6A5C9C5966E0}"/>
                  </a:ext>
                </a:extLst>
              </p:cNvPr>
              <p:cNvSpPr txBox="1"/>
              <p:nvPr/>
            </p:nvSpPr>
            <p:spPr>
              <a:xfrm>
                <a:off x="5450466" y="5148816"/>
                <a:ext cx="506260" cy="230832"/>
              </a:xfrm>
              <a:prstGeom prst="rect">
                <a:avLst/>
              </a:prstGeom>
              <a:noFill/>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0" i="0" u="none" strike="noStrike" cap="none" normalizeH="0" baseline="0" noProof="0">
                    <a:ln>
                      <a:noFill/>
                    </a:ln>
                    <a:solidFill>
                      <a:srgbClr val="263147"/>
                    </a:solidFill>
                    <a:uLnTx/>
                    <a:uFillTx/>
                    <a:latin typeface="Verdana" panose="020B0604030504040204" pitchFamily="34" charset="0"/>
                    <a:ea typeface="Verdana" panose="020B0604030504040204" pitchFamily="34" charset="0"/>
                    <a:cs typeface="Open Sans" panose="020B0606030504020204" pitchFamily="34" charset="0"/>
                  </a:rPr>
                  <a:t>CDS</a:t>
                </a:r>
              </a:p>
            </p:txBody>
          </p:sp>
        </p:grpSp>
      </p:grpSp>
      <p:grpSp>
        <p:nvGrpSpPr>
          <p:cNvPr id="48" name="Groupe 129">
            <a:extLst>
              <a:ext uri="{FF2B5EF4-FFF2-40B4-BE49-F238E27FC236}">
                <a16:creationId xmlns:a16="http://schemas.microsoft.com/office/drawing/2014/main" id="{94209527-145A-4E1A-A54A-6B7E24B0C49B}"/>
              </a:ext>
            </a:extLst>
          </p:cNvPr>
          <p:cNvGrpSpPr/>
          <p:nvPr/>
        </p:nvGrpSpPr>
        <p:grpSpPr>
          <a:xfrm>
            <a:off x="2986530" y="4335637"/>
            <a:ext cx="1309282" cy="1175244"/>
            <a:chOff x="3305339" y="4349357"/>
            <a:chExt cx="1309282" cy="1175244"/>
          </a:xfrm>
        </p:grpSpPr>
        <p:sp>
          <p:nvSpPr>
            <p:cNvPr id="49" name="Rectangle 48">
              <a:extLst>
                <a:ext uri="{FF2B5EF4-FFF2-40B4-BE49-F238E27FC236}">
                  <a16:creationId xmlns:a16="http://schemas.microsoft.com/office/drawing/2014/main" id="{B3CC534B-BC7F-4010-A45D-37B0D61740AA}"/>
                </a:ext>
              </a:extLst>
            </p:cNvPr>
            <p:cNvSpPr/>
            <p:nvPr/>
          </p:nvSpPr>
          <p:spPr>
            <a:xfrm>
              <a:off x="3351580" y="4371688"/>
              <a:ext cx="1216800" cy="1058497"/>
            </a:xfrm>
            <a:prstGeom prst="rect">
              <a:avLst/>
            </a:prstGeom>
            <a:solidFill>
              <a:srgbClr val="FCD06B"/>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endParaRPr>
            </a:p>
          </p:txBody>
        </p:sp>
        <p:pic>
          <p:nvPicPr>
            <p:cNvPr id="50" name="Graphique 87">
              <a:extLst>
                <a:ext uri="{FF2B5EF4-FFF2-40B4-BE49-F238E27FC236}">
                  <a16:creationId xmlns:a16="http://schemas.microsoft.com/office/drawing/2014/main" id="{D3D34DB8-05FD-4481-BF12-3B2B2C6BD5B0}"/>
                </a:ext>
              </a:extLst>
            </p:cNvPr>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a:off x="3372358" y="4349357"/>
              <a:ext cx="1175244" cy="1175244"/>
            </a:xfrm>
            <a:prstGeom prst="rect">
              <a:avLst/>
            </a:prstGeom>
            <a:effectLst/>
          </p:spPr>
        </p:pic>
        <p:sp>
          <p:nvSpPr>
            <p:cNvPr id="51" name="ZoneTexte 69">
              <a:extLst>
                <a:ext uri="{FF2B5EF4-FFF2-40B4-BE49-F238E27FC236}">
                  <a16:creationId xmlns:a16="http://schemas.microsoft.com/office/drawing/2014/main" id="{5E94CA62-ECD8-43EA-B512-664468B48DE0}"/>
                </a:ext>
              </a:extLst>
            </p:cNvPr>
            <p:cNvSpPr txBox="1"/>
            <p:nvPr/>
          </p:nvSpPr>
          <p:spPr>
            <a:xfrm>
              <a:off x="3305339" y="4700781"/>
              <a:ext cx="1309282" cy="430887"/>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cap="none" normalizeH="0" baseline="0" noProof="0">
                  <a:ln>
                    <a:noFill/>
                  </a:ln>
                  <a:solidFill>
                    <a:srgbClr val="263147"/>
                  </a:solidFill>
                  <a:uLnTx/>
                  <a:uFillTx/>
                  <a:latin typeface="Verdana" panose="020B0604030504040204" pitchFamily="34" charset="0"/>
                  <a:ea typeface="Verdana" panose="020B0604030504040204" pitchFamily="34" charset="0"/>
                  <a:cs typeface="Open Sans" panose="020B0606030504020204" pitchFamily="34" charset="0"/>
                </a:rPr>
                <a:t>TRAITEMENT INTERNATIONAL</a:t>
              </a:r>
            </a:p>
          </p:txBody>
        </p:sp>
        <p:pic>
          <p:nvPicPr>
            <p:cNvPr id="52" name="Graphique 103">
              <a:extLst>
                <a:ext uri="{FF2B5EF4-FFF2-40B4-BE49-F238E27FC236}">
                  <a16:creationId xmlns:a16="http://schemas.microsoft.com/office/drawing/2014/main" id="{DA2EE0A4-0814-4B48-9F81-7BEE5653D738}"/>
                </a:ext>
              </a:extLst>
            </p:cNvPr>
            <p:cNvPicPr>
              <a:picLocks noChangeAspect="1"/>
            </p:cNvPicPr>
            <p:nvPr/>
          </p:nvPicPr>
          <p:blipFill>
            <a:blip r:embed="rId24">
              <a:extLst>
                <a:ext uri="{96DAC541-7B7A-43D3-8B79-37D633B846F1}">
                  <asvg:svgBlip xmlns:asvg="http://schemas.microsoft.com/office/drawing/2016/SVG/main" r:embed="rId25"/>
                </a:ext>
              </a:extLst>
            </a:blip>
            <a:stretch>
              <a:fillRect/>
            </a:stretch>
          </p:blipFill>
          <p:spPr>
            <a:xfrm>
              <a:off x="4331409" y="4376776"/>
              <a:ext cx="221679" cy="221679"/>
            </a:xfrm>
            <a:prstGeom prst="rect">
              <a:avLst/>
            </a:prstGeom>
            <a:effectLst/>
          </p:spPr>
        </p:pic>
        <p:grpSp>
          <p:nvGrpSpPr>
            <p:cNvPr id="53" name="Groupe 27">
              <a:extLst>
                <a:ext uri="{FF2B5EF4-FFF2-40B4-BE49-F238E27FC236}">
                  <a16:creationId xmlns:a16="http://schemas.microsoft.com/office/drawing/2014/main" id="{251EEEDC-6EA2-4A1A-9599-E340B38BFBD2}"/>
                </a:ext>
              </a:extLst>
            </p:cNvPr>
            <p:cNvGrpSpPr/>
            <p:nvPr/>
          </p:nvGrpSpPr>
          <p:grpSpPr>
            <a:xfrm>
              <a:off x="3956253" y="5280167"/>
              <a:ext cx="611848" cy="230832"/>
              <a:chOff x="4010437" y="5152846"/>
              <a:chExt cx="611848" cy="230832"/>
            </a:xfrm>
          </p:grpSpPr>
          <p:sp>
            <p:nvSpPr>
              <p:cNvPr id="54" name="Rectangle 53">
                <a:extLst>
                  <a:ext uri="{FF2B5EF4-FFF2-40B4-BE49-F238E27FC236}">
                    <a16:creationId xmlns:a16="http://schemas.microsoft.com/office/drawing/2014/main" id="{B506663C-3EB7-44A7-BE05-3A64B022C18E}"/>
                  </a:ext>
                </a:extLst>
              </p:cNvPr>
              <p:cNvSpPr/>
              <p:nvPr/>
            </p:nvSpPr>
            <p:spPr>
              <a:xfrm>
                <a:off x="4010437" y="5183164"/>
                <a:ext cx="611848" cy="187017"/>
              </a:xfrm>
              <a:prstGeom prst="rect">
                <a:avLst/>
              </a:prstGeom>
              <a:solidFill>
                <a:srgbClr val="FFE68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endParaRPr>
              </a:p>
            </p:txBody>
          </p:sp>
          <p:sp>
            <p:nvSpPr>
              <p:cNvPr id="55" name="ZoneTexte 180">
                <a:extLst>
                  <a:ext uri="{FF2B5EF4-FFF2-40B4-BE49-F238E27FC236}">
                    <a16:creationId xmlns:a16="http://schemas.microsoft.com/office/drawing/2014/main" id="{FAFD2C57-D62D-4475-A3C1-A9BA329CED5B}"/>
                  </a:ext>
                </a:extLst>
              </p:cNvPr>
              <p:cNvSpPr txBox="1"/>
              <p:nvPr/>
            </p:nvSpPr>
            <p:spPr>
              <a:xfrm>
                <a:off x="4061326" y="5152846"/>
                <a:ext cx="506260" cy="230832"/>
              </a:xfrm>
              <a:prstGeom prst="rect">
                <a:avLst/>
              </a:prstGeom>
              <a:noFill/>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0" i="0" u="none" strike="noStrike" cap="none" normalizeH="0" baseline="0" noProof="0">
                    <a:ln>
                      <a:noFill/>
                    </a:ln>
                    <a:solidFill>
                      <a:srgbClr val="263147"/>
                    </a:solidFill>
                    <a:uLnTx/>
                    <a:uFillTx/>
                    <a:latin typeface="Verdana" panose="020B0604030504040204" pitchFamily="34" charset="0"/>
                    <a:ea typeface="Verdana" panose="020B0604030504040204" pitchFamily="34" charset="0"/>
                    <a:cs typeface="Open Sans" panose="020B0606030504020204" pitchFamily="34" charset="0"/>
                  </a:rPr>
                  <a:t>IPS</a:t>
                </a:r>
              </a:p>
            </p:txBody>
          </p:sp>
        </p:grpSp>
      </p:grpSp>
      <p:grpSp>
        <p:nvGrpSpPr>
          <p:cNvPr id="56" name="Groupe 26">
            <a:extLst>
              <a:ext uri="{FF2B5EF4-FFF2-40B4-BE49-F238E27FC236}">
                <a16:creationId xmlns:a16="http://schemas.microsoft.com/office/drawing/2014/main" id="{278106C2-18F4-430D-909A-EDC94A91D5C2}"/>
              </a:ext>
            </a:extLst>
          </p:cNvPr>
          <p:cNvGrpSpPr/>
          <p:nvPr/>
        </p:nvGrpSpPr>
        <p:grpSpPr>
          <a:xfrm>
            <a:off x="2253112" y="5262417"/>
            <a:ext cx="611848" cy="230832"/>
            <a:chOff x="2624200" y="5148816"/>
            <a:chExt cx="611848" cy="230832"/>
          </a:xfrm>
        </p:grpSpPr>
        <p:sp>
          <p:nvSpPr>
            <p:cNvPr id="57" name="Rectangle 56">
              <a:extLst>
                <a:ext uri="{FF2B5EF4-FFF2-40B4-BE49-F238E27FC236}">
                  <a16:creationId xmlns:a16="http://schemas.microsoft.com/office/drawing/2014/main" id="{AE58515C-4E3C-49B5-A36C-5D3A71B59229}"/>
                </a:ext>
              </a:extLst>
            </p:cNvPr>
            <p:cNvSpPr/>
            <p:nvPr/>
          </p:nvSpPr>
          <p:spPr>
            <a:xfrm>
              <a:off x="2624200" y="5179134"/>
              <a:ext cx="611848" cy="187017"/>
            </a:xfrm>
            <a:prstGeom prst="rect">
              <a:avLst/>
            </a:prstGeom>
            <a:solidFill>
              <a:srgbClr val="FFE68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endParaRPr>
            </a:p>
          </p:txBody>
        </p:sp>
        <p:sp>
          <p:nvSpPr>
            <p:cNvPr id="58" name="ZoneTexte 182">
              <a:extLst>
                <a:ext uri="{FF2B5EF4-FFF2-40B4-BE49-F238E27FC236}">
                  <a16:creationId xmlns:a16="http://schemas.microsoft.com/office/drawing/2014/main" id="{7DDDBA25-67C9-4DBD-996E-4798D996DA3F}"/>
                </a:ext>
              </a:extLst>
            </p:cNvPr>
            <p:cNvSpPr txBox="1"/>
            <p:nvPr/>
          </p:nvSpPr>
          <p:spPr>
            <a:xfrm>
              <a:off x="2676994" y="5148816"/>
              <a:ext cx="506260" cy="230832"/>
            </a:xfrm>
            <a:prstGeom prst="rect">
              <a:avLst/>
            </a:prstGeom>
            <a:noFill/>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0" i="0" u="none" strike="noStrike" cap="none" normalizeH="0" baseline="0" noProof="0">
                  <a:ln>
                    <a:noFill/>
                  </a:ln>
                  <a:solidFill>
                    <a:srgbClr val="263147"/>
                  </a:solidFill>
                  <a:uLnTx/>
                  <a:uFillTx/>
                  <a:latin typeface="Verdana" panose="020B0604030504040204" pitchFamily="34" charset="0"/>
                  <a:ea typeface="Verdana" panose="020B0604030504040204" pitchFamily="34" charset="0"/>
                  <a:cs typeface="Open Sans" panose="020B0606030504020204" pitchFamily="34" charset="0"/>
                </a:rPr>
                <a:t>DPS</a:t>
              </a:r>
            </a:p>
          </p:txBody>
        </p:sp>
      </p:grpSp>
      <p:grpSp>
        <p:nvGrpSpPr>
          <p:cNvPr id="59" name="Groupe 25">
            <a:extLst>
              <a:ext uri="{FF2B5EF4-FFF2-40B4-BE49-F238E27FC236}">
                <a16:creationId xmlns:a16="http://schemas.microsoft.com/office/drawing/2014/main" id="{69DCEDEA-98CA-410F-888F-36647CFC56A2}"/>
              </a:ext>
            </a:extLst>
          </p:cNvPr>
          <p:cNvGrpSpPr/>
          <p:nvPr/>
        </p:nvGrpSpPr>
        <p:grpSpPr>
          <a:xfrm>
            <a:off x="2247470" y="5695092"/>
            <a:ext cx="611848" cy="230832"/>
            <a:chOff x="2754524" y="5797212"/>
            <a:chExt cx="611848" cy="230832"/>
          </a:xfrm>
        </p:grpSpPr>
        <p:sp>
          <p:nvSpPr>
            <p:cNvPr id="60" name="Rectangle 59">
              <a:extLst>
                <a:ext uri="{FF2B5EF4-FFF2-40B4-BE49-F238E27FC236}">
                  <a16:creationId xmlns:a16="http://schemas.microsoft.com/office/drawing/2014/main" id="{7B3FDC86-3DFF-487A-BA61-B6C278B71E0E}"/>
                </a:ext>
              </a:extLst>
            </p:cNvPr>
            <p:cNvSpPr/>
            <p:nvPr/>
          </p:nvSpPr>
          <p:spPr>
            <a:xfrm>
              <a:off x="2754524" y="5827530"/>
              <a:ext cx="611848" cy="187017"/>
            </a:xfrm>
            <a:prstGeom prst="rect">
              <a:avLst/>
            </a:prstGeom>
            <a:solidFill>
              <a:srgbClr val="FFE68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endParaRPr>
            </a:p>
          </p:txBody>
        </p:sp>
        <p:sp>
          <p:nvSpPr>
            <p:cNvPr id="61" name="ZoneTexte 195">
              <a:extLst>
                <a:ext uri="{FF2B5EF4-FFF2-40B4-BE49-F238E27FC236}">
                  <a16:creationId xmlns:a16="http://schemas.microsoft.com/office/drawing/2014/main" id="{51D2C1AF-7512-4398-BF95-EFDCDA39FA01}"/>
                </a:ext>
              </a:extLst>
            </p:cNvPr>
            <p:cNvSpPr txBox="1"/>
            <p:nvPr/>
          </p:nvSpPr>
          <p:spPr>
            <a:xfrm>
              <a:off x="2807318" y="5797212"/>
              <a:ext cx="506260" cy="230832"/>
            </a:xfrm>
            <a:prstGeom prst="rect">
              <a:avLst/>
            </a:prstGeom>
            <a:noFill/>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0" i="0" u="none" strike="noStrike" cap="none" normalizeH="0" baseline="0" noProof="0">
                  <a:ln>
                    <a:noFill/>
                  </a:ln>
                  <a:solidFill>
                    <a:srgbClr val="263147"/>
                  </a:solidFill>
                  <a:uLnTx/>
                  <a:uFillTx/>
                  <a:latin typeface="Verdana" panose="020B0604030504040204" pitchFamily="34" charset="0"/>
                  <a:ea typeface="Verdana" panose="020B0604030504040204" pitchFamily="34" charset="0"/>
                  <a:cs typeface="Open Sans" panose="020B0606030504020204" pitchFamily="34" charset="0"/>
                </a:rPr>
                <a:t>API</a:t>
              </a:r>
            </a:p>
          </p:txBody>
        </p:sp>
      </p:grpSp>
      <p:sp>
        <p:nvSpPr>
          <p:cNvPr id="62" name="Rectangle 61">
            <a:extLst>
              <a:ext uri="{FF2B5EF4-FFF2-40B4-BE49-F238E27FC236}">
                <a16:creationId xmlns:a16="http://schemas.microsoft.com/office/drawing/2014/main" id="{A4BAEE4D-E1AD-4F9C-9CDE-3ABE8AC7EDC7}"/>
              </a:ext>
            </a:extLst>
          </p:cNvPr>
          <p:cNvSpPr/>
          <p:nvPr/>
        </p:nvSpPr>
        <p:spPr>
          <a:xfrm>
            <a:off x="3969194" y="3860924"/>
            <a:ext cx="611848" cy="187017"/>
          </a:xfrm>
          <a:prstGeom prst="rect">
            <a:avLst/>
          </a:prstGeom>
          <a:solidFill>
            <a:srgbClr val="FFE68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endParaRPr>
          </a:p>
        </p:txBody>
      </p:sp>
      <p:sp>
        <p:nvSpPr>
          <p:cNvPr id="63" name="ZoneTexte 197">
            <a:extLst>
              <a:ext uri="{FF2B5EF4-FFF2-40B4-BE49-F238E27FC236}">
                <a16:creationId xmlns:a16="http://schemas.microsoft.com/office/drawing/2014/main" id="{1141E4DC-887B-48D4-B11B-3C7D9F8794B4}"/>
              </a:ext>
            </a:extLst>
          </p:cNvPr>
          <p:cNvSpPr txBox="1"/>
          <p:nvPr/>
        </p:nvSpPr>
        <p:spPr>
          <a:xfrm>
            <a:off x="4021988" y="3830606"/>
            <a:ext cx="506260" cy="230832"/>
          </a:xfrm>
          <a:prstGeom prst="rect">
            <a:avLst/>
          </a:prstGeom>
          <a:noFill/>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0" i="0" u="none" strike="noStrike" cap="none" normalizeH="0" baseline="0" noProof="0">
                <a:ln>
                  <a:noFill/>
                </a:ln>
                <a:solidFill>
                  <a:srgbClr val="263147"/>
                </a:solidFill>
                <a:uLnTx/>
                <a:uFillTx/>
                <a:latin typeface="Verdana" panose="020B0604030504040204" pitchFamily="34" charset="0"/>
                <a:ea typeface="Verdana" panose="020B0604030504040204" pitchFamily="34" charset="0"/>
                <a:cs typeface="Open Sans" panose="020B0606030504020204" pitchFamily="34" charset="0"/>
              </a:rPr>
              <a:t>DPS</a:t>
            </a:r>
          </a:p>
        </p:txBody>
      </p:sp>
      <p:sp>
        <p:nvSpPr>
          <p:cNvPr id="64" name="Rectangle 63">
            <a:extLst>
              <a:ext uri="{FF2B5EF4-FFF2-40B4-BE49-F238E27FC236}">
                <a16:creationId xmlns:a16="http://schemas.microsoft.com/office/drawing/2014/main" id="{112FE7AB-2EBA-49BF-A9D3-3FAAD240E81F}"/>
              </a:ext>
            </a:extLst>
          </p:cNvPr>
          <p:cNvSpPr/>
          <p:nvPr/>
        </p:nvSpPr>
        <p:spPr>
          <a:xfrm>
            <a:off x="9626458" y="3854196"/>
            <a:ext cx="1657247" cy="187017"/>
          </a:xfrm>
          <a:prstGeom prst="rect">
            <a:avLst/>
          </a:prstGeom>
          <a:solidFill>
            <a:srgbClr val="FFE68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endParaRPr>
          </a:p>
        </p:txBody>
      </p:sp>
      <p:sp>
        <p:nvSpPr>
          <p:cNvPr id="65" name="ZoneTexte 201">
            <a:extLst>
              <a:ext uri="{FF2B5EF4-FFF2-40B4-BE49-F238E27FC236}">
                <a16:creationId xmlns:a16="http://schemas.microsoft.com/office/drawing/2014/main" id="{D1857A20-52D8-4D91-98C4-CBAB44359B4D}"/>
              </a:ext>
            </a:extLst>
          </p:cNvPr>
          <p:cNvSpPr txBox="1"/>
          <p:nvPr/>
        </p:nvSpPr>
        <p:spPr>
          <a:xfrm>
            <a:off x="9652736" y="3821712"/>
            <a:ext cx="1616505" cy="230832"/>
          </a:xfrm>
          <a:prstGeom prst="rect">
            <a:avLst/>
          </a:prstGeom>
          <a:noFill/>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0" i="0" u="none" strike="noStrike" cap="none" normalizeH="0" baseline="0" noProof="0">
                <a:ln>
                  <a:noFill/>
                </a:ln>
                <a:solidFill>
                  <a:srgbClr val="263147"/>
                </a:solidFill>
                <a:uLnTx/>
                <a:uFillTx/>
                <a:latin typeface="Verdana" panose="020B0604030504040204" pitchFamily="34" charset="0"/>
                <a:ea typeface="Verdana" panose="020B0604030504040204" pitchFamily="34" charset="0"/>
                <a:cs typeface="Open Sans" panose="020B0606030504020204" pitchFamily="34" charset="0"/>
              </a:rPr>
              <a:t>POST*Net, PosTransfer</a:t>
            </a:r>
          </a:p>
        </p:txBody>
      </p:sp>
      <p:sp>
        <p:nvSpPr>
          <p:cNvPr id="66" name="ZoneTexte 81">
            <a:extLst>
              <a:ext uri="{FF2B5EF4-FFF2-40B4-BE49-F238E27FC236}">
                <a16:creationId xmlns:a16="http://schemas.microsoft.com/office/drawing/2014/main" id="{09152612-532D-4328-BF60-FB3DA94A0337}"/>
              </a:ext>
            </a:extLst>
          </p:cNvPr>
          <p:cNvSpPr txBox="1"/>
          <p:nvPr/>
        </p:nvSpPr>
        <p:spPr>
          <a:xfrm>
            <a:off x="6986451" y="2434568"/>
            <a:ext cx="1434880" cy="461665"/>
          </a:xfrm>
          <a:prstGeom prst="rect">
            <a:avLst/>
          </a:prstGeom>
          <a:noFill/>
          <a:ln>
            <a:noFill/>
          </a:ln>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cap="none" normalizeH="0" baseline="0" noProof="0">
                <a:ln>
                  <a:noFill/>
                </a:ln>
                <a:solidFill>
                  <a:prstClr val="white"/>
                </a:solidFill>
                <a:uLnTx/>
                <a:uFillTx/>
                <a:latin typeface="Verdana" panose="020B0604030504040204" pitchFamily="34" charset="0"/>
                <a:ea typeface="Verdana" panose="020B0604030504040204" pitchFamily="34" charset="0"/>
                <a:cs typeface="Open Sans" panose="020B0606030504020204" pitchFamily="34" charset="0"/>
              </a:rPr>
              <a:t>AUTORITÉS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cap="none" normalizeH="0" baseline="0" noProof="0">
                <a:ln>
                  <a:noFill/>
                </a:ln>
                <a:solidFill>
                  <a:prstClr val="white"/>
                </a:solidFill>
                <a:uLnTx/>
                <a:uFillTx/>
                <a:latin typeface="Verdana" panose="020B0604030504040204" pitchFamily="34" charset="0"/>
                <a:ea typeface="Verdana" panose="020B0604030504040204" pitchFamily="34" charset="0"/>
                <a:cs typeface="Open Sans" panose="020B0606030504020204" pitchFamily="34" charset="0"/>
              </a:rPr>
              <a:t>DOUANIÈRES</a:t>
            </a:r>
          </a:p>
        </p:txBody>
      </p:sp>
      <p:sp>
        <p:nvSpPr>
          <p:cNvPr id="67" name="ZoneTexte 82">
            <a:extLst>
              <a:ext uri="{FF2B5EF4-FFF2-40B4-BE49-F238E27FC236}">
                <a16:creationId xmlns:a16="http://schemas.microsoft.com/office/drawing/2014/main" id="{25806E62-C5BC-454B-80AF-7AD916573F08}"/>
              </a:ext>
            </a:extLst>
          </p:cNvPr>
          <p:cNvSpPr txBox="1"/>
          <p:nvPr/>
        </p:nvSpPr>
        <p:spPr>
          <a:xfrm>
            <a:off x="8492937" y="2434568"/>
            <a:ext cx="1282365" cy="215444"/>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1" i="0" u="none" strike="noStrike" cap="none" normalizeH="0" baseline="0" noProof="0" dirty="0">
                <a:ln>
                  <a:noFill/>
                </a:ln>
                <a:solidFill>
                  <a:prstClr val="white"/>
                </a:solidFill>
                <a:uLnTx/>
                <a:uFillTx/>
                <a:latin typeface="Verdana" panose="020B0604030504040204" pitchFamily="34" charset="0"/>
                <a:ea typeface="Verdana" panose="020B0604030504040204" pitchFamily="34" charset="0"/>
                <a:cs typeface="Open Sans" panose="020B0606030504020204" pitchFamily="34" charset="0"/>
              </a:rPr>
              <a:t>TRANSPORTEURS</a:t>
            </a:r>
            <a:endParaRPr kumimoji="0" lang="fr-FR" sz="1200" b="1" i="0" u="none" strike="noStrike" cap="none" normalizeH="0" baseline="0" noProof="0" dirty="0">
              <a:ln>
                <a:noFill/>
              </a:ln>
              <a:solidFill>
                <a:prstClr val="white"/>
              </a:solidFill>
              <a:uLnTx/>
              <a:uFillTx/>
              <a:latin typeface="Verdana" panose="020B0604030504040204" pitchFamily="34" charset="0"/>
              <a:ea typeface="Verdana" panose="020B0604030504040204" pitchFamily="34" charset="0"/>
              <a:cs typeface="Open Sans" panose="020B0606030504020204" pitchFamily="34" charset="0"/>
            </a:endParaRPr>
          </a:p>
        </p:txBody>
      </p:sp>
      <p:pic>
        <p:nvPicPr>
          <p:cNvPr id="68" name="Graphique 146">
            <a:extLst>
              <a:ext uri="{FF2B5EF4-FFF2-40B4-BE49-F238E27FC236}">
                <a16:creationId xmlns:a16="http://schemas.microsoft.com/office/drawing/2014/main" id="{D1009B57-A517-4B43-A207-3B377157E457}"/>
              </a:ext>
            </a:extLst>
          </p:cNvPr>
          <p:cNvPicPr>
            <a:picLocks noChangeAspect="1"/>
          </p:cNvPicPr>
          <p:nvPr/>
        </p:nvPicPr>
        <p:blipFill>
          <a:blip r:embed="rId26">
            <a:extLst>
              <a:ext uri="{96DAC541-7B7A-43D3-8B79-37D633B846F1}">
                <asvg:svgBlip xmlns:asvg="http://schemas.microsoft.com/office/drawing/2016/SVG/main" r:embed="rId27"/>
              </a:ext>
            </a:extLst>
          </a:blip>
          <a:stretch>
            <a:fillRect/>
          </a:stretch>
        </p:blipFill>
        <p:spPr>
          <a:xfrm>
            <a:off x="8905702" y="1966329"/>
            <a:ext cx="437005" cy="437005"/>
          </a:xfrm>
          <a:prstGeom prst="rect">
            <a:avLst/>
          </a:prstGeom>
          <a:effectLst/>
        </p:spPr>
      </p:pic>
      <p:pic>
        <p:nvPicPr>
          <p:cNvPr id="69" name="Graphique 150">
            <a:extLst>
              <a:ext uri="{FF2B5EF4-FFF2-40B4-BE49-F238E27FC236}">
                <a16:creationId xmlns:a16="http://schemas.microsoft.com/office/drawing/2014/main" id="{37DEF5A7-53A9-4D11-A462-96C5212C33A3}"/>
              </a:ext>
            </a:extLst>
          </p:cNvPr>
          <p:cNvPicPr>
            <a:picLocks noChangeAspect="1"/>
          </p:cNvPicPr>
          <p:nvPr/>
        </p:nvPicPr>
        <p:blipFill>
          <a:blip r:embed="rId28">
            <a:extLst>
              <a:ext uri="{96DAC541-7B7A-43D3-8B79-37D633B846F1}">
                <asvg:svgBlip xmlns:asvg="http://schemas.microsoft.com/office/drawing/2016/SVG/main" r:embed="rId29"/>
              </a:ext>
            </a:extLst>
          </a:blip>
          <a:stretch>
            <a:fillRect/>
          </a:stretch>
        </p:blipFill>
        <p:spPr>
          <a:xfrm>
            <a:off x="7450976" y="1932350"/>
            <a:ext cx="504962" cy="504962"/>
          </a:xfrm>
          <a:prstGeom prst="rect">
            <a:avLst/>
          </a:prstGeom>
          <a:effectLst/>
        </p:spPr>
      </p:pic>
      <p:pic>
        <p:nvPicPr>
          <p:cNvPr id="70" name="Graphique 2">
            <a:extLst>
              <a:ext uri="{FF2B5EF4-FFF2-40B4-BE49-F238E27FC236}">
                <a16:creationId xmlns:a16="http://schemas.microsoft.com/office/drawing/2014/main" id="{B6ECE90D-6E6B-4E09-9739-139C89FE2803}"/>
              </a:ext>
            </a:extLst>
          </p:cNvPr>
          <p:cNvPicPr>
            <a:picLocks noChangeAspect="1"/>
          </p:cNvPicPr>
          <p:nvPr/>
        </p:nvPicPr>
        <p:blipFill>
          <a:blip r:embed="rId30">
            <a:extLst>
              <a:ext uri="{96DAC541-7B7A-43D3-8B79-37D633B846F1}">
                <asvg:svgBlip xmlns:asvg="http://schemas.microsoft.com/office/drawing/2016/SVG/main" r:embed="rId31"/>
              </a:ext>
            </a:extLst>
          </a:blip>
          <a:stretch>
            <a:fillRect/>
          </a:stretch>
        </p:blipFill>
        <p:spPr>
          <a:xfrm>
            <a:off x="9361292" y="1963992"/>
            <a:ext cx="441679" cy="441679"/>
          </a:xfrm>
          <a:prstGeom prst="rect">
            <a:avLst/>
          </a:prstGeom>
          <a:effectLst/>
        </p:spPr>
      </p:pic>
      <p:pic>
        <p:nvPicPr>
          <p:cNvPr id="71" name="Graphique 4">
            <a:extLst>
              <a:ext uri="{FF2B5EF4-FFF2-40B4-BE49-F238E27FC236}">
                <a16:creationId xmlns:a16="http://schemas.microsoft.com/office/drawing/2014/main" id="{0C12F471-3F70-4370-AB1A-DF3634671203}"/>
              </a:ext>
            </a:extLst>
          </p:cNvPr>
          <p:cNvPicPr>
            <a:picLocks noChangeAspect="1"/>
          </p:cNvPicPr>
          <p:nvPr/>
        </p:nvPicPr>
        <p:blipFill>
          <a:blip r:embed="rId32">
            <a:extLst>
              <a:ext uri="{96DAC541-7B7A-43D3-8B79-37D633B846F1}">
                <asvg:svgBlip xmlns:asvg="http://schemas.microsoft.com/office/drawing/2016/SVG/main" r:embed="rId33"/>
              </a:ext>
            </a:extLst>
          </a:blip>
          <a:stretch>
            <a:fillRect/>
          </a:stretch>
        </p:blipFill>
        <p:spPr>
          <a:xfrm>
            <a:off x="8472488" y="1997046"/>
            <a:ext cx="375570" cy="375570"/>
          </a:xfrm>
          <a:prstGeom prst="rect">
            <a:avLst/>
          </a:prstGeom>
          <a:effectLst/>
        </p:spPr>
      </p:pic>
      <p:sp>
        <p:nvSpPr>
          <p:cNvPr id="72" name="ZoneTexte 99">
            <a:extLst>
              <a:ext uri="{FF2B5EF4-FFF2-40B4-BE49-F238E27FC236}">
                <a16:creationId xmlns:a16="http://schemas.microsoft.com/office/drawing/2014/main" id="{26C1C31B-5D79-49C5-97C2-D753E2A47293}"/>
              </a:ext>
            </a:extLst>
          </p:cNvPr>
          <p:cNvSpPr txBox="1"/>
          <p:nvPr/>
        </p:nvSpPr>
        <p:spPr>
          <a:xfrm>
            <a:off x="9698498" y="3064158"/>
            <a:ext cx="845741"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800" dirty="0">
                <a:solidFill>
                  <a:srgbClr val="263147"/>
                </a:solidFill>
                <a:latin typeface="Verdana" panose="020B0604030504040204" pitchFamily="34" charset="0"/>
                <a:ea typeface="Verdana" panose="020B0604030504040204" pitchFamily="34" charset="0"/>
                <a:cs typeface="Open Sans" panose="020B0606030504020204" pitchFamily="34" charset="0"/>
              </a:rPr>
              <a:t>Fournisseurs</a:t>
            </a:r>
          </a:p>
          <a:p>
            <a:pPr marL="0" marR="0" lvl="0" indent="0" algn="ctr" defTabSz="914400" rtl="0" eaLnBrk="1" fontAlgn="auto" latinLnBrk="0" hangingPunct="1">
              <a:lnSpc>
                <a:spcPct val="100000"/>
              </a:lnSpc>
              <a:spcBef>
                <a:spcPts val="0"/>
              </a:spcBef>
              <a:spcAft>
                <a:spcPts val="0"/>
              </a:spcAft>
              <a:buClrTx/>
              <a:buSzTx/>
              <a:buFontTx/>
              <a:buNone/>
              <a:tabLst/>
              <a:defRPr/>
            </a:pPr>
            <a:r>
              <a:rPr lang="fr-FR" sz="800" dirty="0">
                <a:solidFill>
                  <a:srgbClr val="263147"/>
                </a:solidFill>
                <a:latin typeface="Verdana" panose="020B0604030504040204" pitchFamily="34" charset="0"/>
                <a:ea typeface="Verdana" panose="020B0604030504040204" pitchFamily="34" charset="0"/>
                <a:cs typeface="Open Sans" panose="020B0606030504020204" pitchFamily="34" charset="0"/>
              </a:rPr>
              <a:t>de volumes</a:t>
            </a:r>
          </a:p>
        </p:txBody>
      </p:sp>
      <p:sp>
        <p:nvSpPr>
          <p:cNvPr id="73" name="Rectangle 72">
            <a:extLst>
              <a:ext uri="{FF2B5EF4-FFF2-40B4-BE49-F238E27FC236}">
                <a16:creationId xmlns:a16="http://schemas.microsoft.com/office/drawing/2014/main" id="{71581ACF-041E-475A-A461-DFE7A8B4A683}"/>
              </a:ext>
            </a:extLst>
          </p:cNvPr>
          <p:cNvSpPr/>
          <p:nvPr/>
        </p:nvSpPr>
        <p:spPr>
          <a:xfrm>
            <a:off x="10340731" y="3081639"/>
            <a:ext cx="875332" cy="398633"/>
          </a:xfrm>
          <a:prstGeom prst="rect">
            <a:avLst/>
          </a:prstGeom>
          <a:solidFill>
            <a:schemeClr val="bg1">
              <a:alpha val="25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endParaRPr>
          </a:p>
        </p:txBody>
      </p:sp>
      <p:sp>
        <p:nvSpPr>
          <p:cNvPr id="74" name="ZoneTexte 141">
            <a:extLst>
              <a:ext uri="{FF2B5EF4-FFF2-40B4-BE49-F238E27FC236}">
                <a16:creationId xmlns:a16="http://schemas.microsoft.com/office/drawing/2014/main" id="{4EB702A2-EB39-41BF-8EF3-00444DE70DC4}"/>
              </a:ext>
            </a:extLst>
          </p:cNvPr>
          <p:cNvSpPr txBox="1"/>
          <p:nvPr/>
        </p:nvSpPr>
        <p:spPr>
          <a:xfrm>
            <a:off x="10378270" y="3064158"/>
            <a:ext cx="845741" cy="338554"/>
          </a:xfrm>
          <a:prstGeom prst="rect">
            <a:avLst/>
          </a:prstGeom>
          <a:noFill/>
        </p:spPr>
        <p:txBody>
          <a:bodyPr wrap="square">
            <a:spAutoFit/>
          </a:bodyPr>
          <a:lstStyle/>
          <a:p>
            <a:pPr algn="ctr">
              <a:defRPr/>
            </a:pPr>
            <a:r>
              <a:rPr lang="fr-FR" sz="800" dirty="0">
                <a:solidFill>
                  <a:srgbClr val="263147"/>
                </a:solidFill>
                <a:latin typeface="Verdana" panose="020B0604030504040204" pitchFamily="34" charset="0"/>
                <a:ea typeface="Verdana" panose="020B0604030504040204" pitchFamily="34" charset="0"/>
                <a:cs typeface="Open Sans" panose="020B0606030504020204" pitchFamily="34" charset="0"/>
              </a:rPr>
              <a:t>Fournisseurs de solutions</a:t>
            </a:r>
          </a:p>
        </p:txBody>
      </p:sp>
      <p:sp>
        <p:nvSpPr>
          <p:cNvPr id="75" name="Rectangle 74">
            <a:extLst>
              <a:ext uri="{FF2B5EF4-FFF2-40B4-BE49-F238E27FC236}">
                <a16:creationId xmlns:a16="http://schemas.microsoft.com/office/drawing/2014/main" id="{70BEEF43-1CCB-46C0-94B0-075DE34CE1DD}"/>
              </a:ext>
            </a:extLst>
          </p:cNvPr>
          <p:cNvSpPr/>
          <p:nvPr/>
        </p:nvSpPr>
        <p:spPr>
          <a:xfrm>
            <a:off x="9807973" y="1834101"/>
            <a:ext cx="1346528" cy="1664689"/>
          </a:xfrm>
          <a:prstGeom prst="rect">
            <a:avLst/>
          </a:prstGeom>
          <a:noFill/>
          <a:ln w="19050">
            <a:solidFill>
              <a:srgbClr val="263147"/>
            </a:solidFill>
            <a:prstDash val="dash"/>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endParaRPr>
          </a:p>
        </p:txBody>
      </p:sp>
      <p:grpSp>
        <p:nvGrpSpPr>
          <p:cNvPr id="76" name="Groupe 151">
            <a:extLst>
              <a:ext uri="{FF2B5EF4-FFF2-40B4-BE49-F238E27FC236}">
                <a16:creationId xmlns:a16="http://schemas.microsoft.com/office/drawing/2014/main" id="{F61100CD-7501-481A-9EB2-353014AEBAFC}"/>
              </a:ext>
            </a:extLst>
          </p:cNvPr>
          <p:cNvGrpSpPr/>
          <p:nvPr/>
        </p:nvGrpSpPr>
        <p:grpSpPr>
          <a:xfrm>
            <a:off x="3637723" y="5694688"/>
            <a:ext cx="611848" cy="230832"/>
            <a:chOff x="2754524" y="5797212"/>
            <a:chExt cx="611848" cy="230832"/>
          </a:xfrm>
        </p:grpSpPr>
        <p:sp>
          <p:nvSpPr>
            <p:cNvPr id="77" name="Rectangle 76">
              <a:extLst>
                <a:ext uri="{FF2B5EF4-FFF2-40B4-BE49-F238E27FC236}">
                  <a16:creationId xmlns:a16="http://schemas.microsoft.com/office/drawing/2014/main" id="{64BA8C42-8054-458E-A0B4-E13015167846}"/>
                </a:ext>
              </a:extLst>
            </p:cNvPr>
            <p:cNvSpPr/>
            <p:nvPr/>
          </p:nvSpPr>
          <p:spPr>
            <a:xfrm>
              <a:off x="2754524" y="5827530"/>
              <a:ext cx="611848" cy="187017"/>
            </a:xfrm>
            <a:prstGeom prst="rect">
              <a:avLst/>
            </a:prstGeom>
            <a:solidFill>
              <a:srgbClr val="FFE68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endParaRPr>
            </a:p>
          </p:txBody>
        </p:sp>
        <p:sp>
          <p:nvSpPr>
            <p:cNvPr id="78" name="ZoneTexte 153">
              <a:extLst>
                <a:ext uri="{FF2B5EF4-FFF2-40B4-BE49-F238E27FC236}">
                  <a16:creationId xmlns:a16="http://schemas.microsoft.com/office/drawing/2014/main" id="{A6647BF4-2845-4DC8-AD66-FBF08060DA95}"/>
                </a:ext>
              </a:extLst>
            </p:cNvPr>
            <p:cNvSpPr txBox="1"/>
            <p:nvPr/>
          </p:nvSpPr>
          <p:spPr>
            <a:xfrm>
              <a:off x="2807318" y="5797212"/>
              <a:ext cx="506260" cy="230832"/>
            </a:xfrm>
            <a:prstGeom prst="rect">
              <a:avLst/>
            </a:prstGeom>
            <a:noFill/>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0" i="0" u="none" strike="noStrike" cap="none" normalizeH="0" baseline="0" noProof="0">
                  <a:ln>
                    <a:noFill/>
                  </a:ln>
                  <a:solidFill>
                    <a:srgbClr val="263147"/>
                  </a:solidFill>
                  <a:uLnTx/>
                  <a:uFillTx/>
                  <a:latin typeface="Verdana" panose="020B0604030504040204" pitchFamily="34" charset="0"/>
                  <a:ea typeface="Verdana" panose="020B0604030504040204" pitchFamily="34" charset="0"/>
                  <a:cs typeface="Open Sans" panose="020B0606030504020204" pitchFamily="34" charset="0"/>
                </a:rPr>
                <a:t>API</a:t>
              </a:r>
            </a:p>
          </p:txBody>
        </p:sp>
      </p:grpSp>
      <p:grpSp>
        <p:nvGrpSpPr>
          <p:cNvPr id="79" name="Groupe 155">
            <a:extLst>
              <a:ext uri="{FF2B5EF4-FFF2-40B4-BE49-F238E27FC236}">
                <a16:creationId xmlns:a16="http://schemas.microsoft.com/office/drawing/2014/main" id="{28184C88-7BD0-4B6A-A0B1-7D4C4070C2C9}"/>
              </a:ext>
            </a:extLst>
          </p:cNvPr>
          <p:cNvGrpSpPr/>
          <p:nvPr/>
        </p:nvGrpSpPr>
        <p:grpSpPr>
          <a:xfrm>
            <a:off x="5015720" y="5694688"/>
            <a:ext cx="611848" cy="230832"/>
            <a:chOff x="2754524" y="5797212"/>
            <a:chExt cx="611848" cy="230832"/>
          </a:xfrm>
        </p:grpSpPr>
        <p:sp>
          <p:nvSpPr>
            <p:cNvPr id="80" name="Rectangle 79">
              <a:extLst>
                <a:ext uri="{FF2B5EF4-FFF2-40B4-BE49-F238E27FC236}">
                  <a16:creationId xmlns:a16="http://schemas.microsoft.com/office/drawing/2014/main" id="{16281F1F-6331-4101-AC63-4DB5318F5349}"/>
                </a:ext>
              </a:extLst>
            </p:cNvPr>
            <p:cNvSpPr/>
            <p:nvPr/>
          </p:nvSpPr>
          <p:spPr>
            <a:xfrm>
              <a:off x="2754524" y="5827530"/>
              <a:ext cx="611848" cy="187017"/>
            </a:xfrm>
            <a:prstGeom prst="rect">
              <a:avLst/>
            </a:prstGeom>
            <a:solidFill>
              <a:srgbClr val="FFE68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endParaRPr>
            </a:p>
          </p:txBody>
        </p:sp>
        <p:sp>
          <p:nvSpPr>
            <p:cNvPr id="81" name="ZoneTexte 157">
              <a:extLst>
                <a:ext uri="{FF2B5EF4-FFF2-40B4-BE49-F238E27FC236}">
                  <a16:creationId xmlns:a16="http://schemas.microsoft.com/office/drawing/2014/main" id="{B4D9F630-1EFC-4BAF-8411-1066ED4D943D}"/>
                </a:ext>
              </a:extLst>
            </p:cNvPr>
            <p:cNvSpPr txBox="1"/>
            <p:nvPr/>
          </p:nvSpPr>
          <p:spPr>
            <a:xfrm>
              <a:off x="2807318" y="5797212"/>
              <a:ext cx="506260" cy="230832"/>
            </a:xfrm>
            <a:prstGeom prst="rect">
              <a:avLst/>
            </a:prstGeom>
            <a:noFill/>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0" i="0" u="none" strike="noStrike" cap="none" normalizeH="0" baseline="0" noProof="0">
                  <a:ln>
                    <a:noFill/>
                  </a:ln>
                  <a:solidFill>
                    <a:srgbClr val="263147"/>
                  </a:solidFill>
                  <a:uLnTx/>
                  <a:uFillTx/>
                  <a:latin typeface="Verdana" panose="020B0604030504040204" pitchFamily="34" charset="0"/>
                  <a:ea typeface="Verdana" panose="020B0604030504040204" pitchFamily="34" charset="0"/>
                  <a:cs typeface="Open Sans" panose="020B0606030504020204" pitchFamily="34" charset="0"/>
                </a:rPr>
                <a:t>API</a:t>
              </a:r>
            </a:p>
          </p:txBody>
        </p:sp>
      </p:grpSp>
      <p:grpSp>
        <p:nvGrpSpPr>
          <p:cNvPr id="82" name="Groupe 160">
            <a:extLst>
              <a:ext uri="{FF2B5EF4-FFF2-40B4-BE49-F238E27FC236}">
                <a16:creationId xmlns:a16="http://schemas.microsoft.com/office/drawing/2014/main" id="{7EA1AD66-B68B-48B3-90C8-2FF34291DB04}"/>
              </a:ext>
            </a:extLst>
          </p:cNvPr>
          <p:cNvGrpSpPr/>
          <p:nvPr/>
        </p:nvGrpSpPr>
        <p:grpSpPr>
          <a:xfrm>
            <a:off x="6427397" y="5694688"/>
            <a:ext cx="611848" cy="230832"/>
            <a:chOff x="2754524" y="5797212"/>
            <a:chExt cx="611848" cy="230832"/>
          </a:xfrm>
        </p:grpSpPr>
        <p:sp>
          <p:nvSpPr>
            <p:cNvPr id="83" name="Rectangle 82">
              <a:extLst>
                <a:ext uri="{FF2B5EF4-FFF2-40B4-BE49-F238E27FC236}">
                  <a16:creationId xmlns:a16="http://schemas.microsoft.com/office/drawing/2014/main" id="{B43532C6-C2AE-41B0-BCFB-4B6FE70A57F8}"/>
                </a:ext>
              </a:extLst>
            </p:cNvPr>
            <p:cNvSpPr/>
            <p:nvPr/>
          </p:nvSpPr>
          <p:spPr>
            <a:xfrm>
              <a:off x="2754524" y="5827530"/>
              <a:ext cx="611848" cy="187017"/>
            </a:xfrm>
            <a:prstGeom prst="rect">
              <a:avLst/>
            </a:prstGeom>
            <a:solidFill>
              <a:srgbClr val="FFE68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endParaRPr>
            </a:p>
          </p:txBody>
        </p:sp>
        <p:sp>
          <p:nvSpPr>
            <p:cNvPr id="84" name="ZoneTexte 163">
              <a:extLst>
                <a:ext uri="{FF2B5EF4-FFF2-40B4-BE49-F238E27FC236}">
                  <a16:creationId xmlns:a16="http://schemas.microsoft.com/office/drawing/2014/main" id="{BB95033D-BEA4-4D67-A855-BD59F9BD5D52}"/>
                </a:ext>
              </a:extLst>
            </p:cNvPr>
            <p:cNvSpPr txBox="1"/>
            <p:nvPr/>
          </p:nvSpPr>
          <p:spPr>
            <a:xfrm>
              <a:off x="2807318" y="5797212"/>
              <a:ext cx="506260" cy="230832"/>
            </a:xfrm>
            <a:prstGeom prst="rect">
              <a:avLst/>
            </a:prstGeom>
            <a:noFill/>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0" i="0" u="none" strike="noStrike" cap="none" normalizeH="0" baseline="0" noProof="0">
                  <a:ln>
                    <a:noFill/>
                  </a:ln>
                  <a:solidFill>
                    <a:srgbClr val="263147"/>
                  </a:solidFill>
                  <a:uLnTx/>
                  <a:uFillTx/>
                  <a:latin typeface="Verdana" panose="020B0604030504040204" pitchFamily="34" charset="0"/>
                  <a:ea typeface="Verdana" panose="020B0604030504040204" pitchFamily="34" charset="0"/>
                  <a:cs typeface="Open Sans" panose="020B0606030504020204" pitchFamily="34" charset="0"/>
                </a:rPr>
                <a:t>API</a:t>
              </a:r>
            </a:p>
          </p:txBody>
        </p:sp>
      </p:grpSp>
      <p:grpSp>
        <p:nvGrpSpPr>
          <p:cNvPr id="85" name="Groupe 165">
            <a:extLst>
              <a:ext uri="{FF2B5EF4-FFF2-40B4-BE49-F238E27FC236}">
                <a16:creationId xmlns:a16="http://schemas.microsoft.com/office/drawing/2014/main" id="{023B6BD1-FE61-4721-8B3A-24A1176C8903}"/>
              </a:ext>
            </a:extLst>
          </p:cNvPr>
          <p:cNvGrpSpPr/>
          <p:nvPr/>
        </p:nvGrpSpPr>
        <p:grpSpPr>
          <a:xfrm>
            <a:off x="7845996" y="5694688"/>
            <a:ext cx="611848" cy="230832"/>
            <a:chOff x="2754524" y="5797212"/>
            <a:chExt cx="611848" cy="230832"/>
          </a:xfrm>
        </p:grpSpPr>
        <p:sp>
          <p:nvSpPr>
            <p:cNvPr id="86" name="Rectangle 85">
              <a:extLst>
                <a:ext uri="{FF2B5EF4-FFF2-40B4-BE49-F238E27FC236}">
                  <a16:creationId xmlns:a16="http://schemas.microsoft.com/office/drawing/2014/main" id="{33F583AC-77A4-4B25-8869-BE0DA5572943}"/>
                </a:ext>
              </a:extLst>
            </p:cNvPr>
            <p:cNvSpPr/>
            <p:nvPr/>
          </p:nvSpPr>
          <p:spPr>
            <a:xfrm>
              <a:off x="2754524" y="5827530"/>
              <a:ext cx="611848" cy="187017"/>
            </a:xfrm>
            <a:prstGeom prst="rect">
              <a:avLst/>
            </a:prstGeom>
            <a:solidFill>
              <a:srgbClr val="FFE68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endParaRPr>
            </a:p>
          </p:txBody>
        </p:sp>
        <p:sp>
          <p:nvSpPr>
            <p:cNvPr id="87" name="ZoneTexte 167">
              <a:extLst>
                <a:ext uri="{FF2B5EF4-FFF2-40B4-BE49-F238E27FC236}">
                  <a16:creationId xmlns:a16="http://schemas.microsoft.com/office/drawing/2014/main" id="{A5A1D744-671C-4A8F-9FCA-A018DBA3967A}"/>
                </a:ext>
              </a:extLst>
            </p:cNvPr>
            <p:cNvSpPr txBox="1"/>
            <p:nvPr/>
          </p:nvSpPr>
          <p:spPr>
            <a:xfrm>
              <a:off x="2807318" y="5797212"/>
              <a:ext cx="506260" cy="230832"/>
            </a:xfrm>
            <a:prstGeom prst="rect">
              <a:avLst/>
            </a:prstGeom>
            <a:noFill/>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0" i="0" u="none" strike="noStrike" cap="none" normalizeH="0" baseline="0" noProof="0">
                  <a:ln>
                    <a:noFill/>
                  </a:ln>
                  <a:solidFill>
                    <a:srgbClr val="263147"/>
                  </a:solidFill>
                  <a:uLnTx/>
                  <a:uFillTx/>
                  <a:latin typeface="Verdana" panose="020B0604030504040204" pitchFamily="34" charset="0"/>
                  <a:ea typeface="Verdana" panose="020B0604030504040204" pitchFamily="34" charset="0"/>
                  <a:cs typeface="Open Sans" panose="020B0606030504020204" pitchFamily="34" charset="0"/>
                </a:rPr>
                <a:t>API</a:t>
              </a:r>
            </a:p>
          </p:txBody>
        </p:sp>
      </p:grpSp>
      <p:sp>
        <p:nvSpPr>
          <p:cNvPr id="88" name="Rectangle 87">
            <a:extLst>
              <a:ext uri="{FF2B5EF4-FFF2-40B4-BE49-F238E27FC236}">
                <a16:creationId xmlns:a16="http://schemas.microsoft.com/office/drawing/2014/main" id="{042CCFB8-0306-423F-B4A1-906BFA88DBFD}"/>
              </a:ext>
            </a:extLst>
          </p:cNvPr>
          <p:cNvSpPr/>
          <p:nvPr/>
        </p:nvSpPr>
        <p:spPr>
          <a:xfrm>
            <a:off x="10066905" y="4356384"/>
            <a:ext cx="1216800" cy="1058497"/>
          </a:xfrm>
          <a:prstGeom prst="rect">
            <a:avLst/>
          </a:prstGeom>
          <a:solidFill>
            <a:srgbClr val="FCD06B"/>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endParaRPr>
          </a:p>
        </p:txBody>
      </p:sp>
      <p:pic>
        <p:nvPicPr>
          <p:cNvPr id="89" name="Graphique 64">
            <a:extLst>
              <a:ext uri="{FF2B5EF4-FFF2-40B4-BE49-F238E27FC236}">
                <a16:creationId xmlns:a16="http://schemas.microsoft.com/office/drawing/2014/main" id="{522E15BA-9A11-4657-A19D-93740459156C}"/>
              </a:ext>
            </a:extLst>
          </p:cNvPr>
          <p:cNvPicPr>
            <a:picLocks noChangeAspect="1"/>
          </p:cNvPicPr>
          <p:nvPr/>
        </p:nvPicPr>
        <p:blipFill>
          <a:blip r:embed="rId34">
            <a:extLst>
              <a:ext uri="{96DAC541-7B7A-43D3-8B79-37D633B846F1}">
                <asvg:svgBlip xmlns:asvg="http://schemas.microsoft.com/office/drawing/2016/SVG/main" r:embed="rId35"/>
              </a:ext>
            </a:extLst>
          </a:blip>
          <a:stretch>
            <a:fillRect/>
          </a:stretch>
        </p:blipFill>
        <p:spPr>
          <a:xfrm>
            <a:off x="10286375" y="4414511"/>
            <a:ext cx="709945" cy="978146"/>
          </a:xfrm>
          <a:prstGeom prst="rect">
            <a:avLst/>
          </a:prstGeom>
        </p:spPr>
      </p:pic>
      <p:sp>
        <p:nvSpPr>
          <p:cNvPr id="91" name="ZoneTexte 112">
            <a:extLst>
              <a:ext uri="{FF2B5EF4-FFF2-40B4-BE49-F238E27FC236}">
                <a16:creationId xmlns:a16="http://schemas.microsoft.com/office/drawing/2014/main" id="{06975435-65C8-4B12-98C9-E412A623875F}"/>
              </a:ext>
            </a:extLst>
          </p:cNvPr>
          <p:cNvSpPr txBox="1"/>
          <p:nvPr/>
        </p:nvSpPr>
        <p:spPr>
          <a:xfrm>
            <a:off x="10082351" y="4600587"/>
            <a:ext cx="1275075" cy="723275"/>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100" b="1" i="0" u="none" strike="noStrike" cap="none" normalizeH="0" baseline="0" noProof="0" dirty="0">
                <a:ln>
                  <a:noFill/>
                </a:ln>
                <a:solidFill>
                  <a:srgbClr val="263147"/>
                </a:solidFill>
                <a:uLnTx/>
                <a:uFillTx/>
                <a:latin typeface="Verdana" panose="020B0604030504040204" pitchFamily="34" charset="0"/>
                <a:ea typeface="Verdana" panose="020B0604030504040204" pitchFamily="34" charset="0"/>
                <a:cs typeface="Open Sans" panose="020B0606030504020204" pitchFamily="34" charset="0"/>
              </a:rPr>
              <a:t>.POST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1" i="0" u="none" strike="noStrike" cap="none" normalizeH="0" baseline="0" noProof="0" dirty="0">
                <a:ln>
                  <a:noFill/>
                </a:ln>
                <a:solidFill>
                  <a:srgbClr val="263147"/>
                </a:solidFill>
                <a:uLnTx/>
                <a:uFillTx/>
                <a:latin typeface="Verdana" panose="020B0604030504040204" pitchFamily="34" charset="0"/>
                <a:ea typeface="Verdana" panose="020B0604030504040204" pitchFamily="34" charset="0"/>
                <a:cs typeface="Open Sans" panose="020B0606030504020204" pitchFamily="34" charset="0"/>
              </a:rPr>
              <a:t>FIABILITÉ </a:t>
            </a:r>
            <a:br>
              <a:rPr kumimoji="0" lang="fr-FR" sz="1000" b="1" i="0" u="none" strike="noStrike" cap="none" normalizeH="0" baseline="0" noProof="0" dirty="0">
                <a:ln>
                  <a:noFill/>
                </a:ln>
                <a:solidFill>
                  <a:srgbClr val="263147"/>
                </a:solidFill>
                <a:uLnTx/>
                <a:uFillTx/>
                <a:latin typeface="Verdana" panose="020B0604030504040204" pitchFamily="34" charset="0"/>
                <a:ea typeface="Verdana" panose="020B0604030504040204" pitchFamily="34" charset="0"/>
                <a:cs typeface="Open Sans" panose="020B0606030504020204" pitchFamily="34" charset="0"/>
              </a:rPr>
            </a:br>
            <a:r>
              <a:rPr kumimoji="0" lang="fr-FR" sz="1000" b="1" i="0" u="none" strike="noStrike" cap="none" normalizeH="0" baseline="0" noProof="0" dirty="0">
                <a:ln>
                  <a:noFill/>
                </a:ln>
                <a:solidFill>
                  <a:srgbClr val="263147"/>
                </a:solidFill>
                <a:uLnTx/>
                <a:uFillTx/>
                <a:latin typeface="Verdana" panose="020B0604030504040204" pitchFamily="34" charset="0"/>
                <a:ea typeface="Verdana" panose="020B0604030504040204" pitchFamily="34" charset="0"/>
                <a:cs typeface="Open Sans" panose="020B0606030504020204" pitchFamily="34" charset="0"/>
              </a:rPr>
              <a:t>ET SÉCURITÉ EN LIGNE</a:t>
            </a:r>
          </a:p>
        </p:txBody>
      </p:sp>
      <p:grpSp>
        <p:nvGrpSpPr>
          <p:cNvPr id="93" name="Groupe 31">
            <a:extLst>
              <a:ext uri="{FF2B5EF4-FFF2-40B4-BE49-F238E27FC236}">
                <a16:creationId xmlns:a16="http://schemas.microsoft.com/office/drawing/2014/main" id="{89E66B0D-3F30-473B-A355-3D6AFA7674CD}"/>
              </a:ext>
            </a:extLst>
          </p:cNvPr>
          <p:cNvGrpSpPr/>
          <p:nvPr/>
        </p:nvGrpSpPr>
        <p:grpSpPr>
          <a:xfrm>
            <a:off x="10100946" y="5291753"/>
            <a:ext cx="1200606" cy="230832"/>
            <a:chOff x="9094878" y="5178152"/>
            <a:chExt cx="1200606" cy="230832"/>
          </a:xfrm>
        </p:grpSpPr>
        <p:sp>
          <p:nvSpPr>
            <p:cNvPr id="94" name="Rectangle 93">
              <a:extLst>
                <a:ext uri="{FF2B5EF4-FFF2-40B4-BE49-F238E27FC236}">
                  <a16:creationId xmlns:a16="http://schemas.microsoft.com/office/drawing/2014/main" id="{CDC6DE1A-3EA1-4D27-BAB4-1B67110973B4}"/>
                </a:ext>
              </a:extLst>
            </p:cNvPr>
            <p:cNvSpPr/>
            <p:nvPr/>
          </p:nvSpPr>
          <p:spPr>
            <a:xfrm>
              <a:off x="9159342" y="5200539"/>
              <a:ext cx="1117525" cy="174777"/>
            </a:xfrm>
            <a:prstGeom prst="rect">
              <a:avLst/>
            </a:prstGeom>
            <a:solidFill>
              <a:srgbClr val="FFE68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endParaRPr>
            </a:p>
          </p:txBody>
        </p:sp>
        <p:sp>
          <p:nvSpPr>
            <p:cNvPr id="95" name="ZoneTexte 116">
              <a:extLst>
                <a:ext uri="{FF2B5EF4-FFF2-40B4-BE49-F238E27FC236}">
                  <a16:creationId xmlns:a16="http://schemas.microsoft.com/office/drawing/2014/main" id="{67223F28-82E1-43E1-902B-14614DE74A25}"/>
                </a:ext>
              </a:extLst>
            </p:cNvPr>
            <p:cNvSpPr txBox="1"/>
            <p:nvPr/>
          </p:nvSpPr>
          <p:spPr>
            <a:xfrm>
              <a:off x="9094878" y="5178152"/>
              <a:ext cx="1200606" cy="230832"/>
            </a:xfrm>
            <a:prstGeom prst="rect">
              <a:avLst/>
            </a:prstGeom>
            <a:noFill/>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0" i="0" u="none" strike="noStrike" cap="none" normalizeH="0" baseline="0" noProof="0">
                  <a:ln>
                    <a:noFill/>
                  </a:ln>
                  <a:solidFill>
                    <a:srgbClr val="263147"/>
                  </a:solidFill>
                  <a:uLnTx/>
                  <a:uFillTx/>
                  <a:latin typeface="Verdana" panose="020B0604030504040204" pitchFamily="34" charset="0"/>
                  <a:ea typeface="Verdana" panose="020B0604030504040204" pitchFamily="34" charset="0"/>
                  <a:cs typeface="Open Sans" panose="020B0606030504020204" pitchFamily="34" charset="0"/>
                </a:rPr>
                <a:t>trust.post</a:t>
              </a:r>
            </a:p>
          </p:txBody>
        </p:sp>
      </p:grpSp>
      <p:pic>
        <p:nvPicPr>
          <p:cNvPr id="96" name="Graphique 202">
            <a:extLst>
              <a:ext uri="{FF2B5EF4-FFF2-40B4-BE49-F238E27FC236}">
                <a16:creationId xmlns:a16="http://schemas.microsoft.com/office/drawing/2014/main" id="{B579723E-55C9-4357-A37E-0D552EFB83E8}"/>
              </a:ext>
            </a:extLst>
          </p:cNvPr>
          <p:cNvPicPr>
            <a:picLocks noChangeAspect="1"/>
          </p:cNvPicPr>
          <p:nvPr/>
        </p:nvPicPr>
        <p:blipFill>
          <a:blip r:embed="rId36">
            <a:extLst>
              <a:ext uri="{96DAC541-7B7A-43D3-8B79-37D633B846F1}">
                <asvg:svgBlip xmlns:asvg="http://schemas.microsoft.com/office/drawing/2016/SVG/main" r:embed="rId37"/>
              </a:ext>
            </a:extLst>
          </a:blip>
          <a:stretch>
            <a:fillRect/>
          </a:stretch>
        </p:blipFill>
        <p:spPr>
          <a:xfrm>
            <a:off x="11074037" y="4388534"/>
            <a:ext cx="149975" cy="206632"/>
          </a:xfrm>
          <a:prstGeom prst="rect">
            <a:avLst/>
          </a:prstGeom>
        </p:spPr>
      </p:pic>
      <p:grpSp>
        <p:nvGrpSpPr>
          <p:cNvPr id="97" name="Groupe 173">
            <a:extLst>
              <a:ext uri="{FF2B5EF4-FFF2-40B4-BE49-F238E27FC236}">
                <a16:creationId xmlns:a16="http://schemas.microsoft.com/office/drawing/2014/main" id="{44174A95-2C40-461E-9316-7C3413F44525}"/>
              </a:ext>
            </a:extLst>
          </p:cNvPr>
          <p:cNvGrpSpPr/>
          <p:nvPr/>
        </p:nvGrpSpPr>
        <p:grpSpPr>
          <a:xfrm>
            <a:off x="9086650" y="5695127"/>
            <a:ext cx="611848" cy="230832"/>
            <a:chOff x="2754524" y="5797212"/>
            <a:chExt cx="611848" cy="230832"/>
          </a:xfrm>
        </p:grpSpPr>
        <p:sp>
          <p:nvSpPr>
            <p:cNvPr id="98" name="Rectangle 97">
              <a:extLst>
                <a:ext uri="{FF2B5EF4-FFF2-40B4-BE49-F238E27FC236}">
                  <a16:creationId xmlns:a16="http://schemas.microsoft.com/office/drawing/2014/main" id="{F305AA58-3F53-4005-95DC-CBEE69718757}"/>
                </a:ext>
              </a:extLst>
            </p:cNvPr>
            <p:cNvSpPr/>
            <p:nvPr/>
          </p:nvSpPr>
          <p:spPr>
            <a:xfrm>
              <a:off x="2754524" y="5827530"/>
              <a:ext cx="611848" cy="187017"/>
            </a:xfrm>
            <a:prstGeom prst="rect">
              <a:avLst/>
            </a:prstGeom>
            <a:solidFill>
              <a:srgbClr val="FFE68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endParaRPr>
            </a:p>
          </p:txBody>
        </p:sp>
        <p:sp>
          <p:nvSpPr>
            <p:cNvPr id="99" name="ZoneTexte 198">
              <a:extLst>
                <a:ext uri="{FF2B5EF4-FFF2-40B4-BE49-F238E27FC236}">
                  <a16:creationId xmlns:a16="http://schemas.microsoft.com/office/drawing/2014/main" id="{93EE799A-7CBC-46EB-BC12-A5A35F1A90D8}"/>
                </a:ext>
              </a:extLst>
            </p:cNvPr>
            <p:cNvSpPr txBox="1"/>
            <p:nvPr/>
          </p:nvSpPr>
          <p:spPr>
            <a:xfrm>
              <a:off x="2807318" y="5797212"/>
              <a:ext cx="506260" cy="230832"/>
            </a:xfrm>
            <a:prstGeom prst="rect">
              <a:avLst/>
            </a:prstGeom>
            <a:noFill/>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0" i="0" u="none" strike="noStrike" cap="none" normalizeH="0" baseline="0" noProof="0">
                  <a:ln>
                    <a:noFill/>
                  </a:ln>
                  <a:solidFill>
                    <a:srgbClr val="263147"/>
                  </a:solidFill>
                  <a:uLnTx/>
                  <a:uFillTx/>
                  <a:latin typeface="Verdana" panose="020B0604030504040204" pitchFamily="34" charset="0"/>
                  <a:ea typeface="Verdana" panose="020B0604030504040204" pitchFamily="34" charset="0"/>
                  <a:cs typeface="Open Sans" panose="020B0606030504020204" pitchFamily="34" charset="0"/>
                </a:rPr>
                <a:t>API</a:t>
              </a:r>
            </a:p>
          </p:txBody>
        </p:sp>
      </p:grpSp>
      <p:grpSp>
        <p:nvGrpSpPr>
          <p:cNvPr id="100" name="Groupe 18">
            <a:extLst>
              <a:ext uri="{FF2B5EF4-FFF2-40B4-BE49-F238E27FC236}">
                <a16:creationId xmlns:a16="http://schemas.microsoft.com/office/drawing/2014/main" id="{7C484909-F044-4285-912A-0C0D0AFB28BD}"/>
              </a:ext>
            </a:extLst>
          </p:cNvPr>
          <p:cNvGrpSpPr/>
          <p:nvPr/>
        </p:nvGrpSpPr>
        <p:grpSpPr>
          <a:xfrm>
            <a:off x="2569026" y="5494490"/>
            <a:ext cx="6840933" cy="229222"/>
            <a:chOff x="2887835" y="5508210"/>
            <a:chExt cx="6840933" cy="341736"/>
          </a:xfrm>
        </p:grpSpPr>
        <p:cxnSp>
          <p:nvCxnSpPr>
            <p:cNvPr id="101" name="Connecteur droit avec flèche 134">
              <a:extLst>
                <a:ext uri="{FF2B5EF4-FFF2-40B4-BE49-F238E27FC236}">
                  <a16:creationId xmlns:a16="http://schemas.microsoft.com/office/drawing/2014/main" id="{FCE91C2D-3DE2-446C-9DD7-B18893797DAA}"/>
                </a:ext>
              </a:extLst>
            </p:cNvPr>
            <p:cNvCxnSpPr>
              <a:cxnSpLocks/>
            </p:cNvCxnSpPr>
            <p:nvPr/>
          </p:nvCxnSpPr>
          <p:spPr>
            <a:xfrm flipV="1">
              <a:off x="2887835" y="5508614"/>
              <a:ext cx="0" cy="341297"/>
            </a:xfrm>
            <a:prstGeom prst="straightConnector1">
              <a:avLst/>
            </a:prstGeom>
            <a:ln w="28575">
              <a:solidFill>
                <a:schemeClr val="bg1"/>
              </a:solidFill>
              <a:prstDash val="sysDot"/>
              <a:headEnd type="arrow" w="med" len="med"/>
              <a:tailEnd type="none" w="med" len="med"/>
            </a:ln>
            <a:effectLst/>
          </p:spPr>
          <p:style>
            <a:lnRef idx="1">
              <a:schemeClr val="accent1"/>
            </a:lnRef>
            <a:fillRef idx="0">
              <a:schemeClr val="accent1"/>
            </a:fillRef>
            <a:effectRef idx="0">
              <a:schemeClr val="accent1"/>
            </a:effectRef>
            <a:fontRef idx="minor">
              <a:schemeClr val="tx1"/>
            </a:fontRef>
          </p:style>
        </p:cxnSp>
        <p:cxnSp>
          <p:nvCxnSpPr>
            <p:cNvPr id="102" name="Connecteur droit avec flèche 154">
              <a:extLst>
                <a:ext uri="{FF2B5EF4-FFF2-40B4-BE49-F238E27FC236}">
                  <a16:creationId xmlns:a16="http://schemas.microsoft.com/office/drawing/2014/main" id="{23A48D6B-7776-4AE8-869F-B76EBD29A3C5}"/>
                </a:ext>
              </a:extLst>
            </p:cNvPr>
            <p:cNvCxnSpPr>
              <a:cxnSpLocks/>
            </p:cNvCxnSpPr>
            <p:nvPr/>
          </p:nvCxnSpPr>
          <p:spPr>
            <a:xfrm flipV="1">
              <a:off x="4279841" y="5508210"/>
              <a:ext cx="0" cy="341297"/>
            </a:xfrm>
            <a:prstGeom prst="straightConnector1">
              <a:avLst/>
            </a:prstGeom>
            <a:ln w="28575">
              <a:solidFill>
                <a:schemeClr val="bg1"/>
              </a:solidFill>
              <a:prstDash val="sysDot"/>
              <a:headEnd type="arrow" w="med" len="med"/>
              <a:tailEnd type="none" w="med" len="med"/>
            </a:ln>
            <a:effectLst/>
          </p:spPr>
          <p:style>
            <a:lnRef idx="1">
              <a:schemeClr val="accent1"/>
            </a:lnRef>
            <a:fillRef idx="0">
              <a:schemeClr val="accent1"/>
            </a:fillRef>
            <a:effectRef idx="0">
              <a:schemeClr val="accent1"/>
            </a:effectRef>
            <a:fontRef idx="minor">
              <a:schemeClr val="tx1"/>
            </a:fontRef>
          </p:style>
        </p:cxnSp>
        <p:cxnSp>
          <p:nvCxnSpPr>
            <p:cNvPr id="103" name="Connecteur droit avec flèche 158">
              <a:extLst>
                <a:ext uri="{FF2B5EF4-FFF2-40B4-BE49-F238E27FC236}">
                  <a16:creationId xmlns:a16="http://schemas.microsoft.com/office/drawing/2014/main" id="{FBCEA2DB-1233-4698-9D29-87B84745482F}"/>
                </a:ext>
              </a:extLst>
            </p:cNvPr>
            <p:cNvCxnSpPr>
              <a:cxnSpLocks/>
            </p:cNvCxnSpPr>
            <p:nvPr/>
          </p:nvCxnSpPr>
          <p:spPr>
            <a:xfrm flipV="1">
              <a:off x="5657838" y="5508210"/>
              <a:ext cx="0" cy="341297"/>
            </a:xfrm>
            <a:prstGeom prst="straightConnector1">
              <a:avLst/>
            </a:prstGeom>
            <a:ln w="28575">
              <a:solidFill>
                <a:schemeClr val="bg1"/>
              </a:solidFill>
              <a:prstDash val="sysDot"/>
              <a:headEnd type="arrow" w="med" len="med"/>
              <a:tailEnd type="none" w="med" len="med"/>
            </a:ln>
            <a:effectLst/>
          </p:spPr>
          <p:style>
            <a:lnRef idx="1">
              <a:schemeClr val="accent1"/>
            </a:lnRef>
            <a:fillRef idx="0">
              <a:schemeClr val="accent1"/>
            </a:fillRef>
            <a:effectRef idx="0">
              <a:schemeClr val="accent1"/>
            </a:effectRef>
            <a:fontRef idx="minor">
              <a:schemeClr val="tx1"/>
            </a:fontRef>
          </p:style>
        </p:cxnSp>
        <p:cxnSp>
          <p:nvCxnSpPr>
            <p:cNvPr id="104" name="Connecteur droit avec flèche 164">
              <a:extLst>
                <a:ext uri="{FF2B5EF4-FFF2-40B4-BE49-F238E27FC236}">
                  <a16:creationId xmlns:a16="http://schemas.microsoft.com/office/drawing/2014/main" id="{7D8E901A-56A1-481E-AE5A-093B41AC4A19}"/>
                </a:ext>
              </a:extLst>
            </p:cNvPr>
            <p:cNvCxnSpPr>
              <a:cxnSpLocks/>
            </p:cNvCxnSpPr>
            <p:nvPr/>
          </p:nvCxnSpPr>
          <p:spPr>
            <a:xfrm flipV="1">
              <a:off x="7069515" y="5508210"/>
              <a:ext cx="0" cy="341297"/>
            </a:xfrm>
            <a:prstGeom prst="straightConnector1">
              <a:avLst/>
            </a:prstGeom>
            <a:ln w="28575">
              <a:solidFill>
                <a:schemeClr val="bg1"/>
              </a:solidFill>
              <a:prstDash val="sysDot"/>
              <a:headEnd type="arrow" w="med" len="med"/>
              <a:tailEnd type="none" w="med" len="med"/>
            </a:ln>
            <a:effectLst/>
          </p:spPr>
          <p:style>
            <a:lnRef idx="1">
              <a:schemeClr val="accent1"/>
            </a:lnRef>
            <a:fillRef idx="0">
              <a:schemeClr val="accent1"/>
            </a:fillRef>
            <a:effectRef idx="0">
              <a:schemeClr val="accent1"/>
            </a:effectRef>
            <a:fontRef idx="minor">
              <a:schemeClr val="tx1"/>
            </a:fontRef>
          </p:style>
        </p:cxnSp>
        <p:cxnSp>
          <p:nvCxnSpPr>
            <p:cNvPr id="105" name="Connecteur droit avec flèche 168">
              <a:extLst>
                <a:ext uri="{FF2B5EF4-FFF2-40B4-BE49-F238E27FC236}">
                  <a16:creationId xmlns:a16="http://schemas.microsoft.com/office/drawing/2014/main" id="{3865A070-FD50-43BA-9F86-712FC09FB52B}"/>
                </a:ext>
              </a:extLst>
            </p:cNvPr>
            <p:cNvCxnSpPr>
              <a:cxnSpLocks/>
            </p:cNvCxnSpPr>
            <p:nvPr/>
          </p:nvCxnSpPr>
          <p:spPr>
            <a:xfrm flipV="1">
              <a:off x="8488114" y="5508210"/>
              <a:ext cx="0" cy="341297"/>
            </a:xfrm>
            <a:prstGeom prst="straightConnector1">
              <a:avLst/>
            </a:prstGeom>
            <a:ln w="28575">
              <a:solidFill>
                <a:schemeClr val="bg1"/>
              </a:solidFill>
              <a:prstDash val="sysDot"/>
              <a:headEnd type="arrow" w="med" len="med"/>
              <a:tailEnd type="none" w="med" len="med"/>
            </a:ln>
            <a:effectLst/>
          </p:spPr>
          <p:style>
            <a:lnRef idx="1">
              <a:schemeClr val="accent1"/>
            </a:lnRef>
            <a:fillRef idx="0">
              <a:schemeClr val="accent1"/>
            </a:fillRef>
            <a:effectRef idx="0">
              <a:schemeClr val="accent1"/>
            </a:effectRef>
            <a:fontRef idx="minor">
              <a:schemeClr val="tx1"/>
            </a:fontRef>
          </p:style>
        </p:cxnSp>
        <p:cxnSp>
          <p:nvCxnSpPr>
            <p:cNvPr id="106" name="Connecteur droit avec flèche 199">
              <a:extLst>
                <a:ext uri="{FF2B5EF4-FFF2-40B4-BE49-F238E27FC236}">
                  <a16:creationId xmlns:a16="http://schemas.microsoft.com/office/drawing/2014/main" id="{F29CA200-A49F-4374-ADCD-8216213BE7F3}"/>
                </a:ext>
              </a:extLst>
            </p:cNvPr>
            <p:cNvCxnSpPr>
              <a:cxnSpLocks/>
            </p:cNvCxnSpPr>
            <p:nvPr/>
          </p:nvCxnSpPr>
          <p:spPr>
            <a:xfrm flipV="1">
              <a:off x="9728768" y="5508649"/>
              <a:ext cx="0" cy="341297"/>
            </a:xfrm>
            <a:prstGeom prst="straightConnector1">
              <a:avLst/>
            </a:prstGeom>
            <a:ln w="28575">
              <a:solidFill>
                <a:schemeClr val="bg1"/>
              </a:solidFill>
              <a:prstDash val="sysDot"/>
              <a:headEnd type="arrow" w="med" len="med"/>
              <a:tailEnd type="none" w="med" len="med"/>
            </a:ln>
            <a:effectLst/>
          </p:spPr>
          <p:style>
            <a:lnRef idx="1">
              <a:schemeClr val="accent1"/>
            </a:lnRef>
            <a:fillRef idx="0">
              <a:schemeClr val="accent1"/>
            </a:fillRef>
            <a:effectRef idx="0">
              <a:schemeClr val="accent1"/>
            </a:effectRef>
            <a:fontRef idx="minor">
              <a:schemeClr val="tx1"/>
            </a:fontRef>
          </p:style>
        </p:cxnSp>
      </p:grpSp>
      <p:grpSp>
        <p:nvGrpSpPr>
          <p:cNvPr id="107" name="Groupe 86">
            <a:extLst>
              <a:ext uri="{FF2B5EF4-FFF2-40B4-BE49-F238E27FC236}">
                <a16:creationId xmlns:a16="http://schemas.microsoft.com/office/drawing/2014/main" id="{531019E1-6BC7-4AF3-8586-B0CD7BE91C8F}"/>
              </a:ext>
            </a:extLst>
          </p:cNvPr>
          <p:cNvGrpSpPr/>
          <p:nvPr/>
        </p:nvGrpSpPr>
        <p:grpSpPr>
          <a:xfrm>
            <a:off x="8626031" y="4337734"/>
            <a:ext cx="1280530" cy="1208645"/>
            <a:chOff x="10365593" y="4351454"/>
            <a:chExt cx="1280530" cy="1208645"/>
          </a:xfrm>
        </p:grpSpPr>
        <p:grpSp>
          <p:nvGrpSpPr>
            <p:cNvPr id="108" name="Groupe 84">
              <a:extLst>
                <a:ext uri="{FF2B5EF4-FFF2-40B4-BE49-F238E27FC236}">
                  <a16:creationId xmlns:a16="http://schemas.microsoft.com/office/drawing/2014/main" id="{BC042572-B42E-49A0-BEBD-6EDD238507F3}"/>
                </a:ext>
              </a:extLst>
            </p:cNvPr>
            <p:cNvGrpSpPr/>
            <p:nvPr/>
          </p:nvGrpSpPr>
          <p:grpSpPr>
            <a:xfrm>
              <a:off x="10365593" y="4358701"/>
              <a:ext cx="1280530" cy="1201398"/>
              <a:chOff x="10365593" y="4364798"/>
              <a:chExt cx="1280530" cy="1201398"/>
            </a:xfrm>
          </p:grpSpPr>
          <p:sp>
            <p:nvSpPr>
              <p:cNvPr id="110" name="Rectangle 109">
                <a:extLst>
                  <a:ext uri="{FF2B5EF4-FFF2-40B4-BE49-F238E27FC236}">
                    <a16:creationId xmlns:a16="http://schemas.microsoft.com/office/drawing/2014/main" id="{BB0EE203-25EA-4645-A7C2-FCC1A08440F0}"/>
                  </a:ext>
                </a:extLst>
              </p:cNvPr>
              <p:cNvSpPr/>
              <p:nvPr/>
            </p:nvSpPr>
            <p:spPr>
              <a:xfrm>
                <a:off x="10385389" y="4364798"/>
                <a:ext cx="1216800" cy="1058497"/>
              </a:xfrm>
              <a:prstGeom prst="rect">
                <a:avLst/>
              </a:prstGeom>
              <a:solidFill>
                <a:srgbClr val="FCD06B"/>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endParaRPr>
              </a:p>
            </p:txBody>
          </p:sp>
          <p:pic>
            <p:nvPicPr>
              <p:cNvPr id="111" name="Graphique 67">
                <a:extLst>
                  <a:ext uri="{FF2B5EF4-FFF2-40B4-BE49-F238E27FC236}">
                    <a16:creationId xmlns:a16="http://schemas.microsoft.com/office/drawing/2014/main" id="{AFBFFFF2-F6AD-462C-A267-81EA52DE1A84}"/>
                  </a:ext>
                </a:extLst>
              </p:cNvPr>
              <p:cNvPicPr>
                <a:picLocks noChangeAspect="1"/>
              </p:cNvPicPr>
              <p:nvPr/>
            </p:nvPicPr>
            <p:blipFill>
              <a:blip r:embed="rId38">
                <a:extLst>
                  <a:ext uri="{96DAC541-7B7A-43D3-8B79-37D633B846F1}">
                    <asvg:svgBlip xmlns:asvg="http://schemas.microsoft.com/office/drawing/2016/SVG/main" r:embed="rId39"/>
                  </a:ext>
                </a:extLst>
              </a:blip>
              <a:stretch>
                <a:fillRect/>
              </a:stretch>
            </p:blipFill>
            <p:spPr>
              <a:xfrm>
                <a:off x="10411726" y="4400594"/>
                <a:ext cx="1165602" cy="1165602"/>
              </a:xfrm>
              <a:prstGeom prst="rect">
                <a:avLst/>
              </a:prstGeom>
            </p:spPr>
          </p:pic>
          <p:grpSp>
            <p:nvGrpSpPr>
              <p:cNvPr id="112" name="Groupe 32">
                <a:extLst>
                  <a:ext uri="{FF2B5EF4-FFF2-40B4-BE49-F238E27FC236}">
                    <a16:creationId xmlns:a16="http://schemas.microsoft.com/office/drawing/2014/main" id="{7806E74B-072E-4DB0-90E9-B71638DC3907}"/>
                  </a:ext>
                </a:extLst>
              </p:cNvPr>
              <p:cNvGrpSpPr/>
              <p:nvPr/>
            </p:nvGrpSpPr>
            <p:grpSpPr>
              <a:xfrm>
                <a:off x="10544215" y="5132902"/>
                <a:ext cx="1101908" cy="369736"/>
                <a:chOff x="10609620" y="5005581"/>
                <a:chExt cx="1101908" cy="369736"/>
              </a:xfrm>
            </p:grpSpPr>
            <p:sp>
              <p:nvSpPr>
                <p:cNvPr id="114" name="Rectangle 113">
                  <a:extLst>
                    <a:ext uri="{FF2B5EF4-FFF2-40B4-BE49-F238E27FC236}">
                      <a16:creationId xmlns:a16="http://schemas.microsoft.com/office/drawing/2014/main" id="{F59FFE6F-1BE8-447F-9ABF-DDB2E34B06A1}"/>
                    </a:ext>
                  </a:extLst>
                </p:cNvPr>
                <p:cNvSpPr/>
                <p:nvPr/>
              </p:nvSpPr>
              <p:spPr>
                <a:xfrm>
                  <a:off x="10648046" y="5042089"/>
                  <a:ext cx="1020305" cy="333228"/>
                </a:xfrm>
                <a:prstGeom prst="rect">
                  <a:avLst/>
                </a:prstGeom>
                <a:solidFill>
                  <a:srgbClr val="FFE68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endParaRPr>
                </a:p>
              </p:txBody>
            </p:sp>
            <p:sp>
              <p:nvSpPr>
                <p:cNvPr id="115" name="ZoneTexte 127">
                  <a:extLst>
                    <a:ext uri="{FF2B5EF4-FFF2-40B4-BE49-F238E27FC236}">
                      <a16:creationId xmlns:a16="http://schemas.microsoft.com/office/drawing/2014/main" id="{F8450BA8-B5ED-4C06-A54E-1A73F8DDBF03}"/>
                    </a:ext>
                  </a:extLst>
                </p:cNvPr>
                <p:cNvSpPr txBox="1"/>
                <p:nvPr/>
              </p:nvSpPr>
              <p:spPr>
                <a:xfrm>
                  <a:off x="10609620" y="5005581"/>
                  <a:ext cx="1101908" cy="369332"/>
                </a:xfrm>
                <a:prstGeom prst="rect">
                  <a:avLst/>
                </a:prstGeom>
                <a:noFill/>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0" i="0" u="none" strike="noStrike" cap="none" normalizeH="0" baseline="0" noProof="0">
                      <a:ln>
                        <a:noFill/>
                      </a:ln>
                      <a:solidFill>
                        <a:srgbClr val="263147"/>
                      </a:solidFill>
                      <a:uLnTx/>
                      <a:uFillTx/>
                      <a:latin typeface="Verdana" panose="020B0604030504040204" pitchFamily="34" charset="0"/>
                      <a:ea typeface="Verdana" panose="020B0604030504040204" pitchFamily="34" charset="0"/>
                      <a:cs typeface="Open Sans" panose="020B0606030504020204" pitchFamily="34" charset="0"/>
                    </a:rPr>
                    <a:t>EAD Transport, UPU SAVE</a:t>
                  </a:r>
                </a:p>
              </p:txBody>
            </p:sp>
          </p:grpSp>
          <p:sp>
            <p:nvSpPr>
              <p:cNvPr id="113" name="ZoneTexte 122">
                <a:extLst>
                  <a:ext uri="{FF2B5EF4-FFF2-40B4-BE49-F238E27FC236}">
                    <a16:creationId xmlns:a16="http://schemas.microsoft.com/office/drawing/2014/main" id="{4BD9A265-8E6F-4FB7-BF6F-C5FA835CAD89}"/>
                  </a:ext>
                </a:extLst>
              </p:cNvPr>
              <p:cNvSpPr txBox="1"/>
              <p:nvPr/>
            </p:nvSpPr>
            <p:spPr>
              <a:xfrm>
                <a:off x="10365593" y="4528961"/>
                <a:ext cx="1275075" cy="646331"/>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cap="none" normalizeH="0" baseline="0" noProof="0" dirty="0">
                    <a:ln>
                      <a:noFill/>
                    </a:ln>
                    <a:solidFill>
                      <a:srgbClr val="263147"/>
                    </a:solidFill>
                    <a:uLnTx/>
                    <a:uFillTx/>
                    <a:latin typeface="Verdana" panose="020B0604030504040204" pitchFamily="34" charset="0"/>
                    <a:ea typeface="Verdana" panose="020B0604030504040204" pitchFamily="34" charset="0"/>
                    <a:cs typeface="Open Sans" panose="020B0606030504020204" pitchFamily="34" charset="0"/>
                  </a:rPr>
                  <a:t>SYSTÈMES D’INTÉGRATION DE LA CHAÎNE LOGISTIQUE</a:t>
                </a:r>
              </a:p>
            </p:txBody>
          </p:sp>
        </p:grpSp>
        <p:pic>
          <p:nvPicPr>
            <p:cNvPr id="109" name="Graphique 203">
              <a:extLst>
                <a:ext uri="{FF2B5EF4-FFF2-40B4-BE49-F238E27FC236}">
                  <a16:creationId xmlns:a16="http://schemas.microsoft.com/office/drawing/2014/main" id="{FABF38A3-A4B3-4BEF-8D8C-5E590B78EA1D}"/>
                </a:ext>
              </a:extLst>
            </p:cNvPr>
            <p:cNvPicPr>
              <a:picLocks noChangeAspect="1"/>
            </p:cNvPicPr>
            <p:nvPr/>
          </p:nvPicPr>
          <p:blipFill>
            <a:blip r:embed="rId40">
              <a:extLst>
                <a:ext uri="{96DAC541-7B7A-43D3-8B79-37D633B846F1}">
                  <asvg:svgBlip xmlns:asvg="http://schemas.microsoft.com/office/drawing/2016/SVG/main" r:embed="rId41"/>
                </a:ext>
              </a:extLst>
            </a:blip>
            <a:stretch>
              <a:fillRect/>
            </a:stretch>
          </p:blipFill>
          <p:spPr>
            <a:xfrm>
              <a:off x="11379851" y="4351454"/>
              <a:ext cx="202225" cy="202225"/>
            </a:xfrm>
            <a:prstGeom prst="rect">
              <a:avLst/>
            </a:prstGeom>
          </p:spPr>
        </p:pic>
      </p:grpSp>
      <p:sp>
        <p:nvSpPr>
          <p:cNvPr id="116" name="Rectangle 115">
            <a:extLst>
              <a:ext uri="{FF2B5EF4-FFF2-40B4-BE49-F238E27FC236}">
                <a16:creationId xmlns:a16="http://schemas.microsoft.com/office/drawing/2014/main" id="{F85F5544-2AA8-4788-8BE8-B532D032C6BC}"/>
              </a:ext>
            </a:extLst>
          </p:cNvPr>
          <p:cNvSpPr/>
          <p:nvPr/>
        </p:nvSpPr>
        <p:spPr>
          <a:xfrm>
            <a:off x="9834309" y="1867781"/>
            <a:ext cx="1288938" cy="1240113"/>
          </a:xfrm>
          <a:prstGeom prst="rect">
            <a:avLst/>
          </a:prstGeom>
          <a:solidFill>
            <a:srgbClr val="00B3DB"/>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endParaRPr>
          </a:p>
        </p:txBody>
      </p:sp>
      <p:sp>
        <p:nvSpPr>
          <p:cNvPr id="117" name="ZoneTexte 85">
            <a:extLst>
              <a:ext uri="{FF2B5EF4-FFF2-40B4-BE49-F238E27FC236}">
                <a16:creationId xmlns:a16="http://schemas.microsoft.com/office/drawing/2014/main" id="{8871816F-5E3F-4DBC-A9DF-15E866D8B1F9}"/>
              </a:ext>
            </a:extLst>
          </p:cNvPr>
          <p:cNvSpPr txBox="1"/>
          <p:nvPr/>
        </p:nvSpPr>
        <p:spPr>
          <a:xfrm>
            <a:off x="9796390" y="2434568"/>
            <a:ext cx="1394370" cy="600164"/>
          </a:xfrm>
          <a:prstGeom prst="rect">
            <a:avLst/>
          </a:prstGeom>
          <a:noFill/>
          <a:ln>
            <a:noFill/>
          </a:ln>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100" b="1" i="0" u="none" strike="noStrike" cap="none" normalizeH="0" baseline="0" noProof="0" dirty="0">
                <a:ln>
                  <a:noFill/>
                </a:ln>
                <a:solidFill>
                  <a:prstClr val="white"/>
                </a:solidFill>
                <a:uLnTx/>
                <a:uFillTx/>
                <a:latin typeface="Verdana" panose="020B0604030504040204" pitchFamily="34" charset="0"/>
                <a:ea typeface="Verdana" panose="020B0604030504040204" pitchFamily="34" charset="0"/>
                <a:cs typeface="Open Sans" panose="020B0606030504020204" pitchFamily="34" charset="0"/>
              </a:rPr>
              <a:t>PARTENAIRES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100" b="1" i="0" u="none" strike="noStrike" cap="none" normalizeH="0" baseline="0" noProof="0" dirty="0">
                <a:ln>
                  <a:noFill/>
                </a:ln>
                <a:solidFill>
                  <a:prstClr val="white"/>
                </a:solidFill>
                <a:uLnTx/>
                <a:uFillTx/>
                <a:latin typeface="Verdana" panose="020B0604030504040204" pitchFamily="34" charset="0"/>
                <a:ea typeface="Verdana" panose="020B0604030504040204" pitchFamily="34" charset="0"/>
                <a:cs typeface="Open Sans" panose="020B0606030504020204" pitchFamily="34" charset="0"/>
              </a:rPr>
              <a:t>COMMERCIAUX POSTAUX</a:t>
            </a:r>
          </a:p>
        </p:txBody>
      </p:sp>
      <p:pic>
        <p:nvPicPr>
          <p:cNvPr id="118" name="Graphique 148">
            <a:extLst>
              <a:ext uri="{FF2B5EF4-FFF2-40B4-BE49-F238E27FC236}">
                <a16:creationId xmlns:a16="http://schemas.microsoft.com/office/drawing/2014/main" id="{C9021FF4-1EF0-41E5-8070-908EE068220D}"/>
              </a:ext>
            </a:extLst>
          </p:cNvPr>
          <p:cNvPicPr>
            <a:picLocks noChangeAspect="1"/>
          </p:cNvPicPr>
          <p:nvPr/>
        </p:nvPicPr>
        <p:blipFill>
          <a:blip r:embed="rId42">
            <a:extLst>
              <a:ext uri="{96DAC541-7B7A-43D3-8B79-37D633B846F1}">
                <asvg:svgBlip xmlns:asvg="http://schemas.microsoft.com/office/drawing/2016/SVG/main" r:embed="rId43"/>
              </a:ext>
            </a:extLst>
          </a:blip>
          <a:stretch>
            <a:fillRect/>
          </a:stretch>
        </p:blipFill>
        <p:spPr>
          <a:xfrm>
            <a:off x="10198968" y="1936216"/>
            <a:ext cx="504962" cy="504962"/>
          </a:xfrm>
          <a:prstGeom prst="rect">
            <a:avLst/>
          </a:prstGeom>
          <a:effectLst/>
        </p:spPr>
      </p:pic>
      <p:cxnSp>
        <p:nvCxnSpPr>
          <p:cNvPr id="119" name="Connecteur droit avec flèche 7">
            <a:extLst>
              <a:ext uri="{FF2B5EF4-FFF2-40B4-BE49-F238E27FC236}">
                <a16:creationId xmlns:a16="http://schemas.microsoft.com/office/drawing/2014/main" id="{83E16B80-4A76-441D-9D03-63CBF7AEC130}"/>
              </a:ext>
            </a:extLst>
          </p:cNvPr>
          <p:cNvCxnSpPr>
            <a:cxnSpLocks/>
          </p:cNvCxnSpPr>
          <p:nvPr/>
        </p:nvCxnSpPr>
        <p:spPr>
          <a:xfrm flipV="1">
            <a:off x="2377344" y="3081172"/>
            <a:ext cx="0" cy="471217"/>
          </a:xfrm>
          <a:prstGeom prst="straightConnector1">
            <a:avLst/>
          </a:prstGeom>
          <a:ln w="107950" cap="rnd">
            <a:solidFill>
              <a:srgbClr val="00B3DB"/>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120" name="Connecteur droit avec flèche 132">
            <a:extLst>
              <a:ext uri="{FF2B5EF4-FFF2-40B4-BE49-F238E27FC236}">
                <a16:creationId xmlns:a16="http://schemas.microsoft.com/office/drawing/2014/main" id="{62B17638-11BF-452D-8137-64E423F16A46}"/>
              </a:ext>
            </a:extLst>
          </p:cNvPr>
          <p:cNvCxnSpPr>
            <a:cxnSpLocks/>
          </p:cNvCxnSpPr>
          <p:nvPr/>
        </p:nvCxnSpPr>
        <p:spPr>
          <a:xfrm flipV="1">
            <a:off x="1237284" y="3081172"/>
            <a:ext cx="0" cy="1254742"/>
          </a:xfrm>
          <a:prstGeom prst="straightConnector1">
            <a:avLst/>
          </a:prstGeom>
          <a:ln w="107950" cap="rnd">
            <a:solidFill>
              <a:srgbClr val="00B3DB"/>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121" name="Connecteur droit avec flèche 135">
            <a:extLst>
              <a:ext uri="{FF2B5EF4-FFF2-40B4-BE49-F238E27FC236}">
                <a16:creationId xmlns:a16="http://schemas.microsoft.com/office/drawing/2014/main" id="{E56207AF-0DB5-498D-BF3E-6A5BC91D7AAD}"/>
              </a:ext>
            </a:extLst>
          </p:cNvPr>
          <p:cNvCxnSpPr>
            <a:cxnSpLocks/>
          </p:cNvCxnSpPr>
          <p:nvPr/>
        </p:nvCxnSpPr>
        <p:spPr>
          <a:xfrm flipV="1">
            <a:off x="9230655" y="3198340"/>
            <a:ext cx="0" cy="893674"/>
          </a:xfrm>
          <a:prstGeom prst="straightConnector1">
            <a:avLst/>
          </a:prstGeom>
          <a:ln w="107950" cap="rnd">
            <a:solidFill>
              <a:srgbClr val="00B3DB"/>
            </a:solidFill>
            <a:headEnd type="arrow"/>
            <a:tailEnd type="none"/>
          </a:ln>
        </p:spPr>
        <p:style>
          <a:lnRef idx="1">
            <a:schemeClr val="accent1"/>
          </a:lnRef>
          <a:fillRef idx="0">
            <a:schemeClr val="accent1"/>
          </a:fillRef>
          <a:effectRef idx="0">
            <a:schemeClr val="accent1"/>
          </a:effectRef>
          <a:fontRef idx="minor">
            <a:schemeClr val="tx1"/>
          </a:fontRef>
        </p:style>
      </p:cxnSp>
      <p:sp>
        <p:nvSpPr>
          <p:cNvPr id="122" name="Flowchart: Connector 121">
            <a:extLst>
              <a:ext uri="{FF2B5EF4-FFF2-40B4-BE49-F238E27FC236}">
                <a16:creationId xmlns:a16="http://schemas.microsoft.com/office/drawing/2014/main" id="{E16B0BFD-F09C-4DD3-A913-BCBF082B56F2}"/>
              </a:ext>
            </a:extLst>
          </p:cNvPr>
          <p:cNvSpPr/>
          <p:nvPr/>
        </p:nvSpPr>
        <p:spPr>
          <a:xfrm>
            <a:off x="4915052" y="4505873"/>
            <a:ext cx="201336" cy="191714"/>
          </a:xfrm>
          <a:prstGeom prst="flowChartConnector">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3" name="Flowchart: Connector 122">
            <a:extLst>
              <a:ext uri="{FF2B5EF4-FFF2-40B4-BE49-F238E27FC236}">
                <a16:creationId xmlns:a16="http://schemas.microsoft.com/office/drawing/2014/main" id="{BDDF8711-0A2F-449C-9A4D-F1927F341080}"/>
              </a:ext>
            </a:extLst>
          </p:cNvPr>
          <p:cNvSpPr/>
          <p:nvPr/>
        </p:nvSpPr>
        <p:spPr>
          <a:xfrm>
            <a:off x="10794984" y="2120753"/>
            <a:ext cx="201336" cy="191714"/>
          </a:xfrm>
          <a:prstGeom prst="flowChartConnector">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4" name="Flowchart: Connector 123">
            <a:extLst>
              <a:ext uri="{FF2B5EF4-FFF2-40B4-BE49-F238E27FC236}">
                <a16:creationId xmlns:a16="http://schemas.microsoft.com/office/drawing/2014/main" id="{DB3A215F-3F33-495D-805D-987186D6EAB8}"/>
              </a:ext>
            </a:extLst>
          </p:cNvPr>
          <p:cNvSpPr/>
          <p:nvPr/>
        </p:nvSpPr>
        <p:spPr>
          <a:xfrm>
            <a:off x="4333830" y="3520571"/>
            <a:ext cx="201336" cy="191714"/>
          </a:xfrm>
          <a:prstGeom prst="flowChartConnector">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5" name="Title 1">
            <a:extLst>
              <a:ext uri="{FF2B5EF4-FFF2-40B4-BE49-F238E27FC236}">
                <a16:creationId xmlns:a16="http://schemas.microsoft.com/office/drawing/2014/main" id="{8EF68C6F-9756-4E2F-8313-3A62DB686766}"/>
              </a:ext>
            </a:extLst>
          </p:cNvPr>
          <p:cNvSpPr txBox="1">
            <a:spLocks/>
          </p:cNvSpPr>
          <p:nvPr/>
        </p:nvSpPr>
        <p:spPr>
          <a:xfrm>
            <a:off x="1605134" y="109438"/>
            <a:ext cx="10327821" cy="107835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r>
              <a:rPr lang="fr-FR" sz="5000" dirty="0">
                <a:solidFill>
                  <a:srgbClr val="00399D"/>
                </a:solidFill>
                <a:latin typeface="+mn-lt"/>
                <a:ea typeface="Open Sans" panose="020B0606030504020204" pitchFamily="34" charset="0"/>
                <a:cs typeface="Open Sans" panose="020B0606030504020204" pitchFamily="34" charset="0"/>
              </a:rPr>
              <a:t>Stratégie technologique 2026–2029</a:t>
            </a:r>
          </a:p>
        </p:txBody>
      </p:sp>
    </p:spTree>
    <p:extLst>
      <p:ext uri="{BB962C8B-B14F-4D97-AF65-F5344CB8AC3E}">
        <p14:creationId xmlns:p14="http://schemas.microsoft.com/office/powerpoint/2010/main" val="390132403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a:extLst>
              <a:ext uri="{FF2B5EF4-FFF2-40B4-BE49-F238E27FC236}">
                <a16:creationId xmlns:a16="http://schemas.microsoft.com/office/drawing/2014/main" id="{18DC5255-05DB-438A-8BA5-53D1D180C3B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394299" y="1228518"/>
            <a:ext cx="4988557" cy="4919964"/>
          </a:xfrm>
          <a:prstGeom prst="rect">
            <a:avLst/>
          </a:prstGeom>
          <a:ln>
            <a:noFill/>
          </a:ln>
          <a:effectLst>
            <a:outerShdw blurRad="63500" sx="102000" sy="102000" algn="ctr" rotWithShape="0">
              <a:prstClr val="black">
                <a:alpha val="40000"/>
              </a:prstClr>
            </a:outerShdw>
          </a:effectLst>
          <a:scene3d>
            <a:camera prst="orthographicFront">
              <a:rot lat="0" lon="0" rev="0"/>
            </a:camera>
            <a:lightRig rig="brightRoom" dir="t">
              <a:rot lat="0" lon="0" rev="600000"/>
            </a:lightRig>
          </a:scene3d>
          <a:sp3d prstMaterial="metal">
            <a:bevelT w="38100" h="57150" prst="relaxedInset"/>
          </a:sp3d>
        </p:spPr>
      </p:pic>
      <p:sp>
        <p:nvSpPr>
          <p:cNvPr id="6" name="Rectangle 5">
            <a:extLst>
              <a:ext uri="{FF2B5EF4-FFF2-40B4-BE49-F238E27FC236}">
                <a16:creationId xmlns:a16="http://schemas.microsoft.com/office/drawing/2014/main" id="{24AEB209-A1F7-4619-A411-AB49ABE3553B}"/>
              </a:ext>
            </a:extLst>
          </p:cNvPr>
          <p:cNvSpPr/>
          <p:nvPr/>
        </p:nvSpPr>
        <p:spPr>
          <a:xfrm>
            <a:off x="6467412" y="5112726"/>
            <a:ext cx="4850559" cy="523220"/>
          </a:xfrm>
          <a:prstGeom prst="rect">
            <a:avLst/>
          </a:prstGeom>
        </p:spPr>
        <p:txBody>
          <a:bodyPr wrap="square">
            <a:spAutoFit/>
          </a:bodyPr>
          <a:lstStyle/>
          <a:p>
            <a:r>
              <a:rPr lang="fr-FR" sz="2800">
                <a:hlinkClick r:id="rId3"/>
              </a:rPr>
              <a:t>herrmanns@upu.int</a:t>
            </a:r>
          </a:p>
        </p:txBody>
      </p:sp>
      <p:sp>
        <p:nvSpPr>
          <p:cNvPr id="7" name="Rectangle 6">
            <a:extLst>
              <a:ext uri="{FF2B5EF4-FFF2-40B4-BE49-F238E27FC236}">
                <a16:creationId xmlns:a16="http://schemas.microsoft.com/office/drawing/2014/main" id="{66D0A01F-0255-47BA-AEDA-603C96A7FA86}"/>
              </a:ext>
            </a:extLst>
          </p:cNvPr>
          <p:cNvSpPr/>
          <p:nvPr/>
        </p:nvSpPr>
        <p:spPr>
          <a:xfrm>
            <a:off x="5205721" y="1452886"/>
            <a:ext cx="5456050" cy="1015663"/>
          </a:xfrm>
          <a:prstGeom prst="rect">
            <a:avLst/>
          </a:prstGeom>
        </p:spPr>
        <p:txBody>
          <a:bodyPr wrap="square">
            <a:spAutoFit/>
          </a:bodyPr>
          <a:lstStyle/>
          <a:p>
            <a:r>
              <a:rPr lang="fr-FR" sz="6000" b="1" dirty="0"/>
              <a:t>Merci!</a:t>
            </a:r>
          </a:p>
        </p:txBody>
      </p:sp>
      <p:sp>
        <p:nvSpPr>
          <p:cNvPr id="9" name="ZoneTexte 8">
            <a:extLst>
              <a:ext uri="{FF2B5EF4-FFF2-40B4-BE49-F238E27FC236}">
                <a16:creationId xmlns:a16="http://schemas.microsoft.com/office/drawing/2014/main" id="{CE91EDF9-99E6-41E2-8EAD-D54E4F007E45}"/>
              </a:ext>
            </a:extLst>
          </p:cNvPr>
          <p:cNvSpPr txBox="1"/>
          <p:nvPr/>
        </p:nvSpPr>
        <p:spPr>
          <a:xfrm>
            <a:off x="1138067" y="2801606"/>
            <a:ext cx="9134342" cy="830997"/>
          </a:xfrm>
          <a:prstGeom prst="rect">
            <a:avLst/>
          </a:prstGeom>
          <a:noFill/>
        </p:spPr>
        <p:txBody>
          <a:bodyPr wrap="square">
            <a:spAutoFit/>
          </a:bodyPr>
          <a:lstStyle/>
          <a:p>
            <a:pPr algn="r"/>
            <a:r>
              <a:rPr lang="fr-FR" sz="2400" b="1" dirty="0"/>
              <a:t>Stéphane Herrmann, responsable principal des comptes techniques – Produits et services postaux</a:t>
            </a:r>
          </a:p>
        </p:txBody>
      </p:sp>
    </p:spTree>
    <p:extLst>
      <p:ext uri="{BB962C8B-B14F-4D97-AF65-F5344CB8AC3E}">
        <p14:creationId xmlns:p14="http://schemas.microsoft.com/office/powerpoint/2010/main" val="146317847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3">
            <a:extLst>
              <a:ext uri="{FF2B5EF4-FFF2-40B4-BE49-F238E27FC236}">
                <a16:creationId xmlns:a16="http://schemas.microsoft.com/office/drawing/2014/main" id="{5228E6F3-7D1D-425D-A482-58F3A9F35E17}"/>
              </a:ext>
            </a:extLst>
          </p:cNvPr>
          <p:cNvSpPr>
            <a:spLocks noGrp="1" noChangeArrowheads="1"/>
          </p:cNvSpPr>
          <p:nvPr>
            <p:ph type="ctrTitle"/>
          </p:nvPr>
        </p:nvSpPr>
        <p:spPr>
          <a:xfrm>
            <a:off x="1225550" y="1370013"/>
            <a:ext cx="9740900" cy="2387600"/>
          </a:xfrm>
        </p:spPr>
        <p:txBody>
          <a:bodyPr/>
          <a:lstStyle/>
          <a:p>
            <a:r>
              <a:rPr lang="fr-FR"/>
              <a:t>Statistiques des volumes mondiaux</a:t>
            </a:r>
          </a:p>
        </p:txBody>
      </p:sp>
      <p:sp>
        <p:nvSpPr>
          <p:cNvPr id="4" name="Text Placeholder 7">
            <a:extLst>
              <a:ext uri="{FF2B5EF4-FFF2-40B4-BE49-F238E27FC236}">
                <a16:creationId xmlns:a16="http://schemas.microsoft.com/office/drawing/2014/main" id="{FF741AA3-6AF2-49B9-ABB6-D2409801CC30}"/>
              </a:ext>
            </a:extLst>
          </p:cNvPr>
          <p:cNvSpPr txBox="1">
            <a:spLocks/>
          </p:cNvSpPr>
          <p:nvPr/>
        </p:nvSpPr>
        <p:spPr>
          <a:xfrm>
            <a:off x="1225550" y="3927475"/>
            <a:ext cx="9740900" cy="387350"/>
          </a:xfrm>
          <a:prstGeom prst="rect">
            <a:avLst/>
          </a:prstGeom>
        </p:spPr>
        <p:txBody>
          <a:bodyPr/>
          <a:lstStyle>
            <a:lvl1pPr marL="0" indent="0" algn="ctr" rtl="0" eaLnBrk="1" fontAlgn="base" hangingPunct="1">
              <a:lnSpc>
                <a:spcPct val="90000"/>
              </a:lnSpc>
              <a:spcBef>
                <a:spcPts val="1000"/>
              </a:spcBef>
              <a:spcAft>
                <a:spcPct val="0"/>
              </a:spcAft>
              <a:buFont typeface="Arial" panose="020B0604020202020204" pitchFamily="34" charset="0"/>
              <a:buNone/>
              <a:defRPr sz="2400" kern="120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457200" indent="0" algn="ctr" rtl="0" eaLnBrk="1" fontAlgn="base" hangingPunct="1">
              <a:lnSpc>
                <a:spcPct val="90000"/>
              </a:lnSpc>
              <a:spcBef>
                <a:spcPts val="500"/>
              </a:spcBef>
              <a:spcAft>
                <a:spcPct val="0"/>
              </a:spcAft>
              <a:buFont typeface="Arial" panose="020B0604020202020204" pitchFamily="34" charset="0"/>
              <a:buNone/>
              <a:defRPr sz="2400" kern="12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lgn="ctr" rtl="0" eaLnBrk="1" fontAlgn="base" hangingPunct="1">
              <a:lnSpc>
                <a:spcPct val="90000"/>
              </a:lnSpc>
              <a:spcBef>
                <a:spcPts val="500"/>
              </a:spcBef>
              <a:spcAft>
                <a:spcPct val="0"/>
              </a:spcAft>
              <a:buFont typeface="Arial" panose="020B0604020202020204" pitchFamily="34" charset="0"/>
              <a:buNone/>
              <a:defRPr sz="2400" kern="12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lgn="ctr" rtl="0" eaLnBrk="1" fontAlgn="base" hangingPunct="1">
              <a:lnSpc>
                <a:spcPct val="90000"/>
              </a:lnSpc>
              <a:spcBef>
                <a:spcPts val="500"/>
              </a:spcBef>
              <a:spcAft>
                <a:spcPct val="0"/>
              </a:spcAft>
              <a:buFont typeface="Arial" panose="020B0604020202020204" pitchFamily="34" charset="0"/>
              <a:buNone/>
              <a:defRPr sz="2400" kern="12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lgn="ctr" rtl="0" eaLnBrk="1" fontAlgn="base" hangingPunct="1">
              <a:lnSpc>
                <a:spcPct val="90000"/>
              </a:lnSpc>
              <a:spcBef>
                <a:spcPts val="500"/>
              </a:spcBef>
              <a:spcAft>
                <a:spcPct val="0"/>
              </a:spcAft>
              <a:buFont typeface="Arial" panose="020B0604020202020204" pitchFamily="34" charset="0"/>
              <a:buNone/>
              <a:defRPr sz="2400" kern="1200">
                <a:solidFill>
                  <a:schemeClr val="bg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a:t>De janvier à novembre 2025 – 2024 – 2023</a:t>
            </a:r>
          </a:p>
        </p:txBody>
      </p:sp>
      <p:sp>
        <p:nvSpPr>
          <p:cNvPr id="5" name="Title 1">
            <a:extLst>
              <a:ext uri="{FF2B5EF4-FFF2-40B4-BE49-F238E27FC236}">
                <a16:creationId xmlns:a16="http://schemas.microsoft.com/office/drawing/2014/main" id="{B8B22B13-1742-42BA-97C0-4729C3B239D1}"/>
              </a:ext>
            </a:extLst>
          </p:cNvPr>
          <p:cNvSpPr txBox="1">
            <a:spLocks/>
          </p:cNvSpPr>
          <p:nvPr/>
        </p:nvSpPr>
        <p:spPr>
          <a:xfrm>
            <a:off x="878065" y="4870456"/>
            <a:ext cx="10745998" cy="70658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b="1" kern="120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r>
              <a:rPr lang="fr-FR" sz="2400" b="0" dirty="0"/>
              <a:t>Orienter l’avenir des services postaux – Mises à jour réglementaires et innovations informatiques de l’UPU avec la solution rendu «droits acquittés»</a:t>
            </a:r>
          </a:p>
        </p:txBody>
      </p:sp>
      <p:sp>
        <p:nvSpPr>
          <p:cNvPr id="6" name="Subtitle 2">
            <a:extLst>
              <a:ext uri="{FF2B5EF4-FFF2-40B4-BE49-F238E27FC236}">
                <a16:creationId xmlns:a16="http://schemas.microsoft.com/office/drawing/2014/main" id="{09ADE89E-7250-4098-AA4B-61B85CB41E9B}"/>
              </a:ext>
            </a:extLst>
          </p:cNvPr>
          <p:cNvSpPr>
            <a:spLocks noGrp="1"/>
          </p:cNvSpPr>
          <p:nvPr>
            <p:ph type="subTitle" idx="1"/>
          </p:nvPr>
        </p:nvSpPr>
        <p:spPr>
          <a:xfrm>
            <a:off x="1225446" y="6163440"/>
            <a:ext cx="9741108" cy="353860"/>
          </a:xfrm>
        </p:spPr>
        <p:txBody>
          <a:bodyPr>
            <a:normAutofit/>
          </a:bodyPr>
          <a:lstStyle/>
          <a:p>
            <a:r>
              <a:rPr lang="fr-FR" sz="1400"/>
              <a:t>UPU – Direction des opérations postales (DOP.EPSI)</a:t>
            </a:r>
          </a:p>
          <a:p>
            <a:endParaRPr lang="en-GB"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0F8B58-FA5F-40F0-A71C-79EC85D54CF5}"/>
              </a:ext>
            </a:extLst>
          </p:cNvPr>
          <p:cNvSpPr>
            <a:spLocks noGrp="1"/>
          </p:cNvSpPr>
          <p:nvPr>
            <p:ph type="title"/>
          </p:nvPr>
        </p:nvSpPr>
        <p:spPr>
          <a:xfrm>
            <a:off x="1743543" y="497201"/>
            <a:ext cx="9400295" cy="574284"/>
          </a:xfrm>
        </p:spPr>
        <p:txBody>
          <a:bodyPr/>
          <a:lstStyle/>
          <a:p>
            <a:r>
              <a:rPr lang="fr-FR" dirty="0"/>
              <a:t>Statistiques des volumes mondiaux</a:t>
            </a:r>
          </a:p>
        </p:txBody>
      </p:sp>
      <p:pic>
        <p:nvPicPr>
          <p:cNvPr id="5" name="Image 4">
            <a:extLst>
              <a:ext uri="{FF2B5EF4-FFF2-40B4-BE49-F238E27FC236}">
                <a16:creationId xmlns:a16="http://schemas.microsoft.com/office/drawing/2014/main" id="{12BBE727-4301-43AD-A740-A78F7299AB22}"/>
              </a:ext>
            </a:extLst>
          </p:cNvPr>
          <p:cNvPicPr>
            <a:picLocks noChangeAspect="1"/>
          </p:cNvPicPr>
          <p:nvPr/>
        </p:nvPicPr>
        <p:blipFill>
          <a:blip r:embed="rId3"/>
          <a:stretch>
            <a:fillRect/>
          </a:stretch>
        </p:blipFill>
        <p:spPr>
          <a:xfrm>
            <a:off x="295275" y="1269348"/>
            <a:ext cx="11601450" cy="2647950"/>
          </a:xfrm>
          <a:prstGeom prst="rect">
            <a:avLst/>
          </a:prstGeom>
        </p:spPr>
      </p:pic>
      <p:pic>
        <p:nvPicPr>
          <p:cNvPr id="3" name="Image 2">
            <a:extLst>
              <a:ext uri="{FF2B5EF4-FFF2-40B4-BE49-F238E27FC236}">
                <a16:creationId xmlns:a16="http://schemas.microsoft.com/office/drawing/2014/main" id="{987B23A7-73E7-4DF6-8E45-D3A616B98E03}"/>
              </a:ext>
            </a:extLst>
          </p:cNvPr>
          <p:cNvPicPr>
            <a:picLocks noChangeAspect="1"/>
          </p:cNvPicPr>
          <p:nvPr/>
        </p:nvPicPr>
        <p:blipFill>
          <a:blip r:embed="rId4"/>
          <a:stretch>
            <a:fillRect/>
          </a:stretch>
        </p:blipFill>
        <p:spPr>
          <a:xfrm>
            <a:off x="388709" y="4115161"/>
            <a:ext cx="11693141" cy="2591025"/>
          </a:xfrm>
          <a:prstGeom prst="rect">
            <a:avLst/>
          </a:prstGeom>
        </p:spPr>
      </p:pic>
    </p:spTree>
    <p:extLst>
      <p:ext uri="{BB962C8B-B14F-4D97-AF65-F5344CB8AC3E}">
        <p14:creationId xmlns:p14="http://schemas.microsoft.com/office/powerpoint/2010/main" val="401259417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72612E6-3012-4E25-A529-D95580E9CB8E}"/>
              </a:ext>
            </a:extLst>
          </p:cNvPr>
          <p:cNvSpPr>
            <a:spLocks noGrp="1"/>
          </p:cNvSpPr>
          <p:nvPr>
            <p:ph type="title"/>
          </p:nvPr>
        </p:nvSpPr>
        <p:spPr>
          <a:xfrm>
            <a:off x="1743544" y="497201"/>
            <a:ext cx="9643696" cy="574284"/>
          </a:xfrm>
        </p:spPr>
        <p:txBody>
          <a:bodyPr/>
          <a:lstStyle/>
          <a:p>
            <a:r>
              <a:rPr lang="fr-FR" dirty="0"/>
              <a:t>Statistiques des volumes mondiaux</a:t>
            </a:r>
          </a:p>
        </p:txBody>
      </p:sp>
      <p:pic>
        <p:nvPicPr>
          <p:cNvPr id="5" name="Image 4">
            <a:extLst>
              <a:ext uri="{FF2B5EF4-FFF2-40B4-BE49-F238E27FC236}">
                <a16:creationId xmlns:a16="http://schemas.microsoft.com/office/drawing/2014/main" id="{FADF6E89-1239-4DBE-A132-F894A2146C1D}"/>
              </a:ext>
            </a:extLst>
          </p:cNvPr>
          <p:cNvPicPr>
            <a:picLocks noChangeAspect="1"/>
          </p:cNvPicPr>
          <p:nvPr/>
        </p:nvPicPr>
        <p:blipFill>
          <a:blip r:embed="rId3"/>
          <a:stretch>
            <a:fillRect/>
          </a:stretch>
        </p:blipFill>
        <p:spPr>
          <a:xfrm>
            <a:off x="285750" y="1285338"/>
            <a:ext cx="11620500" cy="2676525"/>
          </a:xfrm>
          <a:prstGeom prst="rect">
            <a:avLst/>
          </a:prstGeom>
        </p:spPr>
      </p:pic>
      <p:pic>
        <p:nvPicPr>
          <p:cNvPr id="7" name="Image 6">
            <a:extLst>
              <a:ext uri="{FF2B5EF4-FFF2-40B4-BE49-F238E27FC236}">
                <a16:creationId xmlns:a16="http://schemas.microsoft.com/office/drawing/2014/main" id="{AFF7DBBB-DC3F-4216-9278-2289F74053D6}"/>
              </a:ext>
            </a:extLst>
          </p:cNvPr>
          <p:cNvPicPr>
            <a:picLocks noChangeAspect="1"/>
          </p:cNvPicPr>
          <p:nvPr/>
        </p:nvPicPr>
        <p:blipFill>
          <a:blip r:embed="rId4"/>
          <a:stretch>
            <a:fillRect/>
          </a:stretch>
        </p:blipFill>
        <p:spPr>
          <a:xfrm>
            <a:off x="418500" y="4012549"/>
            <a:ext cx="11706225" cy="2647950"/>
          </a:xfrm>
          <a:prstGeom prst="rect">
            <a:avLst/>
          </a:prstGeom>
        </p:spPr>
      </p:pic>
    </p:spTree>
    <p:extLst>
      <p:ext uri="{BB962C8B-B14F-4D97-AF65-F5344CB8AC3E}">
        <p14:creationId xmlns:p14="http://schemas.microsoft.com/office/powerpoint/2010/main" val="107270452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888720-239D-4B4F-8C75-A3EF03F4EAD1}"/>
              </a:ext>
            </a:extLst>
          </p:cNvPr>
          <p:cNvSpPr>
            <a:spLocks noGrp="1"/>
          </p:cNvSpPr>
          <p:nvPr>
            <p:ph type="title"/>
          </p:nvPr>
        </p:nvSpPr>
        <p:spPr>
          <a:xfrm>
            <a:off x="1743543" y="497201"/>
            <a:ext cx="9472657" cy="574284"/>
          </a:xfrm>
        </p:spPr>
        <p:txBody>
          <a:bodyPr/>
          <a:lstStyle/>
          <a:p>
            <a:r>
              <a:rPr lang="fr-FR" dirty="0"/>
              <a:t>Statistiques des volumes mondiaux</a:t>
            </a:r>
          </a:p>
        </p:txBody>
      </p:sp>
      <p:pic>
        <p:nvPicPr>
          <p:cNvPr id="7" name="Image 6">
            <a:extLst>
              <a:ext uri="{FF2B5EF4-FFF2-40B4-BE49-F238E27FC236}">
                <a16:creationId xmlns:a16="http://schemas.microsoft.com/office/drawing/2014/main" id="{7E46A64C-3CEB-43B5-ADD3-D23003BE3360}"/>
              </a:ext>
            </a:extLst>
          </p:cNvPr>
          <p:cNvPicPr>
            <a:picLocks noChangeAspect="1"/>
          </p:cNvPicPr>
          <p:nvPr/>
        </p:nvPicPr>
        <p:blipFill>
          <a:blip r:embed="rId3"/>
          <a:stretch>
            <a:fillRect/>
          </a:stretch>
        </p:blipFill>
        <p:spPr>
          <a:xfrm>
            <a:off x="309562" y="2191097"/>
            <a:ext cx="11572875" cy="2657475"/>
          </a:xfrm>
          <a:prstGeom prst="rect">
            <a:avLst/>
          </a:prstGeom>
        </p:spPr>
      </p:pic>
    </p:spTree>
    <p:extLst>
      <p:ext uri="{BB962C8B-B14F-4D97-AF65-F5344CB8AC3E}">
        <p14:creationId xmlns:p14="http://schemas.microsoft.com/office/powerpoint/2010/main" val="108975627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a:extLst>
              <a:ext uri="{FF2B5EF4-FFF2-40B4-BE49-F238E27FC236}">
                <a16:creationId xmlns:a16="http://schemas.microsoft.com/office/drawing/2014/main" id="{18DC5255-05DB-438A-8BA5-53D1D180C3B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394299" y="1228518"/>
            <a:ext cx="4988557" cy="4919964"/>
          </a:xfrm>
          <a:prstGeom prst="rect">
            <a:avLst/>
          </a:prstGeom>
          <a:ln>
            <a:noFill/>
          </a:ln>
          <a:effectLst>
            <a:outerShdw blurRad="63500" sx="102000" sy="102000" algn="ctr" rotWithShape="0">
              <a:prstClr val="black">
                <a:alpha val="40000"/>
              </a:prstClr>
            </a:outerShdw>
          </a:effectLst>
          <a:scene3d>
            <a:camera prst="orthographicFront">
              <a:rot lat="0" lon="0" rev="0"/>
            </a:camera>
            <a:lightRig rig="brightRoom" dir="t">
              <a:rot lat="0" lon="0" rev="600000"/>
            </a:lightRig>
          </a:scene3d>
          <a:sp3d prstMaterial="metal">
            <a:bevelT w="38100" h="57150" prst="relaxedInset"/>
          </a:sp3d>
        </p:spPr>
      </p:pic>
      <p:sp>
        <p:nvSpPr>
          <p:cNvPr id="6" name="Rectangle 5">
            <a:extLst>
              <a:ext uri="{FF2B5EF4-FFF2-40B4-BE49-F238E27FC236}">
                <a16:creationId xmlns:a16="http://schemas.microsoft.com/office/drawing/2014/main" id="{24AEB209-A1F7-4619-A411-AB49ABE3553B}"/>
              </a:ext>
            </a:extLst>
          </p:cNvPr>
          <p:cNvSpPr/>
          <p:nvPr/>
        </p:nvSpPr>
        <p:spPr>
          <a:xfrm>
            <a:off x="6746582" y="5112726"/>
            <a:ext cx="3655623" cy="584775"/>
          </a:xfrm>
          <a:prstGeom prst="rect">
            <a:avLst/>
          </a:prstGeom>
        </p:spPr>
        <p:txBody>
          <a:bodyPr wrap="square">
            <a:spAutoFit/>
          </a:bodyPr>
          <a:lstStyle/>
          <a:p>
            <a:r>
              <a:rPr lang="fr-FR" sz="3200">
                <a:hlinkClick r:id="rId4"/>
              </a:rPr>
              <a:t>ellilic@upu.int</a:t>
            </a:r>
          </a:p>
        </p:txBody>
      </p:sp>
      <p:sp>
        <p:nvSpPr>
          <p:cNvPr id="7" name="Rectangle 6">
            <a:extLst>
              <a:ext uri="{FF2B5EF4-FFF2-40B4-BE49-F238E27FC236}">
                <a16:creationId xmlns:a16="http://schemas.microsoft.com/office/drawing/2014/main" id="{66D0A01F-0255-47BA-AEDA-603C96A7FA86}"/>
              </a:ext>
            </a:extLst>
          </p:cNvPr>
          <p:cNvSpPr/>
          <p:nvPr/>
        </p:nvSpPr>
        <p:spPr>
          <a:xfrm>
            <a:off x="5205721" y="1452886"/>
            <a:ext cx="5456050" cy="1015663"/>
          </a:xfrm>
          <a:prstGeom prst="rect">
            <a:avLst/>
          </a:prstGeom>
        </p:spPr>
        <p:txBody>
          <a:bodyPr wrap="square">
            <a:spAutoFit/>
          </a:bodyPr>
          <a:lstStyle/>
          <a:p>
            <a:r>
              <a:rPr lang="fr-FR" sz="6000" b="1" dirty="0"/>
              <a:t>Merci!</a:t>
            </a:r>
          </a:p>
        </p:txBody>
      </p:sp>
      <p:sp>
        <p:nvSpPr>
          <p:cNvPr id="9" name="ZoneTexte 8">
            <a:extLst>
              <a:ext uri="{FF2B5EF4-FFF2-40B4-BE49-F238E27FC236}">
                <a16:creationId xmlns:a16="http://schemas.microsoft.com/office/drawing/2014/main" id="{CE91EDF9-99E6-41E2-8EAD-D54E4F007E45}"/>
              </a:ext>
            </a:extLst>
          </p:cNvPr>
          <p:cNvSpPr txBox="1"/>
          <p:nvPr/>
        </p:nvSpPr>
        <p:spPr>
          <a:xfrm>
            <a:off x="953871" y="2801606"/>
            <a:ext cx="9318537" cy="830997"/>
          </a:xfrm>
          <a:prstGeom prst="rect">
            <a:avLst/>
          </a:prstGeom>
          <a:noFill/>
        </p:spPr>
        <p:txBody>
          <a:bodyPr wrap="square">
            <a:spAutoFit/>
          </a:bodyPr>
          <a:lstStyle/>
          <a:p>
            <a:pPr algn="r"/>
            <a:r>
              <a:rPr lang="fr-FR" sz="2400" b="1" dirty="0"/>
              <a:t>Chokri </a:t>
            </a:r>
            <a:r>
              <a:rPr lang="fr-FR" sz="2400" b="1" dirty="0" err="1"/>
              <a:t>Ellili</a:t>
            </a:r>
            <a:r>
              <a:rPr lang="fr-FR" sz="2400" b="1" dirty="0"/>
              <a:t>, Chef de programme «Mise en œuvre des services physiques et renforcement des capacités»</a:t>
            </a:r>
          </a:p>
        </p:txBody>
      </p:sp>
    </p:spTree>
    <p:extLst>
      <p:ext uri="{BB962C8B-B14F-4D97-AF65-F5344CB8AC3E}">
        <p14:creationId xmlns:p14="http://schemas.microsoft.com/office/powerpoint/2010/main" val="217050136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3">
            <a:extLst>
              <a:ext uri="{FF2B5EF4-FFF2-40B4-BE49-F238E27FC236}">
                <a16:creationId xmlns:a16="http://schemas.microsoft.com/office/drawing/2014/main" id="{5228E6F3-7D1D-425D-A482-58F3A9F35E17}"/>
              </a:ext>
            </a:extLst>
          </p:cNvPr>
          <p:cNvSpPr>
            <a:spLocks noGrp="1" noChangeArrowheads="1"/>
          </p:cNvSpPr>
          <p:nvPr>
            <p:ph type="ctrTitle"/>
          </p:nvPr>
        </p:nvSpPr>
        <p:spPr>
          <a:xfrm>
            <a:off x="1225446" y="921897"/>
            <a:ext cx="9626137" cy="2387600"/>
          </a:xfrm>
        </p:spPr>
        <p:txBody>
          <a:bodyPr/>
          <a:lstStyle/>
          <a:p>
            <a:r>
              <a:rPr lang="fr-FR" sz="4800"/>
              <a:t>Questions-réponses</a:t>
            </a:r>
          </a:p>
        </p:txBody>
      </p:sp>
      <p:sp>
        <p:nvSpPr>
          <p:cNvPr id="7" name="Title 1">
            <a:extLst>
              <a:ext uri="{FF2B5EF4-FFF2-40B4-BE49-F238E27FC236}">
                <a16:creationId xmlns:a16="http://schemas.microsoft.com/office/drawing/2014/main" id="{A11D8FFE-11E0-4B32-A266-50EF96ED2AAE}"/>
              </a:ext>
            </a:extLst>
          </p:cNvPr>
          <p:cNvSpPr txBox="1">
            <a:spLocks/>
          </p:cNvSpPr>
          <p:nvPr/>
        </p:nvSpPr>
        <p:spPr>
          <a:xfrm>
            <a:off x="878065" y="4870456"/>
            <a:ext cx="10706528" cy="70658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b="1" kern="120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r>
              <a:rPr lang="fr-FR" sz="2400" b="0" dirty="0"/>
              <a:t>Orienter l’avenir des services postaux – Mises à jour réglementaires et innovations informatiques de l’UPU avec la solution rendu «droits acquittés»</a:t>
            </a:r>
          </a:p>
        </p:txBody>
      </p:sp>
      <p:sp>
        <p:nvSpPr>
          <p:cNvPr id="8" name="Subtitle 2">
            <a:extLst>
              <a:ext uri="{FF2B5EF4-FFF2-40B4-BE49-F238E27FC236}">
                <a16:creationId xmlns:a16="http://schemas.microsoft.com/office/drawing/2014/main" id="{B783E05E-C552-4A68-9EA1-A4E97B5D31B0}"/>
              </a:ext>
            </a:extLst>
          </p:cNvPr>
          <p:cNvSpPr>
            <a:spLocks noGrp="1"/>
          </p:cNvSpPr>
          <p:nvPr>
            <p:ph type="subTitle" idx="1"/>
          </p:nvPr>
        </p:nvSpPr>
        <p:spPr>
          <a:xfrm>
            <a:off x="1225446" y="6163440"/>
            <a:ext cx="9741108" cy="353860"/>
          </a:xfrm>
        </p:spPr>
        <p:txBody>
          <a:bodyPr>
            <a:normAutofit/>
          </a:bodyPr>
          <a:lstStyle/>
          <a:p>
            <a:r>
              <a:rPr lang="fr-FR" sz="1400"/>
              <a:t>UPU – Direction des opérations postales (DOP.EPSI)</a:t>
            </a:r>
          </a:p>
          <a:p>
            <a:endParaRPr lang="en-GB" dirty="0"/>
          </a:p>
        </p:txBody>
      </p:sp>
    </p:spTree>
    <p:extLst>
      <p:ext uri="{BB962C8B-B14F-4D97-AF65-F5344CB8AC3E}">
        <p14:creationId xmlns:p14="http://schemas.microsoft.com/office/powerpoint/2010/main" val="137653161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E3AB8-CC50-483F-A07E-BA87F9AB3F47}"/>
              </a:ext>
            </a:extLst>
          </p:cNvPr>
          <p:cNvSpPr>
            <a:spLocks noGrp="1"/>
          </p:cNvSpPr>
          <p:nvPr>
            <p:ph type="ctrTitle"/>
          </p:nvPr>
        </p:nvSpPr>
        <p:spPr/>
        <p:txBody>
          <a:bodyPr/>
          <a:lstStyle/>
          <a:p>
            <a:pPr defTabSz="450000"/>
            <a:br>
              <a:rPr lang="fr-FR"/>
            </a:br>
            <a:r>
              <a:rPr lang="fr-FR" sz="4800"/>
              <a:t>Appui et conseils </a:t>
            </a:r>
          </a:p>
        </p:txBody>
      </p:sp>
    </p:spTree>
    <p:extLst>
      <p:ext uri="{BB962C8B-B14F-4D97-AF65-F5344CB8AC3E}">
        <p14:creationId xmlns:p14="http://schemas.microsoft.com/office/powerpoint/2010/main" val="415073078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AACA0-E73F-449D-BF95-3358FEF7756D}"/>
              </a:ext>
            </a:extLst>
          </p:cNvPr>
          <p:cNvSpPr>
            <a:spLocks noGrp="1"/>
          </p:cNvSpPr>
          <p:nvPr>
            <p:ph type="title"/>
          </p:nvPr>
        </p:nvSpPr>
        <p:spPr>
          <a:xfrm>
            <a:off x="1743544" y="497201"/>
            <a:ext cx="10137078" cy="574284"/>
          </a:xfrm>
        </p:spPr>
        <p:txBody>
          <a:bodyPr/>
          <a:lstStyle/>
          <a:p>
            <a:r>
              <a:rPr lang="fr-FR" sz="2600" dirty="0"/>
              <a:t>Projet de circulaire du Bureau international et mise </a:t>
            </a:r>
            <a:br>
              <a:rPr lang="fr-FR" sz="2600" dirty="0"/>
            </a:br>
            <a:r>
              <a:rPr lang="fr-FR" sz="2600" dirty="0"/>
              <a:t>à jour du Recueil de la poste aux lettres en ligne</a:t>
            </a:r>
          </a:p>
        </p:txBody>
      </p:sp>
      <p:pic>
        <p:nvPicPr>
          <p:cNvPr id="5" name="Image 10">
            <a:extLst>
              <a:ext uri="{FF2B5EF4-FFF2-40B4-BE49-F238E27FC236}">
                <a16:creationId xmlns:a16="http://schemas.microsoft.com/office/drawing/2014/main" id="{1C472C11-651A-4F0D-9E34-4E4E8E86C99D}"/>
              </a:ext>
            </a:extLst>
          </p:cNvPr>
          <p:cNvPicPr>
            <a:picLocks noChangeAspect="1"/>
          </p:cNvPicPr>
          <p:nvPr/>
        </p:nvPicPr>
        <p:blipFill>
          <a:blip r:embed="rId2"/>
          <a:stretch>
            <a:fillRect/>
          </a:stretch>
        </p:blipFill>
        <p:spPr>
          <a:xfrm>
            <a:off x="3654315" y="1606422"/>
            <a:ext cx="6972001" cy="2182173"/>
          </a:xfrm>
          <a:prstGeom prst="rect">
            <a:avLst/>
          </a:prstGeom>
        </p:spPr>
      </p:pic>
      <p:pic>
        <p:nvPicPr>
          <p:cNvPr id="6" name="Image 12">
            <a:extLst>
              <a:ext uri="{FF2B5EF4-FFF2-40B4-BE49-F238E27FC236}">
                <a16:creationId xmlns:a16="http://schemas.microsoft.com/office/drawing/2014/main" id="{4A5E839B-5DE4-4F73-A587-142269305292}"/>
              </a:ext>
            </a:extLst>
          </p:cNvPr>
          <p:cNvPicPr>
            <a:picLocks noChangeAspect="1"/>
          </p:cNvPicPr>
          <p:nvPr/>
        </p:nvPicPr>
        <p:blipFill>
          <a:blip r:embed="rId3"/>
          <a:stretch>
            <a:fillRect/>
          </a:stretch>
        </p:blipFill>
        <p:spPr>
          <a:xfrm>
            <a:off x="3961673" y="3606990"/>
            <a:ext cx="7150356" cy="2895634"/>
          </a:xfrm>
          <a:prstGeom prst="rect">
            <a:avLst/>
          </a:prstGeom>
        </p:spPr>
      </p:pic>
      <p:grpSp>
        <p:nvGrpSpPr>
          <p:cNvPr id="7" name="Groupe 13">
            <a:extLst>
              <a:ext uri="{FF2B5EF4-FFF2-40B4-BE49-F238E27FC236}">
                <a16:creationId xmlns:a16="http://schemas.microsoft.com/office/drawing/2014/main" id="{172A730E-6C08-49EC-A10E-BB87D437F243}"/>
              </a:ext>
            </a:extLst>
          </p:cNvPr>
          <p:cNvGrpSpPr/>
          <p:nvPr/>
        </p:nvGrpSpPr>
        <p:grpSpPr>
          <a:xfrm>
            <a:off x="860210" y="2008416"/>
            <a:ext cx="3106476" cy="4089075"/>
            <a:chOff x="659855" y="1763559"/>
            <a:chExt cx="3384147" cy="4454574"/>
          </a:xfrm>
        </p:grpSpPr>
        <p:pic>
          <p:nvPicPr>
            <p:cNvPr id="8" name="Image 2">
              <a:extLst>
                <a:ext uri="{FF2B5EF4-FFF2-40B4-BE49-F238E27FC236}">
                  <a16:creationId xmlns:a16="http://schemas.microsoft.com/office/drawing/2014/main" id="{77E6C44B-290B-42ED-97CF-496D3D9EB311}"/>
                </a:ext>
              </a:extLst>
            </p:cNvPr>
            <p:cNvPicPr>
              <a:picLocks noChangeAspect="1"/>
            </p:cNvPicPr>
            <p:nvPr/>
          </p:nvPicPr>
          <p:blipFill>
            <a:blip r:embed="rId4"/>
            <a:stretch>
              <a:fillRect/>
            </a:stretch>
          </p:blipFill>
          <p:spPr>
            <a:xfrm rot="20657763">
              <a:off x="659855" y="1763559"/>
              <a:ext cx="3384147" cy="4454574"/>
            </a:xfrm>
            <a:prstGeom prst="rect">
              <a:avLst/>
            </a:prstGeom>
          </p:spPr>
        </p:pic>
        <p:sp>
          <p:nvSpPr>
            <p:cNvPr id="9" name="ZoneTexte 6">
              <a:extLst>
                <a:ext uri="{FF2B5EF4-FFF2-40B4-BE49-F238E27FC236}">
                  <a16:creationId xmlns:a16="http://schemas.microsoft.com/office/drawing/2014/main" id="{805C997D-6ABD-4AE4-90EE-781BDF8A3D2E}"/>
                </a:ext>
              </a:extLst>
            </p:cNvPr>
            <p:cNvSpPr txBox="1"/>
            <p:nvPr/>
          </p:nvSpPr>
          <p:spPr>
            <a:xfrm rot="18085889">
              <a:off x="289510" y="3245179"/>
              <a:ext cx="3731235" cy="769441"/>
            </a:xfrm>
            <a:prstGeom prst="rect">
              <a:avLst/>
            </a:prstGeom>
            <a:noFill/>
          </p:spPr>
          <p:txBody>
            <a:bodyPr wrap="square" rtlCol="0">
              <a:spAutoFit/>
            </a:bodyPr>
            <a:lstStyle/>
            <a:p>
              <a:pPr algn="ctr"/>
              <a:r>
                <a:rPr lang="fr-FR" sz="4400">
                  <a:solidFill>
                    <a:srgbClr val="FF0000"/>
                  </a:solidFill>
                  <a:effectLst>
                    <a:outerShdw blurRad="38100" dist="38100" dir="2700000" algn="tl">
                      <a:srgbClr val="000000">
                        <a:alpha val="43137"/>
                      </a:srgbClr>
                    </a:outerShdw>
                  </a:effectLst>
                </a:rPr>
                <a:t>PROJET</a:t>
              </a:r>
            </a:p>
          </p:txBody>
        </p:sp>
      </p:grpSp>
    </p:spTree>
    <p:extLst>
      <p:ext uri="{BB962C8B-B14F-4D97-AF65-F5344CB8AC3E}">
        <p14:creationId xmlns:p14="http://schemas.microsoft.com/office/powerpoint/2010/main" val="322918250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AACA0-E73F-449D-BF95-3358FEF7756D}"/>
              </a:ext>
            </a:extLst>
          </p:cNvPr>
          <p:cNvSpPr>
            <a:spLocks noGrp="1"/>
          </p:cNvSpPr>
          <p:nvPr>
            <p:ph type="title"/>
          </p:nvPr>
        </p:nvSpPr>
        <p:spPr>
          <a:xfrm>
            <a:off x="1743543" y="497201"/>
            <a:ext cx="10097607" cy="574284"/>
          </a:xfrm>
        </p:spPr>
        <p:txBody>
          <a:bodyPr/>
          <a:lstStyle/>
          <a:p>
            <a:r>
              <a:rPr lang="fr-FR" sz="2600" dirty="0"/>
              <a:t>Pour toute question supplémentaire ou demande d’informations, n’hésitez pas à nous contacter</a:t>
            </a:r>
          </a:p>
        </p:txBody>
      </p:sp>
      <p:grpSp>
        <p:nvGrpSpPr>
          <p:cNvPr id="5" name="Group 4">
            <a:extLst>
              <a:ext uri="{FF2B5EF4-FFF2-40B4-BE49-F238E27FC236}">
                <a16:creationId xmlns:a16="http://schemas.microsoft.com/office/drawing/2014/main" id="{3D13720A-230F-49F2-B334-80AC7D0C4E5C}"/>
              </a:ext>
            </a:extLst>
          </p:cNvPr>
          <p:cNvGrpSpPr/>
          <p:nvPr/>
        </p:nvGrpSpPr>
        <p:grpSpPr>
          <a:xfrm>
            <a:off x="336549" y="1552265"/>
            <a:ext cx="11340000" cy="4823485"/>
            <a:chOff x="336549" y="1552265"/>
            <a:chExt cx="11534905" cy="4823485"/>
          </a:xfrm>
        </p:grpSpPr>
        <p:sp>
          <p:nvSpPr>
            <p:cNvPr id="6" name="Straight Connector 5">
              <a:extLst>
                <a:ext uri="{FF2B5EF4-FFF2-40B4-BE49-F238E27FC236}">
                  <a16:creationId xmlns:a16="http://schemas.microsoft.com/office/drawing/2014/main" id="{54CEA85D-36AB-48E3-B643-354629E4D071}"/>
                </a:ext>
              </a:extLst>
            </p:cNvPr>
            <p:cNvSpPr/>
            <p:nvPr/>
          </p:nvSpPr>
          <p:spPr>
            <a:xfrm>
              <a:off x="336549" y="1552265"/>
              <a:ext cx="11534905" cy="0"/>
            </a:xfrm>
            <a:prstGeom prst="line">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GB"/>
            </a:p>
          </p:txBody>
        </p:sp>
        <p:sp>
          <p:nvSpPr>
            <p:cNvPr id="7" name="Freeform: Shape 6">
              <a:extLst>
                <a:ext uri="{FF2B5EF4-FFF2-40B4-BE49-F238E27FC236}">
                  <a16:creationId xmlns:a16="http://schemas.microsoft.com/office/drawing/2014/main" id="{43B97533-A7CB-4D19-9C16-C8955B34EB50}"/>
                </a:ext>
              </a:extLst>
            </p:cNvPr>
            <p:cNvSpPr/>
            <p:nvPr/>
          </p:nvSpPr>
          <p:spPr>
            <a:xfrm>
              <a:off x="336550" y="1552265"/>
              <a:ext cx="2476563" cy="689069"/>
            </a:xfrm>
            <a:custGeom>
              <a:avLst/>
              <a:gdLst>
                <a:gd name="connsiteX0" fmla="*/ 0 w 2389141"/>
                <a:gd name="connsiteY0" fmla="*/ 0 h 689069"/>
                <a:gd name="connsiteX1" fmla="*/ 2389141 w 2389141"/>
                <a:gd name="connsiteY1" fmla="*/ 0 h 689069"/>
                <a:gd name="connsiteX2" fmla="*/ 2389141 w 2389141"/>
                <a:gd name="connsiteY2" fmla="*/ 689069 h 689069"/>
                <a:gd name="connsiteX3" fmla="*/ 0 w 2389141"/>
                <a:gd name="connsiteY3" fmla="*/ 689069 h 689069"/>
                <a:gd name="connsiteX4" fmla="*/ 0 w 2389141"/>
                <a:gd name="connsiteY4" fmla="*/ 0 h 6890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9141" h="689069">
                  <a:moveTo>
                    <a:pt x="0" y="0"/>
                  </a:moveTo>
                  <a:lnTo>
                    <a:pt x="2389141" y="0"/>
                  </a:lnTo>
                  <a:lnTo>
                    <a:pt x="2389141" y="689069"/>
                  </a:lnTo>
                  <a:lnTo>
                    <a:pt x="0" y="68906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fr-FR" sz="1800" b="1" dirty="0">
                  <a:latin typeface="Verdana" panose="020B0604030504040204" pitchFamily="34" charset="0"/>
                  <a:ea typeface="Verdana" panose="020B0604030504040204" pitchFamily="34" charset="0"/>
                </a:rPr>
                <a:t>Renforcement des capacités</a:t>
              </a:r>
            </a:p>
          </p:txBody>
        </p:sp>
        <p:sp>
          <p:nvSpPr>
            <p:cNvPr id="8" name="Freeform: Shape 7">
              <a:extLst>
                <a:ext uri="{FF2B5EF4-FFF2-40B4-BE49-F238E27FC236}">
                  <a16:creationId xmlns:a16="http://schemas.microsoft.com/office/drawing/2014/main" id="{87665799-D644-40F7-B8F2-1A93B600DF2A}"/>
                </a:ext>
              </a:extLst>
            </p:cNvPr>
            <p:cNvSpPr/>
            <p:nvPr/>
          </p:nvSpPr>
          <p:spPr>
            <a:xfrm>
              <a:off x="2896787" y="1583556"/>
              <a:ext cx="8954032" cy="625814"/>
            </a:xfrm>
            <a:custGeom>
              <a:avLst/>
              <a:gdLst>
                <a:gd name="connsiteX0" fmla="*/ 0 w 8954032"/>
                <a:gd name="connsiteY0" fmla="*/ 0 h 625814"/>
                <a:gd name="connsiteX1" fmla="*/ 8954032 w 8954032"/>
                <a:gd name="connsiteY1" fmla="*/ 0 h 625814"/>
                <a:gd name="connsiteX2" fmla="*/ 8954032 w 8954032"/>
                <a:gd name="connsiteY2" fmla="*/ 625814 h 625814"/>
                <a:gd name="connsiteX3" fmla="*/ 0 w 8954032"/>
                <a:gd name="connsiteY3" fmla="*/ 625814 h 625814"/>
                <a:gd name="connsiteX4" fmla="*/ 0 w 8954032"/>
                <a:gd name="connsiteY4" fmla="*/ 0 h 6258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54032" h="625814">
                  <a:moveTo>
                    <a:pt x="0" y="0"/>
                  </a:moveTo>
                  <a:lnTo>
                    <a:pt x="8954032" y="0"/>
                  </a:lnTo>
                  <a:lnTo>
                    <a:pt x="8954032" y="625814"/>
                  </a:lnTo>
                  <a:lnTo>
                    <a:pt x="0" y="62581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fr-FR" sz="1800" b="1" dirty="0">
                  <a:latin typeface="Verdana" panose="020B0604030504040204" pitchFamily="34" charset="0"/>
                  <a:ea typeface="Verdana" panose="020B0604030504040204" pitchFamily="34" charset="0"/>
                  <a:hlinkClick r:id="rId2"/>
                </a:rPr>
                <a:t>letters@upu.int</a:t>
              </a:r>
            </a:p>
          </p:txBody>
        </p:sp>
        <p:sp>
          <p:nvSpPr>
            <p:cNvPr id="9" name="Straight Connector 8">
              <a:extLst>
                <a:ext uri="{FF2B5EF4-FFF2-40B4-BE49-F238E27FC236}">
                  <a16:creationId xmlns:a16="http://schemas.microsoft.com/office/drawing/2014/main" id="{AE81DD4C-B4DB-4E79-8BAB-EA1AD69C9B38}"/>
                </a:ext>
              </a:extLst>
            </p:cNvPr>
            <p:cNvSpPr/>
            <p:nvPr/>
          </p:nvSpPr>
          <p:spPr>
            <a:xfrm>
              <a:off x="2924790" y="2209371"/>
              <a:ext cx="8942298" cy="0"/>
            </a:xfrm>
            <a:prstGeom prst="line">
              <a:avLst/>
            </a:prstGeom>
          </p:spPr>
          <p:style>
            <a:lnRef idx="2">
              <a:schemeClr val="accent1">
                <a:tint val="50000"/>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en-GB"/>
            </a:p>
          </p:txBody>
        </p:sp>
        <p:sp>
          <p:nvSpPr>
            <p:cNvPr id="10" name="Straight Connector 9">
              <a:extLst>
                <a:ext uri="{FF2B5EF4-FFF2-40B4-BE49-F238E27FC236}">
                  <a16:creationId xmlns:a16="http://schemas.microsoft.com/office/drawing/2014/main" id="{8BB2D3EC-5363-46F8-A5AE-D8CA95093F93}"/>
                </a:ext>
              </a:extLst>
            </p:cNvPr>
            <p:cNvSpPr/>
            <p:nvPr/>
          </p:nvSpPr>
          <p:spPr>
            <a:xfrm>
              <a:off x="336549" y="2241335"/>
              <a:ext cx="11534905" cy="0"/>
            </a:xfrm>
            <a:prstGeom prst="line">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GB"/>
            </a:p>
          </p:txBody>
        </p:sp>
        <p:sp>
          <p:nvSpPr>
            <p:cNvPr id="11" name="Freeform: Shape 10">
              <a:extLst>
                <a:ext uri="{FF2B5EF4-FFF2-40B4-BE49-F238E27FC236}">
                  <a16:creationId xmlns:a16="http://schemas.microsoft.com/office/drawing/2014/main" id="{FFA252AA-B431-4304-A673-20CCDFD36D3E}"/>
                </a:ext>
              </a:extLst>
            </p:cNvPr>
            <p:cNvSpPr/>
            <p:nvPr/>
          </p:nvSpPr>
          <p:spPr>
            <a:xfrm>
              <a:off x="336550" y="2241335"/>
              <a:ext cx="2476562" cy="689069"/>
            </a:xfrm>
            <a:custGeom>
              <a:avLst/>
              <a:gdLst>
                <a:gd name="connsiteX0" fmla="*/ 0 w 2303780"/>
                <a:gd name="connsiteY0" fmla="*/ 0 h 689069"/>
                <a:gd name="connsiteX1" fmla="*/ 2303780 w 2303780"/>
                <a:gd name="connsiteY1" fmla="*/ 0 h 689069"/>
                <a:gd name="connsiteX2" fmla="*/ 2303780 w 2303780"/>
                <a:gd name="connsiteY2" fmla="*/ 689069 h 689069"/>
                <a:gd name="connsiteX3" fmla="*/ 0 w 2303780"/>
                <a:gd name="connsiteY3" fmla="*/ 689069 h 689069"/>
                <a:gd name="connsiteX4" fmla="*/ 0 w 2303780"/>
                <a:gd name="connsiteY4" fmla="*/ 0 h 6890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780" h="689069">
                  <a:moveTo>
                    <a:pt x="0" y="0"/>
                  </a:moveTo>
                  <a:lnTo>
                    <a:pt x="2303780" y="0"/>
                  </a:lnTo>
                  <a:lnTo>
                    <a:pt x="2303780" y="689069"/>
                  </a:lnTo>
                  <a:lnTo>
                    <a:pt x="0" y="68906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fr-FR" sz="1800" b="1" dirty="0">
                  <a:latin typeface="Verdana" panose="020B0604030504040204" pitchFamily="34" charset="0"/>
                  <a:ea typeface="Verdana" panose="020B0604030504040204" pitchFamily="34" charset="0"/>
                </a:rPr>
                <a:t>Services physiques</a:t>
              </a:r>
            </a:p>
          </p:txBody>
        </p:sp>
        <p:sp>
          <p:nvSpPr>
            <p:cNvPr id="12" name="Freeform: Shape 11">
              <a:extLst>
                <a:ext uri="{FF2B5EF4-FFF2-40B4-BE49-F238E27FC236}">
                  <a16:creationId xmlns:a16="http://schemas.microsoft.com/office/drawing/2014/main" id="{98B83DA3-332A-49EE-AD45-17DE6FA1DD85}"/>
                </a:ext>
              </a:extLst>
            </p:cNvPr>
            <p:cNvSpPr/>
            <p:nvPr/>
          </p:nvSpPr>
          <p:spPr>
            <a:xfrm>
              <a:off x="2898082" y="2272625"/>
              <a:ext cx="8953284" cy="625814"/>
            </a:xfrm>
            <a:custGeom>
              <a:avLst/>
              <a:gdLst>
                <a:gd name="connsiteX0" fmla="*/ 0 w 9042336"/>
                <a:gd name="connsiteY0" fmla="*/ 0 h 625814"/>
                <a:gd name="connsiteX1" fmla="*/ 9042336 w 9042336"/>
                <a:gd name="connsiteY1" fmla="*/ 0 h 625814"/>
                <a:gd name="connsiteX2" fmla="*/ 9042336 w 9042336"/>
                <a:gd name="connsiteY2" fmla="*/ 625814 h 625814"/>
                <a:gd name="connsiteX3" fmla="*/ 0 w 9042336"/>
                <a:gd name="connsiteY3" fmla="*/ 625814 h 625814"/>
                <a:gd name="connsiteX4" fmla="*/ 0 w 9042336"/>
                <a:gd name="connsiteY4" fmla="*/ 0 h 6258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2336" h="625814">
                  <a:moveTo>
                    <a:pt x="0" y="0"/>
                  </a:moveTo>
                  <a:lnTo>
                    <a:pt x="9042336" y="0"/>
                  </a:lnTo>
                  <a:lnTo>
                    <a:pt x="9042336" y="625814"/>
                  </a:lnTo>
                  <a:lnTo>
                    <a:pt x="0" y="62581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fr-FR" sz="1800" b="1">
                  <a:latin typeface="Verdana" panose="020B0604030504040204" pitchFamily="34" charset="0"/>
                  <a:ea typeface="Verdana" panose="020B0604030504040204" pitchFamily="34" charset="0"/>
                  <a:hlinkClick r:id="rId3"/>
                </a:rPr>
                <a:t>poc.psdeig.secretariat@upu.int</a:t>
              </a:r>
            </a:p>
          </p:txBody>
        </p:sp>
        <p:sp>
          <p:nvSpPr>
            <p:cNvPr id="13" name="Straight Connector 12">
              <a:extLst>
                <a:ext uri="{FF2B5EF4-FFF2-40B4-BE49-F238E27FC236}">
                  <a16:creationId xmlns:a16="http://schemas.microsoft.com/office/drawing/2014/main" id="{269D1AB9-1818-43EB-B7C2-B49EFB88A2FA}"/>
                </a:ext>
              </a:extLst>
            </p:cNvPr>
            <p:cNvSpPr/>
            <p:nvPr/>
          </p:nvSpPr>
          <p:spPr>
            <a:xfrm>
              <a:off x="2923715" y="2898440"/>
              <a:ext cx="8942298" cy="0"/>
            </a:xfrm>
            <a:prstGeom prst="line">
              <a:avLst/>
            </a:prstGeom>
          </p:spPr>
          <p:style>
            <a:lnRef idx="2">
              <a:schemeClr val="accent1">
                <a:tint val="50000"/>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en-GB"/>
            </a:p>
          </p:txBody>
        </p:sp>
        <p:sp>
          <p:nvSpPr>
            <p:cNvPr id="14" name="Straight Connector 13">
              <a:extLst>
                <a:ext uri="{FF2B5EF4-FFF2-40B4-BE49-F238E27FC236}">
                  <a16:creationId xmlns:a16="http://schemas.microsoft.com/office/drawing/2014/main" id="{07C058B1-8DFA-4D8B-AC9A-B33A3AEC1EF2}"/>
                </a:ext>
              </a:extLst>
            </p:cNvPr>
            <p:cNvSpPr/>
            <p:nvPr/>
          </p:nvSpPr>
          <p:spPr>
            <a:xfrm>
              <a:off x="336549" y="2930404"/>
              <a:ext cx="11534905" cy="0"/>
            </a:xfrm>
            <a:prstGeom prst="line">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GB"/>
            </a:p>
          </p:txBody>
        </p:sp>
        <p:sp>
          <p:nvSpPr>
            <p:cNvPr id="15" name="Freeform: Shape 14">
              <a:extLst>
                <a:ext uri="{FF2B5EF4-FFF2-40B4-BE49-F238E27FC236}">
                  <a16:creationId xmlns:a16="http://schemas.microsoft.com/office/drawing/2014/main" id="{24BF109B-E897-4269-B425-41F460B86EB3}"/>
                </a:ext>
              </a:extLst>
            </p:cNvPr>
            <p:cNvSpPr/>
            <p:nvPr/>
          </p:nvSpPr>
          <p:spPr>
            <a:xfrm>
              <a:off x="336549" y="2930404"/>
              <a:ext cx="2535218" cy="689069"/>
            </a:xfrm>
            <a:custGeom>
              <a:avLst/>
              <a:gdLst>
                <a:gd name="connsiteX0" fmla="*/ 0 w 2303780"/>
                <a:gd name="connsiteY0" fmla="*/ 0 h 689069"/>
                <a:gd name="connsiteX1" fmla="*/ 2303780 w 2303780"/>
                <a:gd name="connsiteY1" fmla="*/ 0 h 689069"/>
                <a:gd name="connsiteX2" fmla="*/ 2303780 w 2303780"/>
                <a:gd name="connsiteY2" fmla="*/ 689069 h 689069"/>
                <a:gd name="connsiteX3" fmla="*/ 0 w 2303780"/>
                <a:gd name="connsiteY3" fmla="*/ 689069 h 689069"/>
                <a:gd name="connsiteX4" fmla="*/ 0 w 2303780"/>
                <a:gd name="connsiteY4" fmla="*/ 0 h 6890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780" h="689069">
                  <a:moveTo>
                    <a:pt x="0" y="0"/>
                  </a:moveTo>
                  <a:lnTo>
                    <a:pt x="2303780" y="0"/>
                  </a:lnTo>
                  <a:lnTo>
                    <a:pt x="2303780" y="689069"/>
                  </a:lnTo>
                  <a:lnTo>
                    <a:pt x="0" y="68906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fr-FR" sz="1800" b="1" dirty="0">
                  <a:latin typeface="Verdana" panose="020B0604030504040204" pitchFamily="34" charset="0"/>
                  <a:ea typeface="Verdana" panose="020B0604030504040204" pitchFamily="34" charset="0"/>
                </a:rPr>
                <a:t>Qualité de service</a:t>
              </a:r>
            </a:p>
          </p:txBody>
        </p:sp>
        <p:sp>
          <p:nvSpPr>
            <p:cNvPr id="16" name="Freeform: Shape 15">
              <a:extLst>
                <a:ext uri="{FF2B5EF4-FFF2-40B4-BE49-F238E27FC236}">
                  <a16:creationId xmlns:a16="http://schemas.microsoft.com/office/drawing/2014/main" id="{5C1EC8F1-A8D1-479B-872C-0F84807546F6}"/>
                </a:ext>
              </a:extLst>
            </p:cNvPr>
            <p:cNvSpPr/>
            <p:nvPr/>
          </p:nvSpPr>
          <p:spPr>
            <a:xfrm>
              <a:off x="2898082" y="2961695"/>
              <a:ext cx="8953284" cy="625814"/>
            </a:xfrm>
            <a:custGeom>
              <a:avLst/>
              <a:gdLst>
                <a:gd name="connsiteX0" fmla="*/ 0 w 9042336"/>
                <a:gd name="connsiteY0" fmla="*/ 0 h 625814"/>
                <a:gd name="connsiteX1" fmla="*/ 9042336 w 9042336"/>
                <a:gd name="connsiteY1" fmla="*/ 0 h 625814"/>
                <a:gd name="connsiteX2" fmla="*/ 9042336 w 9042336"/>
                <a:gd name="connsiteY2" fmla="*/ 625814 h 625814"/>
                <a:gd name="connsiteX3" fmla="*/ 0 w 9042336"/>
                <a:gd name="connsiteY3" fmla="*/ 625814 h 625814"/>
                <a:gd name="connsiteX4" fmla="*/ 0 w 9042336"/>
                <a:gd name="connsiteY4" fmla="*/ 0 h 6258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2336" h="625814">
                  <a:moveTo>
                    <a:pt x="0" y="0"/>
                  </a:moveTo>
                  <a:lnTo>
                    <a:pt x="9042336" y="0"/>
                  </a:lnTo>
                  <a:lnTo>
                    <a:pt x="9042336" y="625814"/>
                  </a:lnTo>
                  <a:lnTo>
                    <a:pt x="0" y="62581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fr-FR" sz="1800" b="1">
                  <a:latin typeface="Verdana" panose="020B0604030504040204" pitchFamily="34" charset="0"/>
                  <a:ea typeface="Verdana" panose="020B0604030504040204" pitchFamily="34" charset="0"/>
                  <a:hlinkClick r:id="rId4"/>
                </a:rPr>
                <a:t>information.qs@upu.int</a:t>
              </a:r>
            </a:p>
          </p:txBody>
        </p:sp>
        <p:sp>
          <p:nvSpPr>
            <p:cNvPr id="17" name="Straight Connector 16">
              <a:extLst>
                <a:ext uri="{FF2B5EF4-FFF2-40B4-BE49-F238E27FC236}">
                  <a16:creationId xmlns:a16="http://schemas.microsoft.com/office/drawing/2014/main" id="{061979EC-0892-49E6-B59C-6A59BA8ABE73}"/>
                </a:ext>
              </a:extLst>
            </p:cNvPr>
            <p:cNvSpPr/>
            <p:nvPr/>
          </p:nvSpPr>
          <p:spPr>
            <a:xfrm>
              <a:off x="2923715" y="3587510"/>
              <a:ext cx="8942298" cy="0"/>
            </a:xfrm>
            <a:prstGeom prst="line">
              <a:avLst/>
            </a:prstGeom>
          </p:spPr>
          <p:style>
            <a:lnRef idx="2">
              <a:schemeClr val="accent1">
                <a:tint val="50000"/>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en-GB"/>
            </a:p>
          </p:txBody>
        </p:sp>
        <p:sp>
          <p:nvSpPr>
            <p:cNvPr id="18" name="Straight Connector 17">
              <a:extLst>
                <a:ext uri="{FF2B5EF4-FFF2-40B4-BE49-F238E27FC236}">
                  <a16:creationId xmlns:a16="http://schemas.microsoft.com/office/drawing/2014/main" id="{74A71444-F190-4DD4-B5B8-927BE4E6E531}"/>
                </a:ext>
              </a:extLst>
            </p:cNvPr>
            <p:cNvSpPr/>
            <p:nvPr/>
          </p:nvSpPr>
          <p:spPr>
            <a:xfrm>
              <a:off x="336549" y="3619473"/>
              <a:ext cx="11534905" cy="0"/>
            </a:xfrm>
            <a:prstGeom prst="line">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GB"/>
            </a:p>
          </p:txBody>
        </p:sp>
        <p:sp>
          <p:nvSpPr>
            <p:cNvPr id="19" name="Freeform: Shape 18">
              <a:extLst>
                <a:ext uri="{FF2B5EF4-FFF2-40B4-BE49-F238E27FC236}">
                  <a16:creationId xmlns:a16="http://schemas.microsoft.com/office/drawing/2014/main" id="{DAE0422C-FCA9-46E1-951D-E16EE7C8E2A0}"/>
                </a:ext>
              </a:extLst>
            </p:cNvPr>
            <p:cNvSpPr/>
            <p:nvPr/>
          </p:nvSpPr>
          <p:spPr>
            <a:xfrm>
              <a:off x="336550" y="3619473"/>
              <a:ext cx="2303780" cy="689069"/>
            </a:xfrm>
            <a:custGeom>
              <a:avLst/>
              <a:gdLst>
                <a:gd name="connsiteX0" fmla="*/ 0 w 2303780"/>
                <a:gd name="connsiteY0" fmla="*/ 0 h 689069"/>
                <a:gd name="connsiteX1" fmla="*/ 2303780 w 2303780"/>
                <a:gd name="connsiteY1" fmla="*/ 0 h 689069"/>
                <a:gd name="connsiteX2" fmla="*/ 2303780 w 2303780"/>
                <a:gd name="connsiteY2" fmla="*/ 689069 h 689069"/>
                <a:gd name="connsiteX3" fmla="*/ 0 w 2303780"/>
                <a:gd name="connsiteY3" fmla="*/ 689069 h 689069"/>
                <a:gd name="connsiteX4" fmla="*/ 0 w 2303780"/>
                <a:gd name="connsiteY4" fmla="*/ 0 h 6890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780" h="689069">
                  <a:moveTo>
                    <a:pt x="0" y="0"/>
                  </a:moveTo>
                  <a:lnTo>
                    <a:pt x="2303780" y="0"/>
                  </a:lnTo>
                  <a:lnTo>
                    <a:pt x="2303780" y="689069"/>
                  </a:lnTo>
                  <a:lnTo>
                    <a:pt x="0" y="68906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fr-FR" sz="1800" b="1" dirty="0">
                  <a:latin typeface="Verdana" panose="020B0604030504040204" pitchFamily="34" charset="0"/>
                  <a:ea typeface="Verdana" panose="020B0604030504040204" pitchFamily="34" charset="0"/>
                </a:rPr>
                <a:t>Rémunération</a:t>
              </a:r>
            </a:p>
          </p:txBody>
        </p:sp>
        <p:sp>
          <p:nvSpPr>
            <p:cNvPr id="20" name="Freeform: Shape 19">
              <a:extLst>
                <a:ext uri="{FF2B5EF4-FFF2-40B4-BE49-F238E27FC236}">
                  <a16:creationId xmlns:a16="http://schemas.microsoft.com/office/drawing/2014/main" id="{04A276D2-72C4-41A1-B2C7-264F8E1F7455}"/>
                </a:ext>
              </a:extLst>
            </p:cNvPr>
            <p:cNvSpPr/>
            <p:nvPr/>
          </p:nvSpPr>
          <p:spPr>
            <a:xfrm>
              <a:off x="2898082" y="3650764"/>
              <a:ext cx="8953284" cy="625814"/>
            </a:xfrm>
            <a:custGeom>
              <a:avLst/>
              <a:gdLst>
                <a:gd name="connsiteX0" fmla="*/ 0 w 9042336"/>
                <a:gd name="connsiteY0" fmla="*/ 0 h 625814"/>
                <a:gd name="connsiteX1" fmla="*/ 9042336 w 9042336"/>
                <a:gd name="connsiteY1" fmla="*/ 0 h 625814"/>
                <a:gd name="connsiteX2" fmla="*/ 9042336 w 9042336"/>
                <a:gd name="connsiteY2" fmla="*/ 625814 h 625814"/>
                <a:gd name="connsiteX3" fmla="*/ 0 w 9042336"/>
                <a:gd name="connsiteY3" fmla="*/ 625814 h 625814"/>
                <a:gd name="connsiteX4" fmla="*/ 0 w 9042336"/>
                <a:gd name="connsiteY4" fmla="*/ 0 h 6258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2336" h="625814">
                  <a:moveTo>
                    <a:pt x="0" y="0"/>
                  </a:moveTo>
                  <a:lnTo>
                    <a:pt x="9042336" y="0"/>
                  </a:lnTo>
                  <a:lnTo>
                    <a:pt x="9042336" y="625814"/>
                  </a:lnTo>
                  <a:lnTo>
                    <a:pt x="0" y="62581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fr-FR" sz="1800" b="1">
                  <a:latin typeface="Verdana" panose="020B0604030504040204" pitchFamily="34" charset="0"/>
                  <a:ea typeface="Verdana" panose="020B0604030504040204" pitchFamily="34" charset="0"/>
                  <a:hlinkClick r:id="rId5"/>
                </a:rPr>
                <a:t>dprm-ppre-rem@upu.int</a:t>
              </a:r>
            </a:p>
          </p:txBody>
        </p:sp>
        <p:sp>
          <p:nvSpPr>
            <p:cNvPr id="21" name="Straight Connector 20">
              <a:extLst>
                <a:ext uri="{FF2B5EF4-FFF2-40B4-BE49-F238E27FC236}">
                  <a16:creationId xmlns:a16="http://schemas.microsoft.com/office/drawing/2014/main" id="{405B5818-E040-44F7-9FD0-3903185A58FE}"/>
                </a:ext>
              </a:extLst>
            </p:cNvPr>
            <p:cNvSpPr/>
            <p:nvPr/>
          </p:nvSpPr>
          <p:spPr>
            <a:xfrm>
              <a:off x="2923715" y="4276579"/>
              <a:ext cx="8942298" cy="0"/>
            </a:xfrm>
            <a:prstGeom prst="line">
              <a:avLst/>
            </a:prstGeom>
          </p:spPr>
          <p:style>
            <a:lnRef idx="2">
              <a:schemeClr val="accent1">
                <a:tint val="50000"/>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en-GB" dirty="0"/>
            </a:p>
          </p:txBody>
        </p:sp>
        <p:sp>
          <p:nvSpPr>
            <p:cNvPr id="22" name="Straight Connector 21">
              <a:extLst>
                <a:ext uri="{FF2B5EF4-FFF2-40B4-BE49-F238E27FC236}">
                  <a16:creationId xmlns:a16="http://schemas.microsoft.com/office/drawing/2014/main" id="{D29D4ABE-CAB1-4B2B-84C9-13BE7210E06A}"/>
                </a:ext>
              </a:extLst>
            </p:cNvPr>
            <p:cNvSpPr/>
            <p:nvPr/>
          </p:nvSpPr>
          <p:spPr>
            <a:xfrm>
              <a:off x="336549" y="4308543"/>
              <a:ext cx="11534905" cy="0"/>
            </a:xfrm>
            <a:prstGeom prst="line">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GB"/>
            </a:p>
          </p:txBody>
        </p:sp>
        <p:sp>
          <p:nvSpPr>
            <p:cNvPr id="23" name="Freeform: Shape 22">
              <a:extLst>
                <a:ext uri="{FF2B5EF4-FFF2-40B4-BE49-F238E27FC236}">
                  <a16:creationId xmlns:a16="http://schemas.microsoft.com/office/drawing/2014/main" id="{52514265-CEDF-4878-9457-CB7EE81452ED}"/>
                </a:ext>
              </a:extLst>
            </p:cNvPr>
            <p:cNvSpPr/>
            <p:nvPr/>
          </p:nvSpPr>
          <p:spPr>
            <a:xfrm>
              <a:off x="336550" y="4308543"/>
              <a:ext cx="2303780" cy="689069"/>
            </a:xfrm>
            <a:custGeom>
              <a:avLst/>
              <a:gdLst>
                <a:gd name="connsiteX0" fmla="*/ 0 w 2303780"/>
                <a:gd name="connsiteY0" fmla="*/ 0 h 689069"/>
                <a:gd name="connsiteX1" fmla="*/ 2303780 w 2303780"/>
                <a:gd name="connsiteY1" fmla="*/ 0 h 689069"/>
                <a:gd name="connsiteX2" fmla="*/ 2303780 w 2303780"/>
                <a:gd name="connsiteY2" fmla="*/ 689069 h 689069"/>
                <a:gd name="connsiteX3" fmla="*/ 0 w 2303780"/>
                <a:gd name="connsiteY3" fmla="*/ 689069 h 689069"/>
                <a:gd name="connsiteX4" fmla="*/ 0 w 2303780"/>
                <a:gd name="connsiteY4" fmla="*/ 0 h 6890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780" h="689069">
                  <a:moveTo>
                    <a:pt x="0" y="0"/>
                  </a:moveTo>
                  <a:lnTo>
                    <a:pt x="2303780" y="0"/>
                  </a:lnTo>
                  <a:lnTo>
                    <a:pt x="2303780" y="689069"/>
                  </a:lnTo>
                  <a:lnTo>
                    <a:pt x="0" y="68906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fr-FR" sz="1800" b="1" dirty="0">
                  <a:latin typeface="Verdana" panose="020B0604030504040204" pitchFamily="34" charset="0"/>
                  <a:ea typeface="Verdana" panose="020B0604030504040204" pitchFamily="34" charset="0"/>
                </a:rPr>
                <a:t>Comptabilité</a:t>
              </a:r>
            </a:p>
          </p:txBody>
        </p:sp>
        <p:sp>
          <p:nvSpPr>
            <p:cNvPr id="24" name="Freeform: Shape 23">
              <a:extLst>
                <a:ext uri="{FF2B5EF4-FFF2-40B4-BE49-F238E27FC236}">
                  <a16:creationId xmlns:a16="http://schemas.microsoft.com/office/drawing/2014/main" id="{291D7A68-3259-4C2E-A7D7-08DB4E648E3F}"/>
                </a:ext>
              </a:extLst>
            </p:cNvPr>
            <p:cNvSpPr/>
            <p:nvPr/>
          </p:nvSpPr>
          <p:spPr>
            <a:xfrm>
              <a:off x="2898082" y="4322713"/>
              <a:ext cx="8953284" cy="625814"/>
            </a:xfrm>
            <a:custGeom>
              <a:avLst/>
              <a:gdLst>
                <a:gd name="connsiteX0" fmla="*/ 0 w 9042336"/>
                <a:gd name="connsiteY0" fmla="*/ 0 h 625814"/>
                <a:gd name="connsiteX1" fmla="*/ 9042336 w 9042336"/>
                <a:gd name="connsiteY1" fmla="*/ 0 h 625814"/>
                <a:gd name="connsiteX2" fmla="*/ 9042336 w 9042336"/>
                <a:gd name="connsiteY2" fmla="*/ 625814 h 625814"/>
                <a:gd name="connsiteX3" fmla="*/ 0 w 9042336"/>
                <a:gd name="connsiteY3" fmla="*/ 625814 h 625814"/>
                <a:gd name="connsiteX4" fmla="*/ 0 w 9042336"/>
                <a:gd name="connsiteY4" fmla="*/ 0 h 6258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2336" h="625814">
                  <a:moveTo>
                    <a:pt x="0" y="0"/>
                  </a:moveTo>
                  <a:lnTo>
                    <a:pt x="9042336" y="0"/>
                  </a:lnTo>
                  <a:lnTo>
                    <a:pt x="9042336" y="625814"/>
                  </a:lnTo>
                  <a:lnTo>
                    <a:pt x="0" y="62581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fr-FR" sz="1800" b="1">
                  <a:latin typeface="Verdana" panose="020B0604030504040204" pitchFamily="34" charset="0"/>
                  <a:ea typeface="Verdana" panose="020B0604030504040204" pitchFamily="34" charset="0"/>
                  <a:hlinkClick r:id="rId6"/>
                </a:rPr>
                <a:t>central.accounting@upu.int</a:t>
              </a:r>
            </a:p>
          </p:txBody>
        </p:sp>
        <p:sp>
          <p:nvSpPr>
            <p:cNvPr id="25" name="Straight Connector 24">
              <a:extLst>
                <a:ext uri="{FF2B5EF4-FFF2-40B4-BE49-F238E27FC236}">
                  <a16:creationId xmlns:a16="http://schemas.microsoft.com/office/drawing/2014/main" id="{4080B173-0BC9-4849-BAC0-62F1679428B5}"/>
                </a:ext>
              </a:extLst>
            </p:cNvPr>
            <p:cNvSpPr/>
            <p:nvPr/>
          </p:nvSpPr>
          <p:spPr>
            <a:xfrm>
              <a:off x="2923715" y="4965648"/>
              <a:ext cx="8927650" cy="0"/>
            </a:xfrm>
            <a:prstGeom prst="line">
              <a:avLst/>
            </a:prstGeom>
          </p:spPr>
          <p:style>
            <a:lnRef idx="2">
              <a:schemeClr val="accent1">
                <a:tint val="50000"/>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en-GB"/>
            </a:p>
          </p:txBody>
        </p:sp>
        <p:sp>
          <p:nvSpPr>
            <p:cNvPr id="26" name="Straight Connector 25">
              <a:extLst>
                <a:ext uri="{FF2B5EF4-FFF2-40B4-BE49-F238E27FC236}">
                  <a16:creationId xmlns:a16="http://schemas.microsoft.com/office/drawing/2014/main" id="{258524AB-4060-4CDB-9DBD-E01A8677EA3E}"/>
                </a:ext>
              </a:extLst>
            </p:cNvPr>
            <p:cNvSpPr/>
            <p:nvPr/>
          </p:nvSpPr>
          <p:spPr>
            <a:xfrm>
              <a:off x="336549" y="4997612"/>
              <a:ext cx="11534905" cy="0"/>
            </a:xfrm>
            <a:prstGeom prst="line">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GB"/>
            </a:p>
          </p:txBody>
        </p:sp>
        <p:sp>
          <p:nvSpPr>
            <p:cNvPr id="27" name="Freeform: Shape 26">
              <a:extLst>
                <a:ext uri="{FF2B5EF4-FFF2-40B4-BE49-F238E27FC236}">
                  <a16:creationId xmlns:a16="http://schemas.microsoft.com/office/drawing/2014/main" id="{56E15CB3-9CC3-4D1F-A4AC-B9816F565CBF}"/>
                </a:ext>
              </a:extLst>
            </p:cNvPr>
            <p:cNvSpPr/>
            <p:nvPr/>
          </p:nvSpPr>
          <p:spPr>
            <a:xfrm>
              <a:off x="336550" y="4997612"/>
              <a:ext cx="2303780" cy="689069"/>
            </a:xfrm>
            <a:custGeom>
              <a:avLst/>
              <a:gdLst>
                <a:gd name="connsiteX0" fmla="*/ 0 w 2303780"/>
                <a:gd name="connsiteY0" fmla="*/ 0 h 689069"/>
                <a:gd name="connsiteX1" fmla="*/ 2303780 w 2303780"/>
                <a:gd name="connsiteY1" fmla="*/ 0 h 689069"/>
                <a:gd name="connsiteX2" fmla="*/ 2303780 w 2303780"/>
                <a:gd name="connsiteY2" fmla="*/ 689069 h 689069"/>
                <a:gd name="connsiteX3" fmla="*/ 0 w 2303780"/>
                <a:gd name="connsiteY3" fmla="*/ 689069 h 689069"/>
                <a:gd name="connsiteX4" fmla="*/ 0 w 2303780"/>
                <a:gd name="connsiteY4" fmla="*/ 0 h 6890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780" h="689069">
                  <a:moveTo>
                    <a:pt x="0" y="0"/>
                  </a:moveTo>
                  <a:lnTo>
                    <a:pt x="2303780" y="0"/>
                  </a:lnTo>
                  <a:lnTo>
                    <a:pt x="2303780" y="689069"/>
                  </a:lnTo>
                  <a:lnTo>
                    <a:pt x="0" y="68906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fr-FR" sz="1800" b="1" dirty="0">
                  <a:latin typeface="Verdana" panose="020B0604030504040204" pitchFamily="34" charset="0"/>
                  <a:ea typeface="Verdana" panose="020B0604030504040204" pitchFamily="34" charset="0"/>
                </a:rPr>
                <a:t>Conformité EDI</a:t>
              </a:r>
            </a:p>
          </p:txBody>
        </p:sp>
        <p:sp>
          <p:nvSpPr>
            <p:cNvPr id="28" name="Freeform: Shape 27">
              <a:extLst>
                <a:ext uri="{FF2B5EF4-FFF2-40B4-BE49-F238E27FC236}">
                  <a16:creationId xmlns:a16="http://schemas.microsoft.com/office/drawing/2014/main" id="{C872384F-EEBA-42AF-8A8E-449377931382}"/>
                </a:ext>
              </a:extLst>
            </p:cNvPr>
            <p:cNvSpPr/>
            <p:nvPr/>
          </p:nvSpPr>
          <p:spPr>
            <a:xfrm>
              <a:off x="2898082" y="5028903"/>
              <a:ext cx="8953284" cy="625814"/>
            </a:xfrm>
            <a:custGeom>
              <a:avLst/>
              <a:gdLst>
                <a:gd name="connsiteX0" fmla="*/ 0 w 9042336"/>
                <a:gd name="connsiteY0" fmla="*/ 0 h 625814"/>
                <a:gd name="connsiteX1" fmla="*/ 9042336 w 9042336"/>
                <a:gd name="connsiteY1" fmla="*/ 0 h 625814"/>
                <a:gd name="connsiteX2" fmla="*/ 9042336 w 9042336"/>
                <a:gd name="connsiteY2" fmla="*/ 625814 h 625814"/>
                <a:gd name="connsiteX3" fmla="*/ 0 w 9042336"/>
                <a:gd name="connsiteY3" fmla="*/ 625814 h 625814"/>
                <a:gd name="connsiteX4" fmla="*/ 0 w 9042336"/>
                <a:gd name="connsiteY4" fmla="*/ 0 h 6258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2336" h="625814">
                  <a:moveTo>
                    <a:pt x="0" y="0"/>
                  </a:moveTo>
                  <a:lnTo>
                    <a:pt x="9042336" y="0"/>
                  </a:lnTo>
                  <a:lnTo>
                    <a:pt x="9042336" y="625814"/>
                  </a:lnTo>
                  <a:lnTo>
                    <a:pt x="0" y="62581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fr-FR" sz="1800" b="1">
                  <a:latin typeface="Verdana" panose="020B0604030504040204" pitchFamily="34" charset="0"/>
                  <a:ea typeface="Verdana" panose="020B0604030504040204" pitchFamily="34" charset="0"/>
                  <a:hlinkClick r:id="rId7"/>
                </a:rPr>
                <a:t>compliance.standards@upu.int</a:t>
              </a:r>
            </a:p>
          </p:txBody>
        </p:sp>
        <p:sp>
          <p:nvSpPr>
            <p:cNvPr id="29" name="Straight Connector 28">
              <a:extLst>
                <a:ext uri="{FF2B5EF4-FFF2-40B4-BE49-F238E27FC236}">
                  <a16:creationId xmlns:a16="http://schemas.microsoft.com/office/drawing/2014/main" id="{81FEF969-E0A2-469C-8802-200D06D58BD2}"/>
                </a:ext>
              </a:extLst>
            </p:cNvPr>
            <p:cNvSpPr/>
            <p:nvPr/>
          </p:nvSpPr>
          <p:spPr>
            <a:xfrm>
              <a:off x="2923715" y="5654718"/>
              <a:ext cx="8942298" cy="0"/>
            </a:xfrm>
            <a:prstGeom prst="line">
              <a:avLst/>
            </a:prstGeom>
          </p:spPr>
          <p:style>
            <a:lnRef idx="2">
              <a:schemeClr val="accent1">
                <a:tint val="50000"/>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en-GB"/>
            </a:p>
          </p:txBody>
        </p:sp>
        <p:sp>
          <p:nvSpPr>
            <p:cNvPr id="30" name="Straight Connector 29">
              <a:extLst>
                <a:ext uri="{FF2B5EF4-FFF2-40B4-BE49-F238E27FC236}">
                  <a16:creationId xmlns:a16="http://schemas.microsoft.com/office/drawing/2014/main" id="{FA262664-AE39-4272-85AF-7AD4A8100BB1}"/>
                </a:ext>
              </a:extLst>
            </p:cNvPr>
            <p:cNvSpPr/>
            <p:nvPr/>
          </p:nvSpPr>
          <p:spPr>
            <a:xfrm>
              <a:off x="336549" y="5686681"/>
              <a:ext cx="11534905" cy="0"/>
            </a:xfrm>
            <a:prstGeom prst="line">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GB"/>
            </a:p>
          </p:txBody>
        </p:sp>
        <p:sp>
          <p:nvSpPr>
            <p:cNvPr id="31" name="Freeform: Shape 30">
              <a:extLst>
                <a:ext uri="{FF2B5EF4-FFF2-40B4-BE49-F238E27FC236}">
                  <a16:creationId xmlns:a16="http://schemas.microsoft.com/office/drawing/2014/main" id="{ACB55C79-686E-41B2-83FE-12B51389874C}"/>
                </a:ext>
              </a:extLst>
            </p:cNvPr>
            <p:cNvSpPr/>
            <p:nvPr/>
          </p:nvSpPr>
          <p:spPr>
            <a:xfrm>
              <a:off x="336549" y="5686681"/>
              <a:ext cx="2560237" cy="689069"/>
            </a:xfrm>
            <a:custGeom>
              <a:avLst/>
              <a:gdLst>
                <a:gd name="connsiteX0" fmla="*/ 0 w 2303780"/>
                <a:gd name="connsiteY0" fmla="*/ 0 h 689069"/>
                <a:gd name="connsiteX1" fmla="*/ 2303780 w 2303780"/>
                <a:gd name="connsiteY1" fmla="*/ 0 h 689069"/>
                <a:gd name="connsiteX2" fmla="*/ 2303780 w 2303780"/>
                <a:gd name="connsiteY2" fmla="*/ 689069 h 689069"/>
                <a:gd name="connsiteX3" fmla="*/ 0 w 2303780"/>
                <a:gd name="connsiteY3" fmla="*/ 689069 h 689069"/>
                <a:gd name="connsiteX4" fmla="*/ 0 w 2303780"/>
                <a:gd name="connsiteY4" fmla="*/ 0 h 6890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780" h="689069">
                  <a:moveTo>
                    <a:pt x="0" y="0"/>
                  </a:moveTo>
                  <a:lnTo>
                    <a:pt x="2303780" y="0"/>
                  </a:lnTo>
                  <a:lnTo>
                    <a:pt x="2303780" y="689069"/>
                  </a:lnTo>
                  <a:lnTo>
                    <a:pt x="0" y="68906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fr-FR" sz="1800" b="1" dirty="0">
                  <a:latin typeface="Verdana" panose="020B0604030504040204" pitchFamily="34" charset="0"/>
                  <a:ea typeface="Verdana" panose="020B0604030504040204" pitchFamily="34" charset="0"/>
                </a:rPr>
                <a:t>Assistance technique</a:t>
              </a:r>
            </a:p>
          </p:txBody>
        </p:sp>
        <p:sp>
          <p:nvSpPr>
            <p:cNvPr id="32" name="Freeform: Shape 31">
              <a:extLst>
                <a:ext uri="{FF2B5EF4-FFF2-40B4-BE49-F238E27FC236}">
                  <a16:creationId xmlns:a16="http://schemas.microsoft.com/office/drawing/2014/main" id="{FEF78187-D73F-42BA-8FE6-ED760CC146BA}"/>
                </a:ext>
              </a:extLst>
            </p:cNvPr>
            <p:cNvSpPr/>
            <p:nvPr/>
          </p:nvSpPr>
          <p:spPr>
            <a:xfrm>
              <a:off x="2898082" y="5717972"/>
              <a:ext cx="8953284" cy="625814"/>
            </a:xfrm>
            <a:custGeom>
              <a:avLst/>
              <a:gdLst>
                <a:gd name="connsiteX0" fmla="*/ 0 w 9042336"/>
                <a:gd name="connsiteY0" fmla="*/ 0 h 625814"/>
                <a:gd name="connsiteX1" fmla="*/ 9042336 w 9042336"/>
                <a:gd name="connsiteY1" fmla="*/ 0 h 625814"/>
                <a:gd name="connsiteX2" fmla="*/ 9042336 w 9042336"/>
                <a:gd name="connsiteY2" fmla="*/ 625814 h 625814"/>
                <a:gd name="connsiteX3" fmla="*/ 0 w 9042336"/>
                <a:gd name="connsiteY3" fmla="*/ 625814 h 625814"/>
                <a:gd name="connsiteX4" fmla="*/ 0 w 9042336"/>
                <a:gd name="connsiteY4" fmla="*/ 0 h 6258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2336" h="625814">
                  <a:moveTo>
                    <a:pt x="0" y="0"/>
                  </a:moveTo>
                  <a:lnTo>
                    <a:pt x="9042336" y="0"/>
                  </a:lnTo>
                  <a:lnTo>
                    <a:pt x="9042336" y="625814"/>
                  </a:lnTo>
                  <a:lnTo>
                    <a:pt x="0" y="62581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fr-FR" sz="1800" b="1">
                  <a:latin typeface="Verdana" panose="020B0604030504040204" pitchFamily="34" charset="0"/>
                  <a:ea typeface="Verdana" panose="020B0604030504040204" pitchFamily="34" charset="0"/>
                  <a:hlinkClick r:id="rId8"/>
                </a:rPr>
                <a:t>support.upu.int</a:t>
              </a:r>
            </a:p>
          </p:txBody>
        </p:sp>
        <p:sp>
          <p:nvSpPr>
            <p:cNvPr id="33" name="Straight Connector 32">
              <a:extLst>
                <a:ext uri="{FF2B5EF4-FFF2-40B4-BE49-F238E27FC236}">
                  <a16:creationId xmlns:a16="http://schemas.microsoft.com/office/drawing/2014/main" id="{FD44EDD1-3EE2-4651-B868-B6F7FA291B68}"/>
                </a:ext>
              </a:extLst>
            </p:cNvPr>
            <p:cNvSpPr/>
            <p:nvPr/>
          </p:nvSpPr>
          <p:spPr>
            <a:xfrm>
              <a:off x="2923715" y="6343787"/>
              <a:ext cx="8927650" cy="0"/>
            </a:xfrm>
            <a:prstGeom prst="line">
              <a:avLst/>
            </a:prstGeom>
          </p:spPr>
          <p:style>
            <a:lnRef idx="2">
              <a:schemeClr val="accent1">
                <a:tint val="50000"/>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en-GB"/>
            </a:p>
          </p:txBody>
        </p:sp>
      </p:grpSp>
      <p:sp>
        <p:nvSpPr>
          <p:cNvPr id="35" name="TextBox 34">
            <a:extLst>
              <a:ext uri="{FF2B5EF4-FFF2-40B4-BE49-F238E27FC236}">
                <a16:creationId xmlns:a16="http://schemas.microsoft.com/office/drawing/2014/main" id="{87671FFE-9F77-4AED-A48B-40930C509017}"/>
              </a:ext>
            </a:extLst>
          </p:cNvPr>
          <p:cNvSpPr txBox="1"/>
          <p:nvPr/>
        </p:nvSpPr>
        <p:spPr>
          <a:xfrm>
            <a:off x="3048000" y="3246511"/>
            <a:ext cx="6096000" cy="369332"/>
          </a:xfrm>
          <a:prstGeom prst="rect">
            <a:avLst/>
          </a:prstGeom>
          <a:noFill/>
        </p:spPr>
        <p:txBody>
          <a:bodyPr wrap="square">
            <a:spAutoFit/>
          </a:bodyPr>
          <a:lstStyle/>
          <a:p>
            <a:r>
              <a:rPr lang="fr-FR" sz="1800" b="1">
                <a:latin typeface="Verdana" panose="020B0604030504040204" pitchFamily="34" charset="0"/>
                <a:ea typeface="Verdana" panose="020B0604030504040204" pitchFamily="34" charset="0"/>
              </a:rPr>
              <a:t> </a:t>
            </a:r>
          </a:p>
        </p:txBody>
      </p:sp>
    </p:spTree>
    <p:extLst>
      <p:ext uri="{BB962C8B-B14F-4D97-AF65-F5344CB8AC3E}">
        <p14:creationId xmlns:p14="http://schemas.microsoft.com/office/powerpoint/2010/main" val="108546490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123F543-E7C9-475A-AF76-AA5FF86FE4C1}"/>
              </a:ext>
            </a:extLst>
          </p:cNvPr>
          <p:cNvSpPr>
            <a:spLocks noGrp="1"/>
          </p:cNvSpPr>
          <p:nvPr>
            <p:ph type="title"/>
          </p:nvPr>
        </p:nvSpPr>
        <p:spPr>
          <a:xfrm>
            <a:off x="1743544" y="224197"/>
            <a:ext cx="10112426" cy="574284"/>
          </a:xfrm>
        </p:spPr>
        <p:txBody>
          <a:bodyPr/>
          <a:lstStyle/>
          <a:p>
            <a:r>
              <a:rPr lang="fr-FR" sz="3500" dirty="0"/>
              <a:t>Ressources pour séminaires en ligne...</a:t>
            </a:r>
          </a:p>
        </p:txBody>
      </p:sp>
      <p:pic>
        <p:nvPicPr>
          <p:cNvPr id="5" name="Picture 4">
            <a:extLst>
              <a:ext uri="{FF2B5EF4-FFF2-40B4-BE49-F238E27FC236}">
                <a16:creationId xmlns:a16="http://schemas.microsoft.com/office/drawing/2014/main" id="{EF240D82-4A61-4C12-A11E-B29EE363F414}"/>
              </a:ext>
            </a:extLst>
          </p:cNvPr>
          <p:cNvPicPr>
            <a:picLocks noChangeAspect="1"/>
          </p:cNvPicPr>
          <p:nvPr/>
        </p:nvPicPr>
        <p:blipFill>
          <a:blip r:embed="rId2"/>
          <a:stretch>
            <a:fillRect/>
          </a:stretch>
        </p:blipFill>
        <p:spPr>
          <a:xfrm>
            <a:off x="6618914" y="1449198"/>
            <a:ext cx="5200457" cy="4557289"/>
          </a:xfrm>
          <a:prstGeom prst="rect">
            <a:avLst/>
          </a:prstGeom>
        </p:spPr>
      </p:pic>
      <p:pic>
        <p:nvPicPr>
          <p:cNvPr id="10" name="Picture 9">
            <a:extLst>
              <a:ext uri="{FF2B5EF4-FFF2-40B4-BE49-F238E27FC236}">
                <a16:creationId xmlns:a16="http://schemas.microsoft.com/office/drawing/2014/main" id="{615A22A6-33BB-460A-B2DF-DBCB578DE4AA}"/>
              </a:ext>
            </a:extLst>
          </p:cNvPr>
          <p:cNvPicPr>
            <a:picLocks noChangeAspect="1"/>
          </p:cNvPicPr>
          <p:nvPr/>
        </p:nvPicPr>
        <p:blipFill>
          <a:blip r:embed="rId3"/>
          <a:stretch>
            <a:fillRect/>
          </a:stretch>
        </p:blipFill>
        <p:spPr>
          <a:xfrm>
            <a:off x="467075" y="1426128"/>
            <a:ext cx="5951806" cy="4460496"/>
          </a:xfrm>
          <a:prstGeom prst="rect">
            <a:avLst/>
          </a:prstGeom>
        </p:spPr>
      </p:pic>
      <p:sp>
        <p:nvSpPr>
          <p:cNvPr id="15" name="TextBox 14">
            <a:extLst>
              <a:ext uri="{FF2B5EF4-FFF2-40B4-BE49-F238E27FC236}">
                <a16:creationId xmlns:a16="http://schemas.microsoft.com/office/drawing/2014/main" id="{6A8F4147-5109-443B-A60B-B82C5621CACC}"/>
              </a:ext>
            </a:extLst>
          </p:cNvPr>
          <p:cNvSpPr txBox="1"/>
          <p:nvPr/>
        </p:nvSpPr>
        <p:spPr>
          <a:xfrm>
            <a:off x="1864453" y="940141"/>
            <a:ext cx="9796244" cy="338554"/>
          </a:xfrm>
          <a:prstGeom prst="rect">
            <a:avLst/>
          </a:prstGeom>
          <a:noFill/>
        </p:spPr>
        <p:txBody>
          <a:bodyPr wrap="square">
            <a:spAutoFit/>
          </a:bodyPr>
          <a:lstStyle/>
          <a:p>
            <a:r>
              <a:rPr lang="fr-FR" sz="1600" b="1" dirty="0">
                <a:solidFill>
                  <a:schemeClr val="accent1"/>
                </a:solidFill>
              </a:rPr>
              <a:t>www.upu.int/fr/solutions-postales/programmes-et-services/</a:t>
            </a:r>
            <a:r>
              <a:rPr lang="fr-FR" sz="1600" b="1" dirty="0" err="1">
                <a:solidFill>
                  <a:schemeClr val="accent1"/>
                </a:solidFill>
              </a:rPr>
              <a:t>services-physiques#renforcement-des-capacités</a:t>
            </a:r>
            <a:endParaRPr lang="fr-FR" sz="1600" b="1" dirty="0">
              <a:solidFill>
                <a:schemeClr val="accent1"/>
              </a:solidFill>
            </a:endParaRPr>
          </a:p>
        </p:txBody>
      </p:sp>
      <p:sp>
        <p:nvSpPr>
          <p:cNvPr id="14" name="Rectangle: Rounded Corners 13">
            <a:extLst>
              <a:ext uri="{FF2B5EF4-FFF2-40B4-BE49-F238E27FC236}">
                <a16:creationId xmlns:a16="http://schemas.microsoft.com/office/drawing/2014/main" id="{E5CE713E-1A49-4B7A-9A9F-7A9F305438B0}"/>
              </a:ext>
            </a:extLst>
          </p:cNvPr>
          <p:cNvSpPr/>
          <p:nvPr/>
        </p:nvSpPr>
        <p:spPr>
          <a:xfrm>
            <a:off x="6618914" y="2835479"/>
            <a:ext cx="4446165" cy="453005"/>
          </a:xfrm>
          <a:prstGeom prst="roundRect">
            <a:avLst/>
          </a:prstGeom>
          <a:no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17" name="Rectangle: Rounded Corners 16">
            <a:extLst>
              <a:ext uri="{FF2B5EF4-FFF2-40B4-BE49-F238E27FC236}">
                <a16:creationId xmlns:a16="http://schemas.microsoft.com/office/drawing/2014/main" id="{1C513D75-8724-4532-AF9C-6F8328F2362A}"/>
              </a:ext>
            </a:extLst>
          </p:cNvPr>
          <p:cNvSpPr/>
          <p:nvPr/>
        </p:nvSpPr>
        <p:spPr>
          <a:xfrm>
            <a:off x="6618914" y="4362275"/>
            <a:ext cx="4446165" cy="312490"/>
          </a:xfrm>
          <a:prstGeom prst="roundRect">
            <a:avLst/>
          </a:prstGeom>
          <a:no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5198187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a:extLst>
              <a:ext uri="{FF2B5EF4-FFF2-40B4-BE49-F238E27FC236}">
                <a16:creationId xmlns:a16="http://schemas.microsoft.com/office/drawing/2014/main" id="{18DC5255-05DB-438A-8BA5-53D1D180C3B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394299" y="1228518"/>
            <a:ext cx="4988557" cy="4919964"/>
          </a:xfrm>
          <a:prstGeom prst="rect">
            <a:avLst/>
          </a:prstGeom>
          <a:ln>
            <a:noFill/>
          </a:ln>
          <a:effectLst>
            <a:outerShdw blurRad="63500" sx="102000" sy="102000" algn="ctr" rotWithShape="0">
              <a:prstClr val="black">
                <a:alpha val="40000"/>
              </a:prstClr>
            </a:outerShdw>
          </a:effectLst>
          <a:scene3d>
            <a:camera prst="orthographicFront">
              <a:rot lat="0" lon="0" rev="0"/>
            </a:camera>
            <a:lightRig rig="brightRoom" dir="t">
              <a:rot lat="0" lon="0" rev="600000"/>
            </a:lightRig>
          </a:scene3d>
          <a:sp3d prstMaterial="metal">
            <a:bevelT w="38100" h="57150" prst="relaxedInset"/>
          </a:sp3d>
        </p:spPr>
      </p:pic>
      <p:sp>
        <p:nvSpPr>
          <p:cNvPr id="6" name="Rectangle 5">
            <a:extLst>
              <a:ext uri="{FF2B5EF4-FFF2-40B4-BE49-F238E27FC236}">
                <a16:creationId xmlns:a16="http://schemas.microsoft.com/office/drawing/2014/main" id="{24AEB209-A1F7-4619-A411-AB49ABE3553B}"/>
              </a:ext>
            </a:extLst>
          </p:cNvPr>
          <p:cNvSpPr/>
          <p:nvPr/>
        </p:nvSpPr>
        <p:spPr>
          <a:xfrm>
            <a:off x="6589135" y="5112726"/>
            <a:ext cx="4468443" cy="584775"/>
          </a:xfrm>
          <a:prstGeom prst="rect">
            <a:avLst/>
          </a:prstGeom>
        </p:spPr>
        <p:txBody>
          <a:bodyPr wrap="square">
            <a:spAutoFit/>
          </a:bodyPr>
          <a:lstStyle/>
          <a:p>
            <a:r>
              <a:rPr lang="fr-FR" sz="3200">
                <a:hlinkClick r:id="rId3"/>
              </a:rPr>
              <a:t>pilkingtond@upu.int</a:t>
            </a:r>
          </a:p>
        </p:txBody>
      </p:sp>
      <p:sp>
        <p:nvSpPr>
          <p:cNvPr id="7" name="Rectangle 6">
            <a:extLst>
              <a:ext uri="{FF2B5EF4-FFF2-40B4-BE49-F238E27FC236}">
                <a16:creationId xmlns:a16="http://schemas.microsoft.com/office/drawing/2014/main" id="{66D0A01F-0255-47BA-AEDA-603C96A7FA86}"/>
              </a:ext>
            </a:extLst>
          </p:cNvPr>
          <p:cNvSpPr/>
          <p:nvPr/>
        </p:nvSpPr>
        <p:spPr>
          <a:xfrm>
            <a:off x="5205721" y="1452886"/>
            <a:ext cx="5456050" cy="1015663"/>
          </a:xfrm>
          <a:prstGeom prst="rect">
            <a:avLst/>
          </a:prstGeom>
        </p:spPr>
        <p:txBody>
          <a:bodyPr wrap="square">
            <a:spAutoFit/>
          </a:bodyPr>
          <a:lstStyle/>
          <a:p>
            <a:r>
              <a:rPr lang="fr-FR" sz="6000" b="1" dirty="0"/>
              <a:t>Merci!</a:t>
            </a:r>
          </a:p>
        </p:txBody>
      </p:sp>
      <p:sp>
        <p:nvSpPr>
          <p:cNvPr id="9" name="ZoneTexte 8">
            <a:extLst>
              <a:ext uri="{FF2B5EF4-FFF2-40B4-BE49-F238E27FC236}">
                <a16:creationId xmlns:a16="http://schemas.microsoft.com/office/drawing/2014/main" id="{CE91EDF9-99E6-41E2-8EAD-D54E4F007E45}"/>
              </a:ext>
            </a:extLst>
          </p:cNvPr>
          <p:cNvSpPr txBox="1"/>
          <p:nvPr/>
        </p:nvSpPr>
        <p:spPr>
          <a:xfrm>
            <a:off x="1249899" y="2801606"/>
            <a:ext cx="9022509" cy="830997"/>
          </a:xfrm>
          <a:prstGeom prst="rect">
            <a:avLst/>
          </a:prstGeom>
          <a:noFill/>
        </p:spPr>
        <p:txBody>
          <a:bodyPr wrap="square">
            <a:spAutoFit/>
          </a:bodyPr>
          <a:lstStyle/>
          <a:p>
            <a:pPr algn="r"/>
            <a:r>
              <a:rPr lang="fr-FR" sz="2400" b="1" dirty="0"/>
              <a:t>David </a:t>
            </a:r>
            <a:r>
              <a:rPr lang="fr-FR" sz="2400" b="1" dirty="0" err="1"/>
              <a:t>Pilkington</a:t>
            </a:r>
            <a:r>
              <a:rPr lang="fr-FR" sz="2400" b="1" dirty="0"/>
              <a:t>, coordonnateur «Développement des services physiques et questions concernant le Conseil d’exploitation postale»</a:t>
            </a:r>
          </a:p>
        </p:txBody>
      </p:sp>
    </p:spTree>
    <p:extLst>
      <p:ext uri="{BB962C8B-B14F-4D97-AF65-F5344CB8AC3E}">
        <p14:creationId xmlns:p14="http://schemas.microsoft.com/office/powerpoint/2010/main" val="11378206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E3AB8-CC50-483F-A07E-BA87F9AB3F47}"/>
              </a:ext>
            </a:extLst>
          </p:cNvPr>
          <p:cNvSpPr>
            <a:spLocks noGrp="1"/>
          </p:cNvSpPr>
          <p:nvPr>
            <p:ph type="ctrTitle"/>
          </p:nvPr>
        </p:nvSpPr>
        <p:spPr>
          <a:xfrm>
            <a:off x="1472402" y="3105059"/>
            <a:ext cx="9741108" cy="2387600"/>
          </a:xfrm>
        </p:spPr>
        <p:txBody>
          <a:bodyPr/>
          <a:lstStyle/>
          <a:p>
            <a:pPr defTabSz="450000"/>
            <a:br>
              <a:rPr lang="fr-FR" sz="2800" dirty="0"/>
            </a:br>
            <a:r>
              <a:rPr lang="fr-FR" sz="2800" dirty="0"/>
              <a:t>MERCI!</a:t>
            </a:r>
            <a:br>
              <a:rPr lang="fr-FR" sz="2800" dirty="0"/>
            </a:br>
            <a:br>
              <a:rPr lang="fr-FR" sz="2800" dirty="0"/>
            </a:br>
            <a:r>
              <a:rPr lang="fr-FR" sz="2800" dirty="0"/>
              <a:t>Nous vous remercions pour votre attention.</a:t>
            </a:r>
            <a:br>
              <a:rPr lang="fr-FR" sz="2800" dirty="0"/>
            </a:br>
            <a:br>
              <a:rPr lang="fr-FR" sz="2800" dirty="0"/>
            </a:br>
            <a:r>
              <a:rPr lang="fr-FR" sz="2800" dirty="0"/>
              <a:t>Si vous avez des questions ou souhaitez obtenir des informations  supplémentaires, n’hésitez pas à nous contacter:</a:t>
            </a:r>
            <a:br>
              <a:rPr lang="fr-FR" sz="2800" dirty="0"/>
            </a:br>
            <a:br>
              <a:rPr lang="fr-FR" sz="2800" dirty="0"/>
            </a:br>
            <a:r>
              <a:rPr lang="fr-FR" sz="2800" dirty="0">
                <a:hlinkClick r:id="rId2"/>
              </a:rPr>
              <a:t>POC.PSDEIG.secretariat@upu.int</a:t>
            </a:r>
          </a:p>
        </p:txBody>
      </p:sp>
    </p:spTree>
    <p:extLst>
      <p:ext uri="{BB962C8B-B14F-4D97-AF65-F5344CB8AC3E}">
        <p14:creationId xmlns:p14="http://schemas.microsoft.com/office/powerpoint/2010/main" val="70356172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PU PPT" id="{5D047197-9FE3-4362-861D-CDE8DA4F70C8}" vid="{6A0EDF63-D1D4-4FE3-951D-8FBE48853635}"/>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GSDocumentType xmlns="45bc4347-1e49-4f11-a2de-cdc8b1236453">false</PGSDocumentType>
    <PGSAssociatedRequest xmlns="45bc4347-1e49-4f11-a2de-cdc8b1236453" xsi:nil="true"/>
    <PGSFolio xmlns="45bc4347-1e49-4f11-a2de-cdc8b1236453" xsi:nil="true"/>
    <PGSBat xmlns="45bc4347-1e49-4f11-a2de-cdc8b1236453">false</PGSBat>
    <PGSTitle xmlns="45bc4347-1e49-4f11-a2de-cdc8b1236453" xsi:nil="true"/>
    <PGSRequestAuthor xmlns="45bc4347-1e49-4f11-a2de-cdc8b1236453" xsi:nil="true"/>
    <PGSDirectPublication xmlns="45bc4347-1e49-4f11-a2de-cdc8b1236453">false</PGSDirectPublication>
    <PGSRequester xmlns="45bc4347-1e49-4f11-a2de-cdc8b1236453" xsi:nil="true"/>
    <PGSWordCount xmlns="45bc4347-1e49-4f11-a2de-cdc8b1236453" xsi:nil="true"/>
    <PGSOriginalLanguage xmlns="45bc4347-1e49-4f11-a2de-cdc8b123645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PGSProductionDocument" ma:contentTypeID="0x010100058EFBD0D35E49E793D404E779D0CFC200A99B90ACDC5B244BA2146F32FB8F9E12" ma:contentTypeVersion="0" ma:contentTypeDescription="Production document" ma:contentTypeScope="" ma:versionID="f4204278b47c5e978e806f0851f4af1a">
  <xsd:schema xmlns:xsd="http://www.w3.org/2001/XMLSchema" xmlns:xs="http://www.w3.org/2001/XMLSchema" xmlns:p="http://schemas.microsoft.com/office/2006/metadata/properties" xmlns:ns2="45bc4347-1e49-4f11-a2de-cdc8b1236453" targetNamespace="http://schemas.microsoft.com/office/2006/metadata/properties" ma:root="true" ma:fieldsID="a4456b6a203e5e68af3c88c9d5b118af" ns2:_="">
    <xsd:import namespace="45bc4347-1e49-4f11-a2de-cdc8b1236453"/>
    <xsd:element name="properties">
      <xsd:complexType>
        <xsd:sequence>
          <xsd:element name="documentManagement">
            <xsd:complexType>
              <xsd:all>
                <xsd:element ref="ns2:PGSOriginalLanguage" minOccurs="0"/>
                <xsd:element ref="ns2:PGSRequester" minOccurs="0"/>
                <xsd:element ref="ns2:PGSRequestAuthor" minOccurs="0"/>
                <xsd:element ref="ns2:PGSDocumentType" minOccurs="0"/>
                <xsd:element ref="ns2:PGSBat" minOccurs="0"/>
                <xsd:element ref="ns2:PGSTitle" minOccurs="0"/>
                <xsd:element ref="ns2:PGSAssociatedRequest" minOccurs="0"/>
                <xsd:element ref="ns2:PGSWordCount" minOccurs="0"/>
                <xsd:element ref="ns2:PGSDirectPublication" minOccurs="0"/>
                <xsd:element ref="ns2:PGSFolio"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5bc4347-1e49-4f11-a2de-cdc8b1236453" elementFormDefault="qualified">
    <xsd:import namespace="http://schemas.microsoft.com/office/2006/documentManagement/types"/>
    <xsd:import namespace="http://schemas.microsoft.com/office/infopath/2007/PartnerControls"/>
    <xsd:element name="PGSOriginalLanguage" ma:index="8" nillable="true" ma:displayName="Original language" ma:format="Dropdown" ma:internalName="PGSOriginalLanguage">
      <xsd:simpleType>
        <xsd:restriction base="dms:Choice">
          <xsd:enumeration value="French"/>
          <xsd:enumeration value="English"/>
          <xsd:enumeration value="Arabic"/>
          <xsd:enumeration value="Portuguese"/>
          <xsd:enumeration value="Spanish"/>
          <xsd:enumeration value="Russian"/>
          <xsd:enumeration value="Français"/>
          <xsd:enumeration value="Anglais"/>
          <xsd:enumeration value="Arabe"/>
          <xsd:enumeration value="Portugais"/>
          <xsd:enumeration value="Russe"/>
          <xsd:enumeration value="Espagnol"/>
        </xsd:restriction>
      </xsd:simpleType>
    </xsd:element>
    <xsd:element name="PGSRequester" ma:index="9" nillable="true" ma:displayName="Requester" ma:internalName="PGSRequester">
      <xsd:simpleType>
        <xsd:restriction base="dms:Text"/>
      </xsd:simpleType>
    </xsd:element>
    <xsd:element name="PGSRequestAuthor" ma:index="10" nillable="true" ma:displayName="Author" ma:internalName="PGSRequestAuthor">
      <xsd:simpleType>
        <xsd:restriction base="dms:Text"/>
      </xsd:simpleType>
    </xsd:element>
    <xsd:element name="PGSDocumentType" ma:index="11" nillable="true" ma:displayName="To be published" ma:default="0" ma:internalName="PGSDocumentType">
      <xsd:simpleType>
        <xsd:restriction base="dms:Boolean"/>
      </xsd:simpleType>
    </xsd:element>
    <xsd:element name="PGSBat" ma:index="12" nillable="true" ma:displayName="BAT" ma:default="0" ma:internalName="PGSBat">
      <xsd:simpleType>
        <xsd:restriction base="dms:Boolean"/>
      </xsd:simpleType>
    </xsd:element>
    <xsd:element name="PGSTitle" ma:index="13" nillable="true" ma:displayName="Document title" ma:internalName="PGSTitle">
      <xsd:simpleType>
        <xsd:restriction base="dms:Text"/>
      </xsd:simpleType>
    </xsd:element>
    <xsd:element name="PGSAssociatedRequest" ma:index="14" nillable="true" ma:displayName="Associated request" ma:internalName="PGSAssociatedRequest">
      <xsd:simpleType>
        <xsd:restriction base="dms:Text"/>
      </xsd:simpleType>
    </xsd:element>
    <xsd:element name="PGSWordCount" ma:index="15" nillable="true" ma:displayName="Number of words" ma:internalName="PGSWordCount">
      <xsd:simpleType>
        <xsd:restriction base="dms:Number"/>
      </xsd:simpleType>
    </xsd:element>
    <xsd:element name="PGSDirectPublication" ma:index="16" nillable="true" ma:displayName="Direct publication" ma:default="0" ma:internalName="PGSDirectPublication">
      <xsd:simpleType>
        <xsd:restriction base="dms:Boolean"/>
      </xsd:simpleType>
    </xsd:element>
    <xsd:element name="PGSFolio" ma:index="17" nillable="true" ma:displayName="Folio" ma:internalName="PGSFolio">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4494EBD-3361-4E6F-AAEB-0411368F7A49}">
  <ds:schemaRefs>
    <ds:schemaRef ds:uri="http://schemas.microsoft.com/sharepoint/v3/contenttype/forms"/>
  </ds:schemaRefs>
</ds:datastoreItem>
</file>

<file path=customXml/itemProps2.xml><?xml version="1.0" encoding="utf-8"?>
<ds:datastoreItem xmlns:ds="http://schemas.openxmlformats.org/officeDocument/2006/customXml" ds:itemID="{C399C3C4-087C-4A9E-8F13-29AD9DC5653D}">
  <ds:schemaRefs>
    <ds:schemaRef ds:uri="http://schemas.openxmlformats.org/package/2006/metadata/core-properties"/>
    <ds:schemaRef ds:uri="http://schemas.microsoft.com/office/2006/documentManagement/types"/>
    <ds:schemaRef ds:uri="http://schemas.microsoft.com/office/infopath/2007/PartnerControls"/>
    <ds:schemaRef ds:uri="http://purl.org/dc/dcmitype/"/>
    <ds:schemaRef ds:uri="7f4fe5ba-0e9c-43fa-b7dd-de1717dc009a"/>
    <ds:schemaRef ds:uri="http://schemas.microsoft.com/office/2006/metadata/properties"/>
    <ds:schemaRef ds:uri="http://www.w3.org/XML/1998/namespace"/>
    <ds:schemaRef ds:uri="http://purl.org/dc/terms/"/>
    <ds:schemaRef ds:uri="http://purl.org/dc/elements/1.1/"/>
  </ds:schemaRefs>
</ds:datastoreItem>
</file>

<file path=customXml/itemProps3.xml><?xml version="1.0" encoding="utf-8"?>
<ds:datastoreItem xmlns:ds="http://schemas.openxmlformats.org/officeDocument/2006/customXml" ds:itemID="{41238C44-A01B-412D-8393-F979AF044749}"/>
</file>

<file path=docProps/app.xml><?xml version="1.0" encoding="utf-8"?>
<Properties xmlns="http://schemas.openxmlformats.org/officeDocument/2006/extended-properties" xmlns:vt="http://schemas.openxmlformats.org/officeDocument/2006/docPropsVTypes">
  <Template>UPU PPT</Template>
  <TotalTime>1848</TotalTime>
  <Words>8046</Words>
  <Application>Microsoft Office PowerPoint</Application>
  <PresentationFormat>Grand écran</PresentationFormat>
  <Paragraphs>1028</Paragraphs>
  <Slides>87</Slides>
  <Notes>28</Notes>
  <HiddenSlides>0</HiddenSlides>
  <MMClips>0</MMClips>
  <ScaleCrop>false</ScaleCrop>
  <HeadingPairs>
    <vt:vector size="8" baseType="variant">
      <vt:variant>
        <vt:lpstr>Polices utilisées</vt:lpstr>
      </vt:variant>
      <vt:variant>
        <vt:i4>11</vt:i4>
      </vt:variant>
      <vt:variant>
        <vt:lpstr>Thème</vt:lpstr>
      </vt:variant>
      <vt:variant>
        <vt:i4>1</vt:i4>
      </vt:variant>
      <vt:variant>
        <vt:lpstr>Serveurs OLE incorporés</vt:lpstr>
      </vt:variant>
      <vt:variant>
        <vt:i4>1</vt:i4>
      </vt:variant>
      <vt:variant>
        <vt:lpstr>Titres des diapositives</vt:lpstr>
      </vt:variant>
      <vt:variant>
        <vt:i4>87</vt:i4>
      </vt:variant>
    </vt:vector>
  </HeadingPairs>
  <TitlesOfParts>
    <vt:vector size="100" baseType="lpstr">
      <vt:lpstr>Aptos</vt:lpstr>
      <vt:lpstr>Arial</vt:lpstr>
      <vt:lpstr>Arial Black</vt:lpstr>
      <vt:lpstr>Calibri</vt:lpstr>
      <vt:lpstr>Calibri body</vt:lpstr>
      <vt:lpstr>Courier New</vt:lpstr>
      <vt:lpstr>Lucida Sans</vt:lpstr>
      <vt:lpstr>Open Sans</vt:lpstr>
      <vt:lpstr>Symbol</vt:lpstr>
      <vt:lpstr>Verdana</vt:lpstr>
      <vt:lpstr>Wingdings</vt:lpstr>
      <vt:lpstr>Thème Office</vt:lpstr>
      <vt:lpstr>think-cell Folie</vt:lpstr>
      <vt:lpstr>Orienter l’avenir des services postaux – Mises à jour réglementaires  et innovations informatiques de l’UPU avec la solution rendu «droits acquittés»</vt:lpstr>
      <vt:lpstr>Ordre du jour </vt:lpstr>
      <vt:lpstr>  1. Moteurs du changement – Contexte et dispositions réglementaires </vt:lpstr>
      <vt:lpstr>Répondre aux demandes et aux dynamiques du marché</vt:lpstr>
      <vt:lpstr>Réponse et cadre d’appui de l’UPU Adapter les services postaux à l’évolution du marché</vt:lpstr>
      <vt:lpstr>Présentation PowerPoint</vt:lpstr>
      <vt:lpstr>Présentation PowerPoint</vt:lpstr>
      <vt:lpstr>  2. Services de distribution avec suivi entrés en vigueur au 1er janvier 2025  </vt:lpstr>
      <vt:lpstr>Article 18 de la Convention</vt:lpstr>
      <vt:lpstr>Description générale et principales caractéristiques</vt:lpstr>
      <vt:lpstr>Ressources pour séminaires en ligne</vt:lpstr>
      <vt:lpstr>Thèmes abordés dans les différentes sections du Guide de l’utilisateur pour  le service de distribution avec suivi</vt:lpstr>
      <vt:lpstr>Définition, poids et exploitation</vt:lpstr>
      <vt:lpstr>Identification des envois avec suivi</vt:lpstr>
      <vt:lpstr>Désignation des envois avec suivi</vt:lpstr>
      <vt:lpstr>Guide pour le service de distribution avec suivi </vt:lpstr>
      <vt:lpstr>  4. Services des envois recommandés  et des envois avec valeur déclarée  en vigueur au 1er janvier 2026  </vt:lpstr>
      <vt:lpstr>Réorientation vers la clientèle et ses besoins Modifications apportées aux produits entrant en vigueur  au 1er janvier 2026</vt:lpstr>
      <vt:lpstr>Service de recommandation (RA–RZ) – Modifications entrant en vigueur au 1er janvier 2025</vt:lpstr>
      <vt:lpstr>Service de recommandation (RA–RZ) – Modifications entrant en vigueur au 1er janvier 2025</vt:lpstr>
      <vt:lpstr>Données de suivi et de localisation obligatoires via EMSEVT 3 pour les envois recommandés, les envois avec valeur déclarée et les envois avec suivi</vt:lpstr>
      <vt:lpstr> 5. Exigences techniques pour les services des envois recommandés et des envois avec valeur déclarée </vt:lpstr>
      <vt:lpstr>Récapitulatif des caractéristiques – Services  de recommandation, de déclaration de valeur  et de distribution avec suivi</vt:lpstr>
      <vt:lpstr>Gestion des itinéraires</vt:lpstr>
      <vt:lpstr>Création des dépêches</vt:lpstr>
      <vt:lpstr>Courrier arrivant</vt:lpstr>
      <vt:lpstr>Configuration des messages EDI</vt:lpstr>
      <vt:lpstr>IPS 2025</vt:lpstr>
      <vt:lpstr> 6. Rémunération</vt:lpstr>
      <vt:lpstr>Présentation PowerPoint</vt:lpstr>
      <vt:lpstr>Présentation PowerPoint</vt:lpstr>
      <vt:lpstr>Présentation PowerPoint</vt:lpstr>
      <vt:lpstr>Présentation PowerPoint</vt:lpstr>
      <vt:lpstr> 7.  Évaluation de la qualité et rapports</vt:lpstr>
      <vt:lpstr>I.  Saisie et échange de données</vt:lpstr>
      <vt:lpstr>I.  Saisie et échange de données</vt:lpstr>
      <vt:lpstr>III. Évaluation – Calcul des performances</vt:lpstr>
      <vt:lpstr>Calendrier de présentation des rapports  (v. circulaire du Bureau international 51/2025)</vt:lpstr>
      <vt:lpstr>Exemple de rapport</vt:lpstr>
      <vt:lpstr>Enseignements tirés et rapports opérationnels</vt:lpstr>
      <vt:lpstr>Traitement électronique des réclamations internationales à compter du 1er janvier 2026</vt:lpstr>
      <vt:lpstr>  8. Comptabilité</vt:lpstr>
      <vt:lpstr>La comptabilité aujourd’hui</vt:lpstr>
      <vt:lpstr>Comptabilité à partir de 2026</vt:lpstr>
      <vt:lpstr>CN 60</vt:lpstr>
      <vt:lpstr>Comptes centralisés CN 60</vt:lpstr>
      <vt:lpstr>Comptes centralisés CN 60</vt:lpstr>
      <vt:lpstr>  9. Conformité</vt:lpstr>
      <vt:lpstr>Évaluations de la conformité des échanges EDI</vt:lpstr>
      <vt:lpstr>IBIS – Traitement électronique des réclamations pour les envois de la poste aux lettres</vt:lpstr>
      <vt:lpstr>Objectifs</vt:lpstr>
      <vt:lpstr>Messages EMSEVT et intégration avec IBIS</vt:lpstr>
      <vt:lpstr>Système de réclamations par Internet</vt:lpstr>
      <vt:lpstr>Système de réclamations par Internet</vt:lpstr>
      <vt:lpstr>Système de réclamations par Internet</vt:lpstr>
      <vt:lpstr>Système de réclamations par Internet</vt:lpstr>
      <vt:lpstr>Système de réclamations par Internet</vt:lpstr>
      <vt:lpstr>Système de réclamations par Internet</vt:lpstr>
      <vt:lpstr>IBIS et traitement des réclamations – Points clés</vt:lpstr>
      <vt:lpstr>Présentation PowerPoint</vt:lpstr>
      <vt:lpstr>Dernières innovations – Systèmes informatiques  de l’UPU et solution rendu «droits acquittés» </vt:lpstr>
      <vt:lpstr>Présentation PowerPoint</vt:lpstr>
      <vt:lpstr>Présentation PowerPoint</vt:lpstr>
      <vt:lpstr>Produits et solutions de l’UPU</vt:lpstr>
      <vt:lpstr>Présentation PowerPoint</vt:lpstr>
      <vt:lpstr>Technologie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Statistiques des volumes mondiaux</vt:lpstr>
      <vt:lpstr>Statistiques des volumes mondiaux</vt:lpstr>
      <vt:lpstr>Statistiques des volumes mondiaux</vt:lpstr>
      <vt:lpstr>Statistiques des volumes mondiaux</vt:lpstr>
      <vt:lpstr>Présentation PowerPoint</vt:lpstr>
      <vt:lpstr>Questions-réponses</vt:lpstr>
      <vt:lpstr> Appui et conseils </vt:lpstr>
      <vt:lpstr>Projet de circulaire du Bureau international et mise  à jour du Recueil de la poste aux lettres en ligne</vt:lpstr>
      <vt:lpstr>Pour toute question supplémentaire ou demande d’informations, n’hésitez pas à nous contacter</vt:lpstr>
      <vt:lpstr>Ressources pour séminaires en ligne...</vt:lpstr>
      <vt:lpstr>Présentation PowerPoint</vt:lpstr>
      <vt:lpstr> MERCI!  Nous vous remercions pour votre attention.  Si vous avez des questions ou souhaitez obtenir des informations  supplémentaires, n’hésitez pas à nous contacter:  POC.PSDEIG.secretariat@upu.int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ELLILI chokri</dc:creator>
  <cp:lastModifiedBy>CERISON tiziana</cp:lastModifiedBy>
  <cp:revision>77</cp:revision>
  <cp:lastPrinted>2025-12-16T11:08:09Z</cp:lastPrinted>
  <dcterms:created xsi:type="dcterms:W3CDTF">2025-12-15T11:50:23Z</dcterms:created>
  <dcterms:modified xsi:type="dcterms:W3CDTF">2026-01-08T15:44:11Z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0x010100058EFBD0D35E49E793D404E779D0CFC200A99B90ACDC5B244BA2146F32FB8F9E12</vt:lpwstr>
  </property>
</Properties>
</file>